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04"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96" r:id="rId25"/>
    <p:sldMasterId id="2147484008" r:id="rId26"/>
    <p:sldMasterId id="2147484020" r:id="rId27"/>
    <p:sldMasterId id="2147484032" r:id="rId28"/>
  </p:sldMasterIdLst>
  <p:sldIdLst>
    <p:sldId id="262" r:id="rId29"/>
    <p:sldId id="331" r:id="rId30"/>
    <p:sldId id="359" r:id="rId31"/>
    <p:sldId id="360" r:id="rId32"/>
    <p:sldId id="361" r:id="rId33"/>
    <p:sldId id="392" r:id="rId34"/>
    <p:sldId id="391" r:id="rId35"/>
    <p:sldId id="362" r:id="rId36"/>
    <p:sldId id="393" r:id="rId37"/>
    <p:sldId id="363" r:id="rId38"/>
    <p:sldId id="364" r:id="rId39"/>
    <p:sldId id="394" r:id="rId40"/>
    <p:sldId id="365" r:id="rId41"/>
    <p:sldId id="366" r:id="rId42"/>
    <p:sldId id="368" r:id="rId43"/>
    <p:sldId id="369" r:id="rId44"/>
    <p:sldId id="370" r:id="rId45"/>
    <p:sldId id="395" r:id="rId46"/>
    <p:sldId id="371" r:id="rId47"/>
    <p:sldId id="373" r:id="rId48"/>
    <p:sldId id="374" r:id="rId49"/>
    <p:sldId id="375" r:id="rId50"/>
    <p:sldId id="376" r:id="rId51"/>
    <p:sldId id="377" r:id="rId52"/>
    <p:sldId id="378" r:id="rId53"/>
    <p:sldId id="396" r:id="rId54"/>
    <p:sldId id="379" r:id="rId55"/>
    <p:sldId id="380" r:id="rId56"/>
    <p:sldId id="397" r:id="rId57"/>
    <p:sldId id="381" r:id="rId58"/>
    <p:sldId id="382" r:id="rId59"/>
    <p:sldId id="398" r:id="rId60"/>
    <p:sldId id="383" r:id="rId61"/>
    <p:sldId id="387" r:id="rId62"/>
    <p:sldId id="388" r:id="rId63"/>
    <p:sldId id="389" r:id="rId64"/>
    <p:sldId id="390" r:id="rId65"/>
    <p:sldId id="337" r:id="rId66"/>
    <p:sldId id="358" r:id="rId67"/>
    <p:sldId id="338" r:id="rId68"/>
    <p:sldId id="339" r:id="rId69"/>
    <p:sldId id="340" r:id="rId70"/>
    <p:sldId id="341" r:id="rId71"/>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A77BA5A-5368-4E91-904E-E292BAA6C8BC}">
          <p14:sldIdLst>
            <p14:sldId id="262"/>
            <p14:sldId id="331"/>
            <p14:sldId id="359"/>
            <p14:sldId id="360"/>
            <p14:sldId id="361"/>
            <p14:sldId id="392"/>
            <p14:sldId id="391"/>
            <p14:sldId id="362"/>
            <p14:sldId id="393"/>
            <p14:sldId id="363"/>
            <p14:sldId id="364"/>
            <p14:sldId id="394"/>
            <p14:sldId id="365"/>
            <p14:sldId id="366"/>
            <p14:sldId id="368"/>
            <p14:sldId id="369"/>
            <p14:sldId id="370"/>
            <p14:sldId id="395"/>
            <p14:sldId id="371"/>
            <p14:sldId id="373"/>
            <p14:sldId id="374"/>
            <p14:sldId id="375"/>
            <p14:sldId id="376"/>
            <p14:sldId id="377"/>
            <p14:sldId id="378"/>
            <p14:sldId id="396"/>
            <p14:sldId id="379"/>
            <p14:sldId id="380"/>
            <p14:sldId id="397"/>
            <p14:sldId id="381"/>
            <p14:sldId id="382"/>
            <p14:sldId id="398"/>
            <p14:sldId id="383"/>
            <p14:sldId id="387"/>
            <p14:sldId id="388"/>
            <p14:sldId id="389"/>
            <p14:sldId id="390"/>
            <p14:sldId id="337"/>
            <p14:sldId id="358"/>
            <p14:sldId id="338"/>
            <p14:sldId id="339"/>
            <p14:sldId id="340"/>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harcgz@hotmail.com"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E4F0B-8F0A-47FC-9A50-6605179607BE}" v="1040" dt="2022-12-29T20:37:26.191"/>
    <p1510:client id="{FE1495F3-9E2E-4BA3-AC0E-E5B2F4FB1C79}" v="1705" dt="2022-12-29T19:08:51.489"/>
    <p1510:client id="{9EC325E3-C35A-4137-B5C1-E1B158C61624}" v="20" dt="2022-12-29T16:21:01.22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p:cViewPr varScale="1">
        <p:scale>
          <a:sx n="145" d="100"/>
          <a:sy n="145" d="100"/>
        </p:scale>
        <p:origin x="6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pPr/>
              <a:t>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584952651"/>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pPr/>
              <a:t>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96951335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5780700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3644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586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39503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03041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12444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1124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47528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83873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456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pPr/>
              <a:t>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370830987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21509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55677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51392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04163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14691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7078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32044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38088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8535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813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18836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73273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20162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7058588"/>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25349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88460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91360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335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90995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4953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50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45188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6184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41200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2830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3040067"/>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24588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48023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70563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46089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642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022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99579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11132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36071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227380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060186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9011334"/>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593346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42492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8497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4441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932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25194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56941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08425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09366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97171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9240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3457291"/>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99438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76434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5829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412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24671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30560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47256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97929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62855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77287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34036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802280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11924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35455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372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93865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98227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4064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15291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91573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43254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87181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80447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4546829"/>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19122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577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1381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93849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23906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199331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41731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4246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85670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05481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88841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9032308"/>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7066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100804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05006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09519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02540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9745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12665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09309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17186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50590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47916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4739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pPr/>
              <a:t>8.01.2023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A2826F8-75C6-417F-833B-873E246ECC48}" type="slidenum">
              <a:rPr lang="tr-TR" smtClean="0"/>
              <a:pPr/>
              <a:t>‹#›</a:t>
            </a:fld>
            <a:endParaRPr lang="tr-T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schemeClr val="bg1"/>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pPr/>
              <a:t>‹#›</a:t>
            </a:fld>
            <a:endParaRPr lang="tr-TR"/>
          </a:p>
        </p:txBody>
      </p:sp>
    </p:spTree>
    <p:extLst>
      <p:ext uri="{BB962C8B-B14F-4D97-AF65-F5344CB8AC3E}">
        <p14:creationId xmlns:p14="http://schemas.microsoft.com/office/powerpoint/2010/main" val="33795946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20747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168710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96554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938724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25398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467926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02903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80957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50523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94932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75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50234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9328817"/>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8188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3153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09519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337818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84086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432862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82758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66616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2676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00859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344234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8570984"/>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97745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91643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3561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614331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81653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811617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47679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193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8315617"/>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56864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056810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5109024"/>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184468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37001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35549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17878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59486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08047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0910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806904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68520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69793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51973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5339656"/>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08905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155712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1656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310999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65888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57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86159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406315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80578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41316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911322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4664577"/>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214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98091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09299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201380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0469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01108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330027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028542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75248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34766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118904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3279568"/>
      </p:ext>
    </p:extLst>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75875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475292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363641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162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6480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245929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064902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484958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587261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414676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770276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1751986"/>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46073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4292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8969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474062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17769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755379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774065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544697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60010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156584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69770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8321686"/>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018914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518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757820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560057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36178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4175933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100895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266017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149553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705581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21192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1344340"/>
      </p:ext>
    </p:extLst>
  </p:cSld>
  <p:clrMapOvr>
    <a:overrideClrMapping bg1="lt1" tx1="dk1" bg2="lt2" tx2="dk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840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pPr/>
              <a:t>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167072251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362129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2079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04791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837071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192939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030042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798604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701700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0786494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939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887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8496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0030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783336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8658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44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1147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119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68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pPr/>
              <a:t>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16100236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9078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00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3358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3711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0253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006574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408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575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6170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292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pPr/>
              <a:t>8.01.2023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63568523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7822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9533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3495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5354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0231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6917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319853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0018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8283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371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pPr/>
              <a:t>8.01.2023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35516757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4616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2915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7065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0835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0662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5548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2554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40756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8636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757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pPr/>
              <a:t>8.01.2023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153988873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0427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2512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7640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8662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53220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4782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5391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2296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371784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928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pPr/>
              <a:t>8.01.2023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309527875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04274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6036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912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39980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88958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93490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60465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629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45961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80137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pPr/>
              <a:t>8.01.2023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2826F8-75C6-417F-833B-873E246ECC48}" type="slidenum">
              <a:rPr lang="tr-TR" smtClean="0"/>
              <a:pPr/>
              <a:t>‹#›</a:t>
            </a:fld>
            <a:endParaRPr lang="tr-TR"/>
          </a:p>
        </p:txBody>
      </p:sp>
    </p:spTree>
    <p:extLst>
      <p:ext uri="{BB962C8B-B14F-4D97-AF65-F5344CB8AC3E}">
        <p14:creationId xmlns:p14="http://schemas.microsoft.com/office/powerpoint/2010/main" val="226585920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5342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285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8421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55378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3908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099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68646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684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596143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8.01.2023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111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pPr/>
              <a:t>‹#›</a:t>
            </a:fld>
            <a:endParaRPr lang="tr-TR"/>
          </a:p>
        </p:txBody>
      </p:sp>
    </p:spTree>
    <p:extLst>
      <p:ext uri="{BB962C8B-B14F-4D97-AF65-F5344CB8AC3E}">
        <p14:creationId xmlns:p14="http://schemas.microsoft.com/office/powerpoint/2010/main" val="371679017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08104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88789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08361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47995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795478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96067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404112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35794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729044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73940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096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187353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831837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712826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21760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876395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129608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6447945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849538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712394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6198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06830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3352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26368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4354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0391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71645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8000">
              <a:schemeClr val="accent4">
                <a:lumMod val="97000"/>
                <a:lumOff val="3000"/>
              </a:schemeClr>
            </a:gs>
            <a:gs pos="100000">
              <a:schemeClr val="accent4">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10" name="Unvan 9"/>
          <p:cNvSpPr>
            <a:spLocks noGrp="1"/>
          </p:cNvSpPr>
          <p:nvPr>
            <p:ph type="ctrTitle"/>
          </p:nvPr>
        </p:nvSpPr>
        <p:spPr>
          <a:xfrm>
            <a:off x="1" y="2510054"/>
            <a:ext cx="9144000" cy="678311"/>
          </a:xfrm>
        </p:spPr>
        <p:txBody>
          <a:bodyPr>
            <a:noAutofit/>
          </a:bodyPr>
          <a:lstStyle/>
          <a:p>
            <a:r>
              <a:rPr lang="tr-TR" sz="2700">
                <a:solidFill>
                  <a:schemeClr val="bg1"/>
                </a:solidFill>
                <a:effectLst>
                  <a:outerShdw blurRad="38100" dist="38100" dir="2700000" algn="tl">
                    <a:srgbClr val="000000">
                      <a:alpha val="43137"/>
                    </a:srgbClr>
                  </a:outerShdw>
                </a:effectLst>
                <a:latin typeface="Cambria" panose="02040503050406030204" pitchFamily="18" charset="0"/>
                <a:cs typeface="Calibri" panose="020F0502020204030204" pitchFamily="34" charset="0"/>
              </a:rPr>
              <a:t>ÇOCUK RUH SAĞLIĞI</a:t>
            </a:r>
            <a:endParaRPr lang="tr-TR" sz="27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Alt Başlık 10"/>
          <p:cNvSpPr>
            <a:spLocks noGrp="1"/>
          </p:cNvSpPr>
          <p:nvPr>
            <p:ph type="subTitle" idx="1"/>
          </p:nvPr>
        </p:nvSpPr>
        <p:spPr>
          <a:xfrm>
            <a:off x="-2" y="3571822"/>
            <a:ext cx="9143999" cy="746952"/>
          </a:xfrm>
        </p:spPr>
        <p:txBody>
          <a:bodyPr>
            <a:normAutofit/>
          </a:bodyPr>
          <a:lstStyle/>
          <a:p>
            <a:r>
              <a:rPr lang="tr-TR" sz="1500" err="1">
                <a:solidFill>
                  <a:schemeClr val="bg1"/>
                </a:solidFill>
                <a:effectLst>
                  <a:outerShdw blurRad="38100" dist="38100" dir="2700000" algn="tl">
                    <a:srgbClr val="000000">
                      <a:alpha val="43137"/>
                    </a:srgbClr>
                  </a:outerShdw>
                </a:effectLst>
              </a:rPr>
              <a:t>Öğr</a:t>
            </a:r>
            <a:r>
              <a:rPr lang="tr-TR" sz="1500">
                <a:solidFill>
                  <a:schemeClr val="bg1"/>
                </a:solidFill>
                <a:effectLst>
                  <a:outerShdw blurRad="38100" dist="38100" dir="2700000" algn="tl">
                    <a:srgbClr val="000000">
                      <a:alpha val="43137"/>
                    </a:srgbClr>
                  </a:outerShdw>
                </a:effectLst>
              </a:rPr>
              <a:t>. Gör. Emine SARAÇ</a:t>
            </a:r>
          </a:p>
        </p:txBody>
      </p:sp>
      <p:pic>
        <p:nvPicPr>
          <p:cNvPr id="5" name="Resim 4">
            <a:extLst>
              <a:ext uri="{FF2B5EF4-FFF2-40B4-BE49-F238E27FC236}">
                <a16:creationId xmlns:a16="http://schemas.microsoft.com/office/drawing/2014/main" id="{83068C9B-95D1-5649-B664-9A9440808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23478"/>
            <a:ext cx="1440160" cy="14270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92200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BFC171-BEDA-414F-9C07-5E0B3EC9CEA7}"/>
              </a:ext>
            </a:extLst>
          </p:cNvPr>
          <p:cNvSpPr>
            <a:spLocks noGrp="1"/>
          </p:cNvSpPr>
          <p:nvPr>
            <p:ph type="title"/>
          </p:nvPr>
        </p:nvSpPr>
        <p:spPr>
          <a:xfrm>
            <a:off x="457200" y="205978"/>
            <a:ext cx="8229600" cy="394263"/>
          </a:xfrm>
        </p:spPr>
        <p:txBody>
          <a:bodyPr>
            <a:normAutofit fontScale="90000"/>
          </a:bodyPr>
          <a:lstStyle/>
          <a:p>
            <a:r>
              <a:rPr lang="tr-TR" dirty="0">
                <a:cs typeface="Calibri"/>
              </a:rPr>
              <a:t> </a:t>
            </a:r>
          </a:p>
        </p:txBody>
      </p:sp>
      <p:graphicFrame>
        <p:nvGraphicFramePr>
          <p:cNvPr id="4" name="Tablo 4">
            <a:extLst>
              <a:ext uri="{FF2B5EF4-FFF2-40B4-BE49-F238E27FC236}">
                <a16:creationId xmlns:a16="http://schemas.microsoft.com/office/drawing/2014/main" id="{D720CE36-12AB-33C4-5456-66AA1323270F}"/>
              </a:ext>
            </a:extLst>
          </p:cNvPr>
          <p:cNvGraphicFramePr>
            <a:graphicFrameLocks noGrp="1"/>
          </p:cNvGraphicFramePr>
          <p:nvPr>
            <p:ph idx="1"/>
            <p:extLst>
              <p:ext uri="{D42A27DB-BD31-4B8C-83A1-F6EECF244321}">
                <p14:modId xmlns:p14="http://schemas.microsoft.com/office/powerpoint/2010/main" val="852245402"/>
              </p:ext>
            </p:extLst>
          </p:nvPr>
        </p:nvGraphicFramePr>
        <p:xfrm>
          <a:off x="457200" y="1200150"/>
          <a:ext cx="8229600" cy="3596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06266546"/>
                    </a:ext>
                  </a:extLst>
                </a:gridCol>
                <a:gridCol w="2743200">
                  <a:extLst>
                    <a:ext uri="{9D8B030D-6E8A-4147-A177-3AD203B41FA5}">
                      <a16:colId xmlns:a16="http://schemas.microsoft.com/office/drawing/2014/main" val="3694629987"/>
                    </a:ext>
                  </a:extLst>
                </a:gridCol>
                <a:gridCol w="2743200">
                  <a:extLst>
                    <a:ext uri="{9D8B030D-6E8A-4147-A177-3AD203B41FA5}">
                      <a16:colId xmlns:a16="http://schemas.microsoft.com/office/drawing/2014/main" val="3702908933"/>
                    </a:ext>
                  </a:extLst>
                </a:gridCol>
              </a:tblGrid>
              <a:tr h="370840">
                <a:tc>
                  <a:txBody>
                    <a:bodyPr/>
                    <a:lstStyle/>
                    <a:p>
                      <a:pPr lvl="0">
                        <a:buNone/>
                      </a:pPr>
                      <a:r>
                        <a:rPr lang="tr-TR" sz="1400" b="0" i="0" u="none" strike="noStrike" noProof="0"/>
                        <a:t>Okul çağı (6-12 yaş) (Çalışkanlığa karşı aşağılık duygusu) (Somut dönem)</a:t>
                      </a:r>
                      <a:endParaRPr lang="tr-TR" sz="1400"/>
                    </a:p>
                  </a:txBody>
                  <a:tcPr/>
                </a:tc>
                <a:tc>
                  <a:txBody>
                    <a:bodyPr/>
                    <a:lstStyle/>
                    <a:p>
                      <a:pPr lvl="0">
                        <a:buNone/>
                      </a:pPr>
                      <a:r>
                        <a:rPr lang="tr-TR" sz="1400" b="0" i="0" u="none" strike="noStrike" noProof="0"/>
                        <a:t>• Arkadaş grubuna karşı yabancılaşma yaşanır. Hastalıktan dolayı daha az sosyal etkileşim yaşanır</a:t>
                      </a:r>
                      <a:endParaRPr lang="tr-TR" sz="1400"/>
                    </a:p>
                    <a:p>
                      <a:pPr lvl="0">
                        <a:buNone/>
                      </a:pPr>
                      <a:r>
                        <a:rPr lang="tr-TR" sz="1400" b="0" i="0" u="none" strike="noStrike" noProof="0"/>
                        <a:t>. • Anne-baba hastalık sebebi ile çocuğun sosyal etkileşimine kısıtlama getirebilir.</a:t>
                      </a:r>
                      <a:endParaRPr lang="tr-TR" sz="1400"/>
                    </a:p>
                    <a:p>
                      <a:pPr lvl="0">
                        <a:buNone/>
                      </a:pPr>
                      <a:r>
                        <a:rPr lang="tr-TR" sz="1400" b="0" i="0" u="none" strike="noStrike" noProof="0"/>
                        <a:t> • Hastalık, özgüven ve özsaygı ile üstünlük duygularının normal gelişimine engel olur.</a:t>
                      </a:r>
                      <a:endParaRPr lang="tr-TR" sz="1400"/>
                    </a:p>
                  </a:txBody>
                  <a:tcPr/>
                </a:tc>
                <a:tc>
                  <a:txBody>
                    <a:bodyPr/>
                    <a:lstStyle/>
                    <a:p>
                      <a:pPr lvl="0">
                        <a:buNone/>
                      </a:pPr>
                      <a:r>
                        <a:rPr lang="tr-TR" sz="1400" b="0" i="0" u="none" strike="noStrike" noProof="0" dirty="0"/>
                        <a:t>Hastalık nedeni olarak, kötü davranışlar ve hasta biri ile yakınlaşma görülür. </a:t>
                      </a:r>
                    </a:p>
                    <a:p>
                      <a:pPr lvl="0">
                        <a:buNone/>
                      </a:pPr>
                      <a:r>
                        <a:rPr lang="tr-TR" sz="1400" b="0" i="0" u="none" strike="noStrike" noProof="0" dirty="0"/>
                        <a:t>*Yaşı büyük çocuklar hastalığa mikroplar ve bakterilerin yol açtığını anlayabilir. *Çocuk hastalığın vücut içinde içselleştirmeyi ve hastalığın tedavisini anlar.</a:t>
                      </a:r>
                      <a:endParaRPr lang="tr-TR" sz="1400" dirty="0"/>
                    </a:p>
                  </a:txBody>
                  <a:tcPr/>
                </a:tc>
                <a:extLst>
                  <a:ext uri="{0D108BD9-81ED-4DB2-BD59-A6C34878D82A}">
                    <a16:rowId xmlns:a16="http://schemas.microsoft.com/office/drawing/2014/main" val="3298672555"/>
                  </a:ext>
                </a:extLst>
              </a:tr>
              <a:tr h="370840">
                <a:tc>
                  <a:txBody>
                    <a:bodyPr/>
                    <a:lstStyle/>
                    <a:p>
                      <a:pPr lvl="0">
                        <a:buNone/>
                      </a:pPr>
                      <a:r>
                        <a:rPr lang="tr-TR" sz="1400" b="0" i="0" u="none" strike="noStrike" noProof="0"/>
                        <a:t>Ergenlik (13-19 yaş) (Kimlik benimsemeye karşı rol karmaşası) (Soyut dönem)</a:t>
                      </a:r>
                      <a:endParaRPr lang="tr-TR" sz="1400"/>
                    </a:p>
                  </a:txBody>
                  <a:tcPr/>
                </a:tc>
                <a:tc>
                  <a:txBody>
                    <a:bodyPr/>
                    <a:lstStyle/>
                    <a:p>
                      <a:pPr lvl="0">
                        <a:buNone/>
                      </a:pPr>
                      <a:r>
                        <a:rPr lang="tr-TR" sz="1400" b="0" i="0" u="none" strike="noStrike" noProof="0"/>
                        <a:t>• Ergen, tedavinin yan etkileri ve fiziksel görünüşüne yapacağı etkileri düşünür.</a:t>
                      </a:r>
                      <a:endParaRPr lang="tr-TR" sz="1400"/>
                    </a:p>
                    <a:p>
                      <a:pPr lvl="0">
                        <a:buNone/>
                      </a:pPr>
                      <a:r>
                        <a:rPr lang="tr-TR" sz="1400" b="0" i="0" u="none" strike="noStrike" noProof="0"/>
                        <a:t> • Uyuşturucu, korumasız cinsel ilişki gibi riskli davranışlara yönelebilir. </a:t>
                      </a:r>
                      <a:r>
                        <a:rPr lang="tr-TR" sz="1400" b="0" i="0" u="none" strike="noStrike" noProof="0" err="1"/>
                        <a:t>Tibbi</a:t>
                      </a:r>
                      <a:r>
                        <a:rPr lang="tr-TR" sz="1400" b="0" i="0" u="none" strike="noStrike" noProof="0"/>
                        <a:t> diyete uymaz.</a:t>
                      </a:r>
                      <a:endParaRPr lang="tr-TR" sz="1400"/>
                    </a:p>
                  </a:txBody>
                  <a:tcPr/>
                </a:tc>
                <a:tc>
                  <a:txBody>
                    <a:bodyPr/>
                    <a:lstStyle/>
                    <a:p>
                      <a:pPr lvl="0">
                        <a:buNone/>
                      </a:pPr>
                      <a:r>
                        <a:rPr lang="tr-TR" sz="1400" b="0" i="0" u="none" strike="noStrike" noProof="0" dirty="0"/>
                        <a:t>*Hastalık ile vücut etkileşim sürecini daha iyi anlar.</a:t>
                      </a:r>
                      <a:endParaRPr lang="tr-TR" sz="1400" dirty="0"/>
                    </a:p>
                    <a:p>
                      <a:pPr lvl="0">
                        <a:buNone/>
                      </a:pPr>
                      <a:r>
                        <a:rPr lang="tr-TR" sz="1400" b="0" i="0" u="none" strike="noStrike" noProof="0" dirty="0"/>
                        <a:t> *Beden ile benlik arasındaki bağlantıyı daha iyi kavrar.</a:t>
                      </a:r>
                      <a:endParaRPr lang="tr-TR" sz="1400" dirty="0"/>
                    </a:p>
                  </a:txBody>
                  <a:tcPr/>
                </a:tc>
                <a:extLst>
                  <a:ext uri="{0D108BD9-81ED-4DB2-BD59-A6C34878D82A}">
                    <a16:rowId xmlns:a16="http://schemas.microsoft.com/office/drawing/2014/main" val="449418629"/>
                  </a:ext>
                </a:extLst>
              </a:tr>
            </a:tbl>
          </a:graphicData>
        </a:graphic>
      </p:graphicFrame>
    </p:spTree>
    <p:extLst>
      <p:ext uri="{BB962C8B-B14F-4D97-AF65-F5344CB8AC3E}">
        <p14:creationId xmlns:p14="http://schemas.microsoft.com/office/powerpoint/2010/main" val="101110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1889B6-FE1F-9745-AC45-F1A165AA4153}"/>
              </a:ext>
            </a:extLst>
          </p:cNvPr>
          <p:cNvSpPr>
            <a:spLocks noGrp="1"/>
          </p:cNvSpPr>
          <p:nvPr>
            <p:ph type="title"/>
          </p:nvPr>
        </p:nvSpPr>
        <p:spPr>
          <a:xfrm>
            <a:off x="609600" y="358378"/>
            <a:ext cx="8229600" cy="242345"/>
          </a:xfrm>
        </p:spPr>
        <p:txBody>
          <a:bodyPr>
            <a:normAutofit fontScale="90000"/>
          </a:bodyPr>
          <a:lstStyle/>
          <a:p>
            <a:r>
              <a:rPr lang="tr-TR" dirty="0">
                <a:cs typeface="Calibri"/>
              </a:rPr>
              <a:t> </a:t>
            </a:r>
          </a:p>
        </p:txBody>
      </p:sp>
      <p:sp>
        <p:nvSpPr>
          <p:cNvPr id="3" name="İçerik Yer Tutucusu 2">
            <a:extLst>
              <a:ext uri="{FF2B5EF4-FFF2-40B4-BE49-F238E27FC236}">
                <a16:creationId xmlns:a16="http://schemas.microsoft.com/office/drawing/2014/main" id="{257A7CEA-BFDB-AB46-A8FD-007FAA78CCE4}"/>
              </a:ext>
            </a:extLst>
          </p:cNvPr>
          <p:cNvSpPr>
            <a:spLocks noGrp="1"/>
          </p:cNvSpPr>
          <p:nvPr>
            <p:ph idx="1"/>
          </p:nvPr>
        </p:nvSpPr>
        <p:spPr>
          <a:xfrm>
            <a:off x="571472" y="666439"/>
            <a:ext cx="8229600" cy="4298743"/>
          </a:xfrm>
        </p:spPr>
        <p:txBody>
          <a:bodyPr vert="horz" lIns="91440" tIns="45720" rIns="91440" bIns="45720" rtlCol="0" anchor="t">
            <a:normAutofit/>
          </a:bodyPr>
          <a:lstStyle/>
          <a:p>
            <a:r>
              <a:rPr lang="tr-TR" sz="2000" dirty="0">
                <a:ea typeface="+mn-lt"/>
                <a:cs typeface="+mn-lt"/>
              </a:rPr>
              <a:t>Hasta çocuklar; depresyon, kaygı, çaresizlik ve stres hissederler. </a:t>
            </a:r>
          </a:p>
          <a:p>
            <a:r>
              <a:rPr lang="tr-TR" sz="2000" dirty="0">
                <a:ea typeface="+mn-lt"/>
                <a:cs typeface="+mn-lt"/>
              </a:rPr>
              <a:t>Bu duyguları yaşayan hasta çocukta, kalp atış hızı artarak bağışıklık sistemini zayıflatmaktadır. </a:t>
            </a:r>
          </a:p>
          <a:p>
            <a:r>
              <a:rPr lang="tr-TR" sz="2000" dirty="0">
                <a:ea typeface="+mn-lt"/>
                <a:cs typeface="+mn-lt"/>
              </a:rPr>
              <a:t>Ruh sağlığını tehdit eden bu unsurlar sadece hasta çocukları değil kardeşlerini etkiler. </a:t>
            </a:r>
          </a:p>
          <a:p>
            <a:r>
              <a:rPr lang="tr-TR" sz="2000" dirty="0">
                <a:ea typeface="+mn-lt"/>
                <a:cs typeface="+mn-lt"/>
              </a:rPr>
              <a:t>Ailenin çocuğa etkin bakım vermesi, çocuğun hastalığı ile mücadelede edebilmesinde çok önemlidir.</a:t>
            </a:r>
          </a:p>
        </p:txBody>
      </p:sp>
    </p:spTree>
    <p:extLst>
      <p:ext uri="{BB962C8B-B14F-4D97-AF65-F5344CB8AC3E}">
        <p14:creationId xmlns:p14="http://schemas.microsoft.com/office/powerpoint/2010/main" val="36524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5439A27-CA78-7546-89FD-BA3F20567732}"/>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D366CE95-4134-9148-962E-AE64ECDFB563}"/>
              </a:ext>
            </a:extLst>
          </p:cNvPr>
          <p:cNvSpPr>
            <a:spLocks noGrp="1"/>
          </p:cNvSpPr>
          <p:nvPr>
            <p:ph idx="1"/>
          </p:nvPr>
        </p:nvSpPr>
        <p:spPr>
          <a:xfrm>
            <a:off x="609600" y="606669"/>
            <a:ext cx="8229600" cy="4140354"/>
          </a:xfrm>
        </p:spPr>
        <p:txBody>
          <a:bodyPr/>
          <a:lstStyle/>
          <a:p>
            <a:r>
              <a:rPr lang="tr-TR" sz="1800" dirty="0">
                <a:ea typeface="+mn-lt"/>
                <a:cs typeface="+mn-lt"/>
              </a:rPr>
              <a:t>Hastane ortamı, akut ve kronik hastalıkları olan çocuklar için stres dolu ortamlardır. </a:t>
            </a:r>
          </a:p>
          <a:p>
            <a:r>
              <a:rPr lang="tr-TR" sz="1800" dirty="0">
                <a:ea typeface="+mn-lt"/>
                <a:cs typeface="+mn-lt"/>
              </a:rPr>
              <a:t>Enjeksiyonlar, tedavi süreçleri ve ameliyatlar, özellikle stresin doruğa çıktığı durumlardır. Çocukların hastalıklarından ya da tedavi sürecinden dolayı acı hissetmeleri kaygı düzeylerini üst seviyeye çıkarır. </a:t>
            </a:r>
          </a:p>
          <a:p>
            <a:r>
              <a:rPr lang="tr-TR" sz="1800" dirty="0">
                <a:ea typeface="+mn-lt"/>
                <a:cs typeface="+mn-lt"/>
              </a:rPr>
              <a:t>Hatta ileride acıya karşı duyarlı olma ve nörolojik bozukluklar ortaya çıkabilir. </a:t>
            </a:r>
          </a:p>
          <a:p>
            <a:r>
              <a:rPr lang="tr-TR" sz="1800" dirty="0" err="1">
                <a:ea typeface="+mn-lt"/>
                <a:cs typeface="+mn-lt"/>
              </a:rPr>
              <a:t>Travmatik</a:t>
            </a:r>
            <a:r>
              <a:rPr lang="tr-TR" sz="1800" dirty="0">
                <a:ea typeface="+mn-lt"/>
                <a:cs typeface="+mn-lt"/>
              </a:rPr>
              <a:t> yaralanmalar ya da organ nakli gibi yoğun yaşanan hastane tecrübeleri çocuklarda post-</a:t>
            </a:r>
            <a:r>
              <a:rPr lang="tr-TR" sz="1800" dirty="0" err="1">
                <a:ea typeface="+mn-lt"/>
                <a:cs typeface="+mn-lt"/>
              </a:rPr>
              <a:t>travmatik</a:t>
            </a:r>
            <a:r>
              <a:rPr lang="tr-TR" sz="1800" dirty="0">
                <a:ea typeface="+mn-lt"/>
                <a:cs typeface="+mn-lt"/>
              </a:rPr>
              <a:t> stres sendromu riskini yükselmektir.</a:t>
            </a:r>
            <a:endParaRPr lang="tr-TR" sz="1800" dirty="0"/>
          </a:p>
          <a:p>
            <a:endParaRPr lang="tr-TR" dirty="0"/>
          </a:p>
        </p:txBody>
      </p:sp>
    </p:spTree>
    <p:extLst>
      <p:ext uri="{BB962C8B-B14F-4D97-AF65-F5344CB8AC3E}">
        <p14:creationId xmlns:p14="http://schemas.microsoft.com/office/powerpoint/2010/main" val="342594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4D259FC-C1FD-1A4D-8F0C-FBB31F5760F4}"/>
              </a:ext>
            </a:extLst>
          </p:cNvPr>
          <p:cNvSpPr>
            <a:spLocks noGrp="1"/>
          </p:cNvSpPr>
          <p:nvPr>
            <p:ph type="title"/>
          </p:nvPr>
        </p:nvSpPr>
        <p:spPr>
          <a:xfrm>
            <a:off x="609600" y="112416"/>
            <a:ext cx="8229600" cy="423200"/>
          </a:xfrm>
        </p:spPr>
        <p:txBody>
          <a:bodyPr/>
          <a:lstStyle/>
          <a:p>
            <a:r>
              <a:rPr lang="tr-TR" dirty="0">
                <a:cs typeface="Calibri"/>
              </a:rPr>
              <a:t> </a:t>
            </a:r>
          </a:p>
        </p:txBody>
      </p:sp>
      <p:sp>
        <p:nvSpPr>
          <p:cNvPr id="3" name="İçerik Yer Tutucusu 2">
            <a:extLst>
              <a:ext uri="{FF2B5EF4-FFF2-40B4-BE49-F238E27FC236}">
                <a16:creationId xmlns:a16="http://schemas.microsoft.com/office/drawing/2014/main" id="{396ED2A3-723F-CE48-A766-AF351D33181C}"/>
              </a:ext>
            </a:extLst>
          </p:cNvPr>
          <p:cNvSpPr>
            <a:spLocks noGrp="1"/>
          </p:cNvSpPr>
          <p:nvPr>
            <p:ph idx="1"/>
          </p:nvPr>
        </p:nvSpPr>
        <p:spPr>
          <a:xfrm>
            <a:off x="837090" y="1178578"/>
            <a:ext cx="8229600" cy="4185700"/>
          </a:xfrm>
        </p:spPr>
        <p:txBody>
          <a:bodyPr vert="horz" lIns="91440" tIns="45720" rIns="91440" bIns="45720" rtlCol="0" anchor="t">
            <a:normAutofit/>
          </a:bodyPr>
          <a:lstStyle/>
          <a:p>
            <a:r>
              <a:rPr lang="tr-TR" sz="2000" dirty="0">
                <a:ea typeface="+mn-lt"/>
                <a:cs typeface="+mn-lt"/>
              </a:rPr>
              <a:t>En sık rastlanan pediatrik kronik hastalık astımdır. </a:t>
            </a:r>
          </a:p>
          <a:p>
            <a:r>
              <a:rPr lang="tr-TR" sz="2000" dirty="0">
                <a:ea typeface="+mn-lt"/>
                <a:cs typeface="+mn-lt"/>
              </a:rPr>
              <a:t>Çocuk astımı nedenleri arasında anne-baba ve çocukların psikiyatrik sorunları başta gelmektedir. </a:t>
            </a:r>
          </a:p>
          <a:p>
            <a:r>
              <a:rPr lang="tr-TR" sz="2000" dirty="0">
                <a:ea typeface="+mn-lt"/>
                <a:cs typeface="+mn-lt"/>
              </a:rPr>
              <a:t>Astım hastası çocukların üçte biri, kaygı bozukluğu yaşarlar. Hastalığın şiddetinin artması ile </a:t>
            </a:r>
            <a:r>
              <a:rPr lang="tr-TR" sz="2000" dirty="0" err="1">
                <a:ea typeface="+mn-lt"/>
                <a:cs typeface="+mn-lt"/>
              </a:rPr>
              <a:t>psiko</a:t>
            </a:r>
            <a:r>
              <a:rPr lang="tr-TR" sz="2000" dirty="0">
                <a:ea typeface="+mn-lt"/>
                <a:cs typeface="+mn-lt"/>
              </a:rPr>
              <a:t>-sosyal sorunlar artar. </a:t>
            </a:r>
          </a:p>
          <a:p>
            <a:r>
              <a:rPr lang="tr-TR" sz="2000" dirty="0">
                <a:ea typeface="+mn-lt"/>
                <a:cs typeface="+mn-lt"/>
              </a:rPr>
              <a:t>Bu yüzden ileri derecede astım hastası çocuklarda ilaçlar yanında psikolojik aile terapisi seansları da yapılmalıdır.</a:t>
            </a:r>
            <a:endParaRPr lang="tr-TR" sz="2000" dirty="0">
              <a:cs typeface="Calibri"/>
            </a:endParaRPr>
          </a:p>
        </p:txBody>
      </p:sp>
    </p:spTree>
    <p:extLst>
      <p:ext uri="{BB962C8B-B14F-4D97-AF65-F5344CB8AC3E}">
        <p14:creationId xmlns:p14="http://schemas.microsoft.com/office/powerpoint/2010/main" val="690049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D2E86F-10EC-5D4A-9475-5E985EFC628C}"/>
              </a:ext>
            </a:extLst>
          </p:cNvPr>
          <p:cNvSpPr>
            <a:spLocks noGrp="1"/>
          </p:cNvSpPr>
          <p:nvPr>
            <p:ph idx="1"/>
          </p:nvPr>
        </p:nvSpPr>
        <p:spPr>
          <a:xfrm>
            <a:off x="703163" y="512190"/>
            <a:ext cx="8229600" cy="4732794"/>
          </a:xfrm>
        </p:spPr>
        <p:txBody>
          <a:bodyPr vert="horz" lIns="91440" tIns="45720" rIns="91440" bIns="45720" rtlCol="0" anchor="t">
            <a:normAutofit/>
          </a:bodyPr>
          <a:lstStyle/>
          <a:p>
            <a:r>
              <a:rPr lang="tr-TR" sz="2000" dirty="0">
                <a:ea typeface="+mn-lt"/>
                <a:cs typeface="+mn-lt"/>
              </a:rPr>
              <a:t>Çocukluk döneminde kanser gibi ölümcül hastalıkları yenenler, hayatı istedikleri gibi yaşayamazlar. </a:t>
            </a:r>
          </a:p>
          <a:p>
            <a:r>
              <a:rPr lang="tr-TR" sz="2000" dirty="0">
                <a:ea typeface="+mn-lt"/>
                <a:cs typeface="+mn-lt"/>
              </a:rPr>
              <a:t>Bu çocuklar bir anlamda duygusal olarak felçli duruma düşerler. Bunun sonucu hayatları ile ilgili önemli kararlar vermekte sıkıntı yaşarlar. </a:t>
            </a:r>
          </a:p>
          <a:p>
            <a:r>
              <a:rPr lang="tr-TR" sz="2000" dirty="0">
                <a:ea typeface="+mn-lt"/>
                <a:cs typeface="+mn-lt"/>
              </a:rPr>
              <a:t>Bu durum psikolojik rahatsızlık olarak görülebilir. İlk defa </a:t>
            </a:r>
            <a:r>
              <a:rPr lang="tr-TR" sz="2000" dirty="0" err="1">
                <a:ea typeface="+mn-lt"/>
                <a:cs typeface="+mn-lt"/>
              </a:rPr>
              <a:t>Koocher</a:t>
            </a:r>
            <a:r>
              <a:rPr lang="tr-TR" sz="2000" dirty="0">
                <a:ea typeface="+mn-lt"/>
                <a:cs typeface="+mn-lt"/>
              </a:rPr>
              <a:t> ve </a:t>
            </a:r>
            <a:r>
              <a:rPr lang="tr-TR" sz="2000" dirty="0" err="1">
                <a:ea typeface="+mn-lt"/>
                <a:cs typeface="+mn-lt"/>
              </a:rPr>
              <a:t>O'Malley</a:t>
            </a:r>
            <a:r>
              <a:rPr lang="tr-TR" sz="2000" dirty="0">
                <a:ea typeface="+mn-lt"/>
                <a:cs typeface="+mn-lt"/>
              </a:rPr>
              <a:t> tarafından Yunan mitolojisinden esinlenerek "Demokles Sendromu" olarak adlandırmıştır. </a:t>
            </a:r>
            <a:endParaRPr lang="tr-TR" sz="2000" dirty="0">
              <a:cs typeface="Calibri"/>
            </a:endParaRPr>
          </a:p>
          <a:p>
            <a:pPr>
              <a:buFont typeface="Wingdings" pitchFamily="2" charset="2"/>
              <a:buChar char="ü"/>
            </a:pPr>
            <a:endParaRPr lang="tr-TR" dirty="0"/>
          </a:p>
          <a:p>
            <a:pPr>
              <a:buFont typeface="Wingdings" pitchFamily="2" charset="2"/>
              <a:buChar char="ü"/>
            </a:pPr>
            <a:endParaRPr lang="tr-TR" dirty="0">
              <a:cs typeface="Calibri"/>
            </a:endParaRPr>
          </a:p>
          <a:p>
            <a:endParaRPr lang="tr-TR" dirty="0">
              <a:cs typeface="Calibri"/>
            </a:endParaRPr>
          </a:p>
        </p:txBody>
      </p:sp>
    </p:spTree>
    <p:extLst>
      <p:ext uri="{BB962C8B-B14F-4D97-AF65-F5344CB8AC3E}">
        <p14:creationId xmlns:p14="http://schemas.microsoft.com/office/powerpoint/2010/main" val="223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7EC729-1E7A-5C4B-9345-035F9BD5B3D1}"/>
              </a:ext>
            </a:extLst>
          </p:cNvPr>
          <p:cNvSpPr>
            <a:spLocks noGrp="1"/>
          </p:cNvSpPr>
          <p:nvPr>
            <p:ph type="title"/>
          </p:nvPr>
        </p:nvSpPr>
        <p:spPr>
          <a:xfrm>
            <a:off x="609600" y="54543"/>
            <a:ext cx="8229600" cy="466604"/>
          </a:xfrm>
        </p:spPr>
        <p:txBody>
          <a:bodyPr/>
          <a:lstStyle/>
          <a:p>
            <a:r>
              <a:rPr lang="tr-TR" dirty="0">
                <a:cs typeface="Calibri"/>
              </a:rPr>
              <a:t> </a:t>
            </a:r>
          </a:p>
        </p:txBody>
      </p:sp>
      <p:sp>
        <p:nvSpPr>
          <p:cNvPr id="3" name="İçerik Yer Tutucusu 2">
            <a:extLst>
              <a:ext uri="{FF2B5EF4-FFF2-40B4-BE49-F238E27FC236}">
                <a16:creationId xmlns:a16="http://schemas.microsoft.com/office/drawing/2014/main" id="{7B946DC8-2FCA-A043-A55E-26B2BACD1400}"/>
              </a:ext>
            </a:extLst>
          </p:cNvPr>
          <p:cNvSpPr>
            <a:spLocks noGrp="1"/>
          </p:cNvSpPr>
          <p:nvPr>
            <p:ph idx="1"/>
          </p:nvPr>
        </p:nvSpPr>
        <p:spPr>
          <a:xfrm>
            <a:off x="571472" y="687237"/>
            <a:ext cx="8229600" cy="4306794"/>
          </a:xfrm>
        </p:spPr>
        <p:txBody>
          <a:bodyPr vert="horz" lIns="91440" tIns="45720" rIns="91440" bIns="45720" rtlCol="0" anchor="t">
            <a:normAutofit/>
          </a:bodyPr>
          <a:lstStyle/>
          <a:p>
            <a:r>
              <a:rPr lang="tr-TR" sz="2000" dirty="0">
                <a:ea typeface="+mn-lt"/>
                <a:cs typeface="+mn-lt"/>
              </a:rPr>
              <a:t>Hastalık sırasında çocuklar yetişkinlere benzer psikiyatrik bozukluk belirtileri gösterirler. </a:t>
            </a:r>
          </a:p>
          <a:p>
            <a:r>
              <a:rPr lang="tr-TR" sz="2000" dirty="0">
                <a:ea typeface="+mn-lt"/>
                <a:cs typeface="+mn-lt"/>
              </a:rPr>
              <a:t>Bunlardan bir tanesi bilincin kaybolması ve sayıklamadır. Akıl hastalığı ve yönelim kaybı gibi bazı belirtiler çocuklarda daha az görülmekte ve teşhis edilmesi daha zor olmaktadır. </a:t>
            </a:r>
          </a:p>
          <a:p>
            <a:r>
              <a:rPr lang="tr-TR" sz="2000" dirty="0">
                <a:ea typeface="+mn-lt"/>
                <a:cs typeface="+mn-lt"/>
              </a:rPr>
              <a:t>Çocuklarda bilinç kaybının tedavisi için çocuğa tekrar güven verilmeli, normal hayata yeniden yönlendirilmesi, hastane odasında evde tanıdığı bazı eşyaların, örneğin saat ve takvim gibi kullanılması önerilir.</a:t>
            </a:r>
          </a:p>
          <a:p>
            <a:r>
              <a:rPr lang="tr-TR" sz="2000" dirty="0" err="1">
                <a:ea typeface="+mn-lt"/>
                <a:cs typeface="+mn-lt"/>
              </a:rPr>
              <a:t>Somatizasyon</a:t>
            </a:r>
            <a:r>
              <a:rPr lang="tr-TR" sz="2000" dirty="0">
                <a:ea typeface="+mn-lt"/>
                <a:cs typeface="+mn-lt"/>
              </a:rPr>
              <a:t> (zihni olayları organik belirtiler şeklinde hissetme) kronik hastalık sahibi çocuklarda görülen bir diğer psikiyatrik bozukluk belirtisidir. </a:t>
            </a:r>
          </a:p>
          <a:p>
            <a:r>
              <a:rPr lang="tr-TR" sz="2000" dirty="0">
                <a:ea typeface="+mn-lt"/>
                <a:cs typeface="+mn-lt"/>
              </a:rPr>
              <a:t>Çocuklarda yaygın olmamakla birlikte yalandan hasta olma, düzmece ateş, kendi kendine kaşıntı yapma ve bilerek insülin seviyesini yükseltme vakalarına rastlanabilir. </a:t>
            </a:r>
            <a:endParaRPr lang="tr-TR" dirty="0"/>
          </a:p>
        </p:txBody>
      </p:sp>
    </p:spTree>
    <p:extLst>
      <p:ext uri="{BB962C8B-B14F-4D97-AF65-F5344CB8AC3E}">
        <p14:creationId xmlns:p14="http://schemas.microsoft.com/office/powerpoint/2010/main" val="185064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3563F5-2178-9841-A31E-D1948BD4738F}"/>
              </a:ext>
            </a:extLst>
          </p:cNvPr>
          <p:cNvSpPr>
            <a:spLocks noGrp="1"/>
          </p:cNvSpPr>
          <p:nvPr>
            <p:ph type="title"/>
          </p:nvPr>
        </p:nvSpPr>
        <p:spPr>
          <a:xfrm>
            <a:off x="609600" y="134119"/>
            <a:ext cx="8229600" cy="213408"/>
          </a:xfrm>
        </p:spPr>
        <p:txBody>
          <a:bodyPr>
            <a:normAutofit fontScale="90000"/>
          </a:bodyPr>
          <a:lstStyle/>
          <a:p>
            <a:r>
              <a:rPr lang="tr-TR" dirty="0">
                <a:cs typeface="Calibri"/>
              </a:rPr>
              <a:t> </a:t>
            </a:r>
          </a:p>
        </p:txBody>
      </p:sp>
      <p:sp>
        <p:nvSpPr>
          <p:cNvPr id="3" name="İçerik Yer Tutucusu 2">
            <a:extLst>
              <a:ext uri="{FF2B5EF4-FFF2-40B4-BE49-F238E27FC236}">
                <a16:creationId xmlns:a16="http://schemas.microsoft.com/office/drawing/2014/main" id="{F9545A5D-BD74-CA4C-9F22-4B2863B55236}"/>
              </a:ext>
            </a:extLst>
          </p:cNvPr>
          <p:cNvSpPr>
            <a:spLocks noGrp="1"/>
          </p:cNvSpPr>
          <p:nvPr>
            <p:ph idx="1"/>
          </p:nvPr>
        </p:nvSpPr>
        <p:spPr>
          <a:xfrm>
            <a:off x="765671" y="1068883"/>
            <a:ext cx="8229600" cy="4406024"/>
          </a:xfrm>
        </p:spPr>
        <p:txBody>
          <a:bodyPr vert="horz" lIns="91440" tIns="45720" rIns="91440" bIns="45720" rtlCol="0" anchor="t">
            <a:normAutofit/>
          </a:bodyPr>
          <a:lstStyle/>
          <a:p>
            <a:r>
              <a:rPr lang="tr-TR" sz="2000" dirty="0">
                <a:ea typeface="+mn-lt"/>
                <a:cs typeface="+mn-lt"/>
              </a:rPr>
              <a:t>Kendisi dışında ailesinde önemli bir hastalığın olması, çocuklarda depresyon riskini artırmaktadır. </a:t>
            </a:r>
          </a:p>
          <a:p>
            <a:r>
              <a:rPr lang="tr-TR" sz="2000" dirty="0">
                <a:ea typeface="+mn-lt"/>
                <a:cs typeface="+mn-lt"/>
              </a:rPr>
              <a:t>Anne-babası ya da kardeşlerinin ciddi ve önemli bir hastalığı olması sonucu çocuklar gelecekte ne olacağı endişesini yaşarlar. </a:t>
            </a:r>
          </a:p>
          <a:p>
            <a:r>
              <a:rPr lang="tr-TR" sz="2000" dirty="0">
                <a:ea typeface="+mn-lt"/>
                <a:cs typeface="+mn-lt"/>
              </a:rPr>
              <a:t>Birçok çocuk </a:t>
            </a:r>
            <a:r>
              <a:rPr lang="tr-TR" sz="2000" dirty="0" err="1">
                <a:ea typeface="+mn-lt"/>
                <a:cs typeface="+mn-lt"/>
              </a:rPr>
              <a:t>diabet</a:t>
            </a:r>
            <a:r>
              <a:rPr lang="tr-TR" sz="2000" dirty="0">
                <a:ea typeface="+mn-lt"/>
                <a:cs typeface="+mn-lt"/>
              </a:rPr>
              <a:t> hastası anne-babaya sahiptir. Belki çocuk </a:t>
            </a:r>
            <a:r>
              <a:rPr lang="tr-TR" sz="2000" dirty="0" err="1">
                <a:ea typeface="+mn-lt"/>
                <a:cs typeface="+mn-lt"/>
              </a:rPr>
              <a:t>diabet</a:t>
            </a:r>
            <a:r>
              <a:rPr lang="tr-TR" sz="2000" dirty="0">
                <a:ea typeface="+mn-lt"/>
                <a:cs typeface="+mn-lt"/>
              </a:rPr>
              <a:t> sebebi ile anne-babasının </a:t>
            </a:r>
            <a:r>
              <a:rPr lang="tr-TR" sz="2000" dirty="0" err="1">
                <a:ea typeface="+mn-lt"/>
                <a:cs typeface="+mn-lt"/>
              </a:rPr>
              <a:t>hipoglisemik</a:t>
            </a:r>
            <a:r>
              <a:rPr lang="tr-TR" sz="2000" dirty="0">
                <a:ea typeface="+mn-lt"/>
                <a:cs typeface="+mn-lt"/>
              </a:rPr>
              <a:t> atak ve şoklarını tedavi etmek zorunda kalabilir. </a:t>
            </a:r>
          </a:p>
          <a:p>
            <a:r>
              <a:rPr lang="tr-TR" sz="2000" dirty="0">
                <a:ea typeface="+mn-lt"/>
                <a:cs typeface="+mn-lt"/>
              </a:rPr>
              <a:t> Hasta olan çocuğa, hastalığı ile ilgili yaşına ve gelişimine uygun doğru ve rahatlatıcı açıklamalar yapılmalıdır. Hastalığın ölümle sonlanma riskinin yüksek olduğu gerçeği hiçbir yaştaki çocuğa söylenmemesi gerekir.</a:t>
            </a:r>
            <a:endParaRPr lang="tr-TR" sz="2000" dirty="0">
              <a:cs typeface="Calibri"/>
            </a:endParaRPr>
          </a:p>
        </p:txBody>
      </p:sp>
    </p:spTree>
    <p:extLst>
      <p:ext uri="{BB962C8B-B14F-4D97-AF65-F5344CB8AC3E}">
        <p14:creationId xmlns:p14="http://schemas.microsoft.com/office/powerpoint/2010/main" val="333335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D82806-A2EA-E549-95B0-2E10F6B30618}"/>
              </a:ext>
            </a:extLst>
          </p:cNvPr>
          <p:cNvSpPr>
            <a:spLocks noGrp="1"/>
          </p:cNvSpPr>
          <p:nvPr>
            <p:ph type="title"/>
          </p:nvPr>
        </p:nvSpPr>
        <p:spPr>
          <a:xfrm>
            <a:off x="609600" y="358378"/>
            <a:ext cx="8229600" cy="466605"/>
          </a:xfrm>
        </p:spPr>
        <p:txBody>
          <a:bodyPr>
            <a:normAutofit/>
          </a:bodyPr>
          <a:lstStyle/>
          <a:p>
            <a:r>
              <a:rPr lang="tr-TR" dirty="0">
                <a:cs typeface="Calibri"/>
              </a:rPr>
              <a:t>ÖLÜM ve ÇOCUK RUH SAĞLIĞI</a:t>
            </a:r>
          </a:p>
        </p:txBody>
      </p:sp>
      <p:sp>
        <p:nvSpPr>
          <p:cNvPr id="3" name="İçerik Yer Tutucusu 2">
            <a:extLst>
              <a:ext uri="{FF2B5EF4-FFF2-40B4-BE49-F238E27FC236}">
                <a16:creationId xmlns:a16="http://schemas.microsoft.com/office/drawing/2014/main" id="{99B00876-3AB6-B14A-B219-0DB42D344AF2}"/>
              </a:ext>
            </a:extLst>
          </p:cNvPr>
          <p:cNvSpPr>
            <a:spLocks noGrp="1"/>
          </p:cNvSpPr>
          <p:nvPr>
            <p:ph idx="1"/>
          </p:nvPr>
        </p:nvSpPr>
        <p:spPr>
          <a:xfrm>
            <a:off x="571472" y="819260"/>
            <a:ext cx="8229600" cy="3841232"/>
          </a:xfrm>
        </p:spPr>
        <p:txBody>
          <a:bodyPr vert="horz" lIns="91440" tIns="45720" rIns="91440" bIns="45720" rtlCol="0" anchor="t">
            <a:normAutofit/>
          </a:bodyPr>
          <a:lstStyle/>
          <a:p>
            <a:r>
              <a:rPr lang="tr-TR" sz="2000" dirty="0">
                <a:ea typeface="+mn-lt"/>
                <a:cs typeface="+mn-lt"/>
              </a:rPr>
              <a:t>Yetişkinler çocuklara ölümü açıklarken, üstü kapalı ifadeler kullanmaktadırlar: Vefat etmek, cennete gitmek, hakkın rahmetine kavuşmak, göçüp gitmek, hayatını teslim etmek, hayata yenik düşmek, nalları dikmek, toprağa karışmak, Allah tarafından çağrılmak, perdeleri kapatmak, hayat sahnesini terk etmek gibi. </a:t>
            </a:r>
          </a:p>
          <a:p>
            <a:r>
              <a:rPr lang="tr-TR" sz="2000" dirty="0">
                <a:ea typeface="+mn-lt"/>
                <a:cs typeface="+mn-lt"/>
              </a:rPr>
              <a:t>Ölümün açıkça konuşulmaması yanında günümüzde ölüm süreci, ev ortamında yaşanan bir olay olmaktan çıkmıştır.</a:t>
            </a:r>
            <a:endParaRPr lang="tr-TR" sz="2000" dirty="0">
              <a:cs typeface="Calibri"/>
            </a:endParaRPr>
          </a:p>
          <a:p>
            <a:endParaRPr lang="tr-TR" sz="2000" dirty="0">
              <a:ea typeface="+mn-lt"/>
              <a:cs typeface="+mn-lt"/>
            </a:endParaRPr>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Font typeface="Arial" pitchFamily="34" charset="0"/>
              <a:buChar char="•"/>
            </a:pPr>
            <a:endParaRPr lang="tr-TR" dirty="0"/>
          </a:p>
          <a:p>
            <a:pPr>
              <a:buChar char="•"/>
            </a:pPr>
            <a:endParaRPr lang="tr-TR" dirty="0">
              <a:cs typeface="Calibri"/>
            </a:endParaRPr>
          </a:p>
          <a:p>
            <a:endParaRPr lang="tr-TR" dirty="0">
              <a:cs typeface="Calibri"/>
            </a:endParaRPr>
          </a:p>
        </p:txBody>
      </p:sp>
    </p:spTree>
    <p:extLst>
      <p:ext uri="{BB962C8B-B14F-4D97-AF65-F5344CB8AC3E}">
        <p14:creationId xmlns:p14="http://schemas.microsoft.com/office/powerpoint/2010/main" val="136506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1564AA-46DB-BD44-BC42-246ABABFBAFC}"/>
              </a:ext>
            </a:extLst>
          </p:cNvPr>
          <p:cNvSpPr>
            <a:spLocks noGrp="1"/>
          </p:cNvSpPr>
          <p:nvPr>
            <p:ph type="title"/>
          </p:nvPr>
        </p:nvSpPr>
        <p:spPr/>
        <p:txBody>
          <a:bodyPr/>
          <a:lstStyle/>
          <a:p>
            <a:r>
              <a:rPr lang="tr-TR" dirty="0">
                <a:cs typeface="Calibri"/>
              </a:rPr>
              <a:t>ÖLÜM ve ÇOCUK RUH SAĞLIĞI</a:t>
            </a:r>
            <a:endParaRPr lang="tr-TR" dirty="0"/>
          </a:p>
        </p:txBody>
      </p:sp>
      <p:sp>
        <p:nvSpPr>
          <p:cNvPr id="3" name="İçerik Yer Tutucusu 2">
            <a:extLst>
              <a:ext uri="{FF2B5EF4-FFF2-40B4-BE49-F238E27FC236}">
                <a16:creationId xmlns:a16="http://schemas.microsoft.com/office/drawing/2014/main" id="{4602ECEF-4A2B-194C-A02C-A85DC7E8F8EB}"/>
              </a:ext>
            </a:extLst>
          </p:cNvPr>
          <p:cNvSpPr>
            <a:spLocks noGrp="1"/>
          </p:cNvSpPr>
          <p:nvPr>
            <p:ph idx="1"/>
          </p:nvPr>
        </p:nvSpPr>
        <p:spPr/>
        <p:txBody>
          <a:bodyPr/>
          <a:lstStyle/>
          <a:p>
            <a:r>
              <a:rPr lang="tr-TR" sz="1800" dirty="0">
                <a:ea typeface="+mn-lt"/>
                <a:cs typeface="+mn-lt"/>
              </a:rPr>
              <a:t>Bir kısım bilim insanları, yetişkinler ve çocuklar için ölümün günlük hayatta daha az rastlanan bir durum olduğunu söylemektedir. </a:t>
            </a:r>
          </a:p>
          <a:p>
            <a:r>
              <a:rPr lang="tr-TR" sz="1800" dirty="0">
                <a:ea typeface="+mn-lt"/>
                <a:cs typeface="+mn-lt"/>
              </a:rPr>
              <a:t>Fakat kentsel yaşamda ve medyanın yaygınlaştığı yeni yüzyılda vahşi ölümlerin </a:t>
            </a:r>
            <a:r>
              <a:rPr lang="tr-TR" sz="1800" dirty="0" err="1">
                <a:ea typeface="+mn-lt"/>
                <a:cs typeface="+mn-lt"/>
              </a:rPr>
              <a:t>fantezileşmesine</a:t>
            </a:r>
            <a:r>
              <a:rPr lang="tr-TR" sz="1800" dirty="0">
                <a:ea typeface="+mn-lt"/>
                <a:cs typeface="+mn-lt"/>
              </a:rPr>
              <a:t> ve korku filmleri ve televizyon programları ile ölüm konusunda takıntı boyutunda ilgilendiği söylenmektedir. Bunun sonucu çocukların ölüm konusuna daha fazla maruz kaldıkları belirtilmektedir. Ergenler arasında intihar ve cinayetin artması ve kent içi şiddetin çocuklar arasında görülmeye başlanması çocukların ölüm olayını daha fazla düşünmelerine neden olmaktadır.</a:t>
            </a:r>
            <a:endParaRPr lang="tr-TR" sz="1800" dirty="0"/>
          </a:p>
          <a:p>
            <a:endParaRPr lang="tr-TR" dirty="0"/>
          </a:p>
        </p:txBody>
      </p:sp>
    </p:spTree>
    <p:extLst>
      <p:ext uri="{BB962C8B-B14F-4D97-AF65-F5344CB8AC3E}">
        <p14:creationId xmlns:p14="http://schemas.microsoft.com/office/powerpoint/2010/main" val="311848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8DBCA3-1BC3-5F46-91B9-AA3CB00C1F48}"/>
              </a:ext>
            </a:extLst>
          </p:cNvPr>
          <p:cNvSpPr>
            <a:spLocks noGrp="1"/>
          </p:cNvSpPr>
          <p:nvPr>
            <p:ph idx="1"/>
          </p:nvPr>
        </p:nvSpPr>
        <p:spPr>
          <a:xfrm>
            <a:off x="580265" y="289654"/>
            <a:ext cx="8229600" cy="4597715"/>
          </a:xfrm>
        </p:spPr>
        <p:txBody>
          <a:bodyPr vert="horz" lIns="91440" tIns="45720" rIns="91440" bIns="45720" rtlCol="0" anchor="t">
            <a:normAutofit/>
          </a:bodyPr>
          <a:lstStyle/>
          <a:p>
            <a:r>
              <a:rPr lang="tr-TR" sz="2000" dirty="0">
                <a:ea typeface="+mn-lt"/>
                <a:cs typeface="+mn-lt"/>
              </a:rPr>
              <a:t>Birçok anne-baba gereksiz yere çocukları üzmemek için ölüm olgusunu çocuklar ile konuşmaktan kaçınır. Çocuklar ile ölümü konuşmanın çocukluğun son dönemlerinin uygun olduğunu düşünülür. </a:t>
            </a:r>
          </a:p>
          <a:p>
            <a:r>
              <a:rPr lang="tr-TR" sz="2000" dirty="0">
                <a:ea typeface="+mn-lt"/>
                <a:cs typeface="+mn-lt"/>
              </a:rPr>
              <a:t>Bu varsayım, küçük çocukların ölüm kavramı ile ilgili net bir anlayışlarının olamayacağını söyleyen </a:t>
            </a:r>
            <a:r>
              <a:rPr lang="tr-TR" sz="2000" dirty="0" err="1">
                <a:ea typeface="+mn-lt"/>
                <a:cs typeface="+mn-lt"/>
              </a:rPr>
              <a:t>Piaget</a:t>
            </a:r>
            <a:r>
              <a:rPr lang="tr-TR" sz="2000" dirty="0">
                <a:ea typeface="+mn-lt"/>
                <a:cs typeface="+mn-lt"/>
              </a:rPr>
              <a:t> (1929)'e dayandırılmaktadır. Psikoloji alanında çalışan bazı bilim insanları, </a:t>
            </a:r>
            <a:r>
              <a:rPr lang="tr-TR" sz="2000" dirty="0" err="1">
                <a:ea typeface="+mn-lt"/>
                <a:cs typeface="+mn-lt"/>
              </a:rPr>
              <a:t>Piaget'in</a:t>
            </a:r>
            <a:r>
              <a:rPr lang="tr-TR" sz="2000" dirty="0">
                <a:ea typeface="+mn-lt"/>
                <a:cs typeface="+mn-lt"/>
              </a:rPr>
              <a:t> yaş ve gelişim aşamaları ile ilgili yaklaşımının ölüm konusuna da uyarlanabileceğini düşünmektedir. </a:t>
            </a:r>
          </a:p>
          <a:p>
            <a:r>
              <a:rPr lang="tr-TR" sz="2000" dirty="0" err="1">
                <a:ea typeface="+mn-lt"/>
                <a:cs typeface="+mn-lt"/>
              </a:rPr>
              <a:t>Piaget'in</a:t>
            </a:r>
            <a:r>
              <a:rPr lang="tr-TR" sz="2000" dirty="0">
                <a:ea typeface="+mn-lt"/>
                <a:cs typeface="+mn-lt"/>
              </a:rPr>
              <a:t> bilişsel gelişim evrelerine göre, çocuk büyüdükçe ölümü anlaması değişimler gösterir.  (KİTAPTAN ÇALIŞIN) </a:t>
            </a:r>
          </a:p>
          <a:p>
            <a:endParaRPr lang="tr-TR" sz="2000" dirty="0">
              <a:ea typeface="+mn-lt"/>
              <a:cs typeface="+mn-lt"/>
            </a:endParaRPr>
          </a:p>
        </p:txBody>
      </p:sp>
      <p:sp>
        <p:nvSpPr>
          <p:cNvPr id="5" name="Unvan 1">
            <a:extLst>
              <a:ext uri="{FF2B5EF4-FFF2-40B4-BE49-F238E27FC236}">
                <a16:creationId xmlns:a16="http://schemas.microsoft.com/office/drawing/2014/main" id="{E8D82806-A2EA-E549-95B0-2E10F6B30618}"/>
              </a:ext>
            </a:extLst>
          </p:cNvPr>
          <p:cNvSpPr>
            <a:spLocks noGrp="1"/>
          </p:cNvSpPr>
          <p:nvPr>
            <p:ph type="title"/>
          </p:nvPr>
        </p:nvSpPr>
        <p:spPr>
          <a:xfrm>
            <a:off x="718113" y="-3331"/>
            <a:ext cx="8229600" cy="292985"/>
          </a:xfrm>
        </p:spPr>
        <p:txBody>
          <a:bodyPr>
            <a:normAutofit fontScale="90000"/>
          </a:bodyPr>
          <a:lstStyle/>
          <a:p>
            <a:r>
              <a:rPr lang="tr-TR" dirty="0">
                <a:cs typeface="Calibri"/>
              </a:rPr>
              <a:t> </a:t>
            </a:r>
          </a:p>
        </p:txBody>
      </p:sp>
    </p:spTree>
    <p:extLst>
      <p:ext uri="{BB962C8B-B14F-4D97-AF65-F5344CB8AC3E}">
        <p14:creationId xmlns:p14="http://schemas.microsoft.com/office/powerpoint/2010/main" val="238952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6F4CA76-AABF-A949-9FF3-025647A98F3C}"/>
              </a:ext>
            </a:extLst>
          </p:cNvPr>
          <p:cNvSpPr txBox="1"/>
          <p:nvPr/>
        </p:nvSpPr>
        <p:spPr>
          <a:xfrm>
            <a:off x="1428728" y="1707654"/>
            <a:ext cx="6643734" cy="1938992"/>
          </a:xfrm>
          <a:prstGeom prst="rect">
            <a:avLst/>
          </a:prstGeom>
          <a:noFill/>
        </p:spPr>
        <p:txBody>
          <a:bodyPr wrap="square" lIns="91440" tIns="45720" rIns="91440" bIns="45720" rtlCol="0" anchor="t">
            <a:spAutoFit/>
          </a:bodyPr>
          <a:lstStyle/>
          <a:p>
            <a:pPr algn="ctr"/>
            <a:r>
              <a:rPr lang="tr-TR" sz="4000" b="1">
                <a:solidFill>
                  <a:srgbClr val="B2B7EF"/>
                </a:solidFill>
                <a:effectLst>
                  <a:outerShdw blurRad="38100" dist="38100" dir="2700000" algn="tl">
                    <a:srgbClr val="000000">
                      <a:alpha val="43137"/>
                    </a:srgbClr>
                  </a:outerShdw>
                </a:effectLst>
              </a:rPr>
              <a:t>         6.BÖLÜM</a:t>
            </a:r>
          </a:p>
          <a:p>
            <a:pPr algn="ctr"/>
            <a:r>
              <a:rPr lang="tr-TR" sz="4000">
                <a:solidFill>
                  <a:srgbClr val="B2B7EF"/>
                </a:solidFill>
                <a:ea typeface="+mn-lt"/>
                <a:cs typeface="+mn-lt"/>
              </a:rPr>
              <a:t> Özel Durumlarda Çocuk </a:t>
            </a:r>
            <a:endParaRPr lang="tr-TR">
              <a:solidFill>
                <a:srgbClr val="B2B7EF"/>
              </a:solidFill>
              <a:ea typeface="+mn-lt"/>
              <a:cs typeface="+mn-lt"/>
            </a:endParaRPr>
          </a:p>
          <a:p>
            <a:pPr algn="ctr"/>
            <a:r>
              <a:rPr lang="tr-TR" sz="4000">
                <a:solidFill>
                  <a:srgbClr val="B2B7EF"/>
                </a:solidFill>
                <a:ea typeface="+mn-lt"/>
                <a:cs typeface="+mn-lt"/>
              </a:rPr>
              <a:t>Ruh Sağlığı</a:t>
            </a:r>
            <a:endParaRPr lang="tr-TR">
              <a:solidFill>
                <a:srgbClr val="B2B7EF"/>
              </a:solidFill>
              <a:cs typeface="Calibri"/>
            </a:endParaRPr>
          </a:p>
        </p:txBody>
      </p:sp>
    </p:spTree>
    <p:extLst>
      <p:ext uri="{BB962C8B-B14F-4D97-AF65-F5344CB8AC3E}">
        <p14:creationId xmlns:p14="http://schemas.microsoft.com/office/powerpoint/2010/main" val="30476412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4E9E12-7ED2-C044-9D0B-E1135177A49C}"/>
              </a:ext>
            </a:extLst>
          </p:cNvPr>
          <p:cNvSpPr>
            <a:spLocks noGrp="1"/>
          </p:cNvSpPr>
          <p:nvPr>
            <p:ph idx="1"/>
          </p:nvPr>
        </p:nvSpPr>
        <p:spPr>
          <a:xfrm>
            <a:off x="602216" y="689041"/>
            <a:ext cx="8055980" cy="4369853"/>
          </a:xfrm>
        </p:spPr>
        <p:txBody>
          <a:bodyPr vert="horz" lIns="91440" tIns="45720" rIns="91440" bIns="45720" rtlCol="0" anchor="t">
            <a:normAutofit/>
          </a:bodyPr>
          <a:lstStyle/>
          <a:p>
            <a:r>
              <a:rPr lang="tr-TR" sz="2000" dirty="0">
                <a:ea typeface="+mn-lt"/>
                <a:cs typeface="+mn-lt"/>
              </a:rPr>
              <a:t>Fakat son zamanlarda ortaya çıkan bilimsel çalışmalar, </a:t>
            </a:r>
            <a:r>
              <a:rPr lang="tr-TR" sz="2000" dirty="0" err="1">
                <a:ea typeface="+mn-lt"/>
                <a:cs typeface="+mn-lt"/>
              </a:rPr>
              <a:t>Piaget'in</a:t>
            </a:r>
            <a:r>
              <a:rPr lang="tr-TR" sz="2000" dirty="0">
                <a:ea typeface="+mn-lt"/>
                <a:cs typeface="+mn-lt"/>
              </a:rPr>
              <a:t> çocukların ölümü kavraması ve anlaması konusunu, derinlemesine araştırmadığını iddia etmektedir. </a:t>
            </a:r>
            <a:r>
              <a:rPr lang="tr-TR" sz="2000" dirty="0" err="1">
                <a:ea typeface="+mn-lt"/>
                <a:cs typeface="+mn-lt"/>
              </a:rPr>
              <a:t>Piaget'in</a:t>
            </a:r>
            <a:r>
              <a:rPr lang="tr-TR" sz="2000" dirty="0">
                <a:ea typeface="+mn-lt"/>
                <a:cs typeface="+mn-lt"/>
              </a:rPr>
              <a:t> aksine, 3-5 yaş arası çocukların ölüm olgusunun üç ana unsurunu anlayıp kavrayabileceğini belirtilmiştir. Buna göre çocukların ölümün döndürülemez (ölüm son bulmadır), evrensel (herkes ölümlüdür) ve nedensellik (ölüm vücut fonksiyonların son bulmasıdır) olduğunu kavrayabileceğine inanılmaktadır.</a:t>
            </a:r>
            <a:endParaRPr lang="tr-TR" dirty="0"/>
          </a:p>
          <a:p>
            <a:endParaRPr lang="tr-TR" dirty="0">
              <a:cs typeface="Calibri"/>
            </a:endParaRPr>
          </a:p>
        </p:txBody>
      </p:sp>
      <p:sp>
        <p:nvSpPr>
          <p:cNvPr id="4" name="Unvan 1">
            <a:extLst>
              <a:ext uri="{FF2B5EF4-FFF2-40B4-BE49-F238E27FC236}">
                <a16:creationId xmlns:a16="http://schemas.microsoft.com/office/drawing/2014/main" id="{3E3563F5-2178-9841-A31E-D1948BD4738F}"/>
              </a:ext>
            </a:extLst>
          </p:cNvPr>
          <p:cNvSpPr>
            <a:spLocks noGrp="1"/>
          </p:cNvSpPr>
          <p:nvPr>
            <p:ph type="title"/>
          </p:nvPr>
        </p:nvSpPr>
        <p:spPr>
          <a:xfrm>
            <a:off x="500034" y="81378"/>
            <a:ext cx="8229600" cy="415965"/>
          </a:xfrm>
        </p:spPr>
        <p:txBody>
          <a:bodyPr/>
          <a:lstStyle/>
          <a:p>
            <a:r>
              <a:rPr lang="tr-TR" dirty="0">
                <a:cs typeface="Calibri"/>
              </a:rPr>
              <a:t>  </a:t>
            </a:r>
          </a:p>
        </p:txBody>
      </p:sp>
    </p:spTree>
    <p:extLst>
      <p:ext uri="{BB962C8B-B14F-4D97-AF65-F5344CB8AC3E}">
        <p14:creationId xmlns:p14="http://schemas.microsoft.com/office/powerpoint/2010/main" val="247458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515B79-B307-C749-8F1B-77DCE7396D0D}"/>
              </a:ext>
            </a:extLst>
          </p:cNvPr>
          <p:cNvSpPr>
            <a:spLocks noGrp="1"/>
          </p:cNvSpPr>
          <p:nvPr>
            <p:ph type="title"/>
          </p:nvPr>
        </p:nvSpPr>
        <p:spPr>
          <a:xfrm>
            <a:off x="609600" y="134119"/>
            <a:ext cx="8229600" cy="191707"/>
          </a:xfrm>
        </p:spPr>
        <p:txBody>
          <a:bodyPr>
            <a:normAutofit fontScale="90000"/>
          </a:bodyPr>
          <a:lstStyle/>
          <a:p>
            <a:r>
              <a:rPr lang="tr-TR" dirty="0">
                <a:cs typeface="Calibri"/>
              </a:rPr>
              <a:t> </a:t>
            </a:r>
          </a:p>
        </p:txBody>
      </p:sp>
      <p:sp>
        <p:nvSpPr>
          <p:cNvPr id="3" name="İçerik Yer Tutucusu 2">
            <a:extLst>
              <a:ext uri="{FF2B5EF4-FFF2-40B4-BE49-F238E27FC236}">
                <a16:creationId xmlns:a16="http://schemas.microsoft.com/office/drawing/2014/main" id="{1AC6A213-C4DD-9A4D-87F0-87351410E834}"/>
              </a:ext>
            </a:extLst>
          </p:cNvPr>
          <p:cNvSpPr>
            <a:spLocks noGrp="1"/>
          </p:cNvSpPr>
          <p:nvPr>
            <p:ph idx="1"/>
          </p:nvPr>
        </p:nvSpPr>
        <p:spPr>
          <a:xfrm>
            <a:off x="609600" y="325299"/>
            <a:ext cx="8229600" cy="4812368"/>
          </a:xfrm>
        </p:spPr>
        <p:txBody>
          <a:bodyPr vert="horz" lIns="91440" tIns="45720" rIns="91440" bIns="45720" rtlCol="0" anchor="t">
            <a:noAutofit/>
          </a:bodyPr>
          <a:lstStyle/>
          <a:p>
            <a:r>
              <a:rPr lang="tr-TR" sz="1800" dirty="0" err="1">
                <a:ea typeface="+mn-lt"/>
                <a:cs typeface="+mn-lt"/>
              </a:rPr>
              <a:t>Bowlby</a:t>
            </a:r>
            <a:r>
              <a:rPr lang="tr-TR" sz="1800" dirty="0">
                <a:ea typeface="+mn-lt"/>
                <a:cs typeface="+mn-lt"/>
              </a:rPr>
              <a:t> bağlanma teorisiyle bağlantılı olarak yas tutmayı dört aşamaya ayırmıştır:</a:t>
            </a:r>
          </a:p>
          <a:p>
            <a:r>
              <a:rPr lang="tr-TR" sz="1800" dirty="0">
                <a:ea typeface="+mn-lt"/>
                <a:cs typeface="+mn-lt"/>
              </a:rPr>
              <a:t> 1-Hissizlik deneyimi yaşamak ve kaybı inkar etme, </a:t>
            </a:r>
          </a:p>
          <a:p>
            <a:r>
              <a:rPr lang="tr-TR" sz="1800" dirty="0">
                <a:ea typeface="+mn-lt"/>
                <a:cs typeface="+mn-lt"/>
              </a:rPr>
              <a:t>2-Duygusal olarak kayıp edilen kişiye özlem duyma ve kayıp edilen kişinin geri gelmeye- </a:t>
            </a:r>
            <a:r>
              <a:rPr lang="tr-TR" sz="1800" dirty="0" err="1">
                <a:ea typeface="+mn-lt"/>
                <a:cs typeface="+mn-lt"/>
              </a:rPr>
              <a:t>ceğini</a:t>
            </a:r>
            <a:r>
              <a:rPr lang="tr-TR" sz="1800" dirty="0">
                <a:ea typeface="+mn-lt"/>
                <a:cs typeface="+mn-lt"/>
              </a:rPr>
              <a:t> kabul edememe ve isyan etme, </a:t>
            </a:r>
          </a:p>
          <a:p>
            <a:r>
              <a:rPr lang="tr-TR" sz="1800" dirty="0">
                <a:ea typeface="+mn-lt"/>
                <a:cs typeface="+mn-lt"/>
              </a:rPr>
              <a:t>3-Bilişsel düzeyde düzensizlik yaşama ve duygusal çaresizlik sebebi ile günlük rutin iş- </a:t>
            </a:r>
            <a:r>
              <a:rPr lang="tr-TR" sz="1800" dirty="0" err="1">
                <a:ea typeface="+mn-lt"/>
                <a:cs typeface="+mn-lt"/>
              </a:rPr>
              <a:t>leri</a:t>
            </a:r>
            <a:r>
              <a:rPr lang="tr-TR" sz="1800" dirty="0">
                <a:ea typeface="+mn-lt"/>
                <a:cs typeface="+mn-lt"/>
              </a:rPr>
              <a:t> yapamama,</a:t>
            </a:r>
          </a:p>
          <a:p>
            <a:r>
              <a:rPr lang="tr-TR" sz="1800" dirty="0">
                <a:ea typeface="+mn-lt"/>
                <a:cs typeface="+mn-lt"/>
              </a:rPr>
              <a:t>4-Hayatını tekrar düzene sokmak için </a:t>
            </a:r>
            <a:r>
              <a:rPr lang="tr-TR" sz="1800" dirty="0" err="1">
                <a:ea typeface="+mn-lt"/>
                <a:cs typeface="+mn-lt"/>
              </a:rPr>
              <a:t>özbenliğini</a:t>
            </a:r>
            <a:r>
              <a:rPr lang="tr-TR" sz="1800" dirty="0">
                <a:ea typeface="+mn-lt"/>
                <a:cs typeface="+mn-lt"/>
              </a:rPr>
              <a:t> tekrar organize etme ve birleştirme Çocukluk ve ergenlik dönemlerinde, yas tutma gelişim evreleri ve hayat deneyimlerine göre değişiklik gösterir. Yetişkinlerde olduğu gibi çocuklarda da yas tutmanın belli evreleri vardır. Çocuklar yas tutmasının ilk aşamasında, kaybın tam olarak etkilerini anlayamazlar. </a:t>
            </a:r>
          </a:p>
          <a:p>
            <a:r>
              <a:rPr lang="tr-TR" sz="1800" dirty="0">
                <a:ea typeface="+mn-lt"/>
                <a:cs typeface="+mn-lt"/>
              </a:rPr>
              <a:t>Uyuşukluk, acı hissetmeme ve duygusuzluk deneyimleri yaşarlar. Çocuklar yoğun psikolojik acıların hissedildiği kaybın kabul edilmesi aşamasına ilerler. Son aşama ise kaybın yaşandığı kişi ya da canlının etrafından çocuk ve ergenin "ben kimliğini tekrar inşa etmesidir. Bu aşamada birey, bu yeni kimliği çerçevesinde yeni ilgi alanlarına ve yeni aktivitelere yönelir.</a:t>
            </a:r>
            <a:endParaRPr lang="tr-TR" sz="1800" dirty="0">
              <a:cs typeface="Calibri"/>
            </a:endParaRPr>
          </a:p>
        </p:txBody>
      </p:sp>
      <p:sp>
        <p:nvSpPr>
          <p:cNvPr id="5" name="Metin kutusu 4">
            <a:extLst>
              <a:ext uri="{FF2B5EF4-FFF2-40B4-BE49-F238E27FC236}">
                <a16:creationId xmlns:a16="http://schemas.microsoft.com/office/drawing/2014/main" id="{FB84A0AA-4B6F-82FB-AE49-583C5B457925}"/>
              </a:ext>
            </a:extLst>
          </p:cNvPr>
          <p:cNvSpPr txBox="1"/>
          <p:nvPr/>
        </p:nvSpPr>
        <p:spPr>
          <a:xfrm>
            <a:off x="9255406" y="5345333"/>
            <a:ext cx="2866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257713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4BD3AD3-F01F-A54C-8014-7DAD272DF22F}"/>
              </a:ext>
            </a:extLst>
          </p:cNvPr>
          <p:cNvSpPr>
            <a:spLocks noGrp="1"/>
          </p:cNvSpPr>
          <p:nvPr>
            <p:ph type="title"/>
          </p:nvPr>
        </p:nvSpPr>
        <p:spPr>
          <a:xfrm>
            <a:off x="515556" y="76247"/>
            <a:ext cx="8627479" cy="538946"/>
          </a:xfrm>
        </p:spPr>
        <p:txBody>
          <a:bodyPr>
            <a:normAutofit fontScale="90000"/>
          </a:bodyPr>
          <a:lstStyle/>
          <a:p>
            <a:r>
              <a:rPr lang="tr-TR" b="0">
                <a:ea typeface="+mj-lt"/>
                <a:cs typeface="+mj-lt"/>
              </a:rPr>
              <a:t>Tablo 2- Çocuk, Ergen ve Yetişkinin Ölüm Karşısında Yas Tutma Tepkileri</a:t>
            </a:r>
            <a:br>
              <a:rPr lang="tr-TR">
                <a:cs typeface="Calibri"/>
              </a:rPr>
            </a:br>
            <a:r>
              <a:rPr lang="tr-TR">
                <a:cs typeface="Calibri"/>
              </a:rPr>
              <a:t>Çocuk                                           Ergen                                            Yetişkin</a:t>
            </a:r>
            <a:endParaRPr lang="tr-TR"/>
          </a:p>
        </p:txBody>
      </p:sp>
      <p:graphicFrame>
        <p:nvGraphicFramePr>
          <p:cNvPr id="5" name="Tablo 5">
            <a:extLst>
              <a:ext uri="{FF2B5EF4-FFF2-40B4-BE49-F238E27FC236}">
                <a16:creationId xmlns:a16="http://schemas.microsoft.com/office/drawing/2014/main" id="{87650018-7991-43CC-67B4-05E2890CCEE1}"/>
              </a:ext>
            </a:extLst>
          </p:cNvPr>
          <p:cNvGraphicFramePr>
            <a:graphicFrameLocks noGrp="1"/>
          </p:cNvGraphicFramePr>
          <p:nvPr>
            <p:extLst>
              <p:ext uri="{D42A27DB-BD31-4B8C-83A1-F6EECF244321}">
                <p14:modId xmlns:p14="http://schemas.microsoft.com/office/powerpoint/2010/main" val="331940816"/>
              </p:ext>
            </p:extLst>
          </p:nvPr>
        </p:nvGraphicFramePr>
        <p:xfrm>
          <a:off x="491924" y="658310"/>
          <a:ext cx="8528061" cy="3570813"/>
        </p:xfrm>
        <a:graphic>
          <a:graphicData uri="http://schemas.openxmlformats.org/drawingml/2006/table">
            <a:tbl>
              <a:tblPr firstRow="1" bandRow="1">
                <a:tableStyleId>{5C22544A-7EE6-4342-B048-85BDC9FD1C3A}</a:tableStyleId>
              </a:tblPr>
              <a:tblGrid>
                <a:gridCol w="2842687">
                  <a:extLst>
                    <a:ext uri="{9D8B030D-6E8A-4147-A177-3AD203B41FA5}">
                      <a16:colId xmlns:a16="http://schemas.microsoft.com/office/drawing/2014/main" val="798180046"/>
                    </a:ext>
                  </a:extLst>
                </a:gridCol>
                <a:gridCol w="2842687">
                  <a:extLst>
                    <a:ext uri="{9D8B030D-6E8A-4147-A177-3AD203B41FA5}">
                      <a16:colId xmlns:a16="http://schemas.microsoft.com/office/drawing/2014/main" val="2154423524"/>
                    </a:ext>
                  </a:extLst>
                </a:gridCol>
                <a:gridCol w="2842687">
                  <a:extLst>
                    <a:ext uri="{9D8B030D-6E8A-4147-A177-3AD203B41FA5}">
                      <a16:colId xmlns:a16="http://schemas.microsoft.com/office/drawing/2014/main" val="1025978905"/>
                    </a:ext>
                  </a:extLst>
                </a:gridCol>
              </a:tblGrid>
              <a:tr h="1212227">
                <a:tc>
                  <a:txBody>
                    <a:bodyPr/>
                    <a:lstStyle/>
                    <a:p>
                      <a:pPr lvl="0">
                        <a:buNone/>
                      </a:pPr>
                      <a:r>
                        <a:rPr lang="tr-TR" sz="1400" b="0" i="0" u="none" strike="noStrike" noProof="0"/>
                        <a:t>Ölümün, 7 yaşına kadar sürekli ve daimi olduğunu anlayamaz.</a:t>
                      </a:r>
                      <a:endParaRPr lang="tr-TR" sz="1400"/>
                    </a:p>
                  </a:txBody>
                  <a:tcPr/>
                </a:tc>
                <a:tc>
                  <a:txBody>
                    <a:bodyPr/>
                    <a:lstStyle/>
                    <a:p>
                      <a:pPr lvl="0">
                        <a:buNone/>
                      </a:pPr>
                      <a:r>
                        <a:rPr lang="tr-TR"/>
                        <a:t> </a:t>
                      </a:r>
                      <a:r>
                        <a:rPr lang="tr-TR" sz="1400" b="0" i="0" u="none" strike="noStrike" noProof="0"/>
                        <a:t>Ölümün kalıcı olduğunu anlar fakat kendisine bir şey olmayacağını düşündüğü için tehlikeli birçok davranışta bulunur (Tehlikeli araba kullanır, Korumasız seks yapar </a:t>
                      </a:r>
                      <a:r>
                        <a:rPr lang="tr-TR" sz="1400" b="0" i="0" u="none" strike="noStrike" noProof="0" err="1"/>
                        <a:t>vs</a:t>
                      </a:r>
                      <a:r>
                        <a:rPr lang="tr-TR" sz="1400" b="0" i="0" u="none" strike="noStrike" noProof="0"/>
                        <a:t>).</a:t>
                      </a:r>
                      <a:r>
                        <a:rPr lang="tr-TR"/>
                        <a:t>  </a:t>
                      </a:r>
                    </a:p>
                  </a:txBody>
                  <a:tcPr/>
                </a:tc>
                <a:tc>
                  <a:txBody>
                    <a:bodyPr/>
                    <a:lstStyle/>
                    <a:p>
                      <a:pPr lvl="0">
                        <a:buNone/>
                      </a:pPr>
                      <a:r>
                        <a:rPr lang="tr-TR" sz="1400" b="0" i="0" u="none" strike="noStrike" noProof="0"/>
                        <a:t>Ölümün kalıcı ve devamlı olduğunu bilir. Manevi olarak ölüm ile yüzleşmekte zorlanır.</a:t>
                      </a:r>
                      <a:endParaRPr lang="tr-TR" sz="1400"/>
                    </a:p>
                  </a:txBody>
                  <a:tcPr/>
                </a:tc>
                <a:extLst>
                  <a:ext uri="{0D108BD9-81ED-4DB2-BD59-A6C34878D82A}">
                    <a16:rowId xmlns:a16="http://schemas.microsoft.com/office/drawing/2014/main" val="4125298523"/>
                  </a:ext>
                </a:extLst>
              </a:tr>
              <a:tr h="904031">
                <a:tc>
                  <a:txBody>
                    <a:bodyPr/>
                    <a:lstStyle/>
                    <a:p>
                      <a:pPr lvl="0">
                        <a:buNone/>
                      </a:pPr>
                      <a:r>
                        <a:rPr lang="tr-TR" sz="1400" b="0" i="0" u="none" strike="noStrike" noProof="0"/>
                        <a:t>• Böcekleri öldürerek cenaze töreni yaparak oyunlarında ölümü kullanır. Ölümü yaşantısının içine sokmaya çalışır.</a:t>
                      </a:r>
                      <a:endParaRPr lang="tr-TR" sz="1400"/>
                    </a:p>
                  </a:txBody>
                  <a:tcPr/>
                </a:tc>
                <a:tc>
                  <a:txBody>
                    <a:bodyPr/>
                    <a:lstStyle/>
                    <a:p>
                      <a:pPr lvl="0">
                        <a:buNone/>
                      </a:pPr>
                      <a:r>
                        <a:rPr lang="tr-TR" sz="1400" b="0" i="0" u="none" strike="noStrike" noProof="0"/>
                        <a:t>Ölüm ilgisini çeker. Hastalıklarla ilgili kitapları ve filmleri izler. İntihar ve ölüm ile ilgili </a:t>
                      </a:r>
                      <a:r>
                        <a:rPr lang="tr-TR" sz="1400" b="0" i="0" u="none" strike="noStrike" noProof="0" err="1"/>
                        <a:t>rock</a:t>
                      </a:r>
                      <a:r>
                        <a:rPr lang="tr-TR" sz="1400" b="0" i="0" u="none" strike="noStrike" noProof="0"/>
                        <a:t> müzik dinler.</a:t>
                      </a:r>
                      <a:endParaRPr lang="tr-TR" sz="1400"/>
                    </a:p>
                  </a:txBody>
                  <a:tcPr/>
                </a:tc>
                <a:tc>
                  <a:txBody>
                    <a:bodyPr/>
                    <a:lstStyle/>
                    <a:p>
                      <a:pPr lvl="0">
                        <a:buNone/>
                      </a:pPr>
                      <a:r>
                        <a:rPr lang="tr-TR" sz="1400" b="0" i="0" u="none" strike="noStrike" noProof="0"/>
                        <a:t>Ölüm hakkında fazla düşünmez. Kültürel farklılıklar ölüm hakkında algısı üzerinde etkisi olur.</a:t>
                      </a:r>
                      <a:endParaRPr lang="tr-TR" sz="1400"/>
                    </a:p>
                  </a:txBody>
                  <a:tcPr/>
                </a:tc>
                <a:extLst>
                  <a:ext uri="{0D108BD9-81ED-4DB2-BD59-A6C34878D82A}">
                    <a16:rowId xmlns:a16="http://schemas.microsoft.com/office/drawing/2014/main" val="3084859238"/>
                  </a:ext>
                </a:extLst>
              </a:tr>
              <a:tr h="1345773">
                <a:tc>
                  <a:txBody>
                    <a:bodyPr/>
                    <a:lstStyle/>
                    <a:p>
                      <a:pPr lvl="0">
                        <a:buNone/>
                      </a:pPr>
                      <a:r>
                        <a:rPr lang="tr-TR" sz="1400" b="0" i="0" u="none" strike="noStrike" noProof="0"/>
                        <a:t>Aktiviteler yaparak yas tutar. Örneğin, ölen kişi yada canlının sahip olduğu eşyalarla oynar yada dramatize edilmiş cenaze töreni düzenlenir. </a:t>
                      </a:r>
                      <a:endParaRPr lang="tr-TR" sz="1400"/>
                    </a:p>
                  </a:txBody>
                  <a:tcPr/>
                </a:tc>
                <a:tc>
                  <a:txBody>
                    <a:bodyPr/>
                    <a:lstStyle/>
                    <a:p>
                      <a:pPr lvl="0">
                        <a:buNone/>
                      </a:pPr>
                      <a:r>
                        <a:rPr lang="tr-TR" sz="1400" b="0" i="0" u="none" strike="noStrike" noProof="0"/>
                        <a:t>Kaybı konusunda konuşur, ağlar, acısını yansıtır. Bazen dramatik olur. Kayıp yaşadığı kişi ya da canlıya çok fazla anlam yükler. Ölümle ilgili şiirsel ve romantik düşünceler gelişir.</a:t>
                      </a:r>
                      <a:endParaRPr lang="tr-TR" sz="1400"/>
                    </a:p>
                  </a:txBody>
                  <a:tcPr/>
                </a:tc>
                <a:tc>
                  <a:txBody>
                    <a:bodyPr/>
                    <a:lstStyle/>
                    <a:p>
                      <a:pPr lvl="0">
                        <a:buNone/>
                      </a:pPr>
                      <a:r>
                        <a:rPr lang="tr-TR" sz="1400" b="0" i="0" u="none" strike="noStrike" noProof="0"/>
                        <a:t>Yas tutarken konuşmayı, ağlamayı, geçmişteki anıları ve yalnız olarak düşün- meyi tercih eder.</a:t>
                      </a:r>
                      <a:endParaRPr lang="tr-TR" sz="1400"/>
                    </a:p>
                  </a:txBody>
                  <a:tcPr/>
                </a:tc>
                <a:extLst>
                  <a:ext uri="{0D108BD9-81ED-4DB2-BD59-A6C34878D82A}">
                    <a16:rowId xmlns:a16="http://schemas.microsoft.com/office/drawing/2014/main" val="2106927887"/>
                  </a:ext>
                </a:extLst>
              </a:tr>
            </a:tbl>
          </a:graphicData>
        </a:graphic>
      </p:graphicFrame>
    </p:spTree>
    <p:extLst>
      <p:ext uri="{BB962C8B-B14F-4D97-AF65-F5344CB8AC3E}">
        <p14:creationId xmlns:p14="http://schemas.microsoft.com/office/powerpoint/2010/main" val="19642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A6A2D72C-455D-99A4-7AB8-E6075F57CA43}"/>
              </a:ext>
            </a:extLst>
          </p:cNvPr>
          <p:cNvSpPr>
            <a:spLocks noGrp="1"/>
          </p:cNvSpPr>
          <p:nvPr>
            <p:ph type="title"/>
          </p:nvPr>
        </p:nvSpPr>
        <p:spPr>
          <a:xfrm>
            <a:off x="385069" y="805220"/>
            <a:ext cx="8296183" cy="357881"/>
          </a:xfrm>
        </p:spPr>
        <p:txBody>
          <a:bodyPr>
            <a:normAutofit fontScale="90000"/>
          </a:bodyPr>
          <a:lstStyle/>
          <a:p>
            <a:r>
              <a:rPr lang="tr-TR">
                <a:cs typeface="Calibri"/>
              </a:rPr>
              <a:t>Çocuk                                          Ergen                                            Yetişkin</a:t>
            </a:r>
          </a:p>
        </p:txBody>
      </p:sp>
      <p:graphicFrame>
        <p:nvGraphicFramePr>
          <p:cNvPr id="2" name="Tablo 3">
            <a:extLst>
              <a:ext uri="{FF2B5EF4-FFF2-40B4-BE49-F238E27FC236}">
                <a16:creationId xmlns:a16="http://schemas.microsoft.com/office/drawing/2014/main" id="{F87F6CCD-6DB5-9A52-CDCB-BDD499B1183E}"/>
              </a:ext>
            </a:extLst>
          </p:cNvPr>
          <p:cNvGraphicFramePr>
            <a:graphicFrameLocks noGrp="1"/>
          </p:cNvGraphicFramePr>
          <p:nvPr>
            <p:ph idx="1"/>
            <p:extLst>
              <p:ext uri="{D42A27DB-BD31-4B8C-83A1-F6EECF244321}">
                <p14:modId xmlns:p14="http://schemas.microsoft.com/office/powerpoint/2010/main" val="3411234872"/>
              </p:ext>
            </p:extLst>
          </p:nvPr>
        </p:nvGraphicFramePr>
        <p:xfrm>
          <a:off x="457200" y="1200150"/>
          <a:ext cx="8229600" cy="3017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92826398"/>
                    </a:ext>
                  </a:extLst>
                </a:gridCol>
                <a:gridCol w="2743200">
                  <a:extLst>
                    <a:ext uri="{9D8B030D-6E8A-4147-A177-3AD203B41FA5}">
                      <a16:colId xmlns:a16="http://schemas.microsoft.com/office/drawing/2014/main" val="4043320439"/>
                    </a:ext>
                  </a:extLst>
                </a:gridCol>
                <a:gridCol w="2743200">
                  <a:extLst>
                    <a:ext uri="{9D8B030D-6E8A-4147-A177-3AD203B41FA5}">
                      <a16:colId xmlns:a16="http://schemas.microsoft.com/office/drawing/2014/main" val="365298956"/>
                    </a:ext>
                  </a:extLst>
                </a:gridCol>
              </a:tblGrid>
              <a:tr h="1195017">
                <a:tc>
                  <a:txBody>
                    <a:bodyPr/>
                    <a:lstStyle/>
                    <a:p>
                      <a:pPr lvl="0">
                        <a:buNone/>
                      </a:pPr>
                      <a:r>
                        <a:rPr lang="tr-TR" sz="1400" b="0" i="0" u="none" strike="noStrike" noProof="0"/>
                        <a:t>Kaybını açık olarak söylemez, tartışmaz. Geri çekilme, davranışsal problemler, somatik şikayetler yolu ile yas tutar.</a:t>
                      </a:r>
                      <a:endParaRPr lang="tr-TR" sz="1400"/>
                    </a:p>
                  </a:txBody>
                  <a:tcPr/>
                </a:tc>
                <a:tc>
                  <a:txBody>
                    <a:bodyPr/>
                    <a:lstStyle/>
                    <a:p>
                      <a:pPr lvl="0">
                        <a:buNone/>
                      </a:pPr>
                      <a:r>
                        <a:rPr lang="tr-TR" sz="1400" b="0" i="0" u="none" strike="noStrike" noProof="0"/>
                        <a:t>Yas tutarken geri çekilir. Akran grubu ile vakit geçir- meyi tercih edebilir. Anne babasının duygularını anlamadığını düşünür.</a:t>
                      </a:r>
                      <a:endParaRPr lang="tr-TR" sz="1400"/>
                    </a:p>
                  </a:txBody>
                  <a:tcPr/>
                </a:tc>
                <a:tc>
                  <a:txBody>
                    <a:bodyPr/>
                    <a:lstStyle/>
                    <a:p>
                      <a:pPr lvl="0">
                        <a:buNone/>
                      </a:pPr>
                      <a:r>
                        <a:rPr lang="tr-TR" sz="1400" b="0" i="0" u="none" strike="noStrike" noProof="0"/>
                        <a:t>Yakın çevrenin desteğinin seviyesine göre kayıplarını açık olarak konuşabilir. Yas tutmanın süresi konusunda sosyal normlara göre belli bir süre kısıtlaması olduğu- nu düşünür.</a:t>
                      </a:r>
                    </a:p>
                  </a:txBody>
                  <a:tcPr/>
                </a:tc>
                <a:extLst>
                  <a:ext uri="{0D108BD9-81ED-4DB2-BD59-A6C34878D82A}">
                    <a16:rowId xmlns:a16="http://schemas.microsoft.com/office/drawing/2014/main" val="3931152281"/>
                  </a:ext>
                </a:extLst>
              </a:tr>
              <a:tr h="1195017">
                <a:tc>
                  <a:txBody>
                    <a:bodyPr/>
                    <a:lstStyle/>
                    <a:p>
                      <a:pPr lvl="0">
                        <a:buNone/>
                      </a:pPr>
                      <a:r>
                        <a:rPr lang="tr-TR" sz="1800" b="0" i="0" u="none" strike="noStrike" noProof="0"/>
                        <a:t>•</a:t>
                      </a:r>
                      <a:r>
                        <a:rPr lang="tr-TR" sz="1400" b="0" i="0" u="none" strike="noStrike" noProof="0"/>
                        <a:t> Kaybı tam olarak anlayabilmesi için tekrar tekrar açıklama yapılması</a:t>
                      </a:r>
                      <a:endParaRPr lang="tr-TR" sz="1400"/>
                    </a:p>
                  </a:txBody>
                  <a:tcPr/>
                </a:tc>
                <a:tc>
                  <a:txBody>
                    <a:bodyPr/>
                    <a:lstStyle/>
                    <a:p>
                      <a:pPr lvl="0">
                        <a:buNone/>
                      </a:pPr>
                      <a:r>
                        <a:rPr lang="tr-TR" sz="1400" b="0" i="0" u="none" strike="noStrike" noProof="0"/>
                        <a:t>Herkesin önünde yas tu- tarken duygularını ifade etmek için izin isteme ihtiyacı duyar. Çünkü güçlü ve yetişkinlere destek olması gerektiğini düşünür. Çok uç yas tutma tepkileri verir.</a:t>
                      </a:r>
                      <a:endParaRPr lang="tr-TR" sz="1400"/>
                    </a:p>
                  </a:txBody>
                  <a:tcPr/>
                </a:tc>
                <a:tc>
                  <a:txBody>
                    <a:bodyPr/>
                    <a:lstStyle/>
                    <a:p>
                      <a:pPr lvl="0" algn="l">
                        <a:lnSpc>
                          <a:spcPct val="100000"/>
                        </a:lnSpc>
                        <a:spcBef>
                          <a:spcPts val="0"/>
                        </a:spcBef>
                        <a:spcAft>
                          <a:spcPts val="0"/>
                        </a:spcAft>
                        <a:buNone/>
                      </a:pPr>
                      <a:r>
                        <a:rPr lang="tr-TR" sz="1800" b="0" i="0" u="none" strike="noStrike" noProof="0"/>
                        <a:t> </a:t>
                      </a:r>
                      <a:r>
                        <a:rPr lang="tr-TR" sz="1400" b="0" i="0" u="none" strike="noStrike" noProof="0"/>
                        <a:t>Yas tutmalarına izin verecek ve onları dinleyecek yakın akraba, arkadaş ve diğer insanlara ihtiyaç duyar. Fırsat buldukça kayıp ile ilgili duygularını ve anılarını gözden geçirmek ister.</a:t>
                      </a:r>
                    </a:p>
                    <a:p>
                      <a:pPr lvl="0">
                        <a:buNone/>
                      </a:pPr>
                      <a:endParaRPr lang="tr-TR" sz="1400"/>
                    </a:p>
                  </a:txBody>
                  <a:tcPr/>
                </a:tc>
                <a:extLst>
                  <a:ext uri="{0D108BD9-81ED-4DB2-BD59-A6C34878D82A}">
                    <a16:rowId xmlns:a16="http://schemas.microsoft.com/office/drawing/2014/main" val="868844087"/>
                  </a:ext>
                </a:extLst>
              </a:tr>
            </a:tbl>
          </a:graphicData>
        </a:graphic>
      </p:graphicFrame>
    </p:spTree>
    <p:extLst>
      <p:ext uri="{BB962C8B-B14F-4D97-AF65-F5344CB8AC3E}">
        <p14:creationId xmlns:p14="http://schemas.microsoft.com/office/powerpoint/2010/main" val="15575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FD0DB9-1C6A-FF4D-9E5E-6B1C3F55C972}"/>
              </a:ext>
            </a:extLst>
          </p:cNvPr>
          <p:cNvSpPr>
            <a:spLocks noGrp="1"/>
          </p:cNvSpPr>
          <p:nvPr>
            <p:ph type="title"/>
          </p:nvPr>
        </p:nvSpPr>
        <p:spPr>
          <a:xfrm>
            <a:off x="609600" y="358378"/>
            <a:ext cx="8229600" cy="274653"/>
          </a:xfrm>
        </p:spPr>
        <p:txBody>
          <a:bodyPr>
            <a:normAutofit fontScale="90000"/>
          </a:bodyPr>
          <a:lstStyle/>
          <a:p>
            <a:r>
              <a:rPr lang="tr-TR" dirty="0"/>
              <a:t> </a:t>
            </a:r>
          </a:p>
        </p:txBody>
      </p:sp>
      <p:sp>
        <p:nvSpPr>
          <p:cNvPr id="3" name="İçerik Yer Tutucusu 2">
            <a:extLst>
              <a:ext uri="{FF2B5EF4-FFF2-40B4-BE49-F238E27FC236}">
                <a16:creationId xmlns:a16="http://schemas.microsoft.com/office/drawing/2014/main" id="{E67112EE-06FC-4741-B8EE-1A4FB98C6E0C}"/>
              </a:ext>
            </a:extLst>
          </p:cNvPr>
          <p:cNvSpPr>
            <a:spLocks noGrp="1"/>
          </p:cNvSpPr>
          <p:nvPr>
            <p:ph idx="1"/>
          </p:nvPr>
        </p:nvSpPr>
        <p:spPr>
          <a:xfrm>
            <a:off x="666490" y="729762"/>
            <a:ext cx="8372476" cy="4688407"/>
          </a:xfrm>
        </p:spPr>
        <p:txBody>
          <a:bodyPr vert="horz" lIns="91440" tIns="45720" rIns="91440" bIns="45720" rtlCol="0" anchor="t">
            <a:normAutofit/>
          </a:bodyPr>
          <a:lstStyle/>
          <a:p>
            <a:r>
              <a:rPr lang="tr-TR" sz="2000" dirty="0">
                <a:ea typeface="+mn-lt"/>
                <a:cs typeface="+mn-lt"/>
              </a:rPr>
              <a:t>Çocukların ölüme karşı tutumları büyük ölçüde bilişsel gelişim düzeyleri, sosyalleşme, din, ölüm ve ölme süreci ile ilgili daha önceki deneyimlerinden etkilenerek oluşur. </a:t>
            </a:r>
          </a:p>
          <a:p>
            <a:r>
              <a:rPr lang="tr-TR" sz="2000" dirty="0">
                <a:ea typeface="+mn-lt"/>
                <a:cs typeface="+mn-lt"/>
              </a:rPr>
              <a:t>Yakın birisinin ölümüne çocuklar fiziksel, sosyal, duygusal ve bilişsel tepkiler verebilir. Ölüme karşı tepki sadece bir kere yapılan anlık olay değildir. </a:t>
            </a:r>
          </a:p>
          <a:p>
            <a:r>
              <a:rPr lang="tr-TR" sz="2000" dirty="0">
                <a:ea typeface="+mn-lt"/>
                <a:cs typeface="+mn-lt"/>
              </a:rPr>
              <a:t>Bu tepki bir süreç içerisinden değişik şekillerde kendini gösterir. </a:t>
            </a:r>
          </a:p>
          <a:p>
            <a:r>
              <a:rPr lang="tr-TR" sz="2000" dirty="0">
                <a:ea typeface="+mn-lt"/>
                <a:cs typeface="+mn-lt"/>
              </a:rPr>
              <a:t>Ölüm ile ilgili çocukların tutumları yaş ve cinsiyete göre de farklılıklar gösterir. Erkek çocuklar ölümü daha çok biyolojik bakış açısı ile hayatın sonu olarak, kız çocukları ise ölümü, metafizik ve hayat sonrası bir süreç olarak tanımlamaktadırlar.</a:t>
            </a:r>
            <a:endParaRPr lang="tr-TR" sz="2000" dirty="0">
              <a:cs typeface="Calibri"/>
            </a:endParaRPr>
          </a:p>
          <a:p>
            <a:endParaRPr lang="tr-TR" sz="1800" dirty="0">
              <a:cs typeface="Calibri"/>
            </a:endParaRPr>
          </a:p>
          <a:p>
            <a:pPr marL="400050" indent="-400050">
              <a:buFont typeface="+mj-lt"/>
              <a:buAutoNum type="arabicParenR"/>
            </a:pPr>
            <a:endParaRPr lang="tr-TR" dirty="0">
              <a:cs typeface="Calibri"/>
            </a:endParaRPr>
          </a:p>
        </p:txBody>
      </p:sp>
    </p:spTree>
    <p:extLst>
      <p:ext uri="{BB962C8B-B14F-4D97-AF65-F5344CB8AC3E}">
        <p14:creationId xmlns:p14="http://schemas.microsoft.com/office/powerpoint/2010/main" val="120876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307C87-5501-E141-A97F-BDF3D269159A}"/>
              </a:ext>
            </a:extLst>
          </p:cNvPr>
          <p:cNvSpPr>
            <a:spLocks noGrp="1"/>
          </p:cNvSpPr>
          <p:nvPr>
            <p:ph idx="1"/>
          </p:nvPr>
        </p:nvSpPr>
        <p:spPr>
          <a:xfrm>
            <a:off x="571472" y="500048"/>
            <a:ext cx="8229600" cy="4509745"/>
          </a:xfrm>
        </p:spPr>
        <p:txBody>
          <a:bodyPr vert="horz" lIns="91440" tIns="45720" rIns="91440" bIns="45720" rtlCol="0" anchor="t">
            <a:normAutofit/>
          </a:bodyPr>
          <a:lstStyle/>
          <a:p>
            <a:pPr marL="342900" indent="-342900"/>
            <a:r>
              <a:rPr lang="tr-TR" sz="2000" dirty="0">
                <a:ea typeface="+mn-lt"/>
                <a:cs typeface="+mn-lt"/>
              </a:rPr>
              <a:t>   </a:t>
            </a:r>
          </a:p>
          <a:p>
            <a:pPr marL="342900" indent="-342900"/>
            <a:r>
              <a:rPr lang="tr-TR" sz="2000" dirty="0">
                <a:ea typeface="+mn-lt"/>
                <a:cs typeface="+mn-lt"/>
              </a:rPr>
              <a:t>Çocuk ya da genç ergen hayatındaki kayıp dolayısı ile oluşan boşluğu aşırı yemek yeme, aşırı fiziksel aktivite, spor yapma ve saatlerce bilgisayarda oyunları oynayarak ya da televizyon seyrederek doldurmaya çalışır. Öfke ve düş kırıklığı sonucu başkalarına ve kendilerine fiziksel olarak zarar verebilirler. </a:t>
            </a:r>
          </a:p>
          <a:p>
            <a:pPr marL="342900" indent="-342900"/>
            <a:r>
              <a:rPr lang="tr-TR" sz="2000" dirty="0">
                <a:ea typeface="+mn-lt"/>
                <a:cs typeface="+mn-lt"/>
              </a:rPr>
              <a:t>Çocuklar kendilerinin yakını birisinin ölümüne duygusal tepkiler gösterirler. İlk tepkileri inkârdır. "Benim babam ölmedi. Geri gelecek." ya da </a:t>
            </a:r>
          </a:p>
          <a:p>
            <a:pPr marL="342900" indent="-342900"/>
            <a:r>
              <a:rPr lang="tr-TR" sz="2000" dirty="0">
                <a:ea typeface="+mn-lt"/>
                <a:cs typeface="+mn-lt"/>
              </a:rPr>
              <a:t>"Yaşadıklarım doğru olamaz. Rüyada gibiyim." gibi ifadeler inkâr duygusunu gösterir. Özellikle erken çocukluk döneminde ölüm olayını yaşayan çocukta psikiyatrik bozukluk görülmesi ya da hayatlarının ileriki dönemlerinde psikolojik ve sosyal güçlükler yaşamaları olasılığı fazladır. </a:t>
            </a:r>
          </a:p>
        </p:txBody>
      </p:sp>
    </p:spTree>
    <p:extLst>
      <p:ext uri="{BB962C8B-B14F-4D97-AF65-F5344CB8AC3E}">
        <p14:creationId xmlns:p14="http://schemas.microsoft.com/office/powerpoint/2010/main" val="379497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C02698-87AC-5F48-A901-23414B17A8D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5F22C7A-FA0E-A243-91F0-01A18052D59B}"/>
              </a:ext>
            </a:extLst>
          </p:cNvPr>
          <p:cNvSpPr>
            <a:spLocks noGrp="1"/>
          </p:cNvSpPr>
          <p:nvPr>
            <p:ph idx="1"/>
          </p:nvPr>
        </p:nvSpPr>
        <p:spPr/>
        <p:txBody>
          <a:bodyPr/>
          <a:lstStyle/>
          <a:p>
            <a:r>
              <a:rPr lang="tr-TR" dirty="0">
                <a:ea typeface="+mn-lt"/>
                <a:cs typeface="+mn-lt"/>
              </a:rPr>
              <a:t>Ailesinden birinin ölmesi çocuklar için depresyon nedenlerinden biri olabilir. Geride kalan çocuk ya da çocuklar suçluluk duygusu duyarlar. Bazı çocuklar bu depresyon sürecini sağlıklı atlatırken bazıları depresyon davranışı göstermeye devam edebilir. Bunun için uzman terapist yardımı almaları gerekir.</a:t>
            </a:r>
            <a:endParaRPr lang="tr-TR" dirty="0"/>
          </a:p>
          <a:p>
            <a:endParaRPr lang="tr-TR" dirty="0"/>
          </a:p>
        </p:txBody>
      </p:sp>
    </p:spTree>
    <p:extLst>
      <p:ext uri="{BB962C8B-B14F-4D97-AF65-F5344CB8AC3E}">
        <p14:creationId xmlns:p14="http://schemas.microsoft.com/office/powerpoint/2010/main" val="341891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A1E483-5815-0E4D-B2AD-289F0A00EACD}"/>
              </a:ext>
            </a:extLst>
          </p:cNvPr>
          <p:cNvSpPr>
            <a:spLocks noGrp="1"/>
          </p:cNvSpPr>
          <p:nvPr>
            <p:ph type="title"/>
          </p:nvPr>
        </p:nvSpPr>
        <p:spPr>
          <a:xfrm>
            <a:off x="609600" y="358378"/>
            <a:ext cx="8229600" cy="534748"/>
          </a:xfrm>
        </p:spPr>
        <p:txBody>
          <a:bodyPr/>
          <a:lstStyle/>
          <a:p>
            <a:r>
              <a:rPr lang="tr-TR" b="0">
                <a:ea typeface="+mj-lt"/>
                <a:cs typeface="+mj-lt"/>
              </a:rPr>
              <a:t>Ölüm Olayında Çocuklara Nasıl Yardım Edilmeli; </a:t>
            </a:r>
            <a:endParaRPr lang="tr-TR"/>
          </a:p>
        </p:txBody>
      </p:sp>
      <p:sp>
        <p:nvSpPr>
          <p:cNvPr id="3" name="İçerik Yer Tutucusu 2">
            <a:extLst>
              <a:ext uri="{FF2B5EF4-FFF2-40B4-BE49-F238E27FC236}">
                <a16:creationId xmlns:a16="http://schemas.microsoft.com/office/drawing/2014/main" id="{CF06166D-544A-0F49-9B1E-4A3C6B0F643A}"/>
              </a:ext>
            </a:extLst>
          </p:cNvPr>
          <p:cNvSpPr>
            <a:spLocks noGrp="1"/>
          </p:cNvSpPr>
          <p:nvPr>
            <p:ph idx="1"/>
          </p:nvPr>
        </p:nvSpPr>
        <p:spPr>
          <a:xfrm>
            <a:off x="571472" y="928676"/>
            <a:ext cx="8229600" cy="3816424"/>
          </a:xfrm>
        </p:spPr>
        <p:txBody>
          <a:bodyPr vert="horz" lIns="91440" tIns="45720" rIns="91440" bIns="45720" rtlCol="0" anchor="t">
            <a:normAutofit lnSpcReduction="10000"/>
          </a:bodyPr>
          <a:lstStyle/>
          <a:p>
            <a:r>
              <a:rPr lang="tr-TR" sz="2000">
                <a:ea typeface="+mn-lt"/>
                <a:cs typeface="+mn-lt"/>
              </a:rPr>
              <a:t>Bebekler Bebeğin rahatlatılması ve acı yönetiminin sağlanması, Bebeğe bakım hizmeti sunanların sık sık ona dokunması ve fiziksel temas kurması, Bebeğe bakanların sık sık bebeğe seslenerek onunla konuşması, Normal rutin işlerin devam ettirilmesi ve tanıdık kültürel ve dinsel geleneklerin yapılması, Ailenin diğer üyeleri ile oyun oynaması ve etkileşimde bulunulması gerekmektedir.</a:t>
            </a:r>
          </a:p>
          <a:p>
            <a:r>
              <a:rPr lang="tr-TR" sz="2000">
                <a:solidFill>
                  <a:srgbClr val="B2B7EF"/>
                </a:solidFill>
                <a:ea typeface="+mn-lt"/>
                <a:cs typeface="+mn-lt"/>
              </a:rPr>
              <a:t>Okul-öncesi Çocuğun rahatlatılması ve acı yönetiminin sağlanması,</a:t>
            </a:r>
            <a:r>
              <a:rPr lang="tr-TR" sz="2000">
                <a:ea typeface="+mn-lt"/>
                <a:cs typeface="+mn-lt"/>
              </a:rPr>
              <a:t> </a:t>
            </a:r>
          </a:p>
          <a:p>
            <a:r>
              <a:rPr lang="tr-TR" sz="2000">
                <a:ea typeface="+mn-lt"/>
                <a:cs typeface="+mn-lt"/>
              </a:rPr>
              <a:t>Çocukla iletişim içinde olanların anlaşılabilir bir dille iletişim kurulması, Çocuğa, aile üyelerince devamlı sevgi ve ilgi gösterilmesi, çocuğa, ölüm sonrası tedavi gereken durumlar ile ilgili süreçlerin açıklanması ve ilaç tedavisi uygulanması, Çocuğa, acı ve stres durumunu ifade etme imkanı sağlanması, Çocuğa, ailenin diğer üyeleri ve arkadaşları ile oyun oynaması ve etkileşimde bulunulması,</a:t>
            </a:r>
            <a:endParaRPr lang="tr-TR" sz="2000">
              <a:cs typeface="Calibri"/>
            </a:endParaRPr>
          </a:p>
        </p:txBody>
      </p:sp>
    </p:spTree>
    <p:extLst>
      <p:ext uri="{BB962C8B-B14F-4D97-AF65-F5344CB8AC3E}">
        <p14:creationId xmlns:p14="http://schemas.microsoft.com/office/powerpoint/2010/main" val="192478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8758"/>
            <a:ext cx="8229600" cy="613113"/>
          </a:xfrm>
        </p:spPr>
        <p:txBody>
          <a:bodyPr>
            <a:normAutofit/>
          </a:bodyPr>
          <a:lstStyle/>
          <a:p>
            <a:r>
              <a:rPr lang="tr-TR">
                <a:ea typeface="+mj-lt"/>
                <a:cs typeface="+mj-lt"/>
              </a:rPr>
              <a:t>5-7 Yaş Arası</a:t>
            </a:r>
            <a:endParaRPr lang="tr-TR"/>
          </a:p>
        </p:txBody>
      </p:sp>
      <p:sp>
        <p:nvSpPr>
          <p:cNvPr id="3" name="2 İçerik Yer Tutucusu"/>
          <p:cNvSpPr>
            <a:spLocks noGrp="1"/>
          </p:cNvSpPr>
          <p:nvPr>
            <p:ph idx="1"/>
          </p:nvPr>
        </p:nvSpPr>
        <p:spPr>
          <a:xfrm>
            <a:off x="609600" y="553562"/>
            <a:ext cx="8229600" cy="4476436"/>
          </a:xfrm>
        </p:spPr>
        <p:txBody>
          <a:bodyPr vert="horz" lIns="91440" tIns="45720" rIns="91440" bIns="45720" rtlCol="0" anchor="t">
            <a:normAutofit/>
          </a:bodyPr>
          <a:lstStyle/>
          <a:p>
            <a:r>
              <a:rPr lang="tr-TR" sz="1800" dirty="0">
                <a:ea typeface="+mn-lt"/>
                <a:cs typeface="+mn-lt"/>
              </a:rPr>
              <a:t>Normal rutin işlerin devam ettirilmesi ve tanıdık kültürel ve dinsel geleneklerin yapılması gerekmektedir. </a:t>
            </a:r>
          </a:p>
          <a:p>
            <a:r>
              <a:rPr lang="tr-TR" sz="1800" dirty="0">
                <a:ea typeface="+mn-lt"/>
                <a:cs typeface="+mn-lt"/>
              </a:rPr>
              <a:t>Çocuğun rahatlatılması ve acı yönetiminin sağlanması, Çocuğa, ölüme neden olan hastalık, trafik kazası gibi durumlar ile ilgili açık ve dürüst cevaplar verilmesi, Çocuğa, tercihleri, ihtiyaçları, korkuları ve endişeleri ile ilgili konuşulması ve iletişim fırsatları yaratılması, </a:t>
            </a:r>
          </a:p>
          <a:p>
            <a:r>
              <a:rPr lang="tr-TR" sz="1800" dirty="0">
                <a:ea typeface="+mn-lt"/>
                <a:cs typeface="+mn-lt"/>
              </a:rPr>
              <a:t>Çocuğa, aile üyeleri ve arkadaşlarınca devamlı olarak ilgi, alaka ve sevgi gösterilmesi, Çocuğa, acı ve kaygı seviyesi hakkında iletişim kurması için yardım edilmesi, </a:t>
            </a:r>
          </a:p>
          <a:p>
            <a:r>
              <a:rPr lang="tr-TR" sz="1800" dirty="0">
                <a:ea typeface="+mn-lt"/>
                <a:cs typeface="+mn-lt"/>
              </a:rPr>
              <a:t>Çocuğa, eğitim faaliyetlerine katılması ve hobileri ile uğraşmasına imkan verilmesi, Çocuğa, başarıları ve gelecek planları hakkında konuşma fırsatları yaratılması, </a:t>
            </a:r>
          </a:p>
          <a:p>
            <a:r>
              <a:rPr lang="tr-TR" sz="1800" dirty="0">
                <a:ea typeface="+mn-lt"/>
                <a:cs typeface="+mn-lt"/>
              </a:rPr>
              <a:t>Normal rutin işlerin devam ettirilmesi ve tanıdık kültürel ve dinsel geleneklerin yapılması gerekmektedir.</a:t>
            </a:r>
          </a:p>
        </p:txBody>
      </p:sp>
      <p:sp>
        <p:nvSpPr>
          <p:cNvPr id="4" name="1 Başlık"/>
          <p:cNvSpPr txBox="1">
            <a:spLocks/>
          </p:cNvSpPr>
          <p:nvPr/>
        </p:nvSpPr>
        <p:spPr>
          <a:xfrm>
            <a:off x="-7135455" y="5141419"/>
            <a:ext cx="8229600" cy="857250"/>
          </a:xfrm>
          <a:prstGeom prst="rect">
            <a:avLst/>
          </a:prstGeom>
        </p:spPr>
        <p:txBody>
          <a:bodyPr vert="horz" lIns="91440" tIns="45720" rIns="91440" bIns="45720" rtlCol="0" anchor="ctr">
            <a:normAutofit/>
          </a:bodyPr>
          <a:lstStyle/>
          <a:p>
            <a:pPr>
              <a:spcBef>
                <a:spcPct val="0"/>
              </a:spcBef>
              <a:defRPr/>
            </a:pPr>
            <a:endParaRPr lang="tr-TR" sz="2000" b="1">
              <a:solidFill>
                <a:srgbClr val="1F497D">
                  <a:lumMod val="40000"/>
                  <a:lumOff val="60000"/>
                </a:srgbClr>
              </a:solidFill>
              <a:ea typeface="+mj-ea"/>
              <a:cs typeface="Calibri"/>
            </a:endParaRPr>
          </a:p>
        </p:txBody>
      </p:sp>
      <p:sp>
        <p:nvSpPr>
          <p:cNvPr id="5" name="2 İçerik Yer Tutucusu"/>
          <p:cNvSpPr txBox="1">
            <a:spLocks/>
          </p:cNvSpPr>
          <p:nvPr/>
        </p:nvSpPr>
        <p:spPr>
          <a:xfrm>
            <a:off x="642910" y="3214692"/>
            <a:ext cx="7500990" cy="1537084"/>
          </a:xfrm>
          <a:prstGeom prst="rect">
            <a:avLst/>
          </a:prstGeom>
        </p:spPr>
        <p:txBody>
          <a:bodyPr vert="horz" lIns="91440" tIns="45720" rIns="91440" bIns="45720" rtlCol="0" anchor="t">
            <a:normAutofit/>
          </a:bodyPr>
          <a:lstStyle/>
          <a:p>
            <a:pPr algn="just">
              <a:spcBef>
                <a:spcPct val="20000"/>
              </a:spcBef>
              <a:buFont typeface="Arial" panose="020B0604020202020204" pitchFamily="34" charset="0"/>
              <a:buNone/>
              <a:defRPr/>
            </a:pPr>
            <a:endParaRPr lang="tr-TR" sz="1600">
              <a:solidFill>
                <a:prstClr val="black"/>
              </a:solidFill>
              <a:cs typeface="Calibri"/>
            </a:endParaRPr>
          </a:p>
          <a:p>
            <a:pPr algn="just">
              <a:spcBef>
                <a:spcPct val="20000"/>
              </a:spcBef>
              <a:buFont typeface="Arial" panose="020B0604020202020204" pitchFamily="34" charset="0"/>
              <a:buNone/>
              <a:defRPr/>
            </a:pPr>
            <a:endParaRPr lang="tr-TR" sz="1600">
              <a:solidFill>
                <a:prstClr val="black"/>
              </a:solidFill>
            </a:endParaRPr>
          </a:p>
        </p:txBody>
      </p:sp>
    </p:spTree>
    <p:extLst>
      <p:ext uri="{BB962C8B-B14F-4D97-AF65-F5344CB8AC3E}">
        <p14:creationId xmlns:p14="http://schemas.microsoft.com/office/powerpoint/2010/main" val="2254792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51A60D5-73EA-D14A-B8BD-BF483A762E43}"/>
              </a:ext>
            </a:extLst>
          </p:cNvPr>
          <p:cNvSpPr>
            <a:spLocks noGrp="1"/>
          </p:cNvSpPr>
          <p:nvPr>
            <p:ph type="title"/>
          </p:nvPr>
        </p:nvSpPr>
        <p:spPr/>
        <p:txBody>
          <a:bodyPr/>
          <a:lstStyle/>
          <a:p>
            <a:r>
              <a:rPr lang="tr-TR" dirty="0">
                <a:solidFill>
                  <a:srgbClr val="B2B7EF"/>
                </a:solidFill>
                <a:ea typeface="+mn-lt"/>
                <a:cs typeface="+mn-lt"/>
              </a:rPr>
              <a:t>7-9 Yaş Arası</a:t>
            </a:r>
            <a:endParaRPr lang="tr-TR" dirty="0"/>
          </a:p>
        </p:txBody>
      </p:sp>
      <p:sp>
        <p:nvSpPr>
          <p:cNvPr id="3" name="İçerik Yer Tutucusu 2">
            <a:extLst>
              <a:ext uri="{FF2B5EF4-FFF2-40B4-BE49-F238E27FC236}">
                <a16:creationId xmlns:a16="http://schemas.microsoft.com/office/drawing/2014/main" id="{B361D8A4-0B9D-AB4C-A85A-C5974AAD1995}"/>
              </a:ext>
            </a:extLst>
          </p:cNvPr>
          <p:cNvSpPr>
            <a:spLocks noGrp="1"/>
          </p:cNvSpPr>
          <p:nvPr>
            <p:ph idx="1"/>
          </p:nvPr>
        </p:nvSpPr>
        <p:spPr>
          <a:xfrm>
            <a:off x="609600" y="1099038"/>
            <a:ext cx="8229600" cy="3647985"/>
          </a:xfrm>
        </p:spPr>
        <p:txBody>
          <a:bodyPr/>
          <a:lstStyle/>
          <a:p>
            <a:r>
              <a:rPr lang="tr-TR" sz="1800" dirty="0">
                <a:ea typeface="+mn-lt"/>
                <a:cs typeface="+mn-lt"/>
              </a:rPr>
              <a:t>Çocuğa, fikirlerini, isteklerini ve endişelerini ifade etme imkânı verilmesi, </a:t>
            </a:r>
          </a:p>
          <a:p>
            <a:r>
              <a:rPr lang="tr-TR" sz="1800" dirty="0">
                <a:ea typeface="+mn-lt"/>
                <a:cs typeface="+mn-lt"/>
              </a:rPr>
              <a:t>Çocuğa, aile üyeleri ve arkadaşlarınca devamlı olarak ilgi, alaka ve sevgi gösterilmesi, Çocuğa, yaşanan acının kontrolü ve fiziksel belirtilerin tedavisi konularında karar sürecine katılımın sağlanması, </a:t>
            </a:r>
          </a:p>
          <a:p>
            <a:r>
              <a:rPr lang="tr-TR" sz="1800" dirty="0">
                <a:ea typeface="+mn-lt"/>
                <a:cs typeface="+mn-lt"/>
              </a:rPr>
              <a:t>Çocuğa, diğer aile üyelerinin nasıl başa çıktığı konusunda yorum yapmasına izin verilmesi, </a:t>
            </a:r>
          </a:p>
          <a:p>
            <a:r>
              <a:rPr lang="tr-TR" sz="1800" dirty="0">
                <a:ea typeface="+mn-lt"/>
                <a:cs typeface="+mn-lt"/>
              </a:rPr>
              <a:t>Çocuğa, yaşamlarındaki başarıları ve gelecek planları hakkında konuşma imkanı sağlanması, </a:t>
            </a:r>
          </a:p>
          <a:p>
            <a:r>
              <a:rPr lang="tr-TR" sz="1800" dirty="0">
                <a:ea typeface="+mn-lt"/>
                <a:cs typeface="+mn-lt"/>
              </a:rPr>
              <a:t>Normal rutin işlerin devam ettirilmesi ve tanıdık kültürel ve dinsel geleneklerin yapılması gerekmektedir.</a:t>
            </a:r>
            <a:endParaRPr lang="tr-TR" sz="1800" dirty="0"/>
          </a:p>
          <a:p>
            <a:endParaRPr lang="tr-TR" dirty="0"/>
          </a:p>
        </p:txBody>
      </p:sp>
    </p:spTree>
    <p:extLst>
      <p:ext uri="{BB962C8B-B14F-4D97-AF65-F5344CB8AC3E}">
        <p14:creationId xmlns:p14="http://schemas.microsoft.com/office/powerpoint/2010/main" val="33568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0E6BD-AB82-2247-8B18-145553808322}"/>
              </a:ext>
            </a:extLst>
          </p:cNvPr>
          <p:cNvSpPr>
            <a:spLocks noGrp="1"/>
          </p:cNvSpPr>
          <p:nvPr>
            <p:ph type="title"/>
          </p:nvPr>
        </p:nvSpPr>
        <p:spPr>
          <a:xfrm>
            <a:off x="598503" y="469350"/>
            <a:ext cx="8090887" cy="3770235"/>
          </a:xfrm>
        </p:spPr>
        <p:txBody>
          <a:bodyPr>
            <a:normAutofit/>
          </a:bodyPr>
          <a:lstStyle/>
          <a:p>
            <a:r>
              <a:rPr lang="tr-TR" dirty="0">
                <a:solidFill>
                  <a:srgbClr val="B2B7EF"/>
                </a:solidFill>
                <a:ea typeface="+mj-lt"/>
                <a:cs typeface="+mj-lt"/>
              </a:rPr>
              <a:t>ÖZEL DURUMLARDA ÇOCUK ve RUH</a:t>
            </a:r>
            <a:r>
              <a:rPr lang="tr-TR" dirty="0">
                <a:solidFill>
                  <a:schemeClr val="tx1"/>
                </a:solidFill>
                <a:ea typeface="+mj-lt"/>
                <a:cs typeface="+mj-lt"/>
              </a:rPr>
              <a:t> </a:t>
            </a:r>
            <a:r>
              <a:rPr lang="tr-TR" dirty="0">
                <a:solidFill>
                  <a:srgbClr val="B2B7EF"/>
                </a:solidFill>
                <a:ea typeface="+mj-lt"/>
                <a:cs typeface="+mj-lt"/>
              </a:rPr>
              <a:t>SAĞLIĞI</a:t>
            </a:r>
            <a:br>
              <a:rPr lang="tr-TR" b="0" dirty="0">
                <a:solidFill>
                  <a:srgbClr val="B2B7EF"/>
                </a:solidFill>
                <a:ea typeface="+mj-lt"/>
                <a:cs typeface="+mj-lt"/>
              </a:rPr>
            </a:br>
            <a:r>
              <a:rPr lang="tr-TR" b="0" dirty="0">
                <a:solidFill>
                  <a:srgbClr val="B2B7EF"/>
                </a:solidFill>
                <a:ea typeface="+mj-lt"/>
                <a:cs typeface="+mj-lt"/>
              </a:rPr>
              <a:t> </a:t>
            </a:r>
            <a:br>
              <a:rPr lang="tr-TR" b="0" dirty="0">
                <a:solidFill>
                  <a:srgbClr val="B2B7EF"/>
                </a:solidFill>
                <a:ea typeface="+mj-lt"/>
                <a:cs typeface="+mj-lt"/>
              </a:rPr>
            </a:br>
            <a:r>
              <a:rPr lang="tr-TR" b="0" dirty="0">
                <a:solidFill>
                  <a:schemeClr val="tx1"/>
                </a:solidFill>
                <a:ea typeface="+mj-lt"/>
                <a:cs typeface="+mj-lt"/>
              </a:rPr>
              <a:t>Çocuk gelişimi ve ruh sağlığı alanında yapılan birçok bilimsel çalışma; çocukluk döneminde yaşanan zorluk ve özel durumlar ile bireylerin çocukluk, ergenlik ve yetişkinlik dönemlerinde ruhsal, davranışsal ve fiziksel sorunlar yaşaması arasında bağlantı olduğunu ortaya koymuştur. Çocukluğun ilk yıllarında yaşanan </a:t>
            </a:r>
            <a:r>
              <a:rPr lang="tr-TR" b="0" dirty="0" err="1">
                <a:solidFill>
                  <a:schemeClr val="tx1"/>
                </a:solidFill>
                <a:ea typeface="+mj-lt"/>
                <a:cs typeface="+mj-lt"/>
              </a:rPr>
              <a:t>travmatik</a:t>
            </a:r>
            <a:r>
              <a:rPr lang="tr-TR" b="0" dirty="0">
                <a:solidFill>
                  <a:schemeClr val="tx1"/>
                </a:solidFill>
                <a:ea typeface="+mj-lt"/>
                <a:cs typeface="+mj-lt"/>
              </a:rPr>
              <a:t> olayların, bireyin yaşamında psikolojik ve fiziksel bozukluklara yol açma riski bulunabilir.</a:t>
            </a:r>
            <a:br>
              <a:rPr lang="tr-TR" b="0" dirty="0">
                <a:ea typeface="+mj-lt"/>
                <a:cs typeface="+mj-lt"/>
              </a:rPr>
            </a:br>
            <a:endParaRPr lang="tr-TR" b="0" dirty="0">
              <a:solidFill>
                <a:srgbClr val="8EB4E3"/>
              </a:solidFill>
              <a:cs typeface="Calibri"/>
            </a:endParaRPr>
          </a:p>
        </p:txBody>
      </p:sp>
      <p:sp>
        <p:nvSpPr>
          <p:cNvPr id="3" name="İçerik Yer Tutucusu 2">
            <a:extLst>
              <a:ext uri="{FF2B5EF4-FFF2-40B4-BE49-F238E27FC236}">
                <a16:creationId xmlns:a16="http://schemas.microsoft.com/office/drawing/2014/main" id="{65C8945B-8122-9A4E-BC24-B82532FFF660}"/>
              </a:ext>
            </a:extLst>
          </p:cNvPr>
          <p:cNvSpPr>
            <a:spLocks noGrp="1"/>
          </p:cNvSpPr>
          <p:nvPr>
            <p:ph idx="1"/>
          </p:nvPr>
        </p:nvSpPr>
        <p:spPr>
          <a:xfrm>
            <a:off x="237392" y="163934"/>
            <a:ext cx="8414239" cy="4320408"/>
          </a:xfrm>
        </p:spPr>
        <p:txBody>
          <a:bodyPr vert="horz" lIns="91440" tIns="45720" rIns="91440" bIns="45720" rtlCol="0" anchor="t">
            <a:noAutofit/>
          </a:bodyPr>
          <a:lstStyle/>
          <a:p>
            <a:pPr>
              <a:lnSpc>
                <a:spcPct val="120000"/>
              </a:lnSpc>
            </a:pPr>
            <a:endParaRPr lang="tr-TR" dirty="0">
              <a:cs typeface="Calibri"/>
            </a:endParaRPr>
          </a:p>
          <a:p>
            <a:pPr>
              <a:lnSpc>
                <a:spcPct val="120000"/>
              </a:lnSpc>
            </a:pPr>
            <a:endParaRPr lang="tr-TR" dirty="0"/>
          </a:p>
          <a:p>
            <a:pPr>
              <a:lnSpc>
                <a:spcPct val="120000"/>
              </a:lnSpc>
            </a:pPr>
            <a:endParaRPr lang="tr-TR" dirty="0"/>
          </a:p>
          <a:p>
            <a:pPr>
              <a:lnSpc>
                <a:spcPct val="120000"/>
              </a:lnSpc>
            </a:pPr>
            <a:endParaRPr lang="tr-TR" dirty="0"/>
          </a:p>
          <a:p>
            <a:pPr>
              <a:lnSpc>
                <a:spcPct val="120000"/>
              </a:lnSpc>
            </a:pPr>
            <a:endParaRPr lang="tr-TR" dirty="0"/>
          </a:p>
          <a:p>
            <a:pPr>
              <a:lnSpc>
                <a:spcPct val="120000"/>
              </a:lnSpc>
            </a:pPr>
            <a:endParaRPr lang="tr-TR" dirty="0"/>
          </a:p>
          <a:p>
            <a:pPr>
              <a:lnSpc>
                <a:spcPct val="120000"/>
              </a:lnSpc>
            </a:pPr>
            <a:endParaRPr lang="tr-TR" dirty="0"/>
          </a:p>
          <a:p>
            <a:pPr>
              <a:lnSpc>
                <a:spcPct val="120000"/>
              </a:lnSpc>
            </a:pPr>
            <a:endParaRPr lang="tr-TR" dirty="0"/>
          </a:p>
          <a:p>
            <a:pPr>
              <a:lnSpc>
                <a:spcPct val="120000"/>
              </a:lnSpc>
            </a:pPr>
            <a:endParaRPr lang="tr-TR" dirty="0"/>
          </a:p>
          <a:p>
            <a:pPr>
              <a:lnSpc>
                <a:spcPct val="120000"/>
              </a:lnSpc>
            </a:pPr>
            <a:r>
              <a:rPr lang="tr-TR" dirty="0"/>
              <a:t>              </a:t>
            </a:r>
          </a:p>
        </p:txBody>
      </p:sp>
    </p:spTree>
    <p:extLst>
      <p:ext uri="{BB962C8B-B14F-4D97-AF65-F5344CB8AC3E}">
        <p14:creationId xmlns:p14="http://schemas.microsoft.com/office/powerpoint/2010/main" val="3874147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58378"/>
            <a:ext cx="8229600" cy="346784"/>
          </a:xfrm>
        </p:spPr>
        <p:txBody>
          <a:bodyPr>
            <a:normAutofit fontScale="90000"/>
          </a:bodyPr>
          <a:lstStyle/>
          <a:p>
            <a:r>
              <a:rPr lang="tr-TR">
                <a:cs typeface="Calibri"/>
              </a:rPr>
              <a:t>Ergenler</a:t>
            </a:r>
            <a:endParaRPr lang="tr-TR"/>
          </a:p>
        </p:txBody>
      </p:sp>
      <p:sp>
        <p:nvSpPr>
          <p:cNvPr id="3" name="2 İçerik Yer Tutucusu"/>
          <p:cNvSpPr>
            <a:spLocks noGrp="1"/>
          </p:cNvSpPr>
          <p:nvPr>
            <p:ph idx="1"/>
          </p:nvPr>
        </p:nvSpPr>
        <p:spPr>
          <a:xfrm>
            <a:off x="571472" y="859322"/>
            <a:ext cx="8229600" cy="4199010"/>
          </a:xfrm>
        </p:spPr>
        <p:txBody>
          <a:bodyPr vert="horz" lIns="91440" tIns="45720" rIns="91440" bIns="45720" rtlCol="0" anchor="t">
            <a:normAutofit/>
          </a:bodyPr>
          <a:lstStyle/>
          <a:p>
            <a:r>
              <a:rPr lang="tr-TR" sz="1800" dirty="0">
                <a:ea typeface="+mn-lt"/>
                <a:cs typeface="+mn-lt"/>
              </a:rPr>
              <a:t>Ergenin rahatlatılması ve acı yönetiminin sağlanması, </a:t>
            </a:r>
          </a:p>
          <a:p>
            <a:r>
              <a:rPr lang="tr-TR" sz="1800" dirty="0">
                <a:ea typeface="+mn-lt"/>
                <a:cs typeface="+mn-lt"/>
              </a:rPr>
              <a:t>Ergene, korkularını ve ailenin diğer üyeleri ile ilgili endişelerini ifade etmesine olanak verilmesi, </a:t>
            </a:r>
          </a:p>
          <a:p>
            <a:r>
              <a:rPr lang="tr-TR" sz="1800" dirty="0">
                <a:ea typeface="+mn-lt"/>
                <a:cs typeface="+mn-lt"/>
              </a:rPr>
              <a:t>Ergene, özel hayatına özellikle tedavi durumunda saygı duyulması, </a:t>
            </a:r>
          </a:p>
          <a:p>
            <a:r>
              <a:rPr lang="tr-TR" sz="1800" dirty="0">
                <a:ea typeface="+mn-lt"/>
                <a:cs typeface="+mn-lt"/>
              </a:rPr>
              <a:t>Ergene, bağımsız ve otonom hayat sürdürmesine izin verilmesi, </a:t>
            </a:r>
          </a:p>
          <a:p>
            <a:r>
              <a:rPr lang="tr-TR" sz="1800" dirty="0">
                <a:ea typeface="+mn-lt"/>
                <a:cs typeface="+mn-lt"/>
              </a:rPr>
              <a:t>Ergene, arkadaş grubu ve aile üyelerince destek olunması, </a:t>
            </a:r>
          </a:p>
          <a:p>
            <a:r>
              <a:rPr lang="tr-TR" sz="1800" dirty="0">
                <a:ea typeface="+mn-lt"/>
                <a:cs typeface="+mn-lt"/>
              </a:rPr>
              <a:t>Ergene, yaşanan acının kontrolü ve fiziksel belirtilerin tedavisi konularında karar sürecine katılımın sağlanması, </a:t>
            </a:r>
          </a:p>
          <a:p>
            <a:r>
              <a:rPr lang="tr-TR" sz="1800" dirty="0">
                <a:ea typeface="+mn-lt"/>
                <a:cs typeface="+mn-lt"/>
              </a:rPr>
              <a:t>Ergenin hayatları boyunca yaptıkları işler ve başarılar konusunda konuşmasının cesaretlendirilmesi, </a:t>
            </a:r>
          </a:p>
          <a:p>
            <a:r>
              <a:rPr lang="tr-TR" sz="1800" dirty="0">
                <a:ea typeface="+mn-lt"/>
                <a:cs typeface="+mn-lt"/>
              </a:rPr>
              <a:t>Kültürel ve dinsel geleneklerin devam ettirilmesi gerekmektedir.</a:t>
            </a:r>
            <a:endParaRPr lang="tr-TR" sz="1800" dirty="0">
              <a:cs typeface="Calibri"/>
            </a:endParaRPr>
          </a:p>
        </p:txBody>
      </p:sp>
    </p:spTree>
    <p:extLst>
      <p:ext uri="{BB962C8B-B14F-4D97-AF65-F5344CB8AC3E}">
        <p14:creationId xmlns:p14="http://schemas.microsoft.com/office/powerpoint/2010/main" val="352111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09886"/>
            <a:ext cx="8229600" cy="4731670"/>
          </a:xfrm>
        </p:spPr>
        <p:txBody>
          <a:bodyPr vert="horz" lIns="91440" tIns="45720" rIns="91440" bIns="45720" rtlCol="0" anchor="t">
            <a:normAutofit/>
          </a:bodyPr>
          <a:lstStyle/>
          <a:p>
            <a:r>
              <a:rPr lang="tr-TR" sz="1800" b="1" dirty="0">
                <a:solidFill>
                  <a:srgbClr val="B2B7EF"/>
                </a:solidFill>
                <a:ea typeface="+mn-lt"/>
                <a:cs typeface="+mn-lt"/>
              </a:rPr>
              <a:t>Yakının ölümü sonucu</a:t>
            </a:r>
            <a:r>
              <a:rPr lang="tr-TR" sz="1800" dirty="0">
                <a:ea typeface="+mn-lt"/>
                <a:cs typeface="+mn-lt"/>
              </a:rPr>
              <a:t> çocuklarda görülen bir diğer tepki davranışsal kategorisi altında incelenebilir. Gerileyici davranışlar yakınının ölümü sonrası çocuklarda sıkça görülür. Kendini güvensiz hissetme sonucu çocuklar; yataklarına idrar kaçırabilir, anne-babasının yatağında birlikte uyumak isteyebilir, daha önce kolayca yaptıkları birkaç şeyi yapamayabilir yada bebek gibi konuşmaya başlayabilir. </a:t>
            </a:r>
          </a:p>
          <a:p>
            <a:r>
              <a:rPr lang="tr-TR" sz="1800" dirty="0">
                <a:ea typeface="+mn-lt"/>
                <a:cs typeface="+mn-lt"/>
              </a:rPr>
              <a:t>Daha büyük çocuklar ve gençlerde ise içsel öfkeyi, terörü, korku ve çaresizliğin dışa vurumu olarak saldırganlık ve aşırı duygusal tepkilere rastlanabilir. </a:t>
            </a:r>
          </a:p>
          <a:p>
            <a:r>
              <a:rPr lang="tr-TR" sz="1800" dirty="0">
                <a:ea typeface="+mn-lt"/>
                <a:cs typeface="+mn-lt"/>
              </a:rPr>
              <a:t>Kardeşi ölmüş olan çocuklarda davranış bozuklukları, sosyal becerilerde azalma depresyon seviyesinde artma, saldırgan davranışlar, sosyal dünyadan elini ayağını çekme ve yeme bozuklukları görülmüştür.</a:t>
            </a:r>
          </a:p>
          <a:p>
            <a:endParaRPr lang="tr-TR" dirty="0">
              <a:ea typeface="+mn-lt"/>
              <a:cs typeface="+mn-lt"/>
            </a:endParaRPr>
          </a:p>
        </p:txBody>
      </p:sp>
      <p:sp>
        <p:nvSpPr>
          <p:cNvPr id="4" name="Unvan 1">
            <a:extLst>
              <a:ext uri="{FF2B5EF4-FFF2-40B4-BE49-F238E27FC236}">
                <a16:creationId xmlns:a16="http://schemas.microsoft.com/office/drawing/2014/main" id="{2FA1E483-5815-0E4D-B2AD-289F0A00EACD}"/>
              </a:ext>
            </a:extLst>
          </p:cNvPr>
          <p:cNvSpPr>
            <a:spLocks noGrp="1"/>
          </p:cNvSpPr>
          <p:nvPr>
            <p:ph type="title"/>
          </p:nvPr>
        </p:nvSpPr>
        <p:spPr>
          <a:xfrm>
            <a:off x="571472" y="1381"/>
            <a:ext cx="8229600" cy="285063"/>
          </a:xfrm>
        </p:spPr>
        <p:txBody>
          <a:bodyPr>
            <a:normAutofit fontScale="90000"/>
          </a:bodyPr>
          <a:lstStyle/>
          <a:p>
            <a:r>
              <a:rPr lang="tr-TR" dirty="0">
                <a:cs typeface="Calibri"/>
              </a:rPr>
              <a:t> </a:t>
            </a:r>
          </a:p>
        </p:txBody>
      </p:sp>
      <p:sp>
        <p:nvSpPr>
          <p:cNvPr id="6" name="İçerik Yer Tutucusu 2">
            <a:extLst>
              <a:ext uri="{FF2B5EF4-FFF2-40B4-BE49-F238E27FC236}">
                <a16:creationId xmlns:a16="http://schemas.microsoft.com/office/drawing/2014/main" id="{CF06166D-544A-0F49-9B1E-4A3C6B0F643A}"/>
              </a:ext>
            </a:extLst>
          </p:cNvPr>
          <p:cNvSpPr txBox="1">
            <a:spLocks/>
          </p:cNvSpPr>
          <p:nvPr/>
        </p:nvSpPr>
        <p:spPr>
          <a:xfrm>
            <a:off x="928662" y="2571750"/>
            <a:ext cx="7872410" cy="2173350"/>
          </a:xfrm>
          <a:prstGeom prst="rect">
            <a:avLst/>
          </a:prstGeom>
        </p:spPr>
        <p:txBody>
          <a:bodyPr vert="horz" lIns="91440" tIns="45720" rIns="91440" bIns="45720" rtlCol="0">
            <a:normAutofit/>
          </a:bodyPr>
          <a:lstStyle/>
          <a:p>
            <a:pPr algn="just">
              <a:spcBef>
                <a:spcPct val="20000"/>
              </a:spcBef>
              <a:buFont typeface="Arial" panose="020B0604020202020204" pitchFamily="34" charset="0"/>
              <a:buNone/>
              <a:defRPr/>
            </a:pPr>
            <a:endParaRPr lang="tr-TR" sz="1600">
              <a:solidFill>
                <a:prstClr val="black"/>
              </a:solidFill>
            </a:endParaRPr>
          </a:p>
        </p:txBody>
      </p:sp>
      <p:sp>
        <p:nvSpPr>
          <p:cNvPr id="7" name="İçerik Yer Tutucusu 2">
            <a:extLst>
              <a:ext uri="{FF2B5EF4-FFF2-40B4-BE49-F238E27FC236}">
                <a16:creationId xmlns:a16="http://schemas.microsoft.com/office/drawing/2014/main" id="{CF06166D-544A-0F49-9B1E-4A3C6B0F643A}"/>
              </a:ext>
            </a:extLst>
          </p:cNvPr>
          <p:cNvSpPr txBox="1">
            <a:spLocks/>
          </p:cNvSpPr>
          <p:nvPr/>
        </p:nvSpPr>
        <p:spPr>
          <a:xfrm>
            <a:off x="642910" y="2214560"/>
            <a:ext cx="7572428" cy="2673416"/>
          </a:xfrm>
          <a:prstGeom prst="rect">
            <a:avLst/>
          </a:prstGeom>
        </p:spPr>
        <p:txBody>
          <a:bodyPr vert="horz" lIns="91440" tIns="45720" rIns="91440" bIns="45720" rtlCol="0" anchor="t">
            <a:normAutofit/>
          </a:bodyPr>
          <a:lstStyle/>
          <a:p>
            <a:pPr algn="just">
              <a:spcBef>
                <a:spcPct val="20000"/>
              </a:spcBef>
              <a:buFont typeface="Arial" panose="020B0604020202020204" pitchFamily="34" charset="0"/>
              <a:buNone/>
              <a:defRPr/>
            </a:pPr>
            <a:endParaRPr lang="tr-TR" sz="1600">
              <a:solidFill>
                <a:prstClr val="black"/>
              </a:solidFill>
              <a:cs typeface="Calibri"/>
            </a:endParaRPr>
          </a:p>
        </p:txBody>
      </p:sp>
    </p:spTree>
    <p:extLst>
      <p:ext uri="{BB962C8B-B14F-4D97-AF65-F5344CB8AC3E}">
        <p14:creationId xmlns:p14="http://schemas.microsoft.com/office/powerpoint/2010/main" val="117385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EA68B5-4603-B54A-B642-9AB4B382A69C}"/>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624F167D-D4AF-7F4A-95B4-0A5CCE57A2FB}"/>
              </a:ext>
            </a:extLst>
          </p:cNvPr>
          <p:cNvSpPr>
            <a:spLocks noGrp="1"/>
          </p:cNvSpPr>
          <p:nvPr>
            <p:ph idx="1"/>
          </p:nvPr>
        </p:nvSpPr>
        <p:spPr/>
        <p:txBody>
          <a:bodyPr/>
          <a:lstStyle/>
          <a:p>
            <a:r>
              <a:rPr lang="tr-TR" sz="1800" dirty="0">
                <a:ea typeface="+mn-lt"/>
                <a:cs typeface="+mn-lt"/>
              </a:rPr>
              <a:t>Son tepki bilişsel tepkilerdir. </a:t>
            </a:r>
          </a:p>
          <a:p>
            <a:r>
              <a:rPr lang="tr-TR" sz="1800" dirty="0">
                <a:ea typeface="+mn-lt"/>
                <a:cs typeface="+mn-lt"/>
              </a:rPr>
              <a:t>Çocuklar için ölen kişiye ne olduğu konusunda fikri olmaması sebebi ile ölümü anlamaları zordur. </a:t>
            </a:r>
          </a:p>
          <a:p>
            <a:r>
              <a:rPr lang="tr-TR" sz="1800" dirty="0">
                <a:ea typeface="+mn-lt"/>
                <a:cs typeface="+mn-lt"/>
              </a:rPr>
              <a:t>Çocuklar ve genç insanlar ölüm hakkında sık sık ve durmadan soru sorarlar. Olan biteni kavramak adına aynı konuları tekrar tekrar açarlar. </a:t>
            </a:r>
          </a:p>
          <a:p>
            <a:r>
              <a:rPr lang="tr-TR" sz="1800" dirty="0">
                <a:ea typeface="+mn-lt"/>
                <a:cs typeface="+mn-lt"/>
              </a:rPr>
              <a:t>Yakını ölen çocukların uzun dönemde akademik performanslarının etkilendiği belirlenmiştir. </a:t>
            </a:r>
            <a:endParaRPr lang="tr-TR" dirty="0"/>
          </a:p>
        </p:txBody>
      </p:sp>
    </p:spTree>
    <p:extLst>
      <p:ext uri="{BB962C8B-B14F-4D97-AF65-F5344CB8AC3E}">
        <p14:creationId xmlns:p14="http://schemas.microsoft.com/office/powerpoint/2010/main" val="170224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58378"/>
            <a:ext cx="8229600" cy="258008"/>
          </a:xfrm>
        </p:spPr>
        <p:txBody>
          <a:bodyPr>
            <a:normAutofit fontScale="90000"/>
          </a:bodyPr>
          <a:lstStyle/>
          <a:p>
            <a:r>
              <a:rPr lang="tr-TR" dirty="0">
                <a:cs typeface="Calibri"/>
              </a:rPr>
              <a:t> </a:t>
            </a:r>
          </a:p>
        </p:txBody>
      </p:sp>
      <p:sp>
        <p:nvSpPr>
          <p:cNvPr id="3" name="2 İçerik Yer Tutucusu"/>
          <p:cNvSpPr>
            <a:spLocks noGrp="1"/>
          </p:cNvSpPr>
          <p:nvPr>
            <p:ph idx="1"/>
          </p:nvPr>
        </p:nvSpPr>
        <p:spPr>
          <a:xfrm>
            <a:off x="543017" y="786600"/>
            <a:ext cx="8229600" cy="4038103"/>
          </a:xfrm>
        </p:spPr>
        <p:txBody>
          <a:bodyPr vert="horz" lIns="91440" tIns="45720" rIns="91440" bIns="45720" rtlCol="0" anchor="t">
            <a:normAutofit/>
          </a:bodyPr>
          <a:lstStyle/>
          <a:p>
            <a:endParaRPr lang="tr-TR">
              <a:cs typeface="Calibri"/>
            </a:endParaRPr>
          </a:p>
          <a:p>
            <a:endParaRPr lang="tr-TR"/>
          </a:p>
        </p:txBody>
      </p:sp>
      <p:graphicFrame>
        <p:nvGraphicFramePr>
          <p:cNvPr id="4" name="Tablo 4">
            <a:extLst>
              <a:ext uri="{FF2B5EF4-FFF2-40B4-BE49-F238E27FC236}">
                <a16:creationId xmlns:a16="http://schemas.microsoft.com/office/drawing/2014/main" id="{5197A45C-FE30-67F3-AA26-68A93BA569E8}"/>
              </a:ext>
            </a:extLst>
          </p:cNvPr>
          <p:cNvGraphicFramePr>
            <a:graphicFrameLocks noGrp="1"/>
          </p:cNvGraphicFramePr>
          <p:nvPr>
            <p:extLst>
              <p:ext uri="{D42A27DB-BD31-4B8C-83A1-F6EECF244321}">
                <p14:modId xmlns:p14="http://schemas.microsoft.com/office/powerpoint/2010/main" val="2613827880"/>
              </p:ext>
            </p:extLst>
          </p:nvPr>
        </p:nvGraphicFramePr>
        <p:xfrm>
          <a:off x="860024" y="721310"/>
          <a:ext cx="6918376" cy="4377784"/>
        </p:xfrm>
        <a:graphic>
          <a:graphicData uri="http://schemas.openxmlformats.org/drawingml/2006/table">
            <a:tbl>
              <a:tblPr firstRow="1" bandRow="1">
                <a:tableStyleId>{5C22544A-7EE6-4342-B048-85BDC9FD1C3A}</a:tableStyleId>
              </a:tblPr>
              <a:tblGrid>
                <a:gridCol w="1729594">
                  <a:extLst>
                    <a:ext uri="{9D8B030D-6E8A-4147-A177-3AD203B41FA5}">
                      <a16:colId xmlns:a16="http://schemas.microsoft.com/office/drawing/2014/main" val="368140933"/>
                    </a:ext>
                  </a:extLst>
                </a:gridCol>
                <a:gridCol w="1729594">
                  <a:extLst>
                    <a:ext uri="{9D8B030D-6E8A-4147-A177-3AD203B41FA5}">
                      <a16:colId xmlns:a16="http://schemas.microsoft.com/office/drawing/2014/main" val="117124607"/>
                    </a:ext>
                  </a:extLst>
                </a:gridCol>
                <a:gridCol w="1729594">
                  <a:extLst>
                    <a:ext uri="{9D8B030D-6E8A-4147-A177-3AD203B41FA5}">
                      <a16:colId xmlns:a16="http://schemas.microsoft.com/office/drawing/2014/main" val="3480144816"/>
                    </a:ext>
                  </a:extLst>
                </a:gridCol>
                <a:gridCol w="1729594">
                  <a:extLst>
                    <a:ext uri="{9D8B030D-6E8A-4147-A177-3AD203B41FA5}">
                      <a16:colId xmlns:a16="http://schemas.microsoft.com/office/drawing/2014/main" val="2038003846"/>
                    </a:ext>
                  </a:extLst>
                </a:gridCol>
              </a:tblGrid>
              <a:tr h="4377784">
                <a:tc>
                  <a:txBody>
                    <a:bodyPr/>
                    <a:lstStyle/>
                    <a:p>
                      <a:r>
                        <a:rPr lang="tr-TR" sz="1600" b="1">
                          <a:solidFill>
                            <a:srgbClr val="B2B7EF"/>
                          </a:solidFill>
                        </a:rPr>
                        <a:t>Duygusal Tepkiler </a:t>
                      </a:r>
                    </a:p>
                    <a:p>
                      <a:pPr lvl="0">
                        <a:buNone/>
                      </a:pPr>
                      <a:r>
                        <a:rPr lang="tr-TR" sz="1400" b="0" i="0" u="none" strike="noStrike" noProof="0"/>
                        <a:t>✓ İnanmama</a:t>
                      </a:r>
                    </a:p>
                    <a:p>
                      <a:pPr lvl="0">
                        <a:buNone/>
                      </a:pPr>
                      <a:r>
                        <a:rPr lang="tr-TR" sz="1400" b="0" i="0" u="none" strike="noStrike" noProof="0"/>
                        <a:t> ✓ İnkâr etme </a:t>
                      </a:r>
                      <a:endParaRPr lang="tr-TR" sz="1600"/>
                    </a:p>
                    <a:p>
                      <a:pPr lvl="0">
                        <a:buNone/>
                      </a:pPr>
                      <a:r>
                        <a:rPr lang="tr-TR" sz="1400" b="0" i="0" u="none" strike="noStrike" noProof="0"/>
                        <a:t>✓ Hissizlik </a:t>
                      </a:r>
                      <a:endParaRPr lang="tr-TR" sz="1600"/>
                    </a:p>
                    <a:p>
                      <a:pPr lvl="0">
                        <a:buNone/>
                      </a:pPr>
                      <a:r>
                        <a:rPr lang="tr-TR" sz="1400" b="0" i="0" u="none" strike="noStrike" noProof="0"/>
                        <a:t>✓ Üzüntü </a:t>
                      </a:r>
                      <a:endParaRPr lang="tr-TR" sz="1600"/>
                    </a:p>
                    <a:p>
                      <a:pPr lvl="0">
                        <a:buNone/>
                      </a:pPr>
                      <a:r>
                        <a:rPr lang="tr-TR" sz="1400" b="0" i="0" u="none" strike="noStrike" noProof="0"/>
                        <a:t>✓ Kaybolmuş ve terk edilmiş hissi  Özlem, hasret </a:t>
                      </a:r>
                      <a:endParaRPr lang="tr-TR" sz="1600"/>
                    </a:p>
                    <a:p>
                      <a:pPr lvl="0">
                        <a:buNone/>
                      </a:pPr>
                      <a:r>
                        <a:rPr lang="tr-TR" sz="1400" b="0" i="0" u="none" strike="noStrike" noProof="0"/>
                        <a:t>✓ Suçluluk</a:t>
                      </a:r>
                    </a:p>
                    <a:p>
                      <a:pPr lvl="0">
                        <a:buNone/>
                      </a:pPr>
                      <a:r>
                        <a:rPr lang="tr-TR" sz="1400" b="0" i="0" u="none" strike="noStrike" noProof="0"/>
                        <a:t> ✓ Kafası karışık olma </a:t>
                      </a:r>
                      <a:endParaRPr lang="tr-TR" sz="1400"/>
                    </a:p>
                    <a:p>
                      <a:pPr lvl="0">
                        <a:buNone/>
                      </a:pPr>
                      <a:r>
                        <a:rPr lang="tr-TR" sz="1400" b="0" i="0" u="none" strike="noStrike" noProof="0"/>
                        <a:t>✓ Öfke </a:t>
                      </a:r>
                      <a:endParaRPr lang="tr-TR" sz="1600"/>
                    </a:p>
                    <a:p>
                      <a:pPr lvl="0">
                        <a:buNone/>
                      </a:pPr>
                      <a:r>
                        <a:rPr lang="tr-TR" sz="1400" b="0" i="0" u="none" strike="noStrike" noProof="0"/>
                        <a:t>✓ Keder</a:t>
                      </a:r>
                    </a:p>
                    <a:p>
                      <a:pPr lvl="0">
                        <a:buNone/>
                      </a:pPr>
                      <a:r>
                        <a:rPr lang="tr-TR" sz="1400" b="0" i="0" u="none" strike="noStrike" noProof="0"/>
                        <a:t> ✓ Şok hissi </a:t>
                      </a:r>
                      <a:endParaRPr lang="tr-TR" sz="1600"/>
                    </a:p>
                    <a:p>
                      <a:pPr lvl="0">
                        <a:buNone/>
                      </a:pPr>
                      <a:r>
                        <a:rPr lang="tr-TR" sz="1400" b="0" i="0" u="none" strike="noStrike" noProof="0"/>
                        <a:t>✓ Yalnızlık</a:t>
                      </a:r>
                      <a:endParaRPr lang="tr-TR" sz="1400"/>
                    </a:p>
                    <a:p>
                      <a:pPr lvl="0">
                        <a:buNone/>
                      </a:pPr>
                      <a:r>
                        <a:rPr lang="tr-TR" sz="1400" b="0" i="0" u="none" strike="noStrike" noProof="0"/>
                        <a:t> ✓ Güvensizlik </a:t>
                      </a:r>
                      <a:endParaRPr lang="tr-TR" sz="1600"/>
                    </a:p>
                    <a:p>
                      <a:pPr lvl="0">
                        <a:buNone/>
                      </a:pPr>
                      <a:r>
                        <a:rPr lang="tr-TR" sz="1400" b="0" i="0" u="none" strike="noStrike" noProof="0"/>
                        <a:t>✓ Akıl karışıklığı</a:t>
                      </a:r>
                    </a:p>
                    <a:p>
                      <a:pPr lvl="0">
                        <a:buNone/>
                      </a:pPr>
                      <a:r>
                        <a:rPr lang="tr-TR" sz="1400" b="0" i="0" u="none" strike="noStrike" noProof="0"/>
                        <a:t> ✓ Özgüven azlığı</a:t>
                      </a:r>
                      <a:endParaRPr lang="tr-TR" sz="1400"/>
                    </a:p>
                  </a:txBody>
                  <a:tcPr/>
                </a:tc>
                <a:tc>
                  <a:txBody>
                    <a:bodyPr/>
                    <a:lstStyle/>
                    <a:p>
                      <a:r>
                        <a:rPr lang="tr-TR" sz="1600" b="1">
                          <a:solidFill>
                            <a:srgbClr val="B2B7EF"/>
                          </a:solidFill>
                        </a:rPr>
                        <a:t>Fiziksel Tepkiler</a:t>
                      </a:r>
                    </a:p>
                    <a:p>
                      <a:pPr lvl="0">
                        <a:buNone/>
                      </a:pPr>
                      <a:r>
                        <a:rPr lang="tr-TR" sz="1400" b="0" i="0" u="none" strike="noStrike" noProof="0"/>
                        <a:t>&gt;Nefes alma güçlüğü</a:t>
                      </a:r>
                    </a:p>
                    <a:p>
                      <a:pPr lvl="0">
                        <a:buNone/>
                      </a:pPr>
                      <a:r>
                        <a:rPr lang="tr-TR" sz="1400" b="0" i="0" u="none" strike="noStrike" noProof="0"/>
                        <a:t> &gt; Halsizlik</a:t>
                      </a:r>
                    </a:p>
                    <a:p>
                      <a:pPr lvl="0">
                        <a:buNone/>
                      </a:pPr>
                      <a:r>
                        <a:rPr lang="tr-TR" sz="1400" b="0" i="0" u="none" strike="noStrike" noProof="0"/>
                        <a:t> &gt; Uyuşukluk</a:t>
                      </a:r>
                    </a:p>
                    <a:p>
                      <a:pPr lvl="0">
                        <a:buNone/>
                      </a:pPr>
                      <a:r>
                        <a:rPr lang="tr-TR" sz="1400" b="0" i="0" u="none" strike="noStrike" noProof="0"/>
                        <a:t> &gt; İştahsızlık </a:t>
                      </a:r>
                      <a:endParaRPr lang="tr-TR" sz="1400"/>
                    </a:p>
                    <a:p>
                      <a:pPr lvl="0">
                        <a:buNone/>
                      </a:pPr>
                      <a:r>
                        <a:rPr lang="tr-TR" sz="1400" b="0" i="0" u="none" strike="noStrike" noProof="0"/>
                        <a:t>&gt; El ve dudak titremesi &gt;Düzensiz uyku &gt;Ağlama </a:t>
                      </a:r>
                      <a:endParaRPr lang="tr-TR" sz="1400"/>
                    </a:p>
                    <a:p>
                      <a:pPr lvl="0">
                        <a:buNone/>
                      </a:pPr>
                      <a:r>
                        <a:rPr lang="tr-TR" sz="1400" b="0" i="0" u="none" strike="noStrike" noProof="0"/>
                        <a:t>&gt;Mide bulantısı &gt;Sindirim bozuklukları</a:t>
                      </a:r>
                    </a:p>
                    <a:p>
                      <a:pPr lvl="0">
                        <a:buNone/>
                      </a:pPr>
                      <a:r>
                        <a:rPr lang="tr-TR" sz="1400" b="0" i="0" u="none" strike="noStrike" noProof="0"/>
                        <a:t> &gt; Kalp çarpıntısı</a:t>
                      </a:r>
                    </a:p>
                    <a:p>
                      <a:pPr lvl="0">
                        <a:buNone/>
                      </a:pPr>
                      <a:r>
                        <a:rPr lang="tr-TR" sz="1400" b="0" i="0" u="none" strike="noStrike" noProof="0"/>
                        <a:t> &gt; Kas güçsüzlüğü &gt;Boşlukta hissetme</a:t>
                      </a:r>
                      <a:endParaRPr lang="tr-TR" sz="1400"/>
                    </a:p>
                  </a:txBody>
                  <a:tcPr/>
                </a:tc>
                <a:tc>
                  <a:txBody>
                    <a:bodyPr/>
                    <a:lstStyle/>
                    <a:p>
                      <a:r>
                        <a:rPr lang="tr-TR" sz="1400" b="1" u="none">
                          <a:solidFill>
                            <a:srgbClr val="B2B7EF"/>
                          </a:solidFill>
                        </a:rPr>
                        <a:t>Davranışsal Tepkiler</a:t>
                      </a:r>
                    </a:p>
                    <a:p>
                      <a:pPr lvl="0">
                        <a:buNone/>
                      </a:pPr>
                      <a:r>
                        <a:rPr lang="tr-TR" sz="1400" b="0" i="0" u="none" strike="noStrike" noProof="0"/>
                        <a:t>•Dikkat bozukluğu</a:t>
                      </a:r>
                      <a:endParaRPr lang="tr-TR"/>
                    </a:p>
                    <a:p>
                      <a:pPr lvl="0">
                        <a:buNone/>
                      </a:pPr>
                      <a:r>
                        <a:rPr lang="tr-TR" sz="1400" b="0" i="0" u="none" strike="noStrike" noProof="0"/>
                        <a:t> • Saldırganlık</a:t>
                      </a:r>
                      <a:endParaRPr lang="tr-TR"/>
                    </a:p>
                    <a:p>
                      <a:pPr lvl="0">
                        <a:buNone/>
                      </a:pPr>
                      <a:r>
                        <a:rPr lang="tr-TR" sz="1400" b="0" i="0" u="none" strike="noStrike" noProof="0"/>
                        <a:t> • Enerjisiz hissetme • Anti-sosyallik </a:t>
                      </a:r>
                      <a:endParaRPr lang="tr-TR"/>
                    </a:p>
                    <a:p>
                      <a:pPr lvl="0">
                        <a:buNone/>
                      </a:pPr>
                      <a:r>
                        <a:rPr lang="tr-TR" sz="1400" b="0" i="0" u="none" strike="noStrike" noProof="0"/>
                        <a:t>• Geri çekilme</a:t>
                      </a:r>
                      <a:endParaRPr lang="tr-TR"/>
                    </a:p>
                    <a:p>
                      <a:pPr lvl="0">
                        <a:buNone/>
                      </a:pPr>
                      <a:r>
                        <a:rPr lang="tr-TR" sz="1400" b="0" i="0" u="none" strike="noStrike" noProof="0"/>
                        <a:t> • Ağlama</a:t>
                      </a:r>
                      <a:endParaRPr lang="tr-TR"/>
                    </a:p>
                    <a:p>
                      <a:pPr lvl="0">
                        <a:buNone/>
                      </a:pPr>
                      <a:r>
                        <a:rPr lang="tr-TR" sz="1400" b="0" i="0" u="none" strike="noStrike" noProof="0"/>
                        <a:t> •Ruh halinin sürekli değişmesi </a:t>
                      </a:r>
                      <a:endParaRPr lang="tr-TR"/>
                    </a:p>
                    <a:p>
                      <a:pPr lvl="0">
                        <a:buNone/>
                      </a:pPr>
                      <a:r>
                        <a:rPr lang="tr-TR" sz="1400" b="0" i="0" u="none" strike="noStrike" noProof="0"/>
                        <a:t>• Yeme</a:t>
                      </a:r>
                      <a:endParaRPr lang="tr-TR"/>
                    </a:p>
                    <a:p>
                      <a:pPr lvl="0">
                        <a:buNone/>
                      </a:pPr>
                      <a:r>
                        <a:rPr lang="tr-TR" sz="1400" b="0" i="0" u="none" strike="noStrike" noProof="0"/>
                        <a:t>alışkanlıklarını değişmesi</a:t>
                      </a:r>
                      <a:endParaRPr lang="tr-TR"/>
                    </a:p>
                    <a:p>
                      <a:pPr lvl="0">
                        <a:buNone/>
                      </a:pPr>
                      <a:r>
                        <a:rPr lang="tr-TR" sz="1400" b="0" i="0" u="none" strike="noStrike" noProof="0"/>
                        <a:t> •Abur cubur yeme •İştahsızlık </a:t>
                      </a:r>
                      <a:endParaRPr lang="tr-TR"/>
                    </a:p>
                    <a:p>
                      <a:pPr lvl="0">
                        <a:buNone/>
                      </a:pPr>
                      <a:r>
                        <a:rPr lang="tr-TR" sz="1400" b="0" i="0" u="none" strike="noStrike" noProof="0"/>
                        <a:t>•Uyku alışkanlıkları değişimi</a:t>
                      </a:r>
                      <a:endParaRPr lang="tr-TR"/>
                    </a:p>
                    <a:p>
                      <a:pPr lvl="0">
                        <a:buNone/>
                      </a:pPr>
                      <a:r>
                        <a:rPr lang="tr-TR" sz="1400" b="0" i="0" u="none" strike="noStrike" noProof="0"/>
                        <a:t> • Unutkanlık</a:t>
                      </a:r>
                      <a:endParaRPr lang="tr-TR"/>
                    </a:p>
                  </a:txBody>
                  <a:tcPr/>
                </a:tc>
                <a:tc>
                  <a:txBody>
                    <a:bodyPr/>
                    <a:lstStyle/>
                    <a:p>
                      <a:r>
                        <a:rPr lang="tr-TR" sz="1600" b="1" u="none">
                          <a:solidFill>
                            <a:srgbClr val="B2B7EF"/>
                          </a:solidFill>
                        </a:rPr>
                        <a:t>Bilişsel tepkiler</a:t>
                      </a:r>
                    </a:p>
                    <a:p>
                      <a:pPr lvl="0">
                        <a:buNone/>
                      </a:pPr>
                      <a:r>
                        <a:rPr lang="tr-TR" sz="1600" b="0" i="0" u="none" strike="noStrike" noProof="0"/>
                        <a:t>*</a:t>
                      </a:r>
                      <a:r>
                        <a:rPr lang="tr-TR" sz="1400" b="0" i="0" u="none" strike="noStrike" noProof="0"/>
                        <a:t>Ölen kişiyi ziyaret edebileceğini düşünme </a:t>
                      </a:r>
                      <a:endParaRPr lang="tr-TR" sz="1400"/>
                    </a:p>
                    <a:p>
                      <a:pPr lvl="0">
                        <a:buNone/>
                      </a:pPr>
                      <a:r>
                        <a:rPr lang="tr-TR" sz="1400" b="0" i="0" u="none" strike="noStrike" noProof="0"/>
                        <a:t>*Ölen kişinin geri geleceğini düşünme *Kendisinin öleceğini düşünme </a:t>
                      </a:r>
                      <a:endParaRPr lang="tr-TR" sz="1400"/>
                    </a:p>
                    <a:p>
                      <a:pPr lvl="0">
                        <a:buNone/>
                      </a:pPr>
                      <a:r>
                        <a:rPr lang="tr-TR" sz="1400" b="0" i="0" u="none" strike="noStrike" noProof="0"/>
                        <a:t>*Korku ve fobiler geliştirme</a:t>
                      </a:r>
                      <a:endParaRPr lang="tr-TR" sz="1400"/>
                    </a:p>
                    <a:p>
                      <a:pPr lvl="0">
                        <a:buNone/>
                      </a:pPr>
                      <a:r>
                        <a:rPr lang="tr-TR" sz="1400" b="0" i="0" u="none" strike="noStrike" noProof="0"/>
                        <a:t> *Hayal kurma</a:t>
                      </a:r>
                      <a:endParaRPr lang="tr-TR" sz="1400"/>
                    </a:p>
                    <a:p>
                      <a:pPr lvl="0">
                        <a:buNone/>
                      </a:pPr>
                      <a:r>
                        <a:rPr lang="tr-TR" sz="1400" b="0" i="0" u="none" strike="noStrike" noProof="0"/>
                        <a:t> * Kâbuslar görme *Gerçekleri algılama güçlüğü </a:t>
                      </a:r>
                      <a:endParaRPr lang="tr-TR" sz="1400"/>
                    </a:p>
                    <a:p>
                      <a:pPr lvl="0">
                        <a:buNone/>
                      </a:pPr>
                      <a:r>
                        <a:rPr lang="tr-TR" sz="1400" b="0" i="0" u="none" strike="noStrike" noProof="0"/>
                        <a:t>* Dikkat güçlüğü *Aşırı çalışma</a:t>
                      </a:r>
                      <a:endParaRPr lang="tr-TR" sz="1400"/>
                    </a:p>
                    <a:p>
                      <a:pPr lvl="0">
                        <a:buNone/>
                      </a:pPr>
                      <a:r>
                        <a:rPr lang="tr-TR" sz="1400" b="0" i="0" u="none" strike="noStrike" noProof="0"/>
                        <a:t> * Büyülü düşünme</a:t>
                      </a:r>
                      <a:endParaRPr lang="tr-TR" sz="1400"/>
                    </a:p>
                  </a:txBody>
                  <a:tcPr/>
                </a:tc>
                <a:extLst>
                  <a:ext uri="{0D108BD9-81ED-4DB2-BD59-A6C34878D82A}">
                    <a16:rowId xmlns:a16="http://schemas.microsoft.com/office/drawing/2014/main" val="2593639797"/>
                  </a:ext>
                </a:extLst>
              </a:tr>
            </a:tbl>
          </a:graphicData>
        </a:graphic>
      </p:graphicFrame>
    </p:spTree>
    <p:extLst>
      <p:ext uri="{BB962C8B-B14F-4D97-AF65-F5344CB8AC3E}">
        <p14:creationId xmlns:p14="http://schemas.microsoft.com/office/powerpoint/2010/main" val="2864922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cs typeface="Calibri"/>
              </a:rPr>
              <a:t> </a:t>
            </a:r>
          </a:p>
        </p:txBody>
      </p:sp>
      <p:sp>
        <p:nvSpPr>
          <p:cNvPr id="3" name="2 İçerik Yer Tutucusu"/>
          <p:cNvSpPr>
            <a:spLocks noGrp="1"/>
          </p:cNvSpPr>
          <p:nvPr>
            <p:ph idx="1"/>
          </p:nvPr>
        </p:nvSpPr>
        <p:spPr/>
        <p:txBody>
          <a:bodyPr vert="horz" lIns="91440" tIns="45720" rIns="91440" bIns="45720" rtlCol="0" anchor="t">
            <a:normAutofit/>
          </a:bodyPr>
          <a:lstStyle/>
          <a:p>
            <a:pPr algn="l"/>
            <a:r>
              <a:rPr lang="tr-TR" sz="1800" dirty="0">
                <a:ea typeface="+mn-lt"/>
                <a:cs typeface="+mn-lt"/>
              </a:rPr>
              <a:t>Silahlı çatışmalara ve doğal afetlere maruz kalan çocuklar da ölüm olayı ile sık karşılaşabilir. </a:t>
            </a:r>
          </a:p>
          <a:p>
            <a:pPr algn="l"/>
            <a:r>
              <a:rPr lang="tr-TR" sz="1800" dirty="0">
                <a:ea typeface="+mn-lt"/>
                <a:cs typeface="+mn-lt"/>
              </a:rPr>
              <a:t>Uzun süren savaşlar sonucu sadece çocukların değil anne-babalar ve öğretmenlerin de savaş sonrası süreçte ruh sağlığı konularında bilgilenmesi gerekmektedir.</a:t>
            </a:r>
            <a:endParaRPr lang="en-US" sz="1800" dirty="0">
              <a:ea typeface="+mn-lt"/>
              <a:cs typeface="+mn-lt"/>
            </a:endParaRPr>
          </a:p>
          <a:p>
            <a:pPr algn="l"/>
            <a:r>
              <a:rPr lang="tr-TR" sz="1800" dirty="0">
                <a:ea typeface="+mn-lt"/>
                <a:cs typeface="+mn-lt"/>
              </a:rPr>
              <a:t>Marmara depremi, 2004 Asya </a:t>
            </a:r>
            <a:r>
              <a:rPr lang="tr-TR" sz="1800" dirty="0" err="1">
                <a:ea typeface="+mn-lt"/>
                <a:cs typeface="+mn-lt"/>
              </a:rPr>
              <a:t>Tsunami</a:t>
            </a:r>
            <a:r>
              <a:rPr lang="tr-TR" sz="1800" dirty="0">
                <a:ea typeface="+mn-lt"/>
                <a:cs typeface="+mn-lt"/>
              </a:rPr>
              <a:t> Felaketi, 2011 Japon Depremi gibi doğal afetler ile insan eliyle yaratılan büyük kazalar sonrasında ruh sağlığı bozulan çocuklar ve ergenlerdir. </a:t>
            </a:r>
          </a:p>
          <a:p>
            <a:pPr algn="l"/>
            <a:r>
              <a:rPr lang="tr-TR" sz="1800" dirty="0">
                <a:ea typeface="+mn-lt"/>
                <a:cs typeface="+mn-lt"/>
              </a:rPr>
              <a:t>Savaş ve doğal afet gibi sebeplerden sığınmacı konumuna düşmüş çocuklarda görülmesi muhtemel ruh sağlığı belirtileri şunlardır: Kaygı, korku, şüphe, acı, suçluluk, depresyon, alkol, madde kullanımı, öfke.</a:t>
            </a:r>
          </a:p>
          <a:p>
            <a:endParaRPr lang="tr-TR" dirty="0">
              <a:cs typeface="Calibri"/>
            </a:endParaRPr>
          </a:p>
        </p:txBody>
      </p:sp>
    </p:spTree>
    <p:extLst>
      <p:ext uri="{BB962C8B-B14F-4D97-AF65-F5344CB8AC3E}">
        <p14:creationId xmlns:p14="http://schemas.microsoft.com/office/powerpoint/2010/main" val="1323850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857250"/>
          </a:xfrm>
        </p:spPr>
        <p:txBody>
          <a:bodyPr/>
          <a:lstStyle/>
          <a:p>
            <a:r>
              <a:rPr lang="tr-TR" dirty="0">
                <a:cs typeface="Calibri"/>
              </a:rPr>
              <a:t> </a:t>
            </a:r>
          </a:p>
        </p:txBody>
      </p:sp>
      <p:sp>
        <p:nvSpPr>
          <p:cNvPr id="3" name="2 İçerik Yer Tutucusu"/>
          <p:cNvSpPr>
            <a:spLocks noGrp="1"/>
          </p:cNvSpPr>
          <p:nvPr>
            <p:ph idx="1"/>
          </p:nvPr>
        </p:nvSpPr>
        <p:spPr>
          <a:xfrm>
            <a:off x="500034" y="642924"/>
            <a:ext cx="8229600" cy="4343272"/>
          </a:xfrm>
        </p:spPr>
        <p:txBody>
          <a:bodyPr vert="horz" lIns="91440" tIns="45720" rIns="91440" bIns="45720" rtlCol="0" anchor="t">
            <a:normAutofit lnSpcReduction="10000"/>
          </a:bodyPr>
          <a:lstStyle/>
          <a:p>
            <a:r>
              <a:rPr lang="tr-TR" sz="1800" dirty="0">
                <a:ea typeface="+mn-lt"/>
                <a:cs typeface="+mn-lt"/>
              </a:rPr>
              <a:t>Sonuç olarak çocuklarda doğru bir ölüm anlayışı desteklemek için anne-babalar ve öğretmenler, çocukla birebir çalışan tüm yetişkinler ölüm kavramını doğmak gibi normal oldu kavramalılar ve çocuklardan ölümü gizlemeye hele hele yok saymaya gerek olmayan bir yaklaşım içinde olmaları gerekmektedir. </a:t>
            </a:r>
          </a:p>
          <a:p>
            <a:r>
              <a:rPr lang="tr-TR" sz="1800" dirty="0">
                <a:ea typeface="+mn-lt"/>
                <a:cs typeface="+mn-lt"/>
              </a:rPr>
              <a:t>Çocuk, "Ben ölecek miyim?" ya da anne-babaya "Siz ne zaman öleceksiniz? gibi zor sorular sorabilir. Bu gibi zor sorulara hem gerçekçi hem de rahatlatıcı cevaplar verilmelidir. </a:t>
            </a:r>
          </a:p>
          <a:p>
            <a:r>
              <a:rPr lang="tr-TR" sz="1800" dirty="0">
                <a:ea typeface="+mn-lt"/>
                <a:cs typeface="+mn-lt"/>
              </a:rPr>
              <a:t>Örneğin; uzun yıllar beraber yaşayacağız, sen önce okullarını bitireceksin, sonra evleneceksin, sonra çocukların olacak gibi.. Doğru bir ölüm anlayışı desteklemenin bir yolu da insan biyolojisini öğretmektir. </a:t>
            </a:r>
          </a:p>
          <a:p>
            <a:r>
              <a:rPr lang="tr-TR" sz="1800" dirty="0">
                <a:ea typeface="+mn-lt"/>
                <a:cs typeface="+mn-lt"/>
              </a:rPr>
              <a:t>İnsan bedeninin yaşayabilmesinde kalp, böbrekler, beyin, kemik ve kasların vs. rolleri konusunda maket üzerinden işlevleri hakkında bilgilendirilmelidir. </a:t>
            </a:r>
          </a:p>
          <a:p>
            <a:r>
              <a:rPr lang="tr-TR" sz="1800" dirty="0">
                <a:ea typeface="+mn-lt"/>
                <a:cs typeface="+mn-lt"/>
              </a:rPr>
              <a:t>Yapılan bu çalışma çocuğun ölüm kavramını anlamasına yardımcı olmaktadır. Ölüme ilişkin açıklama yaparken açık, dürüst ve samimi olmanın hem bilişsel hem de duygusal açıdan çocuğa olumlu katkı sağlayacağı unutulmamalıdır</a:t>
            </a:r>
            <a:endParaRPr lang="tr-TR" sz="1800" dirty="0">
              <a:cs typeface="Calibri"/>
            </a:endParaRPr>
          </a:p>
        </p:txBody>
      </p:sp>
    </p:spTree>
    <p:extLst>
      <p:ext uri="{BB962C8B-B14F-4D97-AF65-F5344CB8AC3E}">
        <p14:creationId xmlns:p14="http://schemas.microsoft.com/office/powerpoint/2010/main" val="349367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a:ea typeface="+mj-lt"/>
                <a:cs typeface="+mj-lt"/>
              </a:rPr>
              <a:t>Boşanma ve Çocuk Ruh Sağlığ</a:t>
            </a:r>
            <a:r>
              <a:rPr lang="tr-TR" b="0">
                <a:ea typeface="+mj-lt"/>
                <a:cs typeface="+mj-lt"/>
              </a:rPr>
              <a:t>ı </a:t>
            </a:r>
            <a:endParaRPr lang="tr-TR"/>
          </a:p>
        </p:txBody>
      </p:sp>
      <p:sp>
        <p:nvSpPr>
          <p:cNvPr id="3" name="2 İçerik Yer Tutucusu"/>
          <p:cNvSpPr>
            <a:spLocks noGrp="1"/>
          </p:cNvSpPr>
          <p:nvPr>
            <p:ph idx="1"/>
          </p:nvPr>
        </p:nvSpPr>
        <p:spPr>
          <a:xfrm>
            <a:off x="609600" y="1037492"/>
            <a:ext cx="8229600" cy="3709531"/>
          </a:xfrm>
        </p:spPr>
        <p:txBody>
          <a:bodyPr vert="horz" lIns="91440" tIns="45720" rIns="91440" bIns="45720" rtlCol="0" anchor="t">
            <a:noAutofit/>
          </a:bodyPr>
          <a:lstStyle/>
          <a:p>
            <a:r>
              <a:rPr lang="tr-TR" sz="1800" dirty="0">
                <a:ea typeface="+mn-lt"/>
                <a:cs typeface="+mn-lt"/>
              </a:rPr>
              <a:t>Anne babanın boşanması veya ayrı yaşamaya başlaması toplumsal, psikolojik ve hukuki sonuçları olan bir süreç olması nedeniyle çocukların ruh sağlığı üzerinde ciddi etkileri olan özel durumlardan biridir. </a:t>
            </a:r>
          </a:p>
          <a:p>
            <a:r>
              <a:rPr lang="tr-TR" sz="1800" dirty="0">
                <a:ea typeface="+mn-lt"/>
                <a:cs typeface="+mn-lt"/>
              </a:rPr>
              <a:t>Özellikle baş etme yetenekleri sınırlı olan çocukların ruh sağlığını tehdit eden en önemli risk faktörlerinden biri boşanmadır. Başta ABD olmak üzere dünyada 18 yaşından küçük çocukların giderek artan sayıda tek ebeveynli ailelerde yaşadığını göstermektedir. </a:t>
            </a:r>
          </a:p>
          <a:p>
            <a:r>
              <a:rPr lang="tr-TR" sz="1800" dirty="0">
                <a:ea typeface="+mn-lt"/>
                <a:cs typeface="+mn-lt"/>
              </a:rPr>
              <a:t>Bir başka istatistiğe göre, 1970'ler ve 1980'lerde yaşayan çocukların yarısı hayatlarının belli bir döneminde, tek-ebeveynli aile ile yaşamak zorunda kalmıştır. ailelerde yaşayan çocukların üçte biri üvey anne-babaya sahip ve bu çocukların yarısı erken çocukluk döneminde olduğu görülmektedir. Sonuçta çocuklar her boşanmada aile rol ve sorumluluklarında bir dizi değişikliklerin eşlik ettiği yeni bir yaşam tarzı oluşturmak zorunda kalmaktadırlar.</a:t>
            </a:r>
            <a:endParaRPr lang="tr-TR" sz="1800" dirty="0"/>
          </a:p>
        </p:txBody>
      </p:sp>
      <p:sp>
        <p:nvSpPr>
          <p:cNvPr id="4" name="1 Başlık"/>
          <p:cNvSpPr txBox="1">
            <a:spLocks/>
          </p:cNvSpPr>
          <p:nvPr/>
        </p:nvSpPr>
        <p:spPr>
          <a:xfrm flipV="1">
            <a:off x="642910" y="4818908"/>
            <a:ext cx="8229600" cy="91551"/>
          </a:xfrm>
          <a:prstGeom prst="rect">
            <a:avLst/>
          </a:prstGeom>
        </p:spPr>
        <p:txBody>
          <a:bodyPr vert="horz" lIns="91440" tIns="45720" rIns="91440" bIns="45720" rtlCol="0" anchor="ctr">
            <a:normAutofit fontScale="25000" lnSpcReduction="20000"/>
          </a:bodyPr>
          <a:lstStyle/>
          <a:p>
            <a:pPr>
              <a:spcBef>
                <a:spcPct val="0"/>
              </a:spcBef>
              <a:defRPr/>
            </a:pPr>
            <a:endParaRPr lang="tr-TR" sz="2000" b="1">
              <a:solidFill>
                <a:srgbClr val="1F497D">
                  <a:lumMod val="40000"/>
                  <a:lumOff val="60000"/>
                </a:srgbClr>
              </a:solidFill>
              <a:ea typeface="+mj-ea"/>
              <a:cs typeface="Calibri"/>
            </a:endParaRPr>
          </a:p>
        </p:txBody>
      </p:sp>
      <p:sp>
        <p:nvSpPr>
          <p:cNvPr id="5" name="2 İçerik Yer Tutucusu"/>
          <p:cNvSpPr txBox="1">
            <a:spLocks/>
          </p:cNvSpPr>
          <p:nvPr/>
        </p:nvSpPr>
        <p:spPr>
          <a:xfrm>
            <a:off x="500034" y="3000378"/>
            <a:ext cx="7858180" cy="1756169"/>
          </a:xfrm>
          <a:prstGeom prst="rect">
            <a:avLst/>
          </a:prstGeom>
        </p:spPr>
        <p:txBody>
          <a:bodyPr vert="horz" lIns="91440" tIns="45720" rIns="91440" bIns="45720" rtlCol="0" anchor="t">
            <a:normAutofit/>
          </a:bodyPr>
          <a:lstStyle/>
          <a:p>
            <a:pPr algn="just">
              <a:spcBef>
                <a:spcPct val="20000"/>
              </a:spcBef>
              <a:buFont typeface="Arial" panose="020B0604020202020204" pitchFamily="34" charset="0"/>
              <a:buNone/>
              <a:defRPr/>
            </a:pPr>
            <a:endParaRPr lang="tr-TR" sz="1600">
              <a:solidFill>
                <a:prstClr val="black"/>
              </a:solidFill>
              <a:cs typeface="Calibri"/>
            </a:endParaRPr>
          </a:p>
        </p:txBody>
      </p:sp>
    </p:spTree>
    <p:extLst>
      <p:ext uri="{BB962C8B-B14F-4D97-AF65-F5344CB8AC3E}">
        <p14:creationId xmlns:p14="http://schemas.microsoft.com/office/powerpoint/2010/main" val="367331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609600" y="117017"/>
            <a:ext cx="8229600" cy="30517"/>
          </a:xfrm>
        </p:spPr>
        <p:txBody>
          <a:bodyPr>
            <a:normAutofit fontScale="90000"/>
          </a:bodyPr>
          <a:lstStyle/>
          <a:p>
            <a:r>
              <a:rPr lang="tr-TR" dirty="0">
                <a:cs typeface="Calibri"/>
              </a:rPr>
              <a:t> </a:t>
            </a:r>
          </a:p>
        </p:txBody>
      </p:sp>
      <p:sp>
        <p:nvSpPr>
          <p:cNvPr id="3" name="2 İçerik Yer Tutucusu"/>
          <p:cNvSpPr>
            <a:spLocks noGrp="1"/>
          </p:cNvSpPr>
          <p:nvPr>
            <p:ph idx="1"/>
          </p:nvPr>
        </p:nvSpPr>
        <p:spPr>
          <a:xfrm>
            <a:off x="609600" y="176260"/>
            <a:ext cx="8229600" cy="4887029"/>
          </a:xfrm>
        </p:spPr>
        <p:txBody>
          <a:bodyPr vert="horz" lIns="91440" tIns="45720" rIns="91440" bIns="45720" rtlCol="0" anchor="t">
            <a:normAutofit/>
          </a:bodyPr>
          <a:lstStyle/>
          <a:p>
            <a:r>
              <a:rPr lang="tr-TR" sz="1800" dirty="0">
                <a:ea typeface="+mn-lt"/>
                <a:cs typeface="+mn-lt"/>
              </a:rPr>
              <a:t>Çocuklar, boşanma olayını onaylamadıklarını, kötü bir evliliği boşanmaya tercih ettiklerini belirtmişlerdir.</a:t>
            </a:r>
          </a:p>
          <a:p>
            <a:r>
              <a:rPr lang="tr-TR" sz="1800" dirty="0">
                <a:ea typeface="+mn-lt"/>
                <a:cs typeface="+mn-lt"/>
              </a:rPr>
              <a:t>Boşanmış aile çocuklarında, aile bütünlüğünü koruyan aile çocuklarına göre daha fazla psikolojik hastalıkların görülme olasılıkları vardır. </a:t>
            </a:r>
          </a:p>
          <a:p>
            <a:r>
              <a:rPr lang="tr-TR" sz="1800" dirty="0">
                <a:ea typeface="+mn-lt"/>
                <a:cs typeface="+mn-lt"/>
              </a:rPr>
              <a:t>Bu farklılığı destekleyen dört farklı belirleyicisi vardır. </a:t>
            </a:r>
          </a:p>
          <a:p>
            <a:r>
              <a:rPr lang="tr-TR" sz="1800" dirty="0">
                <a:ea typeface="+mn-lt"/>
                <a:cs typeface="+mn-lt"/>
              </a:rPr>
              <a:t>İlk olarak; çocuğun anne ve babasıyla kurduğu ilişkinin niteliğidir. İkinci olarak; çocuğun boşanma sürecinde yaşadığı olumsuzluklardır. Üçüncüsü, boşanmanın olumsuz sonuçlarından biri olan gelir sıkıntısının yaşanmasıdır. Son olarak ise, kardeşler arasındaki genetik farklılıklardır. Bir kardeş boşanmayı daha olumlu duygularla karşılarken bir diğer kardeşin ise ruh sağlığı bozulabilir. Boşanmış aile çocuklarının, ihmal ve istismar ile fakirliğe maruz kalmaları, ruh sağlığı riskleri artmaktadır.</a:t>
            </a:r>
          </a:p>
          <a:p>
            <a:r>
              <a:rPr lang="tr-TR" sz="1800" dirty="0">
                <a:ea typeface="+mn-lt"/>
                <a:cs typeface="+mn-lt"/>
              </a:rPr>
              <a:t>Çocukların boşanma ve bu süreçte yaşadıklarının, yakın birisinin ölümünde yaşadıklarına göre daha fazla depresif bozukluklara yol açtığını belirtilmiştir. Boşanma ya da bunun bir ön aşaması olan ayrı yaşamanın ilk başladığı dönemde eşler enerjilerinin büyük bir kısmını kendi aralarındaki çatışmaya harcadıkları için çocuk ciddi stres altındadır.</a:t>
            </a:r>
            <a:endParaRPr lang="tr-TR" sz="1800" dirty="0"/>
          </a:p>
        </p:txBody>
      </p:sp>
    </p:spTree>
    <p:extLst>
      <p:ext uri="{BB962C8B-B14F-4D97-AF65-F5344CB8AC3E}">
        <p14:creationId xmlns:p14="http://schemas.microsoft.com/office/powerpoint/2010/main" val="4168281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56EF6C-33B0-ED43-AD7A-00BACD1E10FC}"/>
              </a:ext>
            </a:extLst>
          </p:cNvPr>
          <p:cNvSpPr>
            <a:spLocks noGrp="1"/>
          </p:cNvSpPr>
          <p:nvPr>
            <p:ph type="title"/>
          </p:nvPr>
        </p:nvSpPr>
        <p:spPr>
          <a:xfrm flipV="1">
            <a:off x="571472" y="0"/>
            <a:ext cx="8429684" cy="142858"/>
          </a:xfrm>
        </p:spPr>
        <p:txBody>
          <a:bodyPr>
            <a:normAutofit fontScale="90000"/>
          </a:bodyPr>
          <a:lstStyle/>
          <a:p>
            <a:r>
              <a:rPr lang="tr-TR"/>
              <a:t>.</a:t>
            </a:r>
          </a:p>
        </p:txBody>
      </p:sp>
      <p:sp>
        <p:nvSpPr>
          <p:cNvPr id="3" name="İçerik Yer Tutucusu 2">
            <a:extLst>
              <a:ext uri="{FF2B5EF4-FFF2-40B4-BE49-F238E27FC236}">
                <a16:creationId xmlns:a16="http://schemas.microsoft.com/office/drawing/2014/main" id="{D79ABC29-C005-3F40-9A8F-4FB81EA85677}"/>
              </a:ext>
            </a:extLst>
          </p:cNvPr>
          <p:cNvSpPr>
            <a:spLocks noGrp="1"/>
          </p:cNvSpPr>
          <p:nvPr>
            <p:ph idx="1"/>
          </p:nvPr>
        </p:nvSpPr>
        <p:spPr>
          <a:xfrm>
            <a:off x="500034" y="199747"/>
            <a:ext cx="8501119" cy="4943753"/>
          </a:xfrm>
          <a:solidFill>
            <a:schemeClr val="bg1"/>
          </a:solidFill>
          <a:ln>
            <a:solidFill>
              <a:srgbClr val="B2B7EF"/>
            </a:solidFill>
          </a:ln>
        </p:spPr>
        <p:txBody>
          <a:bodyPr vert="horz" lIns="91440" tIns="45720" rIns="91440" bIns="45720" rtlCol="0" anchor="t">
            <a:noAutofit/>
          </a:bodyPr>
          <a:lstStyle/>
          <a:p>
            <a:r>
              <a:rPr lang="tr-TR" sz="1800"/>
              <a:t>Boşanma sonrası anne velayetindeki evler genellikle gelirde düşüş yaşamaları ve yaşadıkları güçlükler nedeniyle yüksek anne gerginliğine, depresyona, kızgınlığa ve sonuçta dağınık bir aile durumuna yol açmaktadır.</a:t>
            </a:r>
            <a:endParaRPr lang="tr-TR" sz="1800">
              <a:cs typeface="Calibri"/>
            </a:endParaRPr>
          </a:p>
          <a:p>
            <a:r>
              <a:rPr lang="tr-TR" sz="1800"/>
              <a:t> Çocuğun yaşam kalitesinde maddi ve manevi düşüş olmakta ardından yanında kalmadığı ebeveyni ile arasındaki ilişki zayıflamaktadır.</a:t>
            </a:r>
            <a:endParaRPr lang="tr-TR" sz="1800">
              <a:cs typeface="Calibri"/>
            </a:endParaRPr>
          </a:p>
          <a:p>
            <a:r>
              <a:rPr lang="tr-TR" sz="1800"/>
              <a:t>Çocukların boşanmaya en çok verdikleri psikolojik tepki depresyon olmaktadır. Boşanma ya da anne-babanın ayrı yaşaması gibi durumlarda çocuklar için ilk iki yıl daha zorlu geçmektedir . İki yıldan sonraki dönemde çocukların boşanmaya uyum sağlaması daha kolay olmaktadır.</a:t>
            </a:r>
            <a:endParaRPr lang="tr-TR" sz="1800">
              <a:cs typeface="Calibri"/>
            </a:endParaRPr>
          </a:p>
          <a:p>
            <a:r>
              <a:rPr lang="tr-TR" sz="1800">
                <a:ea typeface="+mn-lt"/>
                <a:cs typeface="+mn-lt"/>
              </a:rPr>
              <a:t>Farklı yaş grubunda olan çocukların bilişsel olgunluk düzeylerinin aynı olmaması nedeniyle anne-babasının boşanmasına birbirinden farklı tepkiler vermektedir. Okul öncesi dönemdeki çocuklar boşanmanın nedenlerini anlayamadığı için 'ben yaramazlık yaptım, annem ve babam bu yüzden boşanmakta' diye kendisini suçlamaktadır. Bu suçluluk duygusu da çocukta anne-babasının kendisini terk edeceğini düşüncesine yol açmaktadır. </a:t>
            </a:r>
            <a:endParaRPr lang="tr-TR" sz="1800">
              <a:cs typeface="Calibri"/>
            </a:endParaRPr>
          </a:p>
        </p:txBody>
      </p:sp>
    </p:spTree>
    <p:extLst>
      <p:ext uri="{BB962C8B-B14F-4D97-AF65-F5344CB8AC3E}">
        <p14:creationId xmlns:p14="http://schemas.microsoft.com/office/powerpoint/2010/main" val="40251984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0"/>
            <a:ext cx="8229600" cy="642942"/>
          </a:xfrm>
        </p:spPr>
        <p:txBody>
          <a:bodyPr/>
          <a:lstStyle/>
          <a:p>
            <a:r>
              <a:rPr lang="tr-TR" dirty="0">
                <a:cs typeface="Calibri"/>
              </a:rPr>
              <a:t> </a:t>
            </a:r>
          </a:p>
        </p:txBody>
      </p:sp>
      <p:sp>
        <p:nvSpPr>
          <p:cNvPr id="3" name="İçerik Yer Tutucusu 2"/>
          <p:cNvSpPr>
            <a:spLocks noGrp="1"/>
          </p:cNvSpPr>
          <p:nvPr>
            <p:ph idx="1"/>
          </p:nvPr>
        </p:nvSpPr>
        <p:spPr>
          <a:xfrm>
            <a:off x="642891" y="465993"/>
            <a:ext cx="8229600" cy="4541812"/>
          </a:xfrm>
        </p:spPr>
        <p:txBody>
          <a:bodyPr vert="horz" lIns="91440" tIns="45720" rIns="91440" bIns="45720" rtlCol="0" anchor="t">
            <a:normAutofit fontScale="70000" lnSpcReduction="20000"/>
          </a:bodyPr>
          <a:lstStyle/>
          <a:p>
            <a:r>
              <a:rPr lang="tr-TR" sz="2300" dirty="0">
                <a:ea typeface="+mn-lt"/>
                <a:cs typeface="+mn-lt"/>
              </a:rPr>
              <a:t>Okul öncesi dönemdeki çocuk hem kaygılı hem de kızgınlık dolu tepkiler vermektedir. </a:t>
            </a:r>
          </a:p>
          <a:p>
            <a:r>
              <a:rPr lang="tr-TR" sz="2300" dirty="0">
                <a:ea typeface="+mn-lt"/>
                <a:cs typeface="+mn-lt"/>
              </a:rPr>
              <a:t>Boşanmaya okul çağı dönemindeki çocuklar ve ergenler anne babasının kendisine kızacağını düşündüğü evden kaçma, okuldan kaçma, erken cinsel etkinlikler, istenmeyen akran etkinliklerine karışma gibi tepkiler vermektedir. </a:t>
            </a:r>
          </a:p>
          <a:p>
            <a:endParaRPr lang="tr-TR" sz="2300" dirty="0">
              <a:ea typeface="+mn-lt"/>
              <a:cs typeface="+mn-lt"/>
            </a:endParaRPr>
          </a:p>
          <a:p>
            <a:r>
              <a:rPr lang="tr-TR" sz="2300" dirty="0">
                <a:ea typeface="+mn-lt"/>
                <a:cs typeface="+mn-lt"/>
              </a:rPr>
              <a:t>Büyük çocukların yaşları küçük olanlara göre daha iyi analiz yapabildikleri için öfkelerini boşanmadan sorumlu tuttuğu ebeveyne yansıttığını bazı çocukların ise öfkelerini bastırarak içlerine kapandığını belirtilmektedir. </a:t>
            </a:r>
          </a:p>
          <a:p>
            <a:endParaRPr lang="tr-TR" sz="2300" dirty="0">
              <a:ea typeface="+mn-lt"/>
              <a:cs typeface="+mn-lt"/>
            </a:endParaRPr>
          </a:p>
          <a:p>
            <a:r>
              <a:rPr lang="tr-TR" sz="2300" dirty="0">
                <a:ea typeface="+mn-lt"/>
                <a:cs typeface="+mn-lt"/>
              </a:rPr>
              <a:t>Boşanmanın etkilerinin cinsiyete göre farklılık gösterdiği görülmektedir. Araştırmalar erkek çocukların kız çocuklarına göre boşanmadan daha fazla olumsuz etkilendiklerini ortaya koymuştur.</a:t>
            </a:r>
          </a:p>
          <a:p>
            <a:endParaRPr lang="tr-TR" sz="2300" dirty="0">
              <a:ea typeface="+mn-lt"/>
              <a:cs typeface="+mn-lt"/>
            </a:endParaRPr>
          </a:p>
          <a:p>
            <a:r>
              <a:rPr lang="tr-TR" sz="2300" dirty="0">
                <a:ea typeface="+mn-lt"/>
                <a:cs typeface="+mn-lt"/>
              </a:rPr>
              <a:t>Boşanma çocuk için her ne kadar acı verici olsa da çatışmanın olmadığı tek ebeveynle yasamanın çatışmanın yoğun olarak yaşandığı boşanmanın olmadığı bir evde yaşamaktan daha iyi olduğu söylenebilir</a:t>
            </a:r>
            <a:r>
              <a:rPr lang="tr-TR" sz="2100" dirty="0">
                <a:ea typeface="+mn-lt"/>
                <a:cs typeface="+mn-lt"/>
              </a:rPr>
              <a:t>.</a:t>
            </a:r>
            <a:endParaRPr lang="tr-TR" sz="2100" dirty="0"/>
          </a:p>
          <a:p>
            <a:endParaRPr lang="tr-TR" sz="2000" b="1" dirty="0">
              <a:solidFill>
                <a:srgbClr val="B2B7EF"/>
              </a:solidFill>
              <a:cs typeface="Calibri"/>
            </a:endParaRPr>
          </a:p>
          <a:p>
            <a:pPr marL="342900" indent="-342900" algn="l"/>
            <a:br>
              <a:rPr lang="tr-TR" dirty="0"/>
            </a:br>
            <a:endParaRPr lang="tr-TR" sz="2000" b="1" dirty="0">
              <a:solidFill>
                <a:srgbClr val="B2B7EF"/>
              </a:solidFill>
              <a:cs typeface="Calibri"/>
            </a:endParaRPr>
          </a:p>
        </p:txBody>
      </p:sp>
    </p:spTree>
    <p:extLst>
      <p:ext uri="{BB962C8B-B14F-4D97-AF65-F5344CB8AC3E}">
        <p14:creationId xmlns:p14="http://schemas.microsoft.com/office/powerpoint/2010/main" val="33070232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56EF6C-33B0-ED43-AD7A-00BACD1E10FC}"/>
              </a:ext>
            </a:extLst>
          </p:cNvPr>
          <p:cNvSpPr>
            <a:spLocks noGrp="1"/>
          </p:cNvSpPr>
          <p:nvPr>
            <p:ph type="title"/>
          </p:nvPr>
        </p:nvSpPr>
        <p:spPr>
          <a:xfrm>
            <a:off x="204556" y="341732"/>
            <a:ext cx="8229600" cy="857250"/>
          </a:xfrm>
        </p:spPr>
        <p:txBody>
          <a:bodyPr>
            <a:normAutofit fontScale="90000"/>
          </a:bodyPr>
          <a:lstStyle/>
          <a:p>
            <a:br>
              <a:rPr lang="tr-TR"/>
            </a:br>
            <a:br>
              <a:rPr lang="tr-TR"/>
            </a:br>
            <a:endParaRPr lang="tr-TR"/>
          </a:p>
        </p:txBody>
      </p:sp>
      <p:sp>
        <p:nvSpPr>
          <p:cNvPr id="3" name="İçerik Yer Tutucusu 2">
            <a:extLst>
              <a:ext uri="{FF2B5EF4-FFF2-40B4-BE49-F238E27FC236}">
                <a16:creationId xmlns:a16="http://schemas.microsoft.com/office/drawing/2014/main" id="{D79ABC29-C005-3F40-9A8F-4FB81EA85677}"/>
              </a:ext>
            </a:extLst>
          </p:cNvPr>
          <p:cNvSpPr>
            <a:spLocks noGrp="1"/>
          </p:cNvSpPr>
          <p:nvPr>
            <p:ph idx="1"/>
          </p:nvPr>
        </p:nvSpPr>
        <p:spPr>
          <a:xfrm>
            <a:off x="710186" y="746267"/>
            <a:ext cx="8229600" cy="4559666"/>
          </a:xfrm>
        </p:spPr>
        <p:txBody>
          <a:bodyPr vert="horz" lIns="91440" tIns="45720" rIns="91440" bIns="45720" rtlCol="0" anchor="t">
            <a:normAutofit/>
          </a:bodyPr>
          <a:lstStyle/>
          <a:p>
            <a:pPr>
              <a:buFont typeface="Arial" pitchFamily="34" charset="0"/>
              <a:buChar char="•"/>
            </a:pPr>
            <a:r>
              <a:rPr lang="tr-TR" sz="2000" dirty="0">
                <a:ea typeface="+mn-lt"/>
                <a:cs typeface="+mn-lt"/>
              </a:rPr>
              <a:t>Ruhsal problemlerin erken çocukluk dönemindeki çocuklara göre, ileri yaştaki çocuklardan daha fazla görüldüğü tespit edilmiştir. </a:t>
            </a:r>
          </a:p>
          <a:p>
            <a:r>
              <a:rPr lang="tr-TR" sz="2000" dirty="0">
                <a:ea typeface="+mn-lt"/>
                <a:cs typeface="+mn-lt"/>
              </a:rPr>
              <a:t>Düşük </a:t>
            </a:r>
            <a:r>
              <a:rPr lang="tr-TR" sz="2000" dirty="0" err="1">
                <a:ea typeface="+mn-lt"/>
                <a:cs typeface="+mn-lt"/>
              </a:rPr>
              <a:t>sosyo</a:t>
            </a:r>
            <a:r>
              <a:rPr lang="tr-TR" sz="2000" dirty="0">
                <a:ea typeface="+mn-lt"/>
                <a:cs typeface="+mn-lt"/>
              </a:rPr>
              <a:t>-ekonomik gelir grubu, anne-babanın çalışmadığı ya da tek anne ve tek babanın bulunduğu ailelerde yaşayan çocuk ve ergenlerde ruh sağlığı problemlerin ortaya çıkma olasılığı daha fazladır.</a:t>
            </a:r>
          </a:p>
          <a:p>
            <a:r>
              <a:rPr lang="tr-TR" sz="2000" dirty="0">
                <a:ea typeface="+mn-lt"/>
                <a:cs typeface="+mn-lt"/>
              </a:rPr>
              <a:t>Hastalık, ölüm ve boşanma gibi çocuğun hayatında derin ve önemli değişiklikler yaşanması, ruh sağlığı bozukluklarına yol açacak risk faktörleridir.</a:t>
            </a:r>
            <a:endParaRPr lang="tr-TR" sz="2000" dirty="0">
              <a:cs typeface="Calibri"/>
            </a:endParaRPr>
          </a:p>
        </p:txBody>
      </p:sp>
    </p:spTree>
    <p:extLst>
      <p:ext uri="{BB962C8B-B14F-4D97-AF65-F5344CB8AC3E}">
        <p14:creationId xmlns:p14="http://schemas.microsoft.com/office/powerpoint/2010/main" val="114376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3A450-69CC-094E-90A1-8E1A6D78CA9D}"/>
              </a:ext>
            </a:extLst>
          </p:cNvPr>
          <p:cNvSpPr>
            <a:spLocks noGrp="1"/>
          </p:cNvSpPr>
          <p:nvPr>
            <p:ph type="title"/>
          </p:nvPr>
        </p:nvSpPr>
        <p:spPr>
          <a:xfrm rot="-10800000" flipV="1">
            <a:off x="459789" y="166456"/>
            <a:ext cx="8229600" cy="525707"/>
          </a:xfrm>
        </p:spPr>
        <p:txBody>
          <a:bodyPr>
            <a:normAutofit/>
          </a:bodyPr>
          <a:lstStyle/>
          <a:p>
            <a:r>
              <a:rPr lang="tr-TR">
                <a:cs typeface="Calibri"/>
              </a:rPr>
              <a:t>Kayıp Yaşama</a:t>
            </a:r>
          </a:p>
        </p:txBody>
      </p:sp>
      <p:sp>
        <p:nvSpPr>
          <p:cNvPr id="3" name="İçerik Yer Tutucusu 2">
            <a:extLst>
              <a:ext uri="{FF2B5EF4-FFF2-40B4-BE49-F238E27FC236}">
                <a16:creationId xmlns:a16="http://schemas.microsoft.com/office/drawing/2014/main" id="{A789E3BE-D5DD-F946-AB19-5D761A48CAF0}"/>
              </a:ext>
            </a:extLst>
          </p:cNvPr>
          <p:cNvSpPr>
            <a:spLocks noGrp="1"/>
          </p:cNvSpPr>
          <p:nvPr>
            <p:ph idx="1"/>
          </p:nvPr>
        </p:nvSpPr>
        <p:spPr>
          <a:xfrm>
            <a:off x="609600" y="851685"/>
            <a:ext cx="8229600" cy="4091327"/>
          </a:xfrm>
        </p:spPr>
        <p:txBody>
          <a:bodyPr vert="horz" lIns="91440" tIns="45720" rIns="91440" bIns="45720" rtlCol="0" anchor="t">
            <a:normAutofit lnSpcReduction="10000"/>
          </a:bodyPr>
          <a:lstStyle/>
          <a:p>
            <a:r>
              <a:rPr lang="tr-TR" sz="2000" dirty="0">
                <a:ea typeface="+mn-lt"/>
                <a:cs typeface="+mn-lt"/>
              </a:rPr>
              <a:t>Kayıp yaşamanın, evrensel olduğu ve çocukların da bu duyguları yaşayabileceğinin farkında olunmalıdır. Kayıp yaşama çocuklar ve ergenler için en önemli stres kaynaklarından biridir. Bu stres kaynağına çocuklar yetişkinler gibi tepki vermezler. </a:t>
            </a:r>
          </a:p>
          <a:p>
            <a:r>
              <a:rPr lang="tr-TR" sz="2000" dirty="0">
                <a:ea typeface="+mn-lt"/>
                <a:cs typeface="+mn-lt"/>
              </a:rPr>
              <a:t>Çocukların en çok kayıp yaşadıkları durumlar sırası ile şunlar: Büyükanne ya da büyükbabanın ölümü, evcil hayvanın ölmesi, boşanma ve okul değişikliği ya da taşınma yüzünden arkadaşlarından ayrılma olduğu söylenebilir.</a:t>
            </a:r>
          </a:p>
          <a:p>
            <a:r>
              <a:rPr lang="tr-TR" sz="2000" dirty="0" err="1">
                <a:ea typeface="+mn-lt"/>
                <a:cs typeface="+mn-lt"/>
              </a:rPr>
              <a:t>Bowlby</a:t>
            </a:r>
            <a:r>
              <a:rPr lang="tr-TR" sz="2000" dirty="0">
                <a:ea typeface="+mn-lt"/>
                <a:cs typeface="+mn-lt"/>
              </a:rPr>
              <a:t> çocukluk dönemindeki tecrübelerinden yola çıkarak "Bağlanma </a:t>
            </a:r>
            <a:r>
              <a:rPr lang="tr-TR" sz="2000" dirty="0" err="1">
                <a:ea typeface="+mn-lt"/>
                <a:cs typeface="+mn-lt"/>
              </a:rPr>
              <a:t>Teorisi"ni</a:t>
            </a:r>
            <a:r>
              <a:rPr lang="tr-TR" sz="2000" dirty="0">
                <a:ea typeface="+mn-lt"/>
                <a:cs typeface="+mn-lt"/>
              </a:rPr>
              <a:t> geliştirmiştir. Orta-sınıfın üst düzeyindeki bir ailenin çocuğu olarak doğmuştur. Dört yaşına kadar kendisine bir bakıcı bakmıştır. Bakıcısından dört yaşından ayrılmıştır. Bu kaybını daha sonra annesinin ölmesi kadar trajik bir olay olduğunu belirtmiştir. Buna ek olarak, yedi yaşında yatılı bir okula gönderilmesi </a:t>
            </a:r>
            <a:r>
              <a:rPr lang="tr-TR" sz="2000" dirty="0" err="1">
                <a:ea typeface="+mn-lt"/>
                <a:cs typeface="+mn-lt"/>
              </a:rPr>
              <a:t>Bowlby’i</a:t>
            </a:r>
            <a:r>
              <a:rPr lang="tr-TR" sz="2000" dirty="0">
                <a:ea typeface="+mn-lt"/>
                <a:cs typeface="+mn-lt"/>
              </a:rPr>
              <a:t> çocukların kayıpları konusunda araştırma yapmaya iten en önemli etkenlerden biri olmuştur.</a:t>
            </a:r>
            <a:endParaRPr lang="tr-TR" sz="2000" dirty="0">
              <a:cs typeface="Calibri"/>
            </a:endParaRPr>
          </a:p>
        </p:txBody>
      </p:sp>
    </p:spTree>
    <p:extLst>
      <p:ext uri="{BB962C8B-B14F-4D97-AF65-F5344CB8AC3E}">
        <p14:creationId xmlns:p14="http://schemas.microsoft.com/office/powerpoint/2010/main" val="5507927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33346E-CE40-3F46-BD6B-DE4F5F8FDB30}"/>
              </a:ext>
            </a:extLst>
          </p:cNvPr>
          <p:cNvSpPr>
            <a:spLocks noGrp="1"/>
          </p:cNvSpPr>
          <p:nvPr>
            <p:ph type="title"/>
          </p:nvPr>
        </p:nvSpPr>
        <p:spPr>
          <a:xfrm>
            <a:off x="609600" y="0"/>
            <a:ext cx="8229600" cy="428610"/>
          </a:xfrm>
        </p:spPr>
        <p:txBody>
          <a:bodyPr/>
          <a:lstStyle/>
          <a:p>
            <a:r>
              <a:rPr lang="tr-TR" dirty="0"/>
              <a:t> </a:t>
            </a:r>
          </a:p>
        </p:txBody>
      </p:sp>
      <p:sp>
        <p:nvSpPr>
          <p:cNvPr id="31" name="Metin kutusu 30">
            <a:extLst>
              <a:ext uri="{FF2B5EF4-FFF2-40B4-BE49-F238E27FC236}">
                <a16:creationId xmlns:a16="http://schemas.microsoft.com/office/drawing/2014/main" id="{8BD33CC0-4259-A431-B869-D0271ACBA969}"/>
              </a:ext>
            </a:extLst>
          </p:cNvPr>
          <p:cNvSpPr txBox="1"/>
          <p:nvPr/>
        </p:nvSpPr>
        <p:spPr>
          <a:xfrm rot="673214">
            <a:off x="465440" y="2082428"/>
            <a:ext cx="4524829" cy="88900"/>
          </a:xfrm>
          <a:prstGeom prst="rect">
            <a:avLst/>
          </a:prstGeom>
          <a:noFill/>
        </p:spPr>
        <p:txBody>
          <a:bodyPr wrap="square" rtlCol="0">
            <a:spAutoFit/>
          </a:bodyPr>
          <a:lstStyle/>
          <a:p>
            <a:pPr algn="l"/>
            <a:endParaRPr lang="tr-TR"/>
          </a:p>
        </p:txBody>
      </p:sp>
      <p:sp>
        <p:nvSpPr>
          <p:cNvPr id="5" name="4 Dikdörtgen"/>
          <p:cNvSpPr/>
          <p:nvPr/>
        </p:nvSpPr>
        <p:spPr>
          <a:xfrm>
            <a:off x="571472" y="785800"/>
            <a:ext cx="8358246" cy="646331"/>
          </a:xfrm>
          <a:prstGeom prst="rect">
            <a:avLst/>
          </a:prstGeom>
        </p:spPr>
        <p:txBody>
          <a:bodyPr wrap="square">
            <a:spAutoFit/>
          </a:bodyPr>
          <a:lstStyle/>
          <a:p>
            <a:br>
              <a:rPr lang="tr-TR"/>
            </a:br>
            <a:endParaRPr lang="tr-TR"/>
          </a:p>
        </p:txBody>
      </p:sp>
      <p:sp>
        <p:nvSpPr>
          <p:cNvPr id="6" name="5 Dikdörtgen"/>
          <p:cNvSpPr/>
          <p:nvPr/>
        </p:nvSpPr>
        <p:spPr>
          <a:xfrm>
            <a:off x="716427" y="867638"/>
            <a:ext cx="8358246" cy="2554545"/>
          </a:xfrm>
          <a:prstGeom prst="rect">
            <a:avLst/>
          </a:prstGeom>
        </p:spPr>
        <p:txBody>
          <a:bodyPr wrap="square" lIns="91440" tIns="45720" rIns="91440" bIns="45720" anchor="t">
            <a:spAutoFit/>
          </a:bodyPr>
          <a:lstStyle/>
          <a:p>
            <a:r>
              <a:rPr lang="tr-TR" sz="2000" dirty="0" err="1">
                <a:ea typeface="+mn-lt"/>
                <a:cs typeface="+mn-lt"/>
              </a:rPr>
              <a:t>Bowlby</a:t>
            </a:r>
            <a:r>
              <a:rPr lang="tr-TR" sz="2000" dirty="0">
                <a:ea typeface="+mn-lt"/>
                <a:cs typeface="+mn-lt"/>
              </a:rPr>
              <a:t> bir çocuğun davranışını anlamamız için onun yakın çevresini anlamamız gerektiğini belirtmektedir. </a:t>
            </a:r>
          </a:p>
          <a:p>
            <a:r>
              <a:rPr lang="tr-TR" sz="2000" dirty="0">
                <a:ea typeface="+mn-lt"/>
                <a:cs typeface="+mn-lt"/>
              </a:rPr>
              <a:t>Erken çocukluk döneminde aile ortamının çocuğun fiziksel ve duygusal gelişiminde doğrudan etkisi olduğunu göstermiştir. "Anne, bebeğinin fiziksel ve </a:t>
            </a:r>
            <a:r>
              <a:rPr lang="tr-TR" sz="2000" dirty="0" err="1">
                <a:ea typeface="+mn-lt"/>
                <a:cs typeface="+mn-lt"/>
              </a:rPr>
              <a:t>psiko</a:t>
            </a:r>
            <a:r>
              <a:rPr lang="tr-TR" sz="2000" dirty="0">
                <a:ea typeface="+mn-lt"/>
                <a:cs typeface="+mn-lt"/>
              </a:rPr>
              <a:t>-sosyal bakımı için en önemli kişidir. Bebek ile anne arasındaki </a:t>
            </a:r>
            <a:r>
              <a:rPr lang="tr-TR" sz="2000" dirty="0" err="1">
                <a:ea typeface="+mn-lt"/>
                <a:cs typeface="+mn-lt"/>
              </a:rPr>
              <a:t>psiko</a:t>
            </a:r>
            <a:r>
              <a:rPr lang="tr-TR" sz="2000" dirty="0">
                <a:ea typeface="+mn-lt"/>
                <a:cs typeface="+mn-lt"/>
              </a:rPr>
              <a:t>-sosyal bağ ve ilişki en az fiziksel olarak bebeği emzirme, besleme ve dokunma kadar önemlidir. Bebekler anneleri onların gönderdiği bu sosyal bağ ve ilişki sinyallerine yanıt vermez ise psikolojik stres yaşarlar. </a:t>
            </a:r>
            <a:endParaRPr lang="tr-TR" dirty="0">
              <a:cs typeface="Calibri"/>
            </a:endParaRPr>
          </a:p>
        </p:txBody>
      </p:sp>
    </p:spTree>
    <p:extLst>
      <p:ext uri="{BB962C8B-B14F-4D97-AF65-F5344CB8AC3E}">
        <p14:creationId xmlns:p14="http://schemas.microsoft.com/office/powerpoint/2010/main" val="398515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BFC171-BEDA-414F-9C07-5E0B3EC9CEA7}"/>
              </a:ext>
            </a:extLst>
          </p:cNvPr>
          <p:cNvSpPr>
            <a:spLocks noGrp="1"/>
          </p:cNvSpPr>
          <p:nvPr>
            <p:ph type="title"/>
          </p:nvPr>
        </p:nvSpPr>
        <p:spPr>
          <a:xfrm>
            <a:off x="609600" y="358378"/>
            <a:ext cx="8229600" cy="192304"/>
          </a:xfrm>
        </p:spPr>
        <p:txBody>
          <a:bodyPr>
            <a:normAutofit fontScale="90000"/>
          </a:bodyPr>
          <a:lstStyle/>
          <a:p>
            <a:r>
              <a:rPr lang="tr-TR" dirty="0">
                <a:cs typeface="Calibri"/>
              </a:rPr>
              <a:t> </a:t>
            </a:r>
          </a:p>
        </p:txBody>
      </p:sp>
      <p:sp>
        <p:nvSpPr>
          <p:cNvPr id="3" name="İçerik Yer Tutucusu 2">
            <a:extLst>
              <a:ext uri="{FF2B5EF4-FFF2-40B4-BE49-F238E27FC236}">
                <a16:creationId xmlns:a16="http://schemas.microsoft.com/office/drawing/2014/main" id="{DEA41369-E125-394D-B6A5-CC52016869D3}"/>
              </a:ext>
            </a:extLst>
          </p:cNvPr>
          <p:cNvSpPr>
            <a:spLocks noGrp="1"/>
          </p:cNvSpPr>
          <p:nvPr>
            <p:ph idx="1"/>
          </p:nvPr>
        </p:nvSpPr>
        <p:spPr>
          <a:xfrm>
            <a:off x="609600" y="1215628"/>
            <a:ext cx="8229600" cy="3921583"/>
          </a:xfrm>
        </p:spPr>
        <p:txBody>
          <a:bodyPr vert="horz" lIns="91440" tIns="45720" rIns="91440" bIns="45720" rtlCol="0" anchor="t">
            <a:normAutofit/>
          </a:bodyPr>
          <a:lstStyle/>
          <a:p>
            <a:pPr marL="285750" indent="-285750" algn="l"/>
            <a:r>
              <a:rPr lang="tr-TR" sz="2000">
                <a:ea typeface="+mn-lt"/>
                <a:cs typeface="+mn-lt"/>
              </a:rPr>
              <a:t>Yaşam stres faktörleri; önemli ve kronik hastalıklar, çok yakınının ölmesi, şiddet tanığı ya da şiddet mağduru olmak ya da cinsel ihmal ve istismara maruz kalmaktır. Bu faktörlerden biri çocukta depresyona neden olmayabilir. Zaman içinde yukarıdaki risk faktörlerinin birkaç tanesinin etkileşimi sonucu çocukların ruh sağlığı bozulabilir.</a:t>
            </a:r>
          </a:p>
          <a:p>
            <a:pPr algn="l">
              <a:spcBef>
                <a:spcPts val="0"/>
              </a:spcBef>
            </a:pPr>
            <a:r>
              <a:rPr lang="en-US" sz="2000" err="1">
                <a:solidFill>
                  <a:srgbClr val="B2B7EF"/>
                </a:solidFill>
                <a:ea typeface="+mn-lt"/>
                <a:cs typeface="+mn-lt"/>
              </a:rPr>
              <a:t>Yapılan</a:t>
            </a:r>
            <a:r>
              <a:rPr lang="en-US" sz="2000">
                <a:solidFill>
                  <a:srgbClr val="B2B7EF"/>
                </a:solidFill>
                <a:ea typeface="+mn-lt"/>
                <a:cs typeface="+mn-lt"/>
              </a:rPr>
              <a:t> </a:t>
            </a:r>
            <a:r>
              <a:rPr lang="en-US" sz="2000" err="1">
                <a:solidFill>
                  <a:srgbClr val="B2B7EF"/>
                </a:solidFill>
                <a:ea typeface="+mn-lt"/>
                <a:cs typeface="+mn-lt"/>
              </a:rPr>
              <a:t>bilimsel</a:t>
            </a:r>
            <a:r>
              <a:rPr lang="en-US" sz="2000">
                <a:solidFill>
                  <a:srgbClr val="B2B7EF"/>
                </a:solidFill>
                <a:ea typeface="+mn-lt"/>
                <a:cs typeface="+mn-lt"/>
              </a:rPr>
              <a:t> </a:t>
            </a:r>
            <a:r>
              <a:rPr lang="en-US" sz="2000" err="1">
                <a:solidFill>
                  <a:srgbClr val="B2B7EF"/>
                </a:solidFill>
                <a:ea typeface="+mn-lt"/>
                <a:cs typeface="+mn-lt"/>
              </a:rPr>
              <a:t>çalışmalar</a:t>
            </a:r>
            <a:r>
              <a:rPr lang="en-US" sz="2000">
                <a:solidFill>
                  <a:srgbClr val="B2B7EF"/>
                </a:solidFill>
                <a:ea typeface="+mn-lt"/>
                <a:cs typeface="+mn-lt"/>
              </a:rPr>
              <a:t>,</a:t>
            </a:r>
          </a:p>
          <a:p>
            <a:pPr algn="l">
              <a:spcBef>
                <a:spcPts val="0"/>
              </a:spcBef>
            </a:pPr>
            <a:r>
              <a:rPr lang="en-US" sz="2000" err="1">
                <a:ea typeface="+mn-lt"/>
                <a:cs typeface="+mn-lt"/>
              </a:rPr>
              <a:t>ölüm</a:t>
            </a:r>
            <a:r>
              <a:rPr lang="en-US" sz="2000">
                <a:ea typeface="+mn-lt"/>
                <a:cs typeface="+mn-lt"/>
              </a:rPr>
              <a:t> </a:t>
            </a:r>
            <a:r>
              <a:rPr lang="en-US" sz="2000" err="1">
                <a:ea typeface="+mn-lt"/>
                <a:cs typeface="+mn-lt"/>
              </a:rPr>
              <a:t>ve</a:t>
            </a:r>
            <a:r>
              <a:rPr lang="en-US" sz="2000">
                <a:ea typeface="+mn-lt"/>
                <a:cs typeface="+mn-lt"/>
              </a:rPr>
              <a:t> </a:t>
            </a:r>
            <a:r>
              <a:rPr lang="en-US" sz="2000" err="1">
                <a:ea typeface="+mn-lt"/>
                <a:cs typeface="+mn-lt"/>
              </a:rPr>
              <a:t>boşanma</a:t>
            </a:r>
            <a:r>
              <a:rPr lang="en-US" sz="2000">
                <a:ea typeface="+mn-lt"/>
                <a:cs typeface="+mn-lt"/>
              </a:rPr>
              <a:t> </a:t>
            </a:r>
            <a:r>
              <a:rPr lang="en-US" sz="2000" err="1">
                <a:ea typeface="+mn-lt"/>
                <a:cs typeface="+mn-lt"/>
              </a:rPr>
              <a:t>yaşayan</a:t>
            </a:r>
            <a:r>
              <a:rPr lang="en-US" sz="2000">
                <a:ea typeface="+mn-lt"/>
                <a:cs typeface="+mn-lt"/>
              </a:rPr>
              <a:t> </a:t>
            </a:r>
            <a:r>
              <a:rPr lang="en-US" sz="2000" err="1">
                <a:ea typeface="+mn-lt"/>
                <a:cs typeface="+mn-lt"/>
              </a:rPr>
              <a:t>çocuklarda</a:t>
            </a:r>
            <a:r>
              <a:rPr lang="en-US" sz="2000">
                <a:ea typeface="+mn-lt"/>
                <a:cs typeface="+mn-lt"/>
              </a:rPr>
              <a:t> </a:t>
            </a:r>
            <a:r>
              <a:rPr lang="en-US" sz="2000" err="1">
                <a:ea typeface="+mn-lt"/>
                <a:cs typeface="+mn-lt"/>
              </a:rPr>
              <a:t>ruh</a:t>
            </a:r>
            <a:r>
              <a:rPr lang="en-US" sz="2000">
                <a:ea typeface="+mn-lt"/>
                <a:cs typeface="+mn-lt"/>
              </a:rPr>
              <a:t> </a:t>
            </a:r>
            <a:r>
              <a:rPr lang="en-US" sz="2000" err="1">
                <a:ea typeface="+mn-lt"/>
                <a:cs typeface="+mn-lt"/>
              </a:rPr>
              <a:t>sağlığı</a:t>
            </a:r>
            <a:r>
              <a:rPr lang="en-US" sz="2000">
                <a:ea typeface="+mn-lt"/>
                <a:cs typeface="+mn-lt"/>
              </a:rPr>
              <a:t> </a:t>
            </a:r>
            <a:r>
              <a:rPr lang="en-US" sz="2000" err="1">
                <a:ea typeface="+mn-lt"/>
                <a:cs typeface="+mn-lt"/>
              </a:rPr>
              <a:t>bozuklukları</a:t>
            </a:r>
            <a:r>
              <a:rPr lang="en-US" sz="2000">
                <a:ea typeface="+mn-lt"/>
                <a:cs typeface="+mn-lt"/>
              </a:rPr>
              <a:t> </a:t>
            </a:r>
            <a:r>
              <a:rPr lang="en-US" sz="2000" err="1">
                <a:ea typeface="+mn-lt"/>
                <a:cs typeface="+mn-lt"/>
              </a:rPr>
              <a:t>görülme</a:t>
            </a:r>
            <a:r>
              <a:rPr lang="en-US" sz="2000">
                <a:ea typeface="+mn-lt"/>
                <a:cs typeface="+mn-lt"/>
              </a:rPr>
              <a:t> </a:t>
            </a:r>
            <a:r>
              <a:rPr lang="en-US" sz="2000" err="1">
                <a:ea typeface="+mn-lt"/>
                <a:cs typeface="+mn-lt"/>
              </a:rPr>
              <a:t>riskinin</a:t>
            </a:r>
            <a:r>
              <a:rPr lang="en-US" sz="2000">
                <a:ea typeface="+mn-lt"/>
                <a:cs typeface="+mn-lt"/>
              </a:rPr>
              <a:t> </a:t>
            </a:r>
            <a:r>
              <a:rPr lang="en-US" sz="2000" err="1">
                <a:ea typeface="+mn-lt"/>
                <a:cs typeface="+mn-lt"/>
              </a:rPr>
              <a:t>daha</a:t>
            </a:r>
            <a:r>
              <a:rPr lang="en-US" sz="2000">
                <a:ea typeface="+mn-lt"/>
                <a:cs typeface="+mn-lt"/>
              </a:rPr>
              <a:t> </a:t>
            </a:r>
            <a:r>
              <a:rPr lang="en-US" sz="2000" err="1">
                <a:ea typeface="+mn-lt"/>
                <a:cs typeface="+mn-lt"/>
              </a:rPr>
              <a:t>fazla</a:t>
            </a:r>
            <a:r>
              <a:rPr lang="en-US" sz="2000">
                <a:ea typeface="+mn-lt"/>
                <a:cs typeface="+mn-lt"/>
              </a:rPr>
              <a:t> </a:t>
            </a:r>
            <a:r>
              <a:rPr lang="en-US" sz="2000" err="1">
                <a:ea typeface="+mn-lt"/>
                <a:cs typeface="+mn-lt"/>
              </a:rPr>
              <a:t>olduğunu</a:t>
            </a:r>
            <a:r>
              <a:rPr lang="en-US" sz="2000">
                <a:ea typeface="+mn-lt"/>
                <a:cs typeface="+mn-lt"/>
              </a:rPr>
              <a:t> </a:t>
            </a:r>
            <a:r>
              <a:rPr lang="en-US" sz="2000" err="1">
                <a:ea typeface="+mn-lt"/>
                <a:cs typeface="+mn-lt"/>
              </a:rPr>
              <a:t>göstermiştir</a:t>
            </a:r>
            <a:r>
              <a:rPr lang="en-US" sz="2000">
                <a:ea typeface="+mn-lt"/>
                <a:cs typeface="+mn-lt"/>
              </a:rPr>
              <a:t>. </a:t>
            </a:r>
            <a:r>
              <a:rPr lang="en-US" sz="2000" err="1">
                <a:ea typeface="+mn-lt"/>
                <a:cs typeface="+mn-lt"/>
              </a:rPr>
              <a:t>Çocukların</a:t>
            </a:r>
            <a:r>
              <a:rPr lang="en-US" sz="2000">
                <a:ea typeface="+mn-lt"/>
                <a:cs typeface="+mn-lt"/>
              </a:rPr>
              <a:t> </a:t>
            </a:r>
            <a:r>
              <a:rPr lang="en-US" sz="2000" err="1">
                <a:ea typeface="+mn-lt"/>
                <a:cs typeface="+mn-lt"/>
              </a:rPr>
              <a:t>yakınlarının</a:t>
            </a:r>
            <a:r>
              <a:rPr lang="en-US" sz="2000">
                <a:ea typeface="+mn-lt"/>
                <a:cs typeface="+mn-lt"/>
              </a:rPr>
              <a:t> </a:t>
            </a:r>
            <a:r>
              <a:rPr lang="en-US" sz="2000" err="1">
                <a:ea typeface="+mn-lt"/>
                <a:cs typeface="+mn-lt"/>
              </a:rPr>
              <a:t>ölümü</a:t>
            </a:r>
            <a:r>
              <a:rPr lang="en-US" sz="2000">
                <a:ea typeface="+mn-lt"/>
                <a:cs typeface="+mn-lt"/>
              </a:rPr>
              <a:t>, </a:t>
            </a:r>
            <a:r>
              <a:rPr lang="en-US" sz="2000" err="1">
                <a:ea typeface="+mn-lt"/>
                <a:cs typeface="+mn-lt"/>
              </a:rPr>
              <a:t>sosyal</a:t>
            </a:r>
            <a:r>
              <a:rPr lang="en-US" sz="2000">
                <a:ea typeface="+mn-lt"/>
                <a:cs typeface="+mn-lt"/>
              </a:rPr>
              <a:t> </a:t>
            </a:r>
            <a:r>
              <a:rPr lang="en-US" sz="2000" err="1">
                <a:ea typeface="+mn-lt"/>
                <a:cs typeface="+mn-lt"/>
              </a:rPr>
              <a:t>desteğini</a:t>
            </a:r>
            <a:r>
              <a:rPr lang="en-US" sz="2000">
                <a:ea typeface="+mn-lt"/>
                <a:cs typeface="+mn-lt"/>
              </a:rPr>
              <a:t> </a:t>
            </a:r>
            <a:r>
              <a:rPr lang="en-US" sz="2000" err="1">
                <a:ea typeface="+mn-lt"/>
                <a:cs typeface="+mn-lt"/>
              </a:rPr>
              <a:t>kaybetmesi</a:t>
            </a:r>
            <a:r>
              <a:rPr lang="en-US" sz="2000">
                <a:ea typeface="+mn-lt"/>
                <a:cs typeface="+mn-lt"/>
              </a:rPr>
              <a:t> </a:t>
            </a:r>
            <a:r>
              <a:rPr lang="en-US" sz="2000" err="1">
                <a:ea typeface="+mn-lt"/>
                <a:cs typeface="+mn-lt"/>
              </a:rPr>
              <a:t>anlamina</a:t>
            </a:r>
            <a:r>
              <a:rPr lang="en-US" sz="2000">
                <a:ea typeface="+mn-lt"/>
                <a:cs typeface="+mn-lt"/>
              </a:rPr>
              <a:t> da </a:t>
            </a:r>
            <a:r>
              <a:rPr lang="en-US" sz="2000" err="1">
                <a:ea typeface="+mn-lt"/>
                <a:cs typeface="+mn-lt"/>
              </a:rPr>
              <a:t>gelir</a:t>
            </a:r>
            <a:r>
              <a:rPr lang="en-US" sz="2000">
                <a:ea typeface="+mn-lt"/>
                <a:cs typeface="+mn-lt"/>
              </a:rPr>
              <a:t>. Bu </a:t>
            </a:r>
            <a:r>
              <a:rPr lang="en-US" sz="2000" err="1">
                <a:ea typeface="+mn-lt"/>
                <a:cs typeface="+mn-lt"/>
              </a:rPr>
              <a:t>durumda</a:t>
            </a:r>
            <a:r>
              <a:rPr lang="en-US" sz="2000">
                <a:ea typeface="+mn-lt"/>
                <a:cs typeface="+mn-lt"/>
              </a:rPr>
              <a:t> </a:t>
            </a:r>
            <a:r>
              <a:rPr lang="en-US" sz="2000" err="1">
                <a:ea typeface="+mn-lt"/>
                <a:cs typeface="+mn-lt"/>
              </a:rPr>
              <a:t>çocuklarda</a:t>
            </a:r>
            <a:r>
              <a:rPr lang="en-US" sz="2000">
                <a:ea typeface="+mn-lt"/>
                <a:cs typeface="+mn-lt"/>
              </a:rPr>
              <a:t> </a:t>
            </a:r>
            <a:r>
              <a:rPr lang="en-US" sz="2000" err="1">
                <a:ea typeface="+mn-lt"/>
                <a:cs typeface="+mn-lt"/>
              </a:rPr>
              <a:t>stres</a:t>
            </a:r>
            <a:r>
              <a:rPr lang="en-US" sz="2000">
                <a:ea typeface="+mn-lt"/>
                <a:cs typeface="+mn-lt"/>
              </a:rPr>
              <a:t> </a:t>
            </a:r>
            <a:r>
              <a:rPr lang="en-US" sz="2000" err="1">
                <a:ea typeface="+mn-lt"/>
                <a:cs typeface="+mn-lt"/>
              </a:rPr>
              <a:t>faktörü</a:t>
            </a:r>
            <a:r>
              <a:rPr lang="en-US" sz="2000">
                <a:ea typeface="+mn-lt"/>
                <a:cs typeface="+mn-lt"/>
              </a:rPr>
              <a:t> </a:t>
            </a:r>
            <a:r>
              <a:rPr lang="en-US" sz="2000" err="1">
                <a:ea typeface="+mn-lt"/>
                <a:cs typeface="+mn-lt"/>
              </a:rPr>
              <a:t>artmaktadır</a:t>
            </a:r>
            <a:r>
              <a:rPr lang="en-US" sz="2000">
                <a:ea typeface="+mn-lt"/>
                <a:cs typeface="+mn-lt"/>
              </a:rPr>
              <a:t>. Özel </a:t>
            </a:r>
            <a:r>
              <a:rPr lang="en-US" sz="2000" err="1">
                <a:ea typeface="+mn-lt"/>
                <a:cs typeface="+mn-lt"/>
              </a:rPr>
              <a:t>durumlar</a:t>
            </a:r>
            <a:r>
              <a:rPr lang="en-US" sz="2000">
                <a:ea typeface="+mn-lt"/>
                <a:cs typeface="+mn-lt"/>
              </a:rPr>
              <a:t> </a:t>
            </a:r>
            <a:r>
              <a:rPr lang="en-US" sz="2000" err="1">
                <a:ea typeface="+mn-lt"/>
                <a:cs typeface="+mn-lt"/>
              </a:rPr>
              <a:t>yaşayan</a:t>
            </a:r>
            <a:r>
              <a:rPr lang="en-US" sz="2000">
                <a:ea typeface="+mn-lt"/>
                <a:cs typeface="+mn-lt"/>
              </a:rPr>
              <a:t> </a:t>
            </a:r>
            <a:r>
              <a:rPr lang="en-US" sz="2000" err="1">
                <a:ea typeface="+mn-lt"/>
                <a:cs typeface="+mn-lt"/>
              </a:rPr>
              <a:t>çocuklarda</a:t>
            </a:r>
            <a:r>
              <a:rPr lang="en-US" sz="2000">
                <a:ea typeface="+mn-lt"/>
                <a:cs typeface="+mn-lt"/>
              </a:rPr>
              <a:t> belli </a:t>
            </a:r>
            <a:r>
              <a:rPr lang="en-US" sz="2000" err="1">
                <a:ea typeface="+mn-lt"/>
                <a:cs typeface="+mn-lt"/>
              </a:rPr>
              <a:t>belirtilerin</a:t>
            </a:r>
            <a:r>
              <a:rPr lang="en-US" sz="2000">
                <a:ea typeface="+mn-lt"/>
                <a:cs typeface="+mn-lt"/>
              </a:rPr>
              <a:t> </a:t>
            </a:r>
            <a:r>
              <a:rPr lang="en-US" sz="2000" err="1">
                <a:ea typeface="+mn-lt"/>
                <a:cs typeface="+mn-lt"/>
              </a:rPr>
              <a:t>görülmesi</a:t>
            </a:r>
            <a:r>
              <a:rPr lang="en-US" sz="2000">
                <a:ea typeface="+mn-lt"/>
                <a:cs typeface="+mn-lt"/>
              </a:rPr>
              <a:t> </a:t>
            </a:r>
            <a:r>
              <a:rPr lang="en-US" sz="2000" err="1">
                <a:ea typeface="+mn-lt"/>
                <a:cs typeface="+mn-lt"/>
              </a:rPr>
              <a:t>durumunda</a:t>
            </a:r>
            <a:r>
              <a:rPr lang="en-US" sz="2000">
                <a:ea typeface="+mn-lt"/>
                <a:cs typeface="+mn-lt"/>
              </a:rPr>
              <a:t> </a:t>
            </a:r>
            <a:r>
              <a:rPr lang="en-US" sz="2000" err="1">
                <a:ea typeface="+mn-lt"/>
                <a:cs typeface="+mn-lt"/>
              </a:rPr>
              <a:t>profesyonel</a:t>
            </a:r>
            <a:r>
              <a:rPr lang="en-US" sz="2000">
                <a:ea typeface="+mn-lt"/>
                <a:cs typeface="+mn-lt"/>
              </a:rPr>
              <a:t> </a:t>
            </a:r>
            <a:r>
              <a:rPr lang="en-US" sz="2000" err="1">
                <a:ea typeface="+mn-lt"/>
                <a:cs typeface="+mn-lt"/>
              </a:rPr>
              <a:t>yardım</a:t>
            </a:r>
            <a:r>
              <a:rPr lang="en-US" sz="2000">
                <a:ea typeface="+mn-lt"/>
                <a:cs typeface="+mn-lt"/>
              </a:rPr>
              <a:t> </a:t>
            </a:r>
            <a:r>
              <a:rPr lang="en-US" sz="2000" err="1">
                <a:ea typeface="+mn-lt"/>
                <a:cs typeface="+mn-lt"/>
              </a:rPr>
              <a:t>alınması</a:t>
            </a:r>
            <a:r>
              <a:rPr lang="en-US" sz="2000">
                <a:ea typeface="+mn-lt"/>
                <a:cs typeface="+mn-lt"/>
              </a:rPr>
              <a:t> gerekmektedir.</a:t>
            </a:r>
            <a:endParaRPr lang="en-US" sz="2000" err="1">
              <a:cs typeface="Calibri"/>
            </a:endParaRPr>
          </a:p>
          <a:p>
            <a:pPr marL="285750" indent="-285750" algn="l"/>
            <a:endParaRPr lang="tr-TR">
              <a:cs typeface="Calibri"/>
            </a:endParaRPr>
          </a:p>
          <a:p>
            <a:pPr marL="285750" indent="-285750" algn="l"/>
            <a:endParaRPr lang="tr-TR">
              <a:cs typeface="Calibri"/>
            </a:endParaRPr>
          </a:p>
        </p:txBody>
      </p:sp>
    </p:spTree>
    <p:extLst>
      <p:ext uri="{BB962C8B-B14F-4D97-AF65-F5344CB8AC3E}">
        <p14:creationId xmlns:p14="http://schemas.microsoft.com/office/powerpoint/2010/main" val="337585802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0A59F4-150B-8240-ABE8-6325389FABF7}"/>
              </a:ext>
            </a:extLst>
          </p:cNvPr>
          <p:cNvSpPr>
            <a:spLocks noGrp="1"/>
          </p:cNvSpPr>
          <p:nvPr>
            <p:ph type="title"/>
          </p:nvPr>
        </p:nvSpPr>
        <p:spPr>
          <a:xfrm>
            <a:off x="609600" y="80951"/>
            <a:ext cx="8229600" cy="237385"/>
          </a:xfrm>
        </p:spPr>
        <p:txBody>
          <a:bodyPr>
            <a:normAutofit fontScale="90000"/>
          </a:bodyPr>
          <a:lstStyle/>
          <a:p>
            <a:r>
              <a:rPr lang="tr-TR" dirty="0">
                <a:cs typeface="Calibri"/>
              </a:rPr>
              <a:t> </a:t>
            </a:r>
          </a:p>
        </p:txBody>
      </p:sp>
      <p:sp>
        <p:nvSpPr>
          <p:cNvPr id="3" name="İçerik Yer Tutucusu 2">
            <a:extLst>
              <a:ext uri="{FF2B5EF4-FFF2-40B4-BE49-F238E27FC236}">
                <a16:creationId xmlns:a16="http://schemas.microsoft.com/office/drawing/2014/main" id="{70D2E86F-10EC-5D4A-9475-5E985EFC628C}"/>
              </a:ext>
            </a:extLst>
          </p:cNvPr>
          <p:cNvSpPr>
            <a:spLocks noGrp="1"/>
          </p:cNvSpPr>
          <p:nvPr>
            <p:ph idx="1"/>
          </p:nvPr>
        </p:nvSpPr>
        <p:spPr>
          <a:xfrm>
            <a:off x="609600" y="706734"/>
            <a:ext cx="8229600" cy="4071966"/>
          </a:xfrm>
        </p:spPr>
        <p:txBody>
          <a:bodyPr vert="horz" lIns="91440" tIns="45720" rIns="91440" bIns="45720" rtlCol="0" anchor="t">
            <a:normAutofit lnSpcReduction="10000"/>
          </a:bodyPr>
          <a:lstStyle/>
          <a:p>
            <a:pPr algn="l"/>
            <a:r>
              <a:rPr lang="tr-TR" sz="2000" dirty="0">
                <a:ea typeface="+mn-lt"/>
                <a:cs typeface="+mn-lt"/>
              </a:rPr>
              <a:t>Psikolojik yardım alan çocuk, ilk kez hayatında değişiklik yaratan büyükanne-büyükbabanın yada evcil hayvanın ölümü yada anne-babanın boşanması gibi olaylar hakkında konuşma ve kendi bakış açısından sorunu tanımlama imkanı kazanacaktır. </a:t>
            </a:r>
          </a:p>
          <a:p>
            <a:pPr algn="l"/>
            <a:r>
              <a:rPr lang="tr-TR" sz="2000" dirty="0">
                <a:ea typeface="+mn-lt"/>
                <a:cs typeface="+mn-lt"/>
              </a:rPr>
              <a:t>Çocuklarda özel durumların sık yaşandığı bir ülke olan Türkiye'de bu konuda daha fazla araştırma yapılması, ölüm bilimi (</a:t>
            </a:r>
            <a:r>
              <a:rPr lang="tr-TR" sz="2000" dirty="0" err="1">
                <a:ea typeface="+mn-lt"/>
                <a:cs typeface="+mn-lt"/>
              </a:rPr>
              <a:t>tanatoloji</a:t>
            </a:r>
            <a:r>
              <a:rPr lang="tr-TR" sz="2000" dirty="0">
                <a:ea typeface="+mn-lt"/>
                <a:cs typeface="+mn-lt"/>
              </a:rPr>
              <a:t>) gibi konuların başta tıp fakülteleri olmak üzere çocuk ruh sağlığı konularında çalışan okullarda okutulması ve hemşirelik bölümlerinde psikiyatrik hemşirelik ana bilim dallarında çocuklar ve özel durumlar ile ilgili uygulamalar yapılması önerilmektedir. </a:t>
            </a:r>
          </a:p>
          <a:p>
            <a:pPr algn="l"/>
            <a:r>
              <a:rPr lang="tr-TR" sz="2000" dirty="0">
                <a:ea typeface="+mn-lt"/>
                <a:cs typeface="+mn-lt"/>
              </a:rPr>
              <a:t>Ayrıca okul öncesi ve çocuk gelişimi eğitimi veren kurumlar, sosyal hizmet uzmanları, rehberlik danışmanlık hizmetleri gibi çocuklar ve ergenler ile doğrudan çalışanların çocukların özel durumları üzerinde daha fazla durması gerekmektedir.</a:t>
            </a:r>
            <a:endParaRPr lang="tr-TR" sz="2000" dirty="0"/>
          </a:p>
          <a:p>
            <a:endParaRPr lang="tr-TR" sz="1700" b="1" dirty="0">
              <a:solidFill>
                <a:srgbClr val="B2B7EF"/>
              </a:solidFill>
            </a:endParaRPr>
          </a:p>
        </p:txBody>
      </p:sp>
    </p:spTree>
    <p:extLst>
      <p:ext uri="{BB962C8B-B14F-4D97-AF65-F5344CB8AC3E}">
        <p14:creationId xmlns:p14="http://schemas.microsoft.com/office/powerpoint/2010/main" val="16460700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3A450-69CC-094E-90A1-8E1A6D78CA9D}"/>
              </a:ext>
            </a:extLst>
          </p:cNvPr>
          <p:cNvSpPr>
            <a:spLocks noGrp="1"/>
          </p:cNvSpPr>
          <p:nvPr>
            <p:ph type="title"/>
          </p:nvPr>
        </p:nvSpPr>
        <p:spPr>
          <a:xfrm>
            <a:off x="561068" y="99874"/>
            <a:ext cx="8229600" cy="135940"/>
          </a:xfrm>
        </p:spPr>
        <p:txBody>
          <a:bodyPr>
            <a:normAutofit fontScale="90000"/>
          </a:bodyPr>
          <a:lstStyle/>
          <a:p>
            <a:r>
              <a:rPr lang="tr-TR" dirty="0"/>
              <a:t> </a:t>
            </a:r>
          </a:p>
        </p:txBody>
      </p:sp>
      <p:sp>
        <p:nvSpPr>
          <p:cNvPr id="5" name="İçerik Yer Tutucusu 4">
            <a:extLst>
              <a:ext uri="{FF2B5EF4-FFF2-40B4-BE49-F238E27FC236}">
                <a16:creationId xmlns:a16="http://schemas.microsoft.com/office/drawing/2014/main" id="{206ABC59-3269-EFD0-AFBA-119BBCCFC3C4}"/>
              </a:ext>
            </a:extLst>
          </p:cNvPr>
          <p:cNvSpPr>
            <a:spLocks noGrp="1"/>
          </p:cNvSpPr>
          <p:nvPr>
            <p:ph idx="1"/>
          </p:nvPr>
        </p:nvSpPr>
        <p:spPr>
          <a:xfrm>
            <a:off x="609600" y="237294"/>
            <a:ext cx="8229600" cy="4509729"/>
          </a:xfrm>
        </p:spPr>
        <p:txBody>
          <a:bodyPr vert="horz" lIns="91440" tIns="45720" rIns="91440" bIns="45720" rtlCol="0" anchor="t">
            <a:normAutofit/>
          </a:bodyPr>
          <a:lstStyle/>
          <a:p>
            <a:r>
              <a:rPr lang="tr-TR" sz="2000" dirty="0">
                <a:ea typeface="+mn-lt"/>
                <a:cs typeface="+mn-lt"/>
              </a:rPr>
              <a:t>Bu risk faktörlerinin bazıları üzerinde anne-baba ve çocuğa bakanların kontrolü bulunmayabilir. Fakat boşanma gibi bazı faktörlerin iyi yönetilmesi ile çocukların bu duyarlı dönemlerini daha sağlıklı atlatmaları mümkün olabilir.</a:t>
            </a:r>
          </a:p>
          <a:p>
            <a:endParaRPr lang="tr-TR" sz="2000" dirty="0">
              <a:cs typeface="Calibri"/>
            </a:endParaRPr>
          </a:p>
          <a:p>
            <a:r>
              <a:rPr lang="tr-TR" sz="2000" dirty="0">
                <a:ea typeface="+mn-lt"/>
                <a:cs typeface="+mn-lt"/>
              </a:rPr>
              <a:t>Son yıllarda çocuklarda görülen önemli ve kronik hastalıkların psikolojik ve sosyal stres kaynağı olduğu ortaya çıkarılmıştır. </a:t>
            </a:r>
          </a:p>
          <a:p>
            <a:r>
              <a:rPr lang="tr-TR" sz="2000" dirty="0">
                <a:ea typeface="+mn-lt"/>
                <a:cs typeface="+mn-lt"/>
              </a:rPr>
              <a:t>Stres sadece hastalıklara yol açmaz hastalıkların sonucu olarak da görülebilir. </a:t>
            </a:r>
          </a:p>
          <a:p>
            <a:endParaRPr lang="tr-TR" sz="2000" dirty="0">
              <a:ea typeface="+mn-lt"/>
              <a:cs typeface="+mn-lt"/>
            </a:endParaRPr>
          </a:p>
          <a:p>
            <a:r>
              <a:rPr lang="tr-TR" sz="2000" dirty="0">
                <a:ea typeface="+mn-lt"/>
                <a:cs typeface="+mn-lt"/>
              </a:rPr>
              <a:t>Kronik hastalığa sahip olan çocukların sağlıklı çocuklara göre daha fazla davranışsal, duygusal ve psikiyatrik sorunlara sahip oldukları belirlenmiştir. Çocuklar, ayrıca hastalıktan psikolojik olarak da etkilenmekte ve tedavi süreci sonucu travma yaşamaktadırla</a:t>
            </a:r>
            <a:r>
              <a:rPr lang="tr-TR" dirty="0">
                <a:ea typeface="+mn-lt"/>
                <a:cs typeface="+mn-lt"/>
              </a:rPr>
              <a:t>r.</a:t>
            </a:r>
            <a:endParaRPr lang="tr-TR" dirty="0"/>
          </a:p>
        </p:txBody>
      </p:sp>
    </p:spTree>
    <p:extLst>
      <p:ext uri="{BB962C8B-B14F-4D97-AF65-F5344CB8AC3E}">
        <p14:creationId xmlns:p14="http://schemas.microsoft.com/office/powerpoint/2010/main" val="226273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D15524-FD22-D764-AC43-04F02FADCAF4}"/>
              </a:ext>
            </a:extLst>
          </p:cNvPr>
          <p:cNvSpPr>
            <a:spLocks noGrp="1"/>
          </p:cNvSpPr>
          <p:nvPr>
            <p:ph type="title"/>
          </p:nvPr>
        </p:nvSpPr>
        <p:spPr>
          <a:xfrm>
            <a:off x="457200" y="205978"/>
            <a:ext cx="8229600" cy="124843"/>
          </a:xfrm>
        </p:spPr>
        <p:txBody>
          <a:bodyPr>
            <a:normAutofit fontScale="90000"/>
          </a:bodyPr>
          <a:lstStyle/>
          <a:p>
            <a:r>
              <a:rPr lang="tr-TR" dirty="0"/>
              <a:t> </a:t>
            </a:r>
          </a:p>
        </p:txBody>
      </p:sp>
      <p:sp>
        <p:nvSpPr>
          <p:cNvPr id="3" name="İçerik Yer Tutucusu 2">
            <a:extLst>
              <a:ext uri="{FF2B5EF4-FFF2-40B4-BE49-F238E27FC236}">
                <a16:creationId xmlns:a16="http://schemas.microsoft.com/office/drawing/2014/main" id="{849A3799-5CE3-0E72-EA0F-2AE7335C9594}"/>
              </a:ext>
            </a:extLst>
          </p:cNvPr>
          <p:cNvSpPr>
            <a:spLocks noGrp="1"/>
          </p:cNvSpPr>
          <p:nvPr>
            <p:ph idx="1"/>
          </p:nvPr>
        </p:nvSpPr>
        <p:spPr>
          <a:xfrm>
            <a:off x="490491" y="553916"/>
            <a:ext cx="8229600" cy="4850794"/>
          </a:xfrm>
        </p:spPr>
        <p:txBody>
          <a:bodyPr vert="horz" lIns="91440" tIns="45720" rIns="91440" bIns="45720" rtlCol="0" anchor="t">
            <a:normAutofit/>
          </a:bodyPr>
          <a:lstStyle/>
          <a:p>
            <a:r>
              <a:rPr lang="tr-TR" sz="2000" dirty="0">
                <a:ea typeface="+mn-lt"/>
                <a:cs typeface="+mn-lt"/>
              </a:rPr>
              <a:t>Son yıllarda tıp bilimindeki gelişmeler, eskiden ölümcül olan birçok kronik ve önemli çocuk hastalığının tedavi edilmesine imkân vermektedir. </a:t>
            </a:r>
          </a:p>
          <a:p>
            <a:endParaRPr lang="tr-TR" sz="2000" dirty="0">
              <a:ea typeface="+mn-lt"/>
              <a:cs typeface="+mn-lt"/>
            </a:endParaRPr>
          </a:p>
          <a:p>
            <a:r>
              <a:rPr lang="tr-TR" sz="2000" dirty="0">
                <a:ea typeface="+mn-lt"/>
                <a:cs typeface="+mn-lt"/>
              </a:rPr>
              <a:t>Kanser, astım, HIV/AIDS gibi hastalıklara bulunan yeni tedavi yöntemleri ile çocuklar artık daha uzun yaşamakta ve hatta hastalıklardan tamamen kurtulabilmektedirler. </a:t>
            </a:r>
          </a:p>
          <a:p>
            <a:endParaRPr lang="tr-TR" sz="2000" dirty="0">
              <a:ea typeface="+mn-lt"/>
              <a:cs typeface="+mn-lt"/>
            </a:endParaRPr>
          </a:p>
          <a:p>
            <a:r>
              <a:rPr lang="tr-TR" sz="2000" dirty="0">
                <a:ea typeface="+mn-lt"/>
                <a:cs typeface="+mn-lt"/>
              </a:rPr>
              <a:t>Kanser hastası çocukların beş yıl yaşama olasılıkları 1995 ile 2000 yılları arasında çok yüksek düzeyde artış göstererek % 79 ulaşmıştır. </a:t>
            </a:r>
          </a:p>
          <a:p>
            <a:endParaRPr lang="tr-TR" sz="2000" dirty="0">
              <a:ea typeface="+mn-lt"/>
              <a:cs typeface="+mn-lt"/>
            </a:endParaRPr>
          </a:p>
          <a:p>
            <a:r>
              <a:rPr lang="tr-TR" sz="2000" dirty="0">
                <a:ea typeface="+mn-lt"/>
                <a:cs typeface="+mn-lt"/>
              </a:rPr>
              <a:t>Tüm çocuk kanser çeşitlerinde, beş yıl boyunca yaşama oranları, 1975-1979 yılları arasında % 63 iken 2003-2009 yılları arasında bu oran % 83 olmuştur. Lösemi en yaygın çocuk kanseri çeşididir.</a:t>
            </a:r>
            <a:endParaRPr lang="tr-TR" sz="2000" dirty="0">
              <a:cs typeface="Calibri"/>
            </a:endParaRPr>
          </a:p>
        </p:txBody>
      </p:sp>
    </p:spTree>
    <p:extLst>
      <p:ext uri="{BB962C8B-B14F-4D97-AF65-F5344CB8AC3E}">
        <p14:creationId xmlns:p14="http://schemas.microsoft.com/office/powerpoint/2010/main" val="378641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35A626-318A-23DD-1D22-762B1C262FF2}"/>
              </a:ext>
            </a:extLst>
          </p:cNvPr>
          <p:cNvSpPr>
            <a:spLocks noGrp="1"/>
          </p:cNvSpPr>
          <p:nvPr>
            <p:ph type="title"/>
          </p:nvPr>
        </p:nvSpPr>
        <p:spPr>
          <a:xfrm flipV="1">
            <a:off x="609600" y="294570"/>
            <a:ext cx="8229600" cy="63808"/>
          </a:xfrm>
        </p:spPr>
        <p:txBody>
          <a:bodyPr>
            <a:normAutofit fontScale="90000"/>
          </a:bodyPr>
          <a:lstStyle/>
          <a:p>
            <a:r>
              <a:rPr lang="tr-TR" dirty="0"/>
              <a:t> </a:t>
            </a:r>
          </a:p>
        </p:txBody>
      </p:sp>
      <p:sp>
        <p:nvSpPr>
          <p:cNvPr id="3" name="İçerik Yer Tutucusu 2">
            <a:extLst>
              <a:ext uri="{FF2B5EF4-FFF2-40B4-BE49-F238E27FC236}">
                <a16:creationId xmlns:a16="http://schemas.microsoft.com/office/drawing/2014/main" id="{BFCEE449-EC86-D0E6-1417-494E6BC23642}"/>
              </a:ext>
            </a:extLst>
          </p:cNvPr>
          <p:cNvSpPr>
            <a:spLocks noGrp="1"/>
          </p:cNvSpPr>
          <p:nvPr>
            <p:ph idx="1"/>
          </p:nvPr>
        </p:nvSpPr>
        <p:spPr>
          <a:xfrm>
            <a:off x="737217" y="624254"/>
            <a:ext cx="8229600" cy="4849628"/>
          </a:xfrm>
        </p:spPr>
        <p:txBody>
          <a:bodyPr vert="horz" lIns="91440" tIns="45720" rIns="91440" bIns="45720" rtlCol="0" anchor="t">
            <a:normAutofit/>
          </a:bodyPr>
          <a:lstStyle/>
          <a:p>
            <a:r>
              <a:rPr lang="tr-TR" sz="2000" dirty="0">
                <a:ea typeface="+mn-lt"/>
                <a:cs typeface="+mn-lt"/>
              </a:rPr>
              <a:t>Çocuğa ciddi ve kronik bir hastalık teşhisi konulduğunda çocuklar ve aileleri, yaşama şansları yüksek olması ve tedavi imkânlarının bulunmasına rağmen psikolojik olarak yıkıma uğramaktadırlar. </a:t>
            </a:r>
          </a:p>
          <a:p>
            <a:r>
              <a:rPr lang="tr-TR" sz="2000" dirty="0">
                <a:ea typeface="+mn-lt"/>
                <a:cs typeface="+mn-lt"/>
              </a:rPr>
              <a:t>Çocuklar; hastalıkların nedenleri, süreci, sonucu ve bedenlerinde yol açabileceği zararlar konusunda kaygıya kapılırlar. </a:t>
            </a:r>
          </a:p>
          <a:p>
            <a:endParaRPr lang="tr-TR" sz="2000" dirty="0">
              <a:ea typeface="+mn-lt"/>
              <a:cs typeface="+mn-lt"/>
            </a:endParaRPr>
          </a:p>
          <a:p>
            <a:r>
              <a:rPr lang="tr-TR" sz="2000" dirty="0">
                <a:ea typeface="+mn-lt"/>
                <a:cs typeface="+mn-lt"/>
              </a:rPr>
              <a:t>Genellikle arkadaşlarından farklı, hatalı, kusurlu ve eksik oldukları duygusunu geliştirirler. Utanç duyarlar ve özsaygı düzeyleri düşer. </a:t>
            </a:r>
          </a:p>
          <a:p>
            <a:endParaRPr lang="tr-TR" sz="2000" dirty="0">
              <a:ea typeface="+mn-lt"/>
              <a:cs typeface="+mn-lt"/>
            </a:endParaRPr>
          </a:p>
          <a:p>
            <a:r>
              <a:rPr lang="tr-TR" sz="2000" dirty="0">
                <a:ea typeface="+mn-lt"/>
                <a:cs typeface="+mn-lt"/>
              </a:rPr>
              <a:t>Bu tür duygulardan kaçınmak için ya hastalıklarını inkâr ederler ya da hastalıklı olan vücut bölgelerinin kendilerinden ayrı bir organizma olduğunu düşünürler. Bu durum, hastalıkları ile yüzleşmelerini de zorlaştırır.</a:t>
            </a:r>
            <a:endParaRPr lang="tr-TR" sz="2000" dirty="0">
              <a:cs typeface="Calibri"/>
            </a:endParaRPr>
          </a:p>
        </p:txBody>
      </p:sp>
    </p:spTree>
    <p:extLst>
      <p:ext uri="{BB962C8B-B14F-4D97-AF65-F5344CB8AC3E}">
        <p14:creationId xmlns:p14="http://schemas.microsoft.com/office/powerpoint/2010/main" val="24225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33346E-CE40-3F46-BD6B-DE4F5F8FDB30}"/>
              </a:ext>
            </a:extLst>
          </p:cNvPr>
          <p:cNvSpPr>
            <a:spLocks noGrp="1"/>
          </p:cNvSpPr>
          <p:nvPr>
            <p:ph type="title"/>
          </p:nvPr>
        </p:nvSpPr>
        <p:spPr>
          <a:xfrm>
            <a:off x="609600" y="358378"/>
            <a:ext cx="8229600" cy="313493"/>
          </a:xfrm>
        </p:spPr>
        <p:txBody>
          <a:bodyPr>
            <a:normAutofit fontScale="90000"/>
          </a:bodyPr>
          <a:lstStyle/>
          <a:p>
            <a:r>
              <a:rPr lang="tr-TR" dirty="0"/>
              <a:t> </a:t>
            </a:r>
          </a:p>
        </p:txBody>
      </p:sp>
      <p:sp>
        <p:nvSpPr>
          <p:cNvPr id="3" name="İçerik Yer Tutucusu 2">
            <a:extLst>
              <a:ext uri="{FF2B5EF4-FFF2-40B4-BE49-F238E27FC236}">
                <a16:creationId xmlns:a16="http://schemas.microsoft.com/office/drawing/2014/main" id="{7593B3FD-FDCA-8D48-86D0-DC6CFCED9A79}"/>
              </a:ext>
            </a:extLst>
          </p:cNvPr>
          <p:cNvSpPr>
            <a:spLocks noGrp="1"/>
          </p:cNvSpPr>
          <p:nvPr>
            <p:ph idx="1"/>
          </p:nvPr>
        </p:nvSpPr>
        <p:spPr>
          <a:xfrm>
            <a:off x="721283" y="1016759"/>
            <a:ext cx="8229600" cy="4393210"/>
          </a:xfrm>
        </p:spPr>
        <p:txBody>
          <a:bodyPr vert="horz" lIns="91440" tIns="45720" rIns="91440" bIns="45720" rtlCol="0" anchor="t">
            <a:normAutofit/>
          </a:bodyPr>
          <a:lstStyle/>
          <a:p>
            <a:r>
              <a:rPr lang="tr-TR" sz="2000" dirty="0">
                <a:ea typeface="+mn-lt"/>
                <a:cs typeface="+mn-lt"/>
              </a:rPr>
              <a:t>Hasta çocuğun bilişsel yeterliliklerini anlamaya çalışmak, onunla hastalığı konusunda iletişime geçerken önemlidir. </a:t>
            </a:r>
          </a:p>
          <a:p>
            <a:r>
              <a:rPr lang="tr-TR" sz="2000" dirty="0">
                <a:ea typeface="+mn-lt"/>
                <a:cs typeface="+mn-lt"/>
              </a:rPr>
              <a:t>Birçok hasta çocuk, sağlıklı normal bir çocuğun gelişim evrelerindeki aşamaları takip edemez. </a:t>
            </a:r>
          </a:p>
          <a:p>
            <a:r>
              <a:rPr lang="tr-TR" sz="2000" dirty="0">
                <a:ea typeface="+mn-lt"/>
                <a:cs typeface="+mn-lt"/>
              </a:rPr>
              <a:t>Hasta çocuklar; eğitime ara verilmesi, kısıtlı sosyal etkileşim ve </a:t>
            </a:r>
            <a:r>
              <a:rPr lang="tr-TR" sz="2000" dirty="0" err="1">
                <a:ea typeface="+mn-lt"/>
                <a:cs typeface="+mn-lt"/>
              </a:rPr>
              <a:t>nörobilişsel</a:t>
            </a:r>
            <a:r>
              <a:rPr lang="tr-TR" sz="2000" dirty="0">
                <a:ea typeface="+mn-lt"/>
                <a:cs typeface="+mn-lt"/>
              </a:rPr>
              <a:t> gelişim gecikmesi nedeni ile normal bir gelişme gösteremez. </a:t>
            </a:r>
          </a:p>
          <a:p>
            <a:endParaRPr lang="tr-TR" sz="2000" dirty="0">
              <a:ea typeface="+mn-lt"/>
              <a:cs typeface="+mn-lt"/>
            </a:endParaRPr>
          </a:p>
          <a:p>
            <a:r>
              <a:rPr lang="tr-TR" sz="2000" dirty="0">
                <a:ea typeface="+mn-lt"/>
                <a:cs typeface="+mn-lt"/>
              </a:rPr>
              <a:t>Örneğin, 15 yaşındaki kronik hastalığa sahip bir ergen, ilkokul düzeyindeki bir çocuk gibi gelişimsel fonksiyonlar gösterebilir.</a:t>
            </a:r>
            <a:endParaRPr lang="tr-TR" sz="2000" dirty="0"/>
          </a:p>
          <a:p>
            <a:endParaRPr lang="tr-TR" dirty="0">
              <a:cs typeface="Calibri"/>
            </a:endParaRPr>
          </a:p>
          <a:p>
            <a:endParaRPr lang="tr-TR" b="1" dirty="0">
              <a:cs typeface="Calibri"/>
            </a:endParaRPr>
          </a:p>
        </p:txBody>
      </p:sp>
    </p:spTree>
    <p:extLst>
      <p:ext uri="{BB962C8B-B14F-4D97-AF65-F5344CB8AC3E}">
        <p14:creationId xmlns:p14="http://schemas.microsoft.com/office/powerpoint/2010/main" val="155911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5A969-8780-6541-6009-E7A932015710}"/>
              </a:ext>
            </a:extLst>
          </p:cNvPr>
          <p:cNvSpPr>
            <a:spLocks noGrp="1"/>
          </p:cNvSpPr>
          <p:nvPr>
            <p:ph type="title"/>
          </p:nvPr>
        </p:nvSpPr>
        <p:spPr>
          <a:xfrm>
            <a:off x="240807" y="-210163"/>
            <a:ext cx="8096435" cy="491047"/>
          </a:xfrm>
        </p:spPr>
        <p:txBody>
          <a:bodyPr/>
          <a:lstStyle/>
          <a:p>
            <a:r>
              <a:rPr lang="tr-TR" dirty="0"/>
              <a:t> </a:t>
            </a:r>
          </a:p>
        </p:txBody>
      </p:sp>
      <p:graphicFrame>
        <p:nvGraphicFramePr>
          <p:cNvPr id="4" name="Tablo 4">
            <a:extLst>
              <a:ext uri="{FF2B5EF4-FFF2-40B4-BE49-F238E27FC236}">
                <a16:creationId xmlns:a16="http://schemas.microsoft.com/office/drawing/2014/main" id="{336D7A99-4565-6D7E-D419-99D5AA21BCA1}"/>
              </a:ext>
            </a:extLst>
          </p:cNvPr>
          <p:cNvGraphicFramePr>
            <a:graphicFrameLocks noGrp="1"/>
          </p:cNvGraphicFramePr>
          <p:nvPr>
            <p:ph idx="1"/>
            <p:extLst>
              <p:ext uri="{D42A27DB-BD31-4B8C-83A1-F6EECF244321}">
                <p14:modId xmlns:p14="http://schemas.microsoft.com/office/powerpoint/2010/main" val="1440583787"/>
              </p:ext>
            </p:extLst>
          </p:nvPr>
        </p:nvGraphicFramePr>
        <p:xfrm>
          <a:off x="416140" y="504917"/>
          <a:ext cx="8271213" cy="4485467"/>
        </p:xfrm>
        <a:graphic>
          <a:graphicData uri="http://schemas.openxmlformats.org/drawingml/2006/table">
            <a:tbl>
              <a:tblPr firstRow="1" bandRow="1">
                <a:tableStyleId>{5C22544A-7EE6-4342-B048-85BDC9FD1C3A}</a:tableStyleId>
              </a:tblPr>
              <a:tblGrid>
                <a:gridCol w="2757071">
                  <a:extLst>
                    <a:ext uri="{9D8B030D-6E8A-4147-A177-3AD203B41FA5}">
                      <a16:colId xmlns:a16="http://schemas.microsoft.com/office/drawing/2014/main" val="2003182399"/>
                    </a:ext>
                  </a:extLst>
                </a:gridCol>
                <a:gridCol w="2757071">
                  <a:extLst>
                    <a:ext uri="{9D8B030D-6E8A-4147-A177-3AD203B41FA5}">
                      <a16:colId xmlns:a16="http://schemas.microsoft.com/office/drawing/2014/main" val="1271604767"/>
                    </a:ext>
                  </a:extLst>
                </a:gridCol>
                <a:gridCol w="2757071">
                  <a:extLst>
                    <a:ext uri="{9D8B030D-6E8A-4147-A177-3AD203B41FA5}">
                      <a16:colId xmlns:a16="http://schemas.microsoft.com/office/drawing/2014/main" val="882236328"/>
                    </a:ext>
                  </a:extLst>
                </a:gridCol>
              </a:tblGrid>
              <a:tr h="680175">
                <a:tc>
                  <a:txBody>
                    <a:bodyPr/>
                    <a:lstStyle/>
                    <a:p>
                      <a:pPr lvl="0">
                        <a:buNone/>
                      </a:pPr>
                      <a:r>
                        <a:rPr lang="tr-TR" sz="1200" b="0" i="0" u="none" strike="noStrike" noProof="0"/>
                        <a:t>Gelişim evreleri (Erikson evreleri) (Piaget evreleri)</a:t>
                      </a:r>
                      <a:endParaRPr lang="tr-TR" sz="1200"/>
                    </a:p>
                  </a:txBody>
                  <a:tcPr/>
                </a:tc>
                <a:tc>
                  <a:txBody>
                    <a:bodyPr/>
                    <a:lstStyle/>
                    <a:p>
                      <a:r>
                        <a:rPr lang="tr-TR" sz="1200"/>
                        <a:t>Kronik hastalığın etkileri</a:t>
                      </a:r>
                    </a:p>
                  </a:txBody>
                  <a:tcPr/>
                </a:tc>
                <a:tc>
                  <a:txBody>
                    <a:bodyPr/>
                    <a:lstStyle/>
                    <a:p>
                      <a:r>
                        <a:rPr lang="tr-TR" sz="1050"/>
                        <a:t>Çocuğun hastalık algılaması</a:t>
                      </a:r>
                    </a:p>
                  </a:txBody>
                  <a:tcPr/>
                </a:tc>
                <a:extLst>
                  <a:ext uri="{0D108BD9-81ED-4DB2-BD59-A6C34878D82A}">
                    <a16:rowId xmlns:a16="http://schemas.microsoft.com/office/drawing/2014/main" val="3198238839"/>
                  </a:ext>
                </a:extLst>
              </a:tr>
              <a:tr h="961318">
                <a:tc>
                  <a:txBody>
                    <a:bodyPr/>
                    <a:lstStyle/>
                    <a:p>
                      <a:pPr lvl="0">
                        <a:buNone/>
                      </a:pPr>
                      <a:r>
                        <a:rPr lang="tr-TR" sz="1200" b="0" i="0" u="none" strike="noStrike" noProof="0"/>
                        <a:t>Bebeklik (0-1 yaş) (Güvene karşı-güven- sizlik) (Duyu-devinim)</a:t>
                      </a:r>
                      <a:endParaRPr lang="tr-TR" sz="1200"/>
                    </a:p>
                  </a:txBody>
                  <a:tcPr/>
                </a:tc>
                <a:tc>
                  <a:txBody>
                    <a:bodyPr/>
                    <a:lstStyle/>
                    <a:p>
                      <a:pPr lvl="0">
                        <a:buNone/>
                      </a:pPr>
                      <a:r>
                        <a:rPr lang="tr-TR" sz="1800" b="1" i="0" u="none" strike="noStrike" noProof="0"/>
                        <a:t>.</a:t>
                      </a:r>
                      <a:r>
                        <a:rPr lang="tr-TR" sz="1200" b="0" i="0" u="none" strike="noStrike" noProof="0"/>
                        <a:t>Hastalık bebeğin çevre ile bağlantı kurmasını azaltır.</a:t>
                      </a:r>
                      <a:endParaRPr lang="tr-TR" sz="1200"/>
                    </a:p>
                    <a:p>
                      <a:pPr lvl="0">
                        <a:buNone/>
                      </a:pPr>
                      <a:r>
                        <a:rPr lang="tr-TR" sz="1200" b="0" i="0" u="none" strike="noStrike" noProof="0"/>
                        <a:t> • Anne-babadan ayrılma, suçluluk, öfke ve üzüntü bebeğin güvenli bağlanmasını engel olur.</a:t>
                      </a:r>
                      <a:endParaRPr lang="tr-TR" sz="1200"/>
                    </a:p>
                    <a:p>
                      <a:pPr lvl="0">
                        <a:buNone/>
                      </a:pPr>
                      <a:r>
                        <a:rPr lang="tr-TR" sz="1200" b="0" i="0" u="none" strike="noStrike" noProof="0"/>
                        <a:t> • Güven duygusunu yokluğu ve çaresizlik hissi</a:t>
                      </a:r>
                      <a:endParaRPr lang="tr-TR" sz="1200"/>
                    </a:p>
                  </a:txBody>
                  <a:tcPr/>
                </a:tc>
                <a:tc>
                  <a:txBody>
                    <a:bodyPr/>
                    <a:lstStyle/>
                    <a:p>
                      <a:r>
                        <a:rPr lang="tr-TR" sz="1200"/>
                        <a:t>Hastalığı anlama konusunda kısıtlı kapasiteye sahiptir.</a:t>
                      </a:r>
                      <a:endParaRPr lang="tr-TR"/>
                    </a:p>
                  </a:txBody>
                  <a:tcPr/>
                </a:tc>
                <a:extLst>
                  <a:ext uri="{0D108BD9-81ED-4DB2-BD59-A6C34878D82A}">
                    <a16:rowId xmlns:a16="http://schemas.microsoft.com/office/drawing/2014/main" val="2191419224"/>
                  </a:ext>
                </a:extLst>
              </a:tr>
              <a:tr h="761796">
                <a:tc>
                  <a:txBody>
                    <a:bodyPr/>
                    <a:lstStyle/>
                    <a:p>
                      <a:pPr lvl="0">
                        <a:buNone/>
                      </a:pPr>
                      <a:r>
                        <a:rPr lang="tr-TR" sz="1200" b="0" i="0" u="none" strike="noStrike" noProof="0"/>
                        <a:t>Çocukluk (1-3 yaş) (Özerkliğe karşı utanç ve kuşku) (İşlem öncesi)</a:t>
                      </a:r>
                      <a:endParaRPr lang="tr-TR" sz="1200"/>
                    </a:p>
                  </a:txBody>
                  <a:tcPr/>
                </a:tc>
                <a:tc>
                  <a:txBody>
                    <a:bodyPr/>
                    <a:lstStyle/>
                    <a:p>
                      <a:pPr lvl="0">
                        <a:buNone/>
                      </a:pPr>
                      <a:r>
                        <a:rPr lang="tr-TR" sz="1100" b="0" i="0" u="none" strike="noStrike" noProof="0"/>
                        <a:t>•Motor ve dil gelişimi gecikir. </a:t>
                      </a:r>
                      <a:endParaRPr lang="tr-TR"/>
                    </a:p>
                    <a:p>
                      <a:pPr lvl="0">
                        <a:buNone/>
                      </a:pPr>
                      <a:r>
                        <a:rPr lang="tr-TR" sz="1100" b="0" i="0" u="none" strike="noStrike" noProof="0"/>
                        <a:t>• Anne-babalar limitler koyma konusunda isteksizdir.</a:t>
                      </a:r>
                    </a:p>
                    <a:p>
                      <a:pPr lvl="0">
                        <a:buNone/>
                      </a:pPr>
                      <a:r>
                        <a:rPr lang="tr-TR" sz="1100" b="0" i="0" u="none" strike="noStrike" noProof="0"/>
                        <a:t>• İdrar ve bağırsak fonksiyonları   etkilenebilir.</a:t>
                      </a:r>
                      <a:r>
                        <a:rPr lang="tr-TR" sz="1800" b="0" i="0" u="none" strike="noStrike" noProof="0"/>
                        <a:t> </a:t>
                      </a:r>
                      <a:endParaRPr lang="tr-TR" sz="1800"/>
                    </a:p>
                  </a:txBody>
                  <a:tcPr/>
                </a:tc>
                <a:tc>
                  <a:txBody>
                    <a:bodyPr/>
                    <a:lstStyle/>
                    <a:p>
                      <a:pPr lvl="0" algn="l">
                        <a:lnSpc>
                          <a:spcPct val="100000"/>
                        </a:lnSpc>
                        <a:spcBef>
                          <a:spcPts val="0"/>
                        </a:spcBef>
                        <a:spcAft>
                          <a:spcPts val="0"/>
                        </a:spcAft>
                        <a:buNone/>
                      </a:pPr>
                      <a:r>
                        <a:rPr lang="tr-TR" sz="1200" b="0" i="0" u="none" strike="noStrike" noProof="0"/>
                        <a:t>Hastalığı anlama konusunda kısıtlı kapasiteye sahiptir.</a:t>
                      </a:r>
                    </a:p>
                    <a:p>
                      <a:pPr lvl="0">
                        <a:buNone/>
                      </a:pPr>
                      <a:endParaRPr lang="tr-TR" sz="1200"/>
                    </a:p>
                  </a:txBody>
                  <a:tcPr/>
                </a:tc>
                <a:extLst>
                  <a:ext uri="{0D108BD9-81ED-4DB2-BD59-A6C34878D82A}">
                    <a16:rowId xmlns:a16="http://schemas.microsoft.com/office/drawing/2014/main" val="1749692635"/>
                  </a:ext>
                </a:extLst>
              </a:tr>
              <a:tr h="1305932">
                <a:tc>
                  <a:txBody>
                    <a:bodyPr/>
                    <a:lstStyle/>
                    <a:p>
                      <a:pPr lvl="0">
                        <a:buNone/>
                      </a:pPr>
                      <a:r>
                        <a:rPr lang="tr-TR" sz="1200" b="0" i="0" u="none" strike="noStrike" noProof="0"/>
                        <a:t>Okul öncesi (3-5 yaş) (Girişkenliğe karşı suçluluk) (İşlem öncesi)</a:t>
                      </a:r>
                      <a:endParaRPr lang="tr-TR" sz="1200"/>
                    </a:p>
                  </a:txBody>
                  <a:tcPr/>
                </a:tc>
                <a:tc>
                  <a:txBody>
                    <a:bodyPr/>
                    <a:lstStyle/>
                    <a:p>
                      <a:pPr lvl="0">
                        <a:buNone/>
                      </a:pPr>
                      <a:r>
                        <a:rPr lang="tr-TR" sz="2000" b="1" i="0" u="none" strike="noStrike" noProof="0"/>
                        <a:t>.</a:t>
                      </a:r>
                      <a:r>
                        <a:rPr lang="tr-TR" sz="1200" b="0" i="0" u="none" strike="noStrike" noProof="0"/>
                        <a:t>Anne baba fazla koruyucu olur</a:t>
                      </a:r>
                    </a:p>
                    <a:p>
                      <a:pPr lvl="0">
                        <a:buNone/>
                      </a:pPr>
                      <a:r>
                        <a:rPr lang="tr-TR" sz="2000" b="1" i="0" u="none" strike="noStrike" noProof="0"/>
                        <a:t>. </a:t>
                      </a:r>
                      <a:r>
                        <a:rPr lang="tr-TR" sz="1200" b="0" i="0" u="none" strike="noStrike" noProof="0"/>
                        <a:t>Gelişimsel gerileme olasılığı vardır</a:t>
                      </a:r>
                    </a:p>
                    <a:p>
                      <a:pPr lvl="0">
                        <a:buNone/>
                      </a:pPr>
                      <a:r>
                        <a:rPr lang="tr-TR" sz="1200" b="0" i="0" u="none" strike="noStrike" noProof="0"/>
                        <a:t>Kendi basına karar(</a:t>
                      </a:r>
                      <a:r>
                        <a:rPr lang="tr-TR" sz="1200" b="0" i="0" u="none" strike="noStrike" noProof="0" err="1"/>
                        <a:t>insiyatif</a:t>
                      </a:r>
                      <a:r>
                        <a:rPr lang="tr-TR" sz="1200" b="0" i="0" u="none" strike="noStrike" noProof="0"/>
                        <a:t>) alması cesaretlendirilmez</a:t>
                      </a:r>
                    </a:p>
                  </a:txBody>
                  <a:tcPr/>
                </a:tc>
                <a:tc>
                  <a:txBody>
                    <a:bodyPr/>
                    <a:lstStyle/>
                    <a:p>
                      <a:r>
                        <a:rPr lang="tr-TR" sz="1200"/>
                        <a:t>Hastalık kötü davranışlarına karşılık bir cezalandırma olarak görülebilir.</a:t>
                      </a:r>
                    </a:p>
                  </a:txBody>
                  <a:tcPr/>
                </a:tc>
                <a:extLst>
                  <a:ext uri="{0D108BD9-81ED-4DB2-BD59-A6C34878D82A}">
                    <a16:rowId xmlns:a16="http://schemas.microsoft.com/office/drawing/2014/main" val="3491680503"/>
                  </a:ext>
                </a:extLst>
              </a:tr>
            </a:tbl>
          </a:graphicData>
        </a:graphic>
      </p:graphicFrame>
    </p:spTree>
    <p:extLst>
      <p:ext uri="{BB962C8B-B14F-4D97-AF65-F5344CB8AC3E}">
        <p14:creationId xmlns:p14="http://schemas.microsoft.com/office/powerpoint/2010/main" val="60852074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3508</Words>
  <Application>Microsoft Macintosh PowerPoint</Application>
  <PresentationFormat>Ekran Gösterisi (16:9)</PresentationFormat>
  <Paragraphs>298</Paragraphs>
  <Slides>43</Slides>
  <Notes>0</Notes>
  <HiddenSlides>0</HiddenSlides>
  <MMClips>0</MMClips>
  <ScaleCrop>false</ScaleCrop>
  <HeadingPairs>
    <vt:vector size="6" baseType="variant">
      <vt:variant>
        <vt:lpstr>Kullanılan Yazı Tipleri</vt:lpstr>
      </vt:variant>
      <vt:variant>
        <vt:i4>4</vt:i4>
      </vt:variant>
      <vt:variant>
        <vt:lpstr>Tema</vt:lpstr>
      </vt:variant>
      <vt:variant>
        <vt:i4>28</vt:i4>
      </vt:variant>
      <vt:variant>
        <vt:lpstr>Slayt Başlıkları</vt:lpstr>
      </vt:variant>
      <vt:variant>
        <vt:i4>43</vt:i4>
      </vt:variant>
    </vt:vector>
  </HeadingPairs>
  <TitlesOfParts>
    <vt:vector size="75" baseType="lpstr">
      <vt:lpstr>Arial</vt:lpstr>
      <vt:lpstr>Calibri</vt:lpstr>
      <vt:lpstr>Cambria</vt:lpstr>
      <vt:lpstr>Wingdings</vt:lpstr>
      <vt:lpstr>Ofis Teması</vt:lpstr>
      <vt:lpstr>1_Ofis Teması</vt:lpstr>
      <vt:lpstr>2_Ofis Teması</vt:lpstr>
      <vt:lpstr>3_Ofis Teması</vt:lpstr>
      <vt:lpstr>4_Ofis Teması</vt:lpstr>
      <vt:lpstr>5_Ofis Teması</vt:lpstr>
      <vt:lpstr>6_Ofis Teması</vt:lpstr>
      <vt:lpstr>7_Ofis Teması</vt:lpstr>
      <vt:lpstr>8_Ofis Teması</vt:lpstr>
      <vt:lpstr>10_Ofis Teması</vt:lpstr>
      <vt:lpstr>11_Ofis Teması</vt:lpstr>
      <vt:lpstr>12_Ofis Teması</vt:lpstr>
      <vt:lpstr>13_Ofis Teması</vt:lpstr>
      <vt:lpstr>15_Ofis Teması</vt:lpstr>
      <vt:lpstr>16_Ofis Teması</vt:lpstr>
      <vt:lpstr>17_Ofis Teması</vt:lpstr>
      <vt:lpstr>18_Ofis Teması</vt:lpstr>
      <vt:lpstr>19_Ofis Teması</vt:lpstr>
      <vt:lpstr>20_Ofis Teması</vt:lpstr>
      <vt:lpstr>21_Ofis Teması</vt:lpstr>
      <vt:lpstr>22_Ofis Teması</vt:lpstr>
      <vt:lpstr>23_Ofis Teması</vt:lpstr>
      <vt:lpstr>24_Ofis Teması</vt:lpstr>
      <vt:lpstr>25_Ofis Teması</vt:lpstr>
      <vt:lpstr>29_Ofis Teması</vt:lpstr>
      <vt:lpstr>30_Ofis Teması</vt:lpstr>
      <vt:lpstr>31_Ofis Teması</vt:lpstr>
      <vt:lpstr>32_Ofis Teması</vt:lpstr>
      <vt:lpstr>ÇOCUK RUH SAĞLIĞI</vt:lpstr>
      <vt:lpstr>PowerPoint Sunusu</vt:lpstr>
      <vt:lpstr>ÖZEL DURUMLARDA ÇOCUK ve RUH SAĞLIĞI   Çocuk gelişimi ve ruh sağlığı alanında yapılan birçok bilimsel çalışma; çocukluk döneminde yaşanan zorluk ve özel durumlar ile bireylerin çocukluk, ergenlik ve yetişkinlik dönemlerinde ruhsal, davranışsal ve fiziksel sorunlar yaşaması arasında bağlantı olduğunu ortaya koymuştur. Çocukluğun ilk yıllarında yaşanan travmatik olayların, bireyin yaşamında psikolojik ve fiziksel bozukluklara yol açma riski bulunabilir. </vt:lpstr>
      <vt:lpstr>  </vt:lpstr>
      <vt:lpstr> </vt:lpstr>
      <vt:lpstr> </vt:lpstr>
      <vt:lpstr> </vt:lpstr>
      <vt:lpstr> </vt:lpstr>
      <vt:lpstr> </vt:lpstr>
      <vt:lpstr> </vt:lpstr>
      <vt:lpstr> </vt:lpstr>
      <vt:lpstr> </vt:lpstr>
      <vt:lpstr> </vt:lpstr>
      <vt:lpstr>PowerPoint Sunusu</vt:lpstr>
      <vt:lpstr> </vt:lpstr>
      <vt:lpstr> </vt:lpstr>
      <vt:lpstr>ÖLÜM ve ÇOCUK RUH SAĞLIĞI</vt:lpstr>
      <vt:lpstr>ÖLÜM ve ÇOCUK RUH SAĞLIĞI</vt:lpstr>
      <vt:lpstr> </vt:lpstr>
      <vt:lpstr>  </vt:lpstr>
      <vt:lpstr> </vt:lpstr>
      <vt:lpstr>Tablo 2- Çocuk, Ergen ve Yetişkinin Ölüm Karşısında Yas Tutma Tepkileri Çocuk                                           Ergen                                            Yetişkin</vt:lpstr>
      <vt:lpstr>Çocuk                                          Ergen                                            Yetişkin</vt:lpstr>
      <vt:lpstr> </vt:lpstr>
      <vt:lpstr>PowerPoint Sunusu</vt:lpstr>
      <vt:lpstr>PowerPoint Sunusu</vt:lpstr>
      <vt:lpstr>Ölüm Olayında Çocuklara Nasıl Yardım Edilmeli; </vt:lpstr>
      <vt:lpstr>5-7 Yaş Arası</vt:lpstr>
      <vt:lpstr>7-9 Yaş Arası</vt:lpstr>
      <vt:lpstr>Ergenler</vt:lpstr>
      <vt:lpstr> </vt:lpstr>
      <vt:lpstr> </vt:lpstr>
      <vt:lpstr> </vt:lpstr>
      <vt:lpstr> </vt:lpstr>
      <vt:lpstr> </vt:lpstr>
      <vt:lpstr>Boşanma ve Çocuk Ruh Sağlığı </vt:lpstr>
      <vt:lpstr> </vt:lpstr>
      <vt:lpstr>.</vt:lpstr>
      <vt:lpstr> </vt:lpstr>
      <vt:lpstr>Kayıp Yaşama</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Mesut TEMİZER</dc:creator>
  <cp:lastModifiedBy>Microsoft Office User</cp:lastModifiedBy>
  <cp:revision>4</cp:revision>
  <dcterms:created xsi:type="dcterms:W3CDTF">2017-03-01T11:57:39Z</dcterms:created>
  <dcterms:modified xsi:type="dcterms:W3CDTF">2023-01-08T21:16:20Z</dcterms:modified>
</cp:coreProperties>
</file>