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35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06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55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82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6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35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54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4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42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71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EE968-9874-40D8-81C4-0F39A0F26D6E}" type="datetimeFigureOut">
              <a:rPr lang="tr-TR" smtClean="0"/>
              <a:t>8.12.2021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DE93-6E90-42EC-8615-4C219B2A5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12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Contextualization Cues and Discourse Marking</a:t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Intention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Interpretation</a:t>
            </a:r>
            <a:r>
              <a:rPr lang="tr-TR" dirty="0" smtClean="0"/>
              <a:t>: PART 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7404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1- As a </a:t>
            </a:r>
            <a:r>
              <a:rPr lang="en-US" dirty="0" smtClean="0"/>
              <a:t>reference</a:t>
            </a:r>
            <a:r>
              <a:rPr lang="en-US" dirty="0"/>
              <a:t>, </a:t>
            </a:r>
            <a:r>
              <a:rPr lang="en-US" b="1" dirty="0"/>
              <a:t>so</a:t>
            </a:r>
            <a:r>
              <a:rPr lang="en-US" dirty="0"/>
              <a:t> or </a:t>
            </a:r>
            <a:r>
              <a:rPr lang="en-US" b="1" dirty="0"/>
              <a:t>because</a:t>
            </a:r>
            <a:r>
              <a:rPr lang="en-US" dirty="0"/>
              <a:t> can be used to indicate </a:t>
            </a:r>
            <a:r>
              <a:rPr lang="en-US" dirty="0" smtClean="0">
                <a:solidFill>
                  <a:srgbClr val="FF0000"/>
                </a:solidFill>
              </a:rPr>
              <a:t>causality</a:t>
            </a:r>
            <a:r>
              <a:rPr lang="tr-TR" dirty="0" smtClean="0"/>
              <a:t> 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en-US" sz="2800" dirty="0" smtClean="0"/>
              <a:t>You’re </a:t>
            </a:r>
            <a:r>
              <a:rPr lang="en-US" sz="2800" dirty="0"/>
              <a:t>going crazy because you’re getting your own talk back” and “Phatic community is [important for this group], so you have to have that same damn conversation over and over again</a:t>
            </a:r>
            <a:r>
              <a:rPr lang="en-US" sz="2800" dirty="0" smtClean="0"/>
              <a:t>.”</a:t>
            </a:r>
            <a:endParaRPr lang="tr-TR" sz="28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2- </a:t>
            </a:r>
            <a:r>
              <a:rPr lang="en-US" b="1" dirty="0" smtClean="0"/>
              <a:t>So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because</a:t>
            </a:r>
            <a:r>
              <a:rPr lang="en-US" dirty="0"/>
              <a:t> can mark </a:t>
            </a:r>
            <a:r>
              <a:rPr lang="en-US" dirty="0">
                <a:solidFill>
                  <a:srgbClr val="FF0000"/>
                </a:solidFill>
              </a:rPr>
              <a:t>logical inferences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3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3- </a:t>
            </a:r>
            <a:r>
              <a:rPr lang="en-US" sz="2800" dirty="0" smtClean="0"/>
              <a:t>These </a:t>
            </a:r>
            <a:r>
              <a:rPr lang="en-US" sz="2800" dirty="0"/>
              <a:t>uses of </a:t>
            </a:r>
            <a:r>
              <a:rPr lang="en-US" sz="2800" b="1" dirty="0"/>
              <a:t>so</a:t>
            </a:r>
            <a:r>
              <a:rPr lang="en-US" sz="2800" dirty="0"/>
              <a:t> and </a:t>
            </a:r>
            <a:r>
              <a:rPr lang="en-US" sz="2800" b="1" dirty="0"/>
              <a:t>because</a:t>
            </a:r>
            <a:r>
              <a:rPr lang="en-US" sz="2800" dirty="0"/>
              <a:t> </a:t>
            </a:r>
            <a:r>
              <a:rPr lang="en-US" sz="2800" dirty="0" smtClean="0"/>
              <a:t>can</a:t>
            </a:r>
            <a:r>
              <a:rPr lang="tr-TR" sz="2800" dirty="0" smtClean="0"/>
              <a:t> </a:t>
            </a:r>
            <a:r>
              <a:rPr lang="en-US" sz="2800" dirty="0" smtClean="0"/>
              <a:t>be </a:t>
            </a:r>
            <a:r>
              <a:rPr lang="en-US" sz="2800" dirty="0"/>
              <a:t>called </a:t>
            </a:r>
            <a:r>
              <a:rPr lang="en-US" sz="2800" b="1" dirty="0">
                <a:solidFill>
                  <a:srgbClr val="FF0000"/>
                </a:solidFill>
              </a:rPr>
              <a:t>evidential uses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“X, so y” in this use means “x leads me to say y.” “X because y,” as because is used in this example, means “my evidence for x is y.”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They </a:t>
            </a:r>
            <a:r>
              <a:rPr lang="en-US" sz="2800" dirty="0"/>
              <a:t>mark relationships between assertions and</a:t>
            </a:r>
          </a:p>
          <a:p>
            <a:pPr marL="0" indent="0">
              <a:buNone/>
            </a:pPr>
            <a:r>
              <a:rPr lang="en-US" sz="2800" dirty="0"/>
              <a:t>reasons for uttering </a:t>
            </a:r>
            <a:r>
              <a:rPr lang="en-US" sz="2800" dirty="0" smtClean="0"/>
              <a:t>them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326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4- </a:t>
            </a:r>
            <a:r>
              <a:rPr lang="en-US" sz="2800" dirty="0" smtClean="0"/>
              <a:t>We can</a:t>
            </a:r>
            <a:r>
              <a:rPr lang="tr-TR" sz="2800" dirty="0" smtClean="0"/>
              <a:t> </a:t>
            </a:r>
            <a:r>
              <a:rPr lang="en-US" sz="2800" dirty="0" smtClean="0"/>
              <a:t>call </a:t>
            </a:r>
            <a:r>
              <a:rPr lang="en-US" sz="2800" dirty="0"/>
              <a:t>these </a:t>
            </a:r>
            <a:r>
              <a:rPr lang="en-US" sz="2800" dirty="0">
                <a:solidFill>
                  <a:srgbClr val="FF0000"/>
                </a:solidFill>
              </a:rPr>
              <a:t>boundary-marking uses </a:t>
            </a:r>
            <a:r>
              <a:rPr lang="en-US" sz="2800" dirty="0"/>
              <a:t>of so.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/>
              <a:t>*</a:t>
            </a:r>
            <a:r>
              <a:rPr lang="en-US" sz="2800" dirty="0" smtClean="0"/>
              <a:t>(</a:t>
            </a:r>
            <a:r>
              <a:rPr lang="en-US" sz="2800" dirty="0"/>
              <a:t>See the examples on pp. </a:t>
            </a:r>
            <a:r>
              <a:rPr lang="en-US" sz="2800" dirty="0" smtClean="0"/>
              <a:t>240-24</a:t>
            </a:r>
            <a:r>
              <a:rPr lang="tr-TR" sz="2800" dirty="0" smtClean="0"/>
              <a:t>2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dirty="0"/>
              <a:t>So sometimes introduces summaries or </a:t>
            </a:r>
            <a:r>
              <a:rPr lang="en-US" dirty="0" err="1"/>
              <a:t>rephrasings</a:t>
            </a:r>
            <a:r>
              <a:rPr lang="en-US" dirty="0"/>
              <a:t> at or toward the ends of speakers’ turns. For example:</a:t>
            </a:r>
          </a:p>
          <a:p>
            <a:pPr marL="0" indent="0">
              <a:buNone/>
            </a:pPr>
            <a:r>
              <a:rPr lang="tr-TR" dirty="0" smtClean="0"/>
              <a:t>  </a:t>
            </a:r>
            <a:r>
              <a:rPr lang="en-US" dirty="0" smtClean="0"/>
              <a:t> </a:t>
            </a:r>
            <a:r>
              <a:rPr lang="en-US" dirty="0"/>
              <a:t>“I’m confused. So are you going to clear this up?”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64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discourse which serve </a:t>
            </a:r>
            <a:r>
              <a:rPr lang="en-US" u="sng" dirty="0" err="1"/>
              <a:t>metacommunicative</a:t>
            </a:r>
            <a:r>
              <a:rPr lang="en-US" u="sng" dirty="0"/>
              <a:t> functions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been </a:t>
            </a:r>
            <a:r>
              <a:rPr lang="en-US" dirty="0"/>
              <a:t>referred to as “</a:t>
            </a:r>
            <a:r>
              <a:rPr lang="en-US" u="sng" dirty="0"/>
              <a:t>contextualization cues</a:t>
            </a:r>
            <a:r>
              <a:rPr lang="en-US" dirty="0"/>
              <a:t>” (</a:t>
            </a:r>
            <a:r>
              <a:rPr lang="en-US" dirty="0" err="1"/>
              <a:t>Gumperz</a:t>
            </a:r>
            <a:r>
              <a:rPr lang="en-US" dirty="0"/>
              <a:t>, 1982a: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73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pause and final intonation can signal the potential end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turn </a:t>
            </a:r>
            <a:r>
              <a:rPr lang="en-US" dirty="0"/>
              <a:t>at talk (Sacks, </a:t>
            </a:r>
            <a:r>
              <a:rPr lang="en-US" dirty="0" err="1" smtClean="0"/>
              <a:t>Schegloff</a:t>
            </a:r>
            <a:r>
              <a:rPr lang="tr-TR" dirty="0" smtClean="0"/>
              <a:t> &amp;</a:t>
            </a:r>
            <a:r>
              <a:rPr lang="en-US" dirty="0" smtClean="0"/>
              <a:t> </a:t>
            </a:r>
            <a:r>
              <a:rPr lang="en-US" dirty="0"/>
              <a:t>Jefferson, 1974), suggesting to </a:t>
            </a:r>
            <a:r>
              <a:rPr lang="en-US" dirty="0" smtClean="0"/>
              <a:t>another</a:t>
            </a:r>
            <a:r>
              <a:rPr lang="tr-TR" dirty="0" smtClean="0"/>
              <a:t> </a:t>
            </a:r>
            <a:r>
              <a:rPr lang="en-US" dirty="0" smtClean="0"/>
              <a:t>speaker </a:t>
            </a:r>
            <a:r>
              <a:rPr lang="en-US" dirty="0"/>
              <a:t>that it is possible to start </a:t>
            </a:r>
            <a:r>
              <a:rPr lang="en-US" u="sng" dirty="0"/>
              <a:t>a new turn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07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change in intonation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stress </a:t>
            </a:r>
            <a:r>
              <a:rPr lang="en-US" dirty="0"/>
              <a:t>can change the force of an utterance: “</a:t>
            </a:r>
            <a:r>
              <a:rPr lang="en-US" u="sng" dirty="0"/>
              <a:t>I said sit down</a:t>
            </a:r>
            <a:r>
              <a:rPr lang="en-US" dirty="0"/>
              <a:t>” could be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simply </a:t>
            </a:r>
            <a:r>
              <a:rPr lang="en-US" dirty="0"/>
              <a:t>an informative answer to “</a:t>
            </a:r>
            <a:r>
              <a:rPr lang="en-US" u="sng" dirty="0" smtClean="0"/>
              <a:t>W</a:t>
            </a:r>
            <a:r>
              <a:rPr lang="tr-TR" u="sng" dirty="0" smtClean="0"/>
              <a:t>h</a:t>
            </a:r>
            <a:r>
              <a:rPr lang="en-US" u="sng" dirty="0" smtClean="0"/>
              <a:t>at </a:t>
            </a:r>
            <a:r>
              <a:rPr lang="en-US" u="sng" dirty="0"/>
              <a:t>did you say?” </a:t>
            </a:r>
            <a:r>
              <a:rPr lang="en-US" dirty="0"/>
              <a:t>or “I beg pardon?”,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en-US" dirty="0" smtClean="0"/>
              <a:t>but </a:t>
            </a:r>
            <a:r>
              <a:rPr lang="en-US" dirty="0"/>
              <a:t>“</a:t>
            </a:r>
            <a:r>
              <a:rPr lang="en-US" b="1" dirty="0"/>
              <a:t>I said, </a:t>
            </a:r>
            <a:r>
              <a:rPr lang="en-US" b="1" dirty="0" smtClean="0"/>
              <a:t>SIT </a:t>
            </a:r>
            <a:r>
              <a:rPr lang="en-US" b="1" dirty="0"/>
              <a:t>D O W N</a:t>
            </a:r>
            <a:r>
              <a:rPr lang="en-US" dirty="0"/>
              <a:t>” would be more likely to be taken as an </a:t>
            </a:r>
            <a:r>
              <a:rPr lang="en-US" dirty="0" smtClean="0"/>
              <a:t>angrily</a:t>
            </a:r>
            <a:r>
              <a:rPr lang="tr-TR" dirty="0" smtClean="0"/>
              <a:t> </a:t>
            </a:r>
            <a:r>
              <a:rPr lang="en-US" dirty="0" smtClean="0"/>
              <a:t>repeated </a:t>
            </a:r>
            <a:r>
              <a:rPr lang="en-US" dirty="0"/>
              <a:t>order.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575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</a:t>
            </a:r>
            <a:r>
              <a:rPr lang="en-US" b="1" dirty="0"/>
              <a:t>well</a:t>
            </a:r>
            <a:r>
              <a:rPr lang="en-US" dirty="0"/>
              <a:t> can show that something unexpected (</a:t>
            </a:r>
            <a:r>
              <a:rPr lang="en-US" b="1" dirty="0" smtClean="0"/>
              <a:t>a</a:t>
            </a:r>
            <a:r>
              <a:rPr lang="tr-TR" b="1" dirty="0" smtClean="0"/>
              <a:t> </a:t>
            </a:r>
            <a:r>
              <a:rPr lang="en-US" b="1" dirty="0" smtClean="0"/>
              <a:t>surprising </a:t>
            </a:r>
            <a:r>
              <a:rPr lang="en-US" b="1" dirty="0"/>
              <a:t>response, a shift from one activity to another</a:t>
            </a:r>
            <a:r>
              <a:rPr lang="en-US" dirty="0"/>
              <a:t>) is about to </a:t>
            </a:r>
            <a:r>
              <a:rPr lang="en-US" dirty="0" smtClean="0"/>
              <a:t>happen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 conversation (</a:t>
            </a:r>
            <a:r>
              <a:rPr lang="en-US" dirty="0" err="1"/>
              <a:t>Schiffrin</a:t>
            </a:r>
            <a:r>
              <a:rPr lang="en-US" dirty="0"/>
              <a:t>, </a:t>
            </a:r>
            <a:r>
              <a:rPr lang="en-US" dirty="0" smtClean="0"/>
              <a:t>1987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416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</a:t>
            </a:r>
            <a:r>
              <a:rPr lang="en-US" dirty="0" err="1" smtClean="0"/>
              <a:t>ontextualization</a:t>
            </a:r>
            <a:r>
              <a:rPr lang="en-US" dirty="0" smtClean="0"/>
              <a:t> </a:t>
            </a:r>
            <a:r>
              <a:rPr lang="tr-TR" dirty="0" smtClean="0"/>
              <a:t>as </a:t>
            </a:r>
            <a:r>
              <a:rPr lang="en-US" dirty="0" smtClean="0"/>
              <a:t>a </a:t>
            </a:r>
            <a:r>
              <a:rPr lang="en-US" dirty="0"/>
              <a:t>facet of every element of </a:t>
            </a:r>
            <a:r>
              <a:rPr lang="en-US" dirty="0" smtClean="0"/>
              <a:t>discourse 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US" dirty="0"/>
              <a:t>Any choice a speaker makes about how to word or perform an utterance can function as </a:t>
            </a:r>
            <a:r>
              <a:rPr lang="en-US" u="sng" dirty="0"/>
              <a:t>a cue </a:t>
            </a:r>
            <a:r>
              <a:rPr lang="en-US" dirty="0"/>
              <a:t>about how it might be </a:t>
            </a:r>
            <a:r>
              <a:rPr lang="en-US" dirty="0" smtClean="0"/>
              <a:t>interpreted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80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subset of</a:t>
            </a:r>
            <a:br>
              <a:rPr lang="en-US" dirty="0"/>
            </a:br>
            <a:r>
              <a:rPr lang="en-US" dirty="0"/>
              <a:t>contextualization cues, a set of </a:t>
            </a:r>
            <a:r>
              <a:rPr lang="en-US" dirty="0" smtClean="0"/>
              <a:t>words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and, </a:t>
            </a:r>
            <a:endParaRPr lang="tr-TR" dirty="0" smtClean="0"/>
          </a:p>
          <a:p>
            <a:r>
              <a:rPr lang="en-US" dirty="0" smtClean="0"/>
              <a:t>so</a:t>
            </a:r>
            <a:r>
              <a:rPr lang="en-US" dirty="0"/>
              <a:t>, </a:t>
            </a:r>
            <a:endParaRPr lang="tr-TR" dirty="0" smtClean="0"/>
          </a:p>
          <a:p>
            <a:r>
              <a:rPr lang="en-US" dirty="0" smtClean="0"/>
              <a:t>well,</a:t>
            </a:r>
            <a:r>
              <a:rPr lang="tr-TR" dirty="0" smtClean="0"/>
              <a:t>                                    </a:t>
            </a:r>
            <a:r>
              <a:rPr lang="tr-TR" dirty="0" err="1" smtClean="0"/>
              <a:t>discourse</a:t>
            </a:r>
            <a:r>
              <a:rPr lang="tr-TR" dirty="0" smtClean="0"/>
              <a:t> </a:t>
            </a:r>
            <a:r>
              <a:rPr lang="tr-TR" dirty="0" err="1" smtClean="0"/>
              <a:t>markers</a:t>
            </a:r>
            <a:endParaRPr lang="en-US" dirty="0"/>
          </a:p>
          <a:p>
            <a:r>
              <a:rPr lang="tr-TR" dirty="0"/>
              <a:t>l</a:t>
            </a:r>
            <a:r>
              <a:rPr lang="en-US" dirty="0" err="1" smtClean="0"/>
              <a:t>ike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because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3923928" y="2204864"/>
            <a:ext cx="864096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7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traditional</a:t>
            </a:r>
            <a:r>
              <a:rPr lang="tr-TR" dirty="0" smtClean="0"/>
              <a:t>  </a:t>
            </a:r>
            <a:r>
              <a:rPr lang="en-US" dirty="0" smtClean="0"/>
              <a:t>grammatical </a:t>
            </a:r>
            <a:r>
              <a:rPr lang="en-US" dirty="0"/>
              <a:t>terms, both </a:t>
            </a:r>
            <a:r>
              <a:rPr lang="tr-TR" b="1" dirty="0" err="1" smtClean="0"/>
              <a:t>so</a:t>
            </a:r>
            <a:r>
              <a:rPr lang="tr-TR" dirty="0" smtClean="0"/>
              <a:t> </a:t>
            </a:r>
            <a:r>
              <a:rPr lang="tr-TR" dirty="0"/>
              <a:t>/</a:t>
            </a:r>
            <a:r>
              <a:rPr lang="en-US" b="1" dirty="0" smtClean="0"/>
              <a:t>because</a:t>
            </a:r>
            <a:r>
              <a:rPr lang="en-US" dirty="0" smtClean="0"/>
              <a:t> </a:t>
            </a:r>
            <a:r>
              <a:rPr lang="en-US" dirty="0"/>
              <a:t>fall into </a:t>
            </a:r>
            <a:r>
              <a:rPr lang="en-US" dirty="0" smtClean="0"/>
              <a:t>category </a:t>
            </a:r>
            <a:r>
              <a:rPr lang="en-US" dirty="0"/>
              <a:t>of “function words.” </a:t>
            </a:r>
            <a:endParaRPr lang="tr-TR" dirty="0" smtClean="0"/>
          </a:p>
          <a:p>
            <a:endParaRPr lang="tr-TR" dirty="0" smtClean="0"/>
          </a:p>
          <a:p>
            <a:pPr lvl="2"/>
            <a:r>
              <a:rPr lang="en-US" sz="2800" b="1" dirty="0" smtClean="0"/>
              <a:t>So</a:t>
            </a:r>
            <a:r>
              <a:rPr lang="en-US" sz="2800" dirty="0" smtClean="0"/>
              <a:t> </a:t>
            </a:r>
            <a:r>
              <a:rPr lang="tr-TR" sz="2800" dirty="0" smtClean="0"/>
              <a:t>:</a:t>
            </a:r>
            <a:r>
              <a:rPr lang="en-US" sz="2800" dirty="0" smtClean="0"/>
              <a:t> </a:t>
            </a:r>
            <a:r>
              <a:rPr lang="en-US" sz="2800" dirty="0"/>
              <a:t>“coordinating conjunction”</a:t>
            </a:r>
          </a:p>
          <a:p>
            <a:pPr lvl="2"/>
            <a:r>
              <a:rPr lang="en-US" sz="2800" b="1" dirty="0" smtClean="0"/>
              <a:t>because</a:t>
            </a:r>
            <a:r>
              <a:rPr lang="en-US" sz="2800" dirty="0" smtClean="0"/>
              <a:t> </a:t>
            </a:r>
            <a:r>
              <a:rPr lang="tr-TR" sz="2800" dirty="0" smtClean="0"/>
              <a:t>:</a:t>
            </a:r>
            <a:r>
              <a:rPr lang="en-US" sz="2800" dirty="0" smtClean="0"/>
              <a:t> </a:t>
            </a:r>
            <a:r>
              <a:rPr lang="en-US" sz="2800" dirty="0"/>
              <a:t>“subordinating conjunction.” </a:t>
            </a:r>
            <a:endParaRPr lang="tr-TR" sz="2800" dirty="0" smtClean="0"/>
          </a:p>
          <a:p>
            <a:endParaRPr lang="tr-TR" dirty="0"/>
          </a:p>
          <a:p>
            <a:r>
              <a:rPr lang="en-US" dirty="0" smtClean="0"/>
              <a:t>This </a:t>
            </a:r>
            <a:r>
              <a:rPr lang="en-US" dirty="0"/>
              <a:t>terminology suggests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US" b="1" dirty="0" smtClean="0"/>
              <a:t>so </a:t>
            </a:r>
            <a:r>
              <a:rPr lang="en-US" dirty="0"/>
              <a:t>and </a:t>
            </a:r>
            <a:r>
              <a:rPr lang="en-US" b="1" dirty="0" smtClean="0"/>
              <a:t>because</a:t>
            </a:r>
            <a:r>
              <a:rPr lang="en-US" dirty="0" smtClean="0"/>
              <a:t> mark </a:t>
            </a:r>
            <a:r>
              <a:rPr lang="en-US" dirty="0"/>
              <a:t>semantic </a:t>
            </a:r>
            <a:r>
              <a:rPr lang="en-US" dirty="0" smtClean="0"/>
              <a:t>relations</a:t>
            </a:r>
            <a:r>
              <a:rPr lang="tr-TR" dirty="0" smtClean="0"/>
              <a:t> </a:t>
            </a:r>
            <a:r>
              <a:rPr lang="en-US" dirty="0" smtClean="0"/>
              <a:t>among </a:t>
            </a:r>
            <a:r>
              <a:rPr lang="en-US" dirty="0"/>
              <a:t>clauses.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32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descriptions of their use do not give the full picture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deployment </a:t>
            </a:r>
            <a:r>
              <a:rPr lang="en-US" dirty="0"/>
              <a:t>o f words like </a:t>
            </a:r>
            <a:r>
              <a:rPr lang="en-US" b="1" dirty="0"/>
              <a:t>so</a:t>
            </a:r>
            <a:r>
              <a:rPr lang="en-US" dirty="0"/>
              <a:t> and </a:t>
            </a:r>
            <a:r>
              <a:rPr lang="en-US" b="1" dirty="0"/>
              <a:t>because</a:t>
            </a:r>
            <a:r>
              <a:rPr lang="en-US" dirty="0"/>
              <a:t> in </a:t>
            </a:r>
            <a:r>
              <a:rPr lang="en-US" u="sng" dirty="0" smtClean="0"/>
              <a:t>discourse</a:t>
            </a:r>
            <a:r>
              <a:rPr lang="tr-TR" u="sng" dirty="0" smtClean="0"/>
              <a:t>!</a:t>
            </a:r>
          </a:p>
          <a:p>
            <a:endParaRPr lang="tr-TR" u="sng" dirty="0"/>
          </a:p>
          <a:p>
            <a:r>
              <a:rPr lang="en-US" dirty="0" err="1" smtClean="0"/>
              <a:t>Schiffrin</a:t>
            </a:r>
            <a:r>
              <a:rPr lang="tr-TR" dirty="0" smtClean="0"/>
              <a:t> </a:t>
            </a:r>
            <a:r>
              <a:rPr lang="en-US" dirty="0" smtClean="0"/>
              <a:t>(1987</a:t>
            </a:r>
            <a:r>
              <a:rPr lang="tr-TR" dirty="0" smtClean="0"/>
              <a:t>) </a:t>
            </a:r>
            <a:r>
              <a:rPr lang="en-US" dirty="0" smtClean="0"/>
              <a:t>shows </a:t>
            </a:r>
            <a:r>
              <a:rPr lang="en-US" dirty="0" smtClean="0"/>
              <a:t>that </a:t>
            </a:r>
            <a:r>
              <a:rPr lang="en-US" b="1" dirty="0"/>
              <a:t>so </a:t>
            </a:r>
            <a:r>
              <a:rPr lang="en-US" dirty="0"/>
              <a:t>marks </a:t>
            </a:r>
            <a:r>
              <a:rPr lang="en-US" dirty="0">
                <a:solidFill>
                  <a:srgbClr val="FF0000"/>
                </a:solidFill>
              </a:rPr>
              <a:t>effects</a:t>
            </a:r>
            <a:r>
              <a:rPr lang="en-US" dirty="0"/>
              <a:t> </a:t>
            </a:r>
            <a:r>
              <a:rPr lang="en-US" b="1" dirty="0" smtClean="0"/>
              <a:t>because </a:t>
            </a:r>
            <a:r>
              <a:rPr lang="en-US" dirty="0"/>
              <a:t>marks </a:t>
            </a:r>
            <a:r>
              <a:rPr lang="en-US" dirty="0">
                <a:solidFill>
                  <a:srgbClr val="FF0000"/>
                </a:solidFill>
              </a:rPr>
              <a:t>causes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reasons </a:t>
            </a:r>
            <a:r>
              <a:rPr lang="en-US" dirty="0"/>
              <a:t>on structural and semantic levels as well as on the level o f </a:t>
            </a:r>
            <a:r>
              <a:rPr lang="en-US" dirty="0" smtClean="0"/>
              <a:t>speech</a:t>
            </a:r>
            <a:r>
              <a:rPr lang="tr-TR" dirty="0" smtClean="0"/>
              <a:t> </a:t>
            </a:r>
            <a:r>
              <a:rPr lang="en-US" dirty="0" smtClean="0"/>
              <a:t>act </a:t>
            </a:r>
            <a:r>
              <a:rPr lang="en-US" dirty="0"/>
              <a:t>and communicative action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87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504</Words>
  <Application>Microsoft Office PowerPoint</Application>
  <PresentationFormat>Ekran Gösterisi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Contextualization Cues and Discourse Marking </vt:lpstr>
      <vt:lpstr>PowerPoint Sunusu</vt:lpstr>
      <vt:lpstr>PowerPoint Sunusu</vt:lpstr>
      <vt:lpstr>PowerPoint Sunusu</vt:lpstr>
      <vt:lpstr>PowerPoint Sunusu</vt:lpstr>
      <vt:lpstr>Contextualization as a facet of every element of discourse  </vt:lpstr>
      <vt:lpstr>A subset of contextualization cues, a set of words: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Contextualization Cues and Discourse Marking </dc:title>
  <dc:creator>DELL</dc:creator>
  <cp:lastModifiedBy>DELL</cp:lastModifiedBy>
  <cp:revision>94</cp:revision>
  <dcterms:created xsi:type="dcterms:W3CDTF">2020-12-13T08:31:46Z</dcterms:created>
  <dcterms:modified xsi:type="dcterms:W3CDTF">2021-12-08T19:13:55Z</dcterms:modified>
</cp:coreProperties>
</file>