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09" r:id="rId4"/>
  </p:sldMasterIdLst>
  <p:notesMasterIdLst>
    <p:notesMasterId r:id="rId32"/>
  </p:notesMasterIdLst>
  <p:handoutMasterIdLst>
    <p:handoutMasterId r:id="rId33"/>
  </p:handoutMasterIdLst>
  <p:sldIdLst>
    <p:sldId id="322" r:id="rId5"/>
    <p:sldId id="290" r:id="rId6"/>
    <p:sldId id="291" r:id="rId7"/>
    <p:sldId id="292" r:id="rId8"/>
    <p:sldId id="311" r:id="rId9"/>
    <p:sldId id="293" r:id="rId10"/>
    <p:sldId id="294" r:id="rId11"/>
    <p:sldId id="296" r:id="rId12"/>
    <p:sldId id="325" r:id="rId13"/>
    <p:sldId id="297" r:id="rId14"/>
    <p:sldId id="326" r:id="rId15"/>
    <p:sldId id="313" r:id="rId16"/>
    <p:sldId id="298" r:id="rId17"/>
    <p:sldId id="299" r:id="rId18"/>
    <p:sldId id="300" r:id="rId19"/>
    <p:sldId id="323" r:id="rId20"/>
    <p:sldId id="304" r:id="rId21"/>
    <p:sldId id="316" r:id="rId22"/>
    <p:sldId id="305" r:id="rId23"/>
    <p:sldId id="321" r:id="rId24"/>
    <p:sldId id="306" r:id="rId25"/>
    <p:sldId id="307" r:id="rId26"/>
    <p:sldId id="308" r:id="rId27"/>
    <p:sldId id="327" r:id="rId28"/>
    <p:sldId id="309" r:id="rId29"/>
    <p:sldId id="317" r:id="rId30"/>
    <p:sldId id="310" r:id="rId31"/>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A14CCD-CDD3-2A6F-23B4-A6E781242578}" name="Teressa Farough" initials="TF" userId="ba06a992ca5cef6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7FBE"/>
    <a:srgbClr val="CC0000"/>
    <a:srgbClr val="FFCC00"/>
    <a:srgbClr val="000066"/>
    <a:srgbClr val="663300"/>
    <a:srgbClr val="1C1C1C"/>
    <a:srgbClr val="CC9900"/>
    <a:srgbClr val="FEED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9" autoAdjust="0"/>
    <p:restoredTop sz="70679" autoAdjust="0"/>
  </p:normalViewPr>
  <p:slideViewPr>
    <p:cSldViewPr snapToGrid="0">
      <p:cViewPr varScale="1">
        <p:scale>
          <a:sx n="78" d="100"/>
          <a:sy n="78" d="100"/>
        </p:scale>
        <p:origin x="264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2" d="100"/>
          <a:sy n="42" d="100"/>
        </p:scale>
        <p:origin x="2060" y="40"/>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a:lvl1pPr>
          </a:lstStyle>
          <a:p>
            <a:pPr>
              <a:defRPr/>
            </a:pPr>
            <a:endParaRPr lang="en-US" dirty="0"/>
          </a:p>
        </p:txBody>
      </p:sp>
      <p:sp>
        <p:nvSpPr>
          <p:cNvPr id="7475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lvl1pPr>
          </a:lstStyle>
          <a:p>
            <a:pPr>
              <a:defRPr/>
            </a:pPr>
            <a:endParaRPr lang="en-US" dirty="0"/>
          </a:p>
        </p:txBody>
      </p:sp>
      <p:sp>
        <p:nvSpPr>
          <p:cNvPr id="7475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a:lvl1pPr>
          </a:lstStyle>
          <a:p>
            <a:pPr>
              <a:defRPr/>
            </a:pPr>
            <a:endParaRPr lang="en-US" dirty="0"/>
          </a:p>
        </p:txBody>
      </p:sp>
      <p:sp>
        <p:nvSpPr>
          <p:cNvPr id="7475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lvl1pPr>
          </a:lstStyle>
          <a:p>
            <a:pPr>
              <a:defRPr/>
            </a:pPr>
            <a:fld id="{D00B0BA5-9A84-4415-86CF-FBBD89DCF1AE}" type="slidenum">
              <a:rPr lang="en-US"/>
              <a:pPr>
                <a:defRPr/>
              </a:pPr>
              <a:t>‹#›</a:t>
            </a:fld>
            <a:endParaRPr lang="en-US" dirty="0"/>
          </a:p>
        </p:txBody>
      </p:sp>
    </p:spTree>
    <p:extLst>
      <p:ext uri="{BB962C8B-B14F-4D97-AF65-F5344CB8AC3E}">
        <p14:creationId xmlns:p14="http://schemas.microsoft.com/office/powerpoint/2010/main" val="232728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a:lvl1pPr>
          </a:lstStyle>
          <a:p>
            <a:pPr>
              <a:defRPr/>
            </a:pPr>
            <a:endParaRPr lang="en-US" dirty="0"/>
          </a:p>
        </p:txBody>
      </p:sp>
      <p:sp>
        <p:nvSpPr>
          <p:cNvPr id="7373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lvl1pPr>
          </a:lstStyle>
          <a:p>
            <a:pPr>
              <a:defRPr/>
            </a:pPr>
            <a:endParaRPr lang="en-US" dirty="0"/>
          </a:p>
        </p:txBody>
      </p:sp>
      <p:sp>
        <p:nvSpPr>
          <p:cNvPr id="358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373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a:lvl1pPr>
          </a:lstStyle>
          <a:p>
            <a:pPr>
              <a:defRPr/>
            </a:pPr>
            <a:endParaRPr lang="en-US" dirty="0"/>
          </a:p>
        </p:txBody>
      </p:sp>
      <p:sp>
        <p:nvSpPr>
          <p:cNvPr id="7373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lvl1pPr>
          </a:lstStyle>
          <a:p>
            <a:pPr>
              <a:defRPr/>
            </a:pPr>
            <a:fld id="{71ECE1A0-7738-4C93-A3ED-DACF521A0EEF}" type="slidenum">
              <a:rPr lang="en-US"/>
              <a:pPr>
                <a:defRPr/>
              </a:pPr>
              <a:t>‹#›</a:t>
            </a:fld>
            <a:endParaRPr lang="en-US" dirty="0"/>
          </a:p>
        </p:txBody>
      </p:sp>
    </p:spTree>
    <p:extLst>
      <p:ext uri="{BB962C8B-B14F-4D97-AF65-F5344CB8AC3E}">
        <p14:creationId xmlns:p14="http://schemas.microsoft.com/office/powerpoint/2010/main" val="195790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baseline="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baseline="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baseline="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baseline="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baseline="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AE0F95B4-CB25-42A3-8F0B-A1FEBBB65942}" type="slidenum">
              <a:rPr lang="en-US" altLang="en-US" sz="1200" b="0" smtClean="0"/>
              <a:pPr/>
              <a:t>2</a:t>
            </a:fld>
            <a:endParaRPr lang="en-US" altLang="en-US" sz="1200" b="0"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dirty="0">
                <a:latin typeface="+mn-lt"/>
              </a:rPr>
              <a:t>NII is </a:t>
            </a:r>
            <a:r>
              <a:rPr lang="en-US" sz="1200" b="0" i="0" u="none" strike="noStrike" baseline="0" dirty="0">
                <a:solidFill>
                  <a:srgbClr val="424D67"/>
                </a:solidFill>
                <a:latin typeface="+mn-lt"/>
              </a:rPr>
              <a:t>the difference between an FI’s interest income and interest expense.</a:t>
            </a:r>
            <a:endParaRPr lang="en-US" altLang="en-US" sz="1200" dirty="0">
              <a:latin typeface="+mn-l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29B36D72-E39C-41A9-ACA9-17B15E6299FD}" type="slidenum">
              <a:rPr lang="en-US" altLang="en-US" sz="1200" b="0"/>
              <a:pPr algn="r"/>
              <a:t>11</a:t>
            </a:fld>
            <a:endParaRPr lang="en-US" altLang="en-US" sz="1200" b="0"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59047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206D03E3-A5C4-49BB-A0D4-7E201FD14D8F}" type="slidenum">
              <a:rPr lang="en-US" altLang="en-US" sz="1200" b="0"/>
              <a:pPr algn="r"/>
              <a:t>12</a:t>
            </a:fld>
            <a:endParaRPr lang="en-US" altLang="en-US" sz="1200" b="0"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320D2679-1D06-40EB-AA86-9FCCAAF443BB}" type="slidenum">
              <a:rPr lang="en-US" altLang="en-US" sz="1200" b="0"/>
              <a:pPr algn="r"/>
              <a:t>13</a:t>
            </a:fld>
            <a:endParaRPr lang="en-US" altLang="en-US" sz="1200" b="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65AC2395-1EB7-4B34-A80C-92437A9836C7}" type="slidenum">
              <a:rPr lang="en-US" altLang="en-US" sz="1200" b="0"/>
              <a:pPr algn="r"/>
              <a:t>14</a:t>
            </a:fld>
            <a:endParaRPr lang="en-US" altLang="en-US" sz="1200" b="0"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558223FA-1CD8-41EF-AD36-0EC627DD6036}" type="slidenum">
              <a:rPr lang="en-US" altLang="en-US" sz="1200" b="0"/>
              <a:pPr algn="r"/>
              <a:t>15</a:t>
            </a:fld>
            <a:endParaRPr lang="en-US" altLang="en-US" sz="1200" b="0"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87D607AF-E502-4F27-B814-92B6DAE5C27C}" type="slidenum">
              <a:rPr lang="en-US" altLang="en-US" sz="1200" b="0"/>
              <a:pPr algn="r"/>
              <a:t>16</a:t>
            </a:fld>
            <a:endParaRPr lang="en-US" altLang="en-US" sz="1200" b="0"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j-lt"/>
              </a:rPr>
              <a:t>Table 23–6 shows the duration gap and the market value impact on Fannie Mae’s net portfolio for interest rate shocks for the three months ended December 31, 2022, and the three months ended December 31, 2021. For both periods, the effective duration gap was approximately zero months. </a:t>
            </a:r>
            <a:endParaRPr lang="en-US" altLang="en-US" sz="1200" dirty="0">
              <a:latin typeface="+mj-l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2EF38F64-0DDE-4373-8147-A0CDF9E691CA}" type="slidenum">
              <a:rPr lang="en-US" altLang="en-US" sz="1200" b="0"/>
              <a:pPr algn="r"/>
              <a:t>17</a:t>
            </a:fld>
            <a:endParaRPr lang="en-US" altLang="en-US" sz="1200" b="0"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B8C5CFAD-EDC5-4A61-AEF4-9B0991A170D1}" type="slidenum">
              <a:rPr lang="en-US" altLang="en-US" sz="1200" b="0"/>
              <a:pPr algn="r"/>
              <a:t>18</a:t>
            </a:fld>
            <a:endParaRPr lang="en-US" altLang="en-US" sz="1200" b="0"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sz="1200" b="0" i="0" u="none" strike="noStrike" baseline="0" dirty="0">
                <a:solidFill>
                  <a:srgbClr val="424D67"/>
                </a:solidFill>
                <a:latin typeface="+mn-lt"/>
              </a:rPr>
              <a:t>As Figure 23–2 shows, in actuality, the capital </a:t>
            </a:r>
            <a:r>
              <a:rPr lang="en-US" sz="1200" b="0" i="1" u="none" strike="noStrike" baseline="0" dirty="0">
                <a:solidFill>
                  <a:srgbClr val="424D67"/>
                </a:solidFill>
                <a:latin typeface="+mn-lt"/>
              </a:rPr>
              <a:t>loss </a:t>
            </a:r>
            <a:r>
              <a:rPr lang="en-US" sz="1200" b="0" i="0" u="none" strike="noStrike" baseline="0" dirty="0">
                <a:solidFill>
                  <a:srgbClr val="424D67"/>
                </a:solidFill>
                <a:latin typeface="+mn-lt"/>
              </a:rPr>
              <a:t>effect of rate increases tends to be smaller than the capital </a:t>
            </a:r>
            <a:r>
              <a:rPr lang="en-US" sz="1200" b="0" i="1" u="none" strike="noStrike" baseline="0" dirty="0">
                <a:solidFill>
                  <a:srgbClr val="424D67"/>
                </a:solidFill>
                <a:latin typeface="+mn-lt"/>
              </a:rPr>
              <a:t>gain </a:t>
            </a:r>
            <a:r>
              <a:rPr lang="en-US" sz="1200" b="0" i="0" u="none" strike="noStrike" baseline="0" dirty="0">
                <a:solidFill>
                  <a:srgbClr val="424D67"/>
                </a:solidFill>
                <a:latin typeface="+mn-lt"/>
              </a:rPr>
              <a:t>effect of rate decreases. This is the result of the bond’s price–yield relationship exhibiting a property called </a:t>
            </a:r>
            <a:r>
              <a:rPr lang="en-US" sz="1200" b="1" i="0" u="none" strike="noStrike" baseline="0" dirty="0">
                <a:solidFill>
                  <a:srgbClr val="424D67"/>
                </a:solidFill>
                <a:latin typeface="+mn-lt"/>
              </a:rPr>
              <a:t>convexity </a:t>
            </a:r>
            <a:r>
              <a:rPr lang="en-US" sz="1200" b="0" i="0" u="none" strike="noStrike" baseline="0" dirty="0">
                <a:solidFill>
                  <a:srgbClr val="424D67"/>
                </a:solidFill>
                <a:latin typeface="+mn-lt"/>
              </a:rPr>
              <a:t>rather than linearity, as assumed by the basic duration model (see the more detailed discussion in Chapter 3).</a:t>
            </a:r>
            <a:r>
              <a:rPr lang="en-US" sz="1800" b="0" i="0" u="none" strike="noStrike" baseline="0" dirty="0">
                <a:solidFill>
                  <a:srgbClr val="424D67"/>
                </a:solidFill>
                <a:latin typeface="+mn-lt"/>
              </a:rPr>
              <a:t> </a:t>
            </a:r>
            <a:endParaRPr lang="en-US" altLang="en-US" dirty="0">
              <a:latin typeface="+mn-l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02B03DF9-32E3-4392-AFB7-708DA6C00471}" type="slidenum">
              <a:rPr lang="en-US" altLang="en-US" sz="1200" b="0"/>
              <a:pPr algn="r"/>
              <a:t>19</a:t>
            </a:fld>
            <a:endParaRPr lang="en-US" altLang="en-US" sz="1200" b="0"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C91F3D0B-B0B5-44D7-92B7-F193E0665F2F}" type="slidenum">
              <a:rPr lang="en-US" altLang="en-US" sz="1200" b="0"/>
              <a:pPr algn="r"/>
              <a:t>20</a:t>
            </a:fld>
            <a:endParaRPr lang="en-US" altLang="en-US" sz="1200" b="0"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F02DC4E2-DBF4-4225-8CFF-FB19838EFC4A}" type="slidenum">
              <a:rPr lang="en-US" altLang="en-US" sz="1200" b="0"/>
              <a:pPr algn="r"/>
              <a:t>3</a:t>
            </a:fld>
            <a:endParaRPr lang="en-US" altLang="en-US" sz="1200" b="0"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B79192E0-B13A-448C-AD74-96008C099F23}" type="slidenum">
              <a:rPr lang="en-US" altLang="en-US" sz="1200" b="0"/>
              <a:pPr algn="r"/>
              <a:t>21</a:t>
            </a:fld>
            <a:endParaRPr lang="en-US" altLang="en-US" sz="1200" b="0"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Equity capital has many definitions: an economist’s definition of capital may differ from an accountant’s definition, which in turn may differ from a regulator’s definition. </a:t>
            </a:r>
            <a:endParaRPr lang="en-US" altLang="en-US" sz="1200" dirty="0">
              <a:latin typeface="+mn-l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C5B2CB21-F2C6-4BF4-9DBC-1AFDAF7ECC6D}" type="slidenum">
              <a:rPr lang="en-US" altLang="en-US" sz="1200" b="0"/>
              <a:pPr algn="r"/>
              <a:t>22</a:t>
            </a:fld>
            <a:endParaRPr lang="en-US" altLang="en-US" sz="1200" b="0"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37D7EEAA-64E5-4AA8-BCF6-E583CA2B91C5}" type="slidenum">
              <a:rPr lang="en-US" altLang="en-US" sz="1200" b="0"/>
              <a:pPr algn="r"/>
              <a:t>23</a:t>
            </a:fld>
            <a:endParaRPr lang="en-US" altLang="en-US" sz="1200" b="0"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37D7EEAA-64E5-4AA8-BCF6-E583CA2B91C5}" type="slidenum">
              <a:rPr lang="en-US" altLang="en-US" sz="1200" b="0"/>
              <a:pPr algn="r"/>
              <a:t>24</a:t>
            </a:fld>
            <a:endParaRPr lang="en-US" altLang="en-US" sz="1200" b="0"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1042177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7D4A0D98-D147-43DA-BE25-DDAB008232CB}" type="slidenum">
              <a:rPr lang="en-US" altLang="en-US" sz="1200" b="0"/>
              <a:pPr algn="r"/>
              <a:t>25</a:t>
            </a:fld>
            <a:endParaRPr lang="en-US" altLang="en-US" sz="1200" b="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The higher the market-to-book ratio, the more the book value of capital understates an FI’s true equity or economic net worth position as perceived by investors in the capital market. If the market-to-book value is less than 1, the FI’s equity is perceived by investors in the stock market to be worth less than the book value of its capital. </a:t>
            </a:r>
            <a:endParaRPr lang="en-US" altLang="en-US" sz="1200" dirty="0">
              <a:latin typeface="+mn-lt"/>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112642FD-B753-4727-97E2-C101793D112D}" type="slidenum">
              <a:rPr lang="en-US" altLang="en-US" sz="1200" b="0"/>
              <a:pPr algn="r"/>
              <a:t>26</a:t>
            </a:fld>
            <a:endParaRPr lang="en-US" altLang="en-US" sz="1200" b="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Table 23–14 lists the market-to-book ratios for selected U.S. depository institutions as of December 31, 2022. The values range from a low of 0.53 times for Citigroup to 20.28 times for Charles Schwab. </a:t>
            </a:r>
            <a:endParaRPr lang="en-US" altLang="en-US" sz="1200" dirty="0">
              <a:latin typeface="+mn-lt"/>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483F1923-15CB-4F96-871F-B6D5D2CFA6A7}" type="slidenum">
              <a:rPr lang="en-US" altLang="en-US" sz="1200" b="0"/>
              <a:pPr algn="r"/>
              <a:t>27</a:t>
            </a:fld>
            <a:endParaRPr lang="en-US" altLang="en-US" sz="1200" b="0"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61ADF5E6-83DB-4656-9555-9DE74053B5BC}" type="slidenum">
              <a:rPr lang="en-US" altLang="en-US" sz="1200" b="0"/>
              <a:pPr algn="r"/>
              <a:t>4</a:t>
            </a:fld>
            <a:endParaRPr lang="en-US" altLang="en-US" sz="1200" b="0"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29B36D72-E39C-41A9-ACA9-17B15E6299FD}" type="slidenum">
              <a:rPr lang="en-US" altLang="en-US" sz="1200" b="0"/>
              <a:pPr algn="r"/>
              <a:t>5</a:t>
            </a:fld>
            <a:endParaRPr lang="en-US" altLang="en-US" sz="1200" b="0"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Table 23–1 shows the assets and liabilities of an FI categorized into six maturity buckets. For simplicity, we assume equity is equal to zero. </a:t>
            </a:r>
            <a:endParaRPr lang="en-US" altLang="en-US" sz="1200" dirty="0">
              <a:latin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F8364585-17B8-4338-8CDC-A578FDD428C5}" type="slidenum">
              <a:rPr lang="en-US" altLang="en-US" sz="1200" b="0"/>
              <a:pPr algn="r"/>
              <a:t>6</a:t>
            </a:fld>
            <a:endParaRPr lang="en-US" altLang="en-US" sz="1200" b="0"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Note that repricing could be the result of a rollover of an asset or liability, or it can occur if the asset of liability is a variable-rate instrument.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9EAA7ABD-B20E-48E3-BA7D-3F933339DAF3}" type="slidenum">
              <a:rPr lang="en-US" altLang="en-US" sz="1200" b="0"/>
              <a:pPr algn="r"/>
              <a:t>7</a:t>
            </a:fld>
            <a:endParaRPr lang="en-US" altLang="en-US" sz="1200" b="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3688F3F1-C507-4056-9554-C84F25E88ECD}" type="slidenum">
              <a:rPr lang="en-US" altLang="en-US" sz="1200" b="0"/>
              <a:pPr algn="r"/>
              <a:t>8</a:t>
            </a:fld>
            <a:endParaRPr lang="en-US" altLang="en-US" sz="1200" b="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29B36D72-E39C-41A9-ACA9-17B15E6299FD}" type="slidenum">
              <a:rPr lang="en-US" altLang="en-US" sz="1200" b="0"/>
              <a:pPr algn="r"/>
              <a:t>9</a:t>
            </a:fld>
            <a:endParaRPr lang="en-US" altLang="en-US" sz="1200" b="0"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734919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7D348CB7-8E32-4C3D-8A1C-7C87D582B7BC}" type="slidenum">
              <a:rPr lang="en-US" altLang="en-US" sz="1200" b="0"/>
              <a:pPr algn="r"/>
              <a:t>10</a:t>
            </a:fld>
            <a:endParaRPr lang="en-US" altLang="en-US" sz="1200" b="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2" name="Rectangle 5">
            <a:extLst>
              <a:ext uri="{FF2B5EF4-FFF2-40B4-BE49-F238E27FC236}">
                <a16:creationId xmlns:a16="http://schemas.microsoft.com/office/drawing/2014/main" id="{A9529A93-0520-4D64-99D4-D0A19C706110}"/>
              </a:ext>
            </a:extLst>
          </p:cNvPr>
          <p:cNvSpPr>
            <a:spLocks noGrp="1" noChangeArrowheads="1"/>
          </p:cNvSpPr>
          <p:nvPr>
            <p:ph type="dt" sz="half" idx="10"/>
          </p:nvPr>
        </p:nvSpPr>
        <p:spPr>
          <a:xfrm>
            <a:off x="457200" y="6248400"/>
            <a:ext cx="2133600" cy="457200"/>
          </a:xfrm>
        </p:spPr>
        <p:txBody>
          <a:bodyPr/>
          <a:lstStyle>
            <a:lvl1pPr>
              <a:defRPr/>
            </a:lvl1pPr>
          </a:lstStyle>
          <a:p>
            <a:pPr>
              <a:defRPr/>
            </a:pPr>
            <a:fld id="{C6A0C016-4F7B-42B9-A7B6-407686D6EDE6}" type="datetime1">
              <a:rPr lang="en-US" smtClean="0"/>
              <a:t>3/13/2024</a:t>
            </a:fld>
            <a:endParaRPr lang="en-US" altLang="en-US" dirty="0"/>
          </a:p>
        </p:txBody>
      </p:sp>
      <p:sp>
        <p:nvSpPr>
          <p:cNvPr id="43" name="Line 2">
            <a:extLst>
              <a:ext uri="{FF2B5EF4-FFF2-40B4-BE49-F238E27FC236}">
                <a16:creationId xmlns:a16="http://schemas.microsoft.com/office/drawing/2014/main" id="{11FDF89B-BE5C-484A-954A-FAE49608B8E5}"/>
              </a:ext>
            </a:extLst>
          </p:cNvPr>
          <p:cNvSpPr>
            <a:spLocks noChangeShapeType="1"/>
          </p:cNvSpPr>
          <p:nvPr userDrawn="1"/>
        </p:nvSpPr>
        <p:spPr bwMode="auto">
          <a:xfrm>
            <a:off x="6019800" y="11811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44" name="Group 8">
            <a:extLst>
              <a:ext uri="{FF2B5EF4-FFF2-40B4-BE49-F238E27FC236}">
                <a16:creationId xmlns:a16="http://schemas.microsoft.com/office/drawing/2014/main" id="{7BA024FE-C870-4CA2-8BDE-47E2815E3D1C}"/>
              </a:ext>
            </a:extLst>
          </p:cNvPr>
          <p:cNvGrpSpPr>
            <a:grpSpLocks/>
          </p:cNvGrpSpPr>
          <p:nvPr userDrawn="1"/>
        </p:nvGrpSpPr>
        <p:grpSpPr bwMode="auto">
          <a:xfrm rot="16200000">
            <a:off x="6595105" y="186698"/>
            <a:ext cx="1287785" cy="2133599"/>
            <a:chOff x="4704" y="1885"/>
            <a:chExt cx="843" cy="1379"/>
          </a:xfrm>
        </p:grpSpPr>
        <p:sp>
          <p:nvSpPr>
            <p:cNvPr id="45" name="Oval 9">
              <a:extLst>
                <a:ext uri="{FF2B5EF4-FFF2-40B4-BE49-F238E27FC236}">
                  <a16:creationId xmlns:a16="http://schemas.microsoft.com/office/drawing/2014/main" id="{C480C289-BD87-4C80-A119-C6BFC5842C4F}"/>
                </a:ext>
              </a:extLst>
            </p:cNvPr>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6" name="Oval 10">
              <a:extLst>
                <a:ext uri="{FF2B5EF4-FFF2-40B4-BE49-F238E27FC236}">
                  <a16:creationId xmlns:a16="http://schemas.microsoft.com/office/drawing/2014/main" id="{EB526CC0-DC47-4BE5-B843-949F2E7EEEED}"/>
                </a:ext>
              </a:extLst>
            </p:cNvPr>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7" name="Oval 11">
              <a:extLst>
                <a:ext uri="{FF2B5EF4-FFF2-40B4-BE49-F238E27FC236}">
                  <a16:creationId xmlns:a16="http://schemas.microsoft.com/office/drawing/2014/main" id="{F50ED94A-6DB0-425B-976E-00FC52D21CDA}"/>
                </a:ext>
              </a:extLst>
            </p:cNvPr>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8" name="Oval 12">
              <a:extLst>
                <a:ext uri="{FF2B5EF4-FFF2-40B4-BE49-F238E27FC236}">
                  <a16:creationId xmlns:a16="http://schemas.microsoft.com/office/drawing/2014/main" id="{34A6FCA0-3CA3-4EDF-BA1D-4771BCA81B12}"/>
                </a:ext>
              </a:extLst>
            </p:cNvPr>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9" name="Oval 13">
              <a:extLst>
                <a:ext uri="{FF2B5EF4-FFF2-40B4-BE49-F238E27FC236}">
                  <a16:creationId xmlns:a16="http://schemas.microsoft.com/office/drawing/2014/main" id="{A7708855-B690-4621-A86B-E3C25360DA38}"/>
                </a:ext>
              </a:extLst>
            </p:cNvPr>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0" name="Oval 14">
              <a:extLst>
                <a:ext uri="{FF2B5EF4-FFF2-40B4-BE49-F238E27FC236}">
                  <a16:creationId xmlns:a16="http://schemas.microsoft.com/office/drawing/2014/main" id="{FCECF6CC-2221-401A-AACB-D0B9B2EEFDB7}"/>
                </a:ext>
              </a:extLst>
            </p:cNvPr>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1" name="Oval 15">
              <a:extLst>
                <a:ext uri="{FF2B5EF4-FFF2-40B4-BE49-F238E27FC236}">
                  <a16:creationId xmlns:a16="http://schemas.microsoft.com/office/drawing/2014/main" id="{EFA1CE34-C270-4270-A0B1-32C7CB1DECEE}"/>
                </a:ext>
              </a:extLst>
            </p:cNvPr>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2" name="Oval 16">
              <a:extLst>
                <a:ext uri="{FF2B5EF4-FFF2-40B4-BE49-F238E27FC236}">
                  <a16:creationId xmlns:a16="http://schemas.microsoft.com/office/drawing/2014/main" id="{BBA781B7-1D04-4093-860B-B64FC8134FE7}"/>
                </a:ext>
              </a:extLst>
            </p:cNvPr>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3" name="Oval 17">
              <a:extLst>
                <a:ext uri="{FF2B5EF4-FFF2-40B4-BE49-F238E27FC236}">
                  <a16:creationId xmlns:a16="http://schemas.microsoft.com/office/drawing/2014/main" id="{04B71570-1DDA-4D72-9565-1B821742E1B5}"/>
                </a:ext>
              </a:extLst>
            </p:cNvPr>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4" name="Oval 18">
              <a:extLst>
                <a:ext uri="{FF2B5EF4-FFF2-40B4-BE49-F238E27FC236}">
                  <a16:creationId xmlns:a16="http://schemas.microsoft.com/office/drawing/2014/main" id="{B3C0FB71-6D8C-42E8-84BE-D6387697D203}"/>
                </a:ext>
              </a:extLst>
            </p:cNvPr>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5" name="Oval 19">
              <a:extLst>
                <a:ext uri="{FF2B5EF4-FFF2-40B4-BE49-F238E27FC236}">
                  <a16:creationId xmlns:a16="http://schemas.microsoft.com/office/drawing/2014/main" id="{47CBFD4A-F3A1-4B9F-9408-FB9DD62EAC1C}"/>
                </a:ext>
              </a:extLst>
            </p:cNvPr>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6" name="Oval 20">
              <a:extLst>
                <a:ext uri="{FF2B5EF4-FFF2-40B4-BE49-F238E27FC236}">
                  <a16:creationId xmlns:a16="http://schemas.microsoft.com/office/drawing/2014/main" id="{99AEE8DC-3D44-400F-B310-10E1D97D28CC}"/>
                </a:ext>
              </a:extLst>
            </p:cNvPr>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7" name="Oval 21">
              <a:extLst>
                <a:ext uri="{FF2B5EF4-FFF2-40B4-BE49-F238E27FC236}">
                  <a16:creationId xmlns:a16="http://schemas.microsoft.com/office/drawing/2014/main" id="{4032BF2B-661E-4479-86D8-967969818442}"/>
                </a:ext>
              </a:extLst>
            </p:cNvPr>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8" name="Oval 22">
              <a:extLst>
                <a:ext uri="{FF2B5EF4-FFF2-40B4-BE49-F238E27FC236}">
                  <a16:creationId xmlns:a16="http://schemas.microsoft.com/office/drawing/2014/main" id="{5432B625-9C7F-4E62-9910-8CA470A6170B}"/>
                </a:ext>
              </a:extLst>
            </p:cNvPr>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9" name="Oval 23">
              <a:extLst>
                <a:ext uri="{FF2B5EF4-FFF2-40B4-BE49-F238E27FC236}">
                  <a16:creationId xmlns:a16="http://schemas.microsoft.com/office/drawing/2014/main" id="{4FCD73A0-6F10-43E1-A82B-57CE49D67F84}"/>
                </a:ext>
              </a:extLst>
            </p:cNvPr>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0" name="Oval 24">
              <a:extLst>
                <a:ext uri="{FF2B5EF4-FFF2-40B4-BE49-F238E27FC236}">
                  <a16:creationId xmlns:a16="http://schemas.microsoft.com/office/drawing/2014/main" id="{EE8FA6CE-0849-410E-870F-3E123F1678F4}"/>
                </a:ext>
              </a:extLst>
            </p:cNvPr>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1" name="Oval 25">
              <a:extLst>
                <a:ext uri="{FF2B5EF4-FFF2-40B4-BE49-F238E27FC236}">
                  <a16:creationId xmlns:a16="http://schemas.microsoft.com/office/drawing/2014/main" id="{90D20132-39C8-4840-8F0D-04C3BDAB789E}"/>
                </a:ext>
              </a:extLst>
            </p:cNvPr>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2" name="Oval 26">
              <a:extLst>
                <a:ext uri="{FF2B5EF4-FFF2-40B4-BE49-F238E27FC236}">
                  <a16:creationId xmlns:a16="http://schemas.microsoft.com/office/drawing/2014/main" id="{77BB8330-7EDB-42B7-B759-C7D0A13285B1}"/>
                </a:ext>
              </a:extLst>
            </p:cNvPr>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3" name="Oval 27">
              <a:extLst>
                <a:ext uri="{FF2B5EF4-FFF2-40B4-BE49-F238E27FC236}">
                  <a16:creationId xmlns:a16="http://schemas.microsoft.com/office/drawing/2014/main" id="{8BE8B0CE-AF39-4D45-8EE6-5961C6149C12}"/>
                </a:ext>
              </a:extLst>
            </p:cNvPr>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4" name="Oval 28">
              <a:extLst>
                <a:ext uri="{FF2B5EF4-FFF2-40B4-BE49-F238E27FC236}">
                  <a16:creationId xmlns:a16="http://schemas.microsoft.com/office/drawing/2014/main" id="{65566AF2-F9A3-4017-BA89-16BE82FF686E}"/>
                </a:ext>
              </a:extLst>
            </p:cNvPr>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5" name="Oval 29">
              <a:extLst>
                <a:ext uri="{FF2B5EF4-FFF2-40B4-BE49-F238E27FC236}">
                  <a16:creationId xmlns:a16="http://schemas.microsoft.com/office/drawing/2014/main" id="{D0407E63-1B38-4839-9DC2-7EFCC64517D5}"/>
                </a:ext>
              </a:extLst>
            </p:cNvPr>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6" name="Oval 30">
              <a:extLst>
                <a:ext uri="{FF2B5EF4-FFF2-40B4-BE49-F238E27FC236}">
                  <a16:creationId xmlns:a16="http://schemas.microsoft.com/office/drawing/2014/main" id="{876797C7-590F-441C-8E33-D2F1B65158E0}"/>
                </a:ext>
              </a:extLst>
            </p:cNvPr>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7" name="Oval 31">
              <a:extLst>
                <a:ext uri="{FF2B5EF4-FFF2-40B4-BE49-F238E27FC236}">
                  <a16:creationId xmlns:a16="http://schemas.microsoft.com/office/drawing/2014/main" id="{B92314F6-2DA3-4705-93C0-C23B1532080E}"/>
                </a:ext>
              </a:extLst>
            </p:cNvPr>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8" name="Oval 32">
              <a:extLst>
                <a:ext uri="{FF2B5EF4-FFF2-40B4-BE49-F238E27FC236}">
                  <a16:creationId xmlns:a16="http://schemas.microsoft.com/office/drawing/2014/main" id="{66EA0266-78DD-45E0-8BE9-26C30A581899}"/>
                </a:ext>
              </a:extLst>
            </p:cNvPr>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9" name="Oval 33">
              <a:extLst>
                <a:ext uri="{FF2B5EF4-FFF2-40B4-BE49-F238E27FC236}">
                  <a16:creationId xmlns:a16="http://schemas.microsoft.com/office/drawing/2014/main" id="{FC484E30-241F-4501-B24C-8E091DC2EE4C}"/>
                </a:ext>
              </a:extLst>
            </p:cNvPr>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0" name="Oval 34">
              <a:extLst>
                <a:ext uri="{FF2B5EF4-FFF2-40B4-BE49-F238E27FC236}">
                  <a16:creationId xmlns:a16="http://schemas.microsoft.com/office/drawing/2014/main" id="{5C9EF4A0-1DEB-49D9-9E1B-D86EBA868AB5}"/>
                </a:ext>
              </a:extLst>
            </p:cNvPr>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1" name="Oval 35">
              <a:extLst>
                <a:ext uri="{FF2B5EF4-FFF2-40B4-BE49-F238E27FC236}">
                  <a16:creationId xmlns:a16="http://schemas.microsoft.com/office/drawing/2014/main" id="{1AB3B5B5-2C99-4352-AD7E-1279DCDA2E6D}"/>
                </a:ext>
              </a:extLst>
            </p:cNvPr>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2" name="Oval 36">
              <a:extLst>
                <a:ext uri="{FF2B5EF4-FFF2-40B4-BE49-F238E27FC236}">
                  <a16:creationId xmlns:a16="http://schemas.microsoft.com/office/drawing/2014/main" id="{34B79891-1080-407D-9B1C-73B6522D7FFD}"/>
                </a:ext>
              </a:extLst>
            </p:cNvPr>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3" name="Oval 37">
              <a:extLst>
                <a:ext uri="{FF2B5EF4-FFF2-40B4-BE49-F238E27FC236}">
                  <a16:creationId xmlns:a16="http://schemas.microsoft.com/office/drawing/2014/main" id="{14841D37-CD30-47F6-AD55-EBAC2F0CCEDE}"/>
                </a:ext>
              </a:extLst>
            </p:cNvPr>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4" name="Oval 38">
              <a:extLst>
                <a:ext uri="{FF2B5EF4-FFF2-40B4-BE49-F238E27FC236}">
                  <a16:creationId xmlns:a16="http://schemas.microsoft.com/office/drawing/2014/main" id="{D8346EA4-52AD-494E-AECF-CF1D0158EF33}"/>
                </a:ext>
              </a:extLst>
            </p:cNvPr>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5" name="Oval 39">
              <a:extLst>
                <a:ext uri="{FF2B5EF4-FFF2-40B4-BE49-F238E27FC236}">
                  <a16:creationId xmlns:a16="http://schemas.microsoft.com/office/drawing/2014/main" id="{F79558A3-7AC1-4F4E-AE41-1D01EA7A7644}"/>
                </a:ext>
              </a:extLst>
            </p:cNvPr>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grpSp>
      <p:sp>
        <p:nvSpPr>
          <p:cNvPr id="76" name="Rectangle 3">
            <a:extLst>
              <a:ext uri="{FF2B5EF4-FFF2-40B4-BE49-F238E27FC236}">
                <a16:creationId xmlns:a16="http://schemas.microsoft.com/office/drawing/2014/main" id="{D5580FA8-7DF9-4BFF-9138-9517D037A1F6}"/>
              </a:ext>
            </a:extLst>
          </p:cNvPr>
          <p:cNvSpPr>
            <a:spLocks noGrp="1" noChangeArrowheads="1"/>
          </p:cNvSpPr>
          <p:nvPr>
            <p:ph type="ctrTitle"/>
          </p:nvPr>
        </p:nvSpPr>
        <p:spPr>
          <a:xfrm>
            <a:off x="336986" y="329594"/>
            <a:ext cx="5530414" cy="1550916"/>
          </a:xfrm>
        </p:spPr>
        <p:txBody>
          <a:bodyPr/>
          <a:lstStyle>
            <a:lvl1pPr algn="r">
              <a:defRPr sz="4800"/>
            </a:lvl1pPr>
          </a:lstStyle>
          <a:p>
            <a:pPr lvl="0"/>
            <a:r>
              <a:rPr lang="en-US" altLang="en-US" noProof="0" dirty="0"/>
              <a:t>Click to edit Master title style</a:t>
            </a:r>
          </a:p>
        </p:txBody>
      </p:sp>
      <p:sp>
        <p:nvSpPr>
          <p:cNvPr id="77" name="Rectangle 4">
            <a:extLst>
              <a:ext uri="{FF2B5EF4-FFF2-40B4-BE49-F238E27FC236}">
                <a16:creationId xmlns:a16="http://schemas.microsoft.com/office/drawing/2014/main" id="{0CC96A5B-AFF5-4843-B04D-F3CD1C65D2C2}"/>
              </a:ext>
            </a:extLst>
          </p:cNvPr>
          <p:cNvSpPr>
            <a:spLocks noGrp="1" noChangeArrowheads="1"/>
          </p:cNvSpPr>
          <p:nvPr>
            <p:ph type="subTitle" idx="1"/>
          </p:nvPr>
        </p:nvSpPr>
        <p:spPr>
          <a:xfrm>
            <a:off x="288912" y="2247900"/>
            <a:ext cx="5575354" cy="2362200"/>
          </a:xfrm>
        </p:spPr>
        <p:txBody>
          <a:bodyPr/>
          <a:lstStyle>
            <a:lvl1pPr marL="0" indent="0" algn="r">
              <a:buFont typeface="Wingdings" pitchFamily="2" charset="2"/>
              <a:buNone/>
              <a:defRPr sz="3200"/>
            </a:lvl1pPr>
          </a:lstStyle>
          <a:p>
            <a:pPr lvl="0"/>
            <a:r>
              <a:rPr lang="en-US" altLang="en-US" noProof="0" dirty="0"/>
              <a:t>Click to edit Master subtitle style</a:t>
            </a:r>
          </a:p>
        </p:txBody>
      </p:sp>
      <p:pic>
        <p:nvPicPr>
          <p:cNvPr id="78" name="Picture 77" descr="A city skyline with tall buildings&#10;&#10;Description automatically generated with low confidence">
            <a:extLst>
              <a:ext uri="{FF2B5EF4-FFF2-40B4-BE49-F238E27FC236}">
                <a16:creationId xmlns:a16="http://schemas.microsoft.com/office/drawing/2014/main" id="{446BBCCE-953A-407F-A356-C3B6390CB2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72200" y="2162174"/>
            <a:ext cx="2716145" cy="3514721"/>
          </a:xfrm>
          <a:prstGeom prst="rect">
            <a:avLst/>
          </a:prstGeom>
        </p:spPr>
      </p:pic>
      <p:sp>
        <p:nvSpPr>
          <p:cNvPr id="79" name="Line 40">
            <a:extLst>
              <a:ext uri="{FF2B5EF4-FFF2-40B4-BE49-F238E27FC236}">
                <a16:creationId xmlns:a16="http://schemas.microsoft.com/office/drawing/2014/main" id="{B844AA89-63E4-42BC-A658-E59A0486CE9E}"/>
              </a:ext>
            </a:extLst>
          </p:cNvPr>
          <p:cNvSpPr>
            <a:spLocks noChangeShapeType="1"/>
          </p:cNvSpPr>
          <p:nvPr userDrawn="1"/>
        </p:nvSpPr>
        <p:spPr bwMode="auto">
          <a:xfrm>
            <a:off x="341603" y="2017712"/>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0" name="Rectangle 6">
            <a:extLst>
              <a:ext uri="{FF2B5EF4-FFF2-40B4-BE49-F238E27FC236}">
                <a16:creationId xmlns:a16="http://schemas.microsoft.com/office/drawing/2014/main" id="{A2C3218D-B743-44E4-B954-03896F6643EB}"/>
              </a:ext>
            </a:extLst>
          </p:cNvPr>
          <p:cNvSpPr>
            <a:spLocks noGrp="1" noChangeArrowheads="1"/>
          </p:cNvSpPr>
          <p:nvPr>
            <p:ph type="ftr" sz="quarter" idx="11"/>
          </p:nvPr>
        </p:nvSpPr>
        <p:spPr>
          <a:xfrm>
            <a:off x="3124200" y="6248400"/>
            <a:ext cx="2895600" cy="457200"/>
          </a:xfrm>
        </p:spPr>
        <p:txBody>
          <a:bodyPr/>
          <a:lstStyle>
            <a:lvl1pPr>
              <a:defRPr dirty="0"/>
            </a:lvl1pPr>
          </a:lstStyle>
          <a:p>
            <a:pPr>
              <a:defRPr/>
            </a:pPr>
            <a:r>
              <a:rPr lang="en-US" altLang="en-US" dirty="0"/>
              <a:t>© 2022 McGraw Hill Education.</a:t>
            </a:r>
          </a:p>
        </p:txBody>
      </p:sp>
    </p:spTree>
    <p:extLst>
      <p:ext uri="{BB962C8B-B14F-4D97-AF65-F5344CB8AC3E}">
        <p14:creationId xmlns:p14="http://schemas.microsoft.com/office/powerpoint/2010/main" val="238615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5771E248-F85D-40F3-B2E4-81DA75DE8542}"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516C9713-521E-467E-AACC-1E207930F83D}" type="slidenum">
              <a:rPr lang="en-US" altLang="en-US"/>
              <a:pPr>
                <a:defRPr/>
              </a:pPr>
              <a:t>‹#›</a:t>
            </a:fld>
            <a:endParaRPr lang="en-US" altLang="en-US" dirty="0"/>
          </a:p>
        </p:txBody>
      </p:sp>
    </p:spTree>
    <p:extLst>
      <p:ext uri="{BB962C8B-B14F-4D97-AF65-F5344CB8AC3E}">
        <p14:creationId xmlns:p14="http://schemas.microsoft.com/office/powerpoint/2010/main" val="321767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45E9B935-7598-4B77-937A-372F3B1D6F19}"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C03CAFD2-7EA2-497B-9378-5CB6BE46CF23}" type="slidenum">
              <a:rPr lang="en-US" altLang="en-US"/>
              <a:pPr>
                <a:defRPr/>
              </a:pPr>
              <a:t>‹#›</a:t>
            </a:fld>
            <a:endParaRPr lang="en-US" altLang="en-US" dirty="0"/>
          </a:p>
        </p:txBody>
      </p:sp>
    </p:spTree>
    <p:extLst>
      <p:ext uri="{BB962C8B-B14F-4D97-AF65-F5344CB8AC3E}">
        <p14:creationId xmlns:p14="http://schemas.microsoft.com/office/powerpoint/2010/main" val="3341732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32907772-B888-49B2-9D14-845CC538FC6B}"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634BB8D1-4F43-4266-933F-C3BE7B185FE8}" type="slidenum">
              <a:rPr lang="en-US" altLang="en-US"/>
              <a:pPr>
                <a:defRPr/>
              </a:pPr>
              <a:t>‹#›</a:t>
            </a:fld>
            <a:endParaRPr lang="en-US" altLang="en-US" dirty="0"/>
          </a:p>
        </p:txBody>
      </p:sp>
    </p:spTree>
    <p:extLst>
      <p:ext uri="{BB962C8B-B14F-4D97-AF65-F5344CB8AC3E}">
        <p14:creationId xmlns:p14="http://schemas.microsoft.com/office/powerpoint/2010/main" val="1267602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7DCFABB0-6334-4A75-8F6E-37A62541DAEE}"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E293360E-86F7-45F4-ABAA-CD890144910D}" type="slidenum">
              <a:rPr lang="en-US" altLang="en-US"/>
              <a:pPr>
                <a:defRPr/>
              </a:pPr>
              <a:t>‹#›</a:t>
            </a:fld>
            <a:endParaRPr lang="en-US" altLang="en-US" dirty="0"/>
          </a:p>
        </p:txBody>
      </p:sp>
    </p:spTree>
    <p:extLst>
      <p:ext uri="{BB962C8B-B14F-4D97-AF65-F5344CB8AC3E}">
        <p14:creationId xmlns:p14="http://schemas.microsoft.com/office/powerpoint/2010/main" val="2780494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51AB7195-70F4-4AA8-BA0F-6ADDC24DD3AC}" type="datetime1">
              <a:rPr lang="en-US" smtClean="0"/>
              <a:t>3/13/2024</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B1FCAA78-87FE-4F6A-BE11-AF6F1E25092B}" type="slidenum">
              <a:rPr lang="en-US" altLang="en-US"/>
              <a:pPr>
                <a:defRPr/>
              </a:pPr>
              <a:t>‹#›</a:t>
            </a:fld>
            <a:endParaRPr lang="en-US" altLang="en-US" dirty="0"/>
          </a:p>
        </p:txBody>
      </p:sp>
    </p:spTree>
    <p:extLst>
      <p:ext uri="{BB962C8B-B14F-4D97-AF65-F5344CB8AC3E}">
        <p14:creationId xmlns:p14="http://schemas.microsoft.com/office/powerpoint/2010/main" val="1972378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EA70E2C9-EDA3-44DA-BDAB-C5ED4A1C906F}" type="datetime1">
              <a:rPr lang="en-US" smtClean="0"/>
              <a:t>3/13/2024</a:t>
            </a:fld>
            <a:endParaRPr lang="en-US" altLang="en-US" dirty="0"/>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9" name="Rectangle 7"/>
          <p:cNvSpPr>
            <a:spLocks noGrp="1" noChangeArrowheads="1"/>
          </p:cNvSpPr>
          <p:nvPr>
            <p:ph type="sldNum" sz="quarter" idx="12"/>
          </p:nvPr>
        </p:nvSpPr>
        <p:spPr>
          <a:ln/>
        </p:spPr>
        <p:txBody>
          <a:bodyPr/>
          <a:lstStyle>
            <a:lvl1pPr>
              <a:defRPr/>
            </a:lvl1pPr>
          </a:lstStyle>
          <a:p>
            <a:pPr>
              <a:defRPr/>
            </a:pPr>
            <a:r>
              <a:rPr lang="en-US" altLang="en-US" dirty="0"/>
              <a:t>1-</a:t>
            </a:r>
            <a:fld id="{1B2934B8-407F-4015-B5DF-7D2A5D075E59}" type="slidenum">
              <a:rPr lang="en-US" altLang="en-US"/>
              <a:pPr>
                <a:defRPr/>
              </a:pPr>
              <a:t>‹#›</a:t>
            </a:fld>
            <a:endParaRPr lang="en-US" altLang="en-US" dirty="0"/>
          </a:p>
        </p:txBody>
      </p:sp>
    </p:spTree>
    <p:extLst>
      <p:ext uri="{BB962C8B-B14F-4D97-AF65-F5344CB8AC3E}">
        <p14:creationId xmlns:p14="http://schemas.microsoft.com/office/powerpoint/2010/main" val="2040058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608359D0-F904-4BD3-95D6-F41EB1507013}" type="datetime1">
              <a:rPr lang="en-US" smtClean="0"/>
              <a:t>3/13/2024</a:t>
            </a:fld>
            <a:endParaRPr lang="en-US" altLang="en-US" dirty="0"/>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5" name="Rectangle 7"/>
          <p:cNvSpPr>
            <a:spLocks noGrp="1" noChangeArrowheads="1"/>
          </p:cNvSpPr>
          <p:nvPr>
            <p:ph type="sldNum" sz="quarter" idx="12"/>
          </p:nvPr>
        </p:nvSpPr>
        <p:spPr>
          <a:ln/>
        </p:spPr>
        <p:txBody>
          <a:bodyPr/>
          <a:lstStyle>
            <a:lvl1pPr>
              <a:defRPr/>
            </a:lvl1pPr>
          </a:lstStyle>
          <a:p>
            <a:pPr>
              <a:defRPr/>
            </a:pPr>
            <a:r>
              <a:rPr lang="en-US" altLang="en-US" dirty="0"/>
              <a:t>1-</a:t>
            </a:r>
            <a:fld id="{CBB24A2D-9B7D-4555-8D87-31567F2B2CA4}" type="slidenum">
              <a:rPr lang="en-US" altLang="en-US"/>
              <a:pPr>
                <a:defRPr/>
              </a:pPr>
              <a:t>‹#›</a:t>
            </a:fld>
            <a:endParaRPr lang="en-US" altLang="en-US" dirty="0"/>
          </a:p>
        </p:txBody>
      </p:sp>
    </p:spTree>
    <p:extLst>
      <p:ext uri="{BB962C8B-B14F-4D97-AF65-F5344CB8AC3E}">
        <p14:creationId xmlns:p14="http://schemas.microsoft.com/office/powerpoint/2010/main" val="3912247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631F66CE-7436-41C9-B357-FDE1D82E8CFD}" type="datetime1">
              <a:rPr lang="en-US" smtClean="0"/>
              <a:t>3/13/2024</a:t>
            </a:fld>
            <a:endParaRPr lang="en-US" altLang="en-US" dirty="0"/>
          </a:p>
        </p:txBody>
      </p:sp>
      <p:sp>
        <p:nvSpPr>
          <p:cNvPr id="3"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4" name="Rectangle 7"/>
          <p:cNvSpPr>
            <a:spLocks noGrp="1" noChangeArrowheads="1"/>
          </p:cNvSpPr>
          <p:nvPr>
            <p:ph type="sldNum" sz="quarter" idx="12"/>
          </p:nvPr>
        </p:nvSpPr>
        <p:spPr>
          <a:ln/>
        </p:spPr>
        <p:txBody>
          <a:bodyPr/>
          <a:lstStyle>
            <a:lvl1pPr>
              <a:defRPr/>
            </a:lvl1pPr>
          </a:lstStyle>
          <a:p>
            <a:pPr>
              <a:defRPr/>
            </a:pPr>
            <a:r>
              <a:rPr lang="en-US" altLang="en-US" dirty="0"/>
              <a:t>1-</a:t>
            </a:r>
            <a:fld id="{0B66F7E5-679C-4E65-8349-856178083D60}" type="slidenum">
              <a:rPr lang="en-US" altLang="en-US"/>
              <a:pPr>
                <a:defRPr/>
              </a:pPr>
              <a:t>‹#›</a:t>
            </a:fld>
            <a:endParaRPr lang="en-US" altLang="en-US" dirty="0"/>
          </a:p>
        </p:txBody>
      </p:sp>
    </p:spTree>
    <p:extLst>
      <p:ext uri="{BB962C8B-B14F-4D97-AF65-F5344CB8AC3E}">
        <p14:creationId xmlns:p14="http://schemas.microsoft.com/office/powerpoint/2010/main" val="898068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8CBBCBF4-130C-4FE5-883D-04393AECF8E8}" type="datetime1">
              <a:rPr lang="en-US" smtClean="0"/>
              <a:t>3/13/2024</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878896B1-FC88-49C1-A06C-8DE872FDB016}" type="slidenum">
              <a:rPr lang="en-US" altLang="en-US"/>
              <a:pPr>
                <a:defRPr/>
              </a:pPr>
              <a:t>‹#›</a:t>
            </a:fld>
            <a:endParaRPr lang="en-US" altLang="en-US" dirty="0"/>
          </a:p>
        </p:txBody>
      </p:sp>
    </p:spTree>
    <p:extLst>
      <p:ext uri="{BB962C8B-B14F-4D97-AF65-F5344CB8AC3E}">
        <p14:creationId xmlns:p14="http://schemas.microsoft.com/office/powerpoint/2010/main" val="2790486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DD478CE2-00BD-4EE8-87C5-D0641BEDB982}" type="datetime1">
              <a:rPr lang="en-US" smtClean="0"/>
              <a:t>3/13/2024</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4709B2D9-2030-407F-9A9A-D98E01650F76}" type="slidenum">
              <a:rPr lang="en-US" altLang="en-US"/>
              <a:pPr>
                <a:defRPr/>
              </a:pPr>
              <a:t>‹#›</a:t>
            </a:fld>
            <a:endParaRPr lang="en-US" altLang="en-US" dirty="0"/>
          </a:p>
        </p:txBody>
      </p:sp>
    </p:spTree>
    <p:extLst>
      <p:ext uri="{BB962C8B-B14F-4D97-AF65-F5344CB8AC3E}">
        <p14:creationId xmlns:p14="http://schemas.microsoft.com/office/powerpoint/2010/main" val="237274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2165"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0" smtClean="0">
                <a:latin typeface="+mn-lt"/>
              </a:defRPr>
            </a:lvl1pPr>
          </a:lstStyle>
          <a:p>
            <a:pPr>
              <a:defRPr/>
            </a:pPr>
            <a:fld id="{0E0A2C6D-8016-4439-B68F-814544323327}" type="datetime1">
              <a:rPr lang="en-US" smtClean="0"/>
              <a:t>3/13/2024</a:t>
            </a:fld>
            <a:endParaRPr lang="en-US" altLang="en-US" dirty="0"/>
          </a:p>
        </p:txBody>
      </p:sp>
      <p:sp>
        <p:nvSpPr>
          <p:cNvPr id="92166"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0" smtClean="0">
                <a:latin typeface="+mn-lt"/>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92167"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smtClean="0">
                <a:latin typeface="+mn-lt"/>
              </a:defRPr>
            </a:lvl1pPr>
          </a:lstStyle>
          <a:p>
            <a:pPr>
              <a:defRPr/>
            </a:pPr>
            <a:r>
              <a:rPr lang="en-US" altLang="en-US" dirty="0"/>
              <a:t>1-</a:t>
            </a:r>
            <a:fld id="{650E5D44-4B46-46C3-AACE-1AF198F7D9D9}" type="slidenum">
              <a:rPr lang="en-US" altLang="en-US"/>
              <a:pPr>
                <a:defRPr/>
              </a:pPr>
              <a:t>‹#›</a:t>
            </a:fld>
            <a:endParaRPr lang="en-US" altLang="en-US" dirty="0"/>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34"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35"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36"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37"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38"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39"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40"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41"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42"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43"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44"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46"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47"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48"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50"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51"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52"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54"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55"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56"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57"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58"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59"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60"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61"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62"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63"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grpSp>
    </p:spTree>
  </p:cSld>
  <p:clrMap bg1="lt1" tx1="dk1" bg2="lt2" tx2="dk2" accent1="accent1" accent2="accent2" accent3="accent3" accent4="accent4" accent5="accent5" accent6="accent6" hlink="hlink" folHlink="folHlink"/>
  <p:sldLayoutIdLst>
    <p:sldLayoutId id="2147483732"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altLang="en-US" dirty="0"/>
              <a:t>Chapter Twenty-Three</a:t>
            </a:r>
          </a:p>
        </p:txBody>
      </p:sp>
      <p:sp>
        <p:nvSpPr>
          <p:cNvPr id="3075" name="Rectangle 5"/>
          <p:cNvSpPr>
            <a:spLocks noGrp="1" noChangeArrowheads="1"/>
          </p:cNvSpPr>
          <p:nvPr>
            <p:ph type="subTitle" idx="1"/>
          </p:nvPr>
        </p:nvSpPr>
        <p:spPr/>
        <p:txBody>
          <a:bodyPr/>
          <a:lstStyle/>
          <a:p>
            <a:pPr>
              <a:spcBef>
                <a:spcPct val="50000"/>
              </a:spcBef>
              <a:buClrTx/>
              <a:buSzTx/>
              <a:buFontTx/>
              <a:buNone/>
            </a:pPr>
            <a:r>
              <a:rPr lang="en-US" altLang="en-US" sz="4800" dirty="0"/>
              <a:t>Managing Interest Rate Risk and Insolvency Risk on the Balance Sheet</a:t>
            </a:r>
          </a:p>
          <a:p>
            <a:pPr eaLnBrk="1" hangingPunct="1"/>
            <a:endParaRPr lang="en-US" altLang="en-US" sz="4400" dirty="0"/>
          </a:p>
        </p:txBody>
      </p:sp>
      <p:sp>
        <p:nvSpPr>
          <p:cNvPr id="4" name="Content Placeholder 1">
            <a:extLst>
              <a:ext uri="{FF2B5EF4-FFF2-40B4-BE49-F238E27FC236}">
                <a16:creationId xmlns:a16="http://schemas.microsoft.com/office/drawing/2014/main" id="{4D280FDF-DBFA-420F-A73B-C8AC0C628AF2}"/>
              </a:ext>
            </a:extLst>
          </p:cNvPr>
          <p:cNvSpPr txBox="1">
            <a:spLocks/>
          </p:cNvSpPr>
          <p:nvPr/>
        </p:nvSpPr>
        <p:spPr bwMode="auto">
          <a:xfrm>
            <a:off x="315913" y="6392777"/>
            <a:ext cx="8617072" cy="325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dirty="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0" dirty="0">
                <a:latin typeface="+mj-lt"/>
                <a:cs typeface="Calibri" panose="020F0502020204030204" pitchFamily="34" charset="0"/>
              </a:rPr>
              <a:t>©McGraw Hill LLC. All rights reserved. No reproduction or distribution without the prior written consent of McGraw Hill. </a:t>
            </a:r>
          </a:p>
          <a:p>
            <a:pPr algn="l"/>
            <a:endParaRPr lang="en-US" b="0" dirty="0">
              <a:latin typeface="+mj-lt"/>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11268" name="Rectangle 2"/>
          <p:cNvSpPr>
            <a:spLocks noGrp="1" noChangeArrowheads="1"/>
          </p:cNvSpPr>
          <p:nvPr>
            <p:ph type="title" idx="4294967295"/>
          </p:nvPr>
        </p:nvSpPr>
        <p:spPr/>
        <p:txBody>
          <a:bodyPr anchor="ctr"/>
          <a:lstStyle/>
          <a:p>
            <a:pPr eaLnBrk="1" hangingPunct="1"/>
            <a:r>
              <a:rPr lang="en-US" altLang="en-US" sz="3500" dirty="0"/>
              <a:t>Spread Effect</a:t>
            </a:r>
          </a:p>
        </p:txBody>
      </p:sp>
      <p:sp>
        <p:nvSpPr>
          <p:cNvPr id="11269" name="Rectangle 3"/>
          <p:cNvSpPr>
            <a:spLocks noGrp="1" noChangeArrowheads="1"/>
          </p:cNvSpPr>
          <p:nvPr>
            <p:ph type="body" sz="half" idx="4294967295"/>
          </p:nvPr>
        </p:nvSpPr>
        <p:spPr>
          <a:xfrm>
            <a:off x="345989" y="1719263"/>
            <a:ext cx="8464379" cy="466918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Bef>
                <a:spcPts val="600"/>
              </a:spcBef>
            </a:pPr>
            <a:r>
              <a:rPr lang="en-US" altLang="en-US" sz="2400" b="1" dirty="0"/>
              <a:t>Spread effect</a:t>
            </a:r>
            <a:r>
              <a:rPr lang="en-US" altLang="en-US" sz="2400" dirty="0"/>
              <a:t> is the effect that a change in the spread between rates on RSAs and RSLs has on net interest income (NII) as interest rates change</a:t>
            </a:r>
          </a:p>
          <a:p>
            <a:pPr marL="0" indent="0" algn="ctr" eaLnBrk="1" hangingPunct="1">
              <a:spcBef>
                <a:spcPts val="600"/>
              </a:spcBef>
              <a:buNone/>
            </a:pPr>
            <a:endParaRPr lang="en-US" altLang="en-US" sz="2400" dirty="0">
              <a:cs typeface="Times New Roman" pitchFamily="18" charset="0"/>
            </a:endParaRPr>
          </a:p>
          <a:p>
            <a:pPr eaLnBrk="1" hangingPunct="1">
              <a:spcBef>
                <a:spcPts val="600"/>
              </a:spcBef>
            </a:pPr>
            <a:endParaRPr lang="en-US" altLang="en-US" sz="2400" dirty="0"/>
          </a:p>
          <a:p>
            <a:pPr eaLnBrk="1" hangingPunct="1">
              <a:spcBef>
                <a:spcPts val="600"/>
              </a:spcBef>
            </a:pPr>
            <a:r>
              <a:rPr lang="en-US" altLang="en-US" sz="2400" dirty="0"/>
              <a:t>In general, the spread effect is such that, regardless of the direction of the change in interest rates, a positive relation exists between changes in the spread (between rates on RSAs and RSLs) and changes in NII</a:t>
            </a:r>
          </a:p>
          <a:p>
            <a:pPr eaLnBrk="1" hangingPunct="1">
              <a:spcBef>
                <a:spcPts val="600"/>
              </a:spcBef>
            </a:pPr>
            <a:r>
              <a:rPr lang="en-US" altLang="en-US" sz="2400" dirty="0"/>
              <a:t>When the spread increases (decreases), NII increases (decreases)</a:t>
            </a:r>
          </a:p>
          <a:p>
            <a:pPr marL="0" indent="0" algn="ctr" eaLnBrk="1" hangingPunct="1">
              <a:spcBef>
                <a:spcPts val="600"/>
              </a:spcBef>
              <a:buFont typeface="Wingdings" pitchFamily="2" charset="2"/>
              <a:buNone/>
            </a:pPr>
            <a:endParaRPr lang="en-US" altLang="en-US" dirty="0"/>
          </a:p>
        </p:txBody>
      </p:sp>
      <p:sp>
        <p:nvSpPr>
          <p:cNvPr id="6" name="Footer Placeholder 3">
            <a:extLst>
              <a:ext uri="{FF2B5EF4-FFF2-40B4-BE49-F238E27FC236}">
                <a16:creationId xmlns:a16="http://schemas.microsoft.com/office/drawing/2014/main" id="{F3D79A58-D6A2-40F0-B7AD-F81D3489AE1A}"/>
              </a:ext>
            </a:extLst>
          </p:cNvPr>
          <p:cNvSpPr txBox="1">
            <a:spLocks/>
          </p:cNvSpPr>
          <p:nvPr/>
        </p:nvSpPr>
        <p:spPr bwMode="auto">
          <a:xfrm>
            <a:off x="764848" y="6553200"/>
            <a:ext cx="761430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b="0" kern="1200">
                <a:solidFill>
                  <a:schemeClr val="tx1"/>
                </a:solidFill>
                <a:latin typeface="+mn-lt"/>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9837AF31-D55C-4D70-9ED0-9EDC70D16F79}"/>
              </a:ext>
            </a:extLst>
          </p:cNvPr>
          <p:cNvSpPr>
            <a:spLocks noGrp="1"/>
          </p:cNvSpPr>
          <p:nvPr>
            <p:ph type="sldNum" sz="quarter" idx="12"/>
          </p:nvPr>
        </p:nvSpPr>
        <p:spPr>
          <a:xfrm>
            <a:off x="6553200" y="6553200"/>
            <a:ext cx="2133600" cy="304800"/>
          </a:xfrm>
        </p:spPr>
        <p:txBody>
          <a:bodyPr/>
          <a:lstStyle/>
          <a:p>
            <a:pPr>
              <a:defRPr/>
            </a:pPr>
            <a:r>
              <a:rPr lang="en-US" altLang="en-US" dirty="0"/>
              <a:t>23-</a:t>
            </a:r>
            <a:fld id="{7AF55BBF-CA4E-4AD6-B039-F5AB6EDCC4B9}" type="slidenum">
              <a:rPr lang="en-US" altLang="en-US" smtClean="0"/>
              <a:pPr>
                <a:defRPr/>
              </a:pPr>
              <a:t>10</a:t>
            </a:fld>
            <a:endParaRPr lang="en-US" altLang="en-US" dirty="0"/>
          </a:p>
        </p:txBody>
      </p:sp>
      <p:pic>
        <p:nvPicPr>
          <p:cNvPr id="4" name="Picture 3">
            <a:extLst>
              <a:ext uri="{FF2B5EF4-FFF2-40B4-BE49-F238E27FC236}">
                <a16:creationId xmlns:a16="http://schemas.microsoft.com/office/drawing/2014/main" id="{F4FEDB00-314A-458A-924D-BB439FEBC58B}"/>
              </a:ext>
            </a:extLst>
          </p:cNvPr>
          <p:cNvPicPr>
            <a:picLocks noChangeAspect="1"/>
          </p:cNvPicPr>
          <p:nvPr/>
        </p:nvPicPr>
        <p:blipFill>
          <a:blip r:embed="rId3"/>
          <a:stretch>
            <a:fillRect/>
          </a:stretch>
        </p:blipFill>
        <p:spPr>
          <a:xfrm>
            <a:off x="1125609" y="3177027"/>
            <a:ext cx="6201623" cy="503946"/>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7172" name="Rectangle 2"/>
          <p:cNvSpPr>
            <a:spLocks noGrp="1" noChangeArrowheads="1"/>
          </p:cNvSpPr>
          <p:nvPr>
            <p:ph type="title" idx="4294967295"/>
          </p:nvPr>
        </p:nvSpPr>
        <p:spPr>
          <a:xfrm>
            <a:off x="457200" y="270519"/>
            <a:ext cx="7543800" cy="1295400"/>
          </a:xfrm>
        </p:spPr>
        <p:txBody>
          <a:bodyPr anchor="ctr"/>
          <a:lstStyle/>
          <a:p>
            <a:pPr eaLnBrk="1" hangingPunct="1"/>
            <a:r>
              <a:rPr lang="en-US" altLang="en-US" sz="3500" dirty="0"/>
              <a:t>Impact of Spread Effect on Net Interest Income</a:t>
            </a:r>
          </a:p>
        </p:txBody>
      </p:sp>
      <p:sp>
        <p:nvSpPr>
          <p:cNvPr id="6" name="Footer Placeholder 3">
            <a:extLst>
              <a:ext uri="{FF2B5EF4-FFF2-40B4-BE49-F238E27FC236}">
                <a16:creationId xmlns:a16="http://schemas.microsoft.com/office/drawing/2014/main" id="{D6B55F1E-7D24-4D09-8FBA-A77C75FA4CEE}"/>
              </a:ext>
            </a:extLst>
          </p:cNvPr>
          <p:cNvSpPr txBox="1">
            <a:spLocks/>
          </p:cNvSpPr>
          <p:nvPr/>
        </p:nvSpPr>
        <p:spPr bwMode="auto">
          <a:xfrm>
            <a:off x="726391" y="6553200"/>
            <a:ext cx="769121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b="0" kern="1200">
                <a:solidFill>
                  <a:schemeClr val="tx1"/>
                </a:solidFill>
                <a:latin typeface="+mn-lt"/>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047A7067-F38C-4AA9-9BA4-852C2E53359E}"/>
              </a:ext>
            </a:extLst>
          </p:cNvPr>
          <p:cNvSpPr>
            <a:spLocks noGrp="1"/>
          </p:cNvSpPr>
          <p:nvPr>
            <p:ph type="sldNum" sz="quarter" idx="12"/>
          </p:nvPr>
        </p:nvSpPr>
        <p:spPr>
          <a:xfrm>
            <a:off x="6553200" y="6553200"/>
            <a:ext cx="2133600" cy="304800"/>
          </a:xfrm>
        </p:spPr>
        <p:txBody>
          <a:bodyPr/>
          <a:lstStyle/>
          <a:p>
            <a:pPr>
              <a:defRPr/>
            </a:pPr>
            <a:r>
              <a:rPr lang="en-US" altLang="en-US" dirty="0"/>
              <a:t>23-</a:t>
            </a:r>
            <a:fld id="{7AF55BBF-CA4E-4AD6-B039-F5AB6EDCC4B9}" type="slidenum">
              <a:rPr lang="en-US" altLang="en-US" smtClean="0"/>
              <a:pPr>
                <a:defRPr/>
              </a:pPr>
              <a:t>11</a:t>
            </a:fld>
            <a:endParaRPr lang="en-US" altLang="en-US" dirty="0"/>
          </a:p>
        </p:txBody>
      </p:sp>
      <p:pic>
        <p:nvPicPr>
          <p:cNvPr id="4" name="Picture 3">
            <a:extLst>
              <a:ext uri="{FF2B5EF4-FFF2-40B4-BE49-F238E27FC236}">
                <a16:creationId xmlns:a16="http://schemas.microsoft.com/office/drawing/2014/main" id="{5D09221B-0B62-48F3-B2CA-9514465DD03C}"/>
              </a:ext>
            </a:extLst>
          </p:cNvPr>
          <p:cNvPicPr>
            <a:picLocks noChangeAspect="1"/>
          </p:cNvPicPr>
          <p:nvPr/>
        </p:nvPicPr>
        <p:blipFill>
          <a:blip r:embed="rId3"/>
          <a:stretch>
            <a:fillRect/>
          </a:stretch>
        </p:blipFill>
        <p:spPr>
          <a:xfrm>
            <a:off x="123567" y="2050905"/>
            <a:ext cx="8896865" cy="3750044"/>
          </a:xfrm>
          <a:prstGeom prst="rect">
            <a:avLst/>
          </a:prstGeom>
        </p:spPr>
      </p:pic>
    </p:spTree>
    <p:extLst>
      <p:ext uri="{BB962C8B-B14F-4D97-AF65-F5344CB8AC3E}">
        <p14:creationId xmlns:p14="http://schemas.microsoft.com/office/powerpoint/2010/main" val="335964200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13316" name="Rectangle 2"/>
          <p:cNvSpPr>
            <a:spLocks noGrp="1" noChangeArrowheads="1"/>
          </p:cNvSpPr>
          <p:nvPr>
            <p:ph type="title" idx="4294967295"/>
          </p:nvPr>
        </p:nvSpPr>
        <p:spPr/>
        <p:txBody>
          <a:bodyPr anchor="ctr"/>
          <a:lstStyle/>
          <a:p>
            <a:pPr eaLnBrk="1" hangingPunct="1"/>
            <a:r>
              <a:rPr lang="en-US" altLang="en-US" sz="3500" dirty="0"/>
              <a:t>Weaknesses of the Repricing Model</a:t>
            </a:r>
          </a:p>
        </p:txBody>
      </p:sp>
      <p:sp>
        <p:nvSpPr>
          <p:cNvPr id="13317" name="Rectangle 3"/>
          <p:cNvSpPr>
            <a:spLocks noGrp="1" noChangeArrowheads="1"/>
          </p:cNvSpPr>
          <p:nvPr>
            <p:ph type="body" sz="half" idx="4294967295"/>
          </p:nvPr>
        </p:nvSpPr>
        <p:spPr>
          <a:xfrm>
            <a:off x="278027" y="1610437"/>
            <a:ext cx="8587946" cy="4833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spcBef>
                <a:spcPts val="600"/>
              </a:spcBef>
            </a:pPr>
            <a:r>
              <a:rPr lang="en-US" altLang="en-US" sz="2400" dirty="0">
                <a:cs typeface="Times New Roman" pitchFamily="18" charset="0"/>
              </a:rPr>
              <a:t>Repricing model has four</a:t>
            </a:r>
            <a:r>
              <a:rPr lang="en-US" altLang="en-US" sz="2400" b="1" dirty="0">
                <a:cs typeface="Times New Roman" pitchFamily="18" charset="0"/>
              </a:rPr>
              <a:t> </a:t>
            </a:r>
            <a:r>
              <a:rPr lang="en-US" altLang="en-US" sz="2400" dirty="0">
                <a:cs typeface="Times New Roman" pitchFamily="18" charset="0"/>
              </a:rPr>
              <a:t>major weaknesses</a:t>
            </a:r>
          </a:p>
          <a:p>
            <a:pPr marL="801687" lvl="1" indent="-457200" eaLnBrk="1" hangingPunct="1">
              <a:lnSpc>
                <a:spcPct val="90000"/>
              </a:lnSpc>
              <a:spcBef>
                <a:spcPts val="600"/>
              </a:spcBef>
              <a:buFont typeface="+mj-lt"/>
              <a:buAutoNum type="arabicPeriod"/>
            </a:pPr>
            <a:r>
              <a:rPr lang="en-US" altLang="en-US" sz="2200" dirty="0"/>
              <a:t>It ignores market value effects of interest rate changes</a:t>
            </a:r>
          </a:p>
          <a:p>
            <a:pPr lvl="2" eaLnBrk="1" hangingPunct="1">
              <a:lnSpc>
                <a:spcPct val="90000"/>
              </a:lnSpc>
              <a:spcBef>
                <a:spcPts val="600"/>
              </a:spcBef>
            </a:pPr>
            <a:r>
              <a:rPr lang="en-US" altLang="en-US" sz="2000" dirty="0"/>
              <a:t>Repricing gap is only a partial and short-term measure of overall interest rate exposure</a:t>
            </a:r>
          </a:p>
          <a:p>
            <a:pPr marL="801687" lvl="1" indent="-457200" eaLnBrk="1" hangingPunct="1">
              <a:lnSpc>
                <a:spcPct val="90000"/>
              </a:lnSpc>
              <a:spcBef>
                <a:spcPts val="600"/>
              </a:spcBef>
              <a:buFont typeface="+mj-lt"/>
              <a:buAutoNum type="arabicPeriod"/>
            </a:pPr>
            <a:r>
              <a:rPr lang="en-US" altLang="en-US" sz="2200" dirty="0"/>
              <a:t>It ignores cash flow patterns within a maturity bucket</a:t>
            </a:r>
          </a:p>
          <a:p>
            <a:pPr lvl="2" eaLnBrk="1" hangingPunct="1">
              <a:lnSpc>
                <a:spcPct val="90000"/>
              </a:lnSpc>
              <a:spcBef>
                <a:spcPts val="600"/>
              </a:spcBef>
            </a:pPr>
            <a:r>
              <a:rPr lang="en-US" altLang="en-US" sz="2000" dirty="0"/>
              <a:t>On average, liabilities may be repriced toward the end of the bucket’s range and assets may be repriced toward the beginning</a:t>
            </a:r>
          </a:p>
          <a:p>
            <a:pPr marL="801687" lvl="1" indent="-457200" eaLnBrk="1" hangingPunct="1">
              <a:lnSpc>
                <a:spcPct val="90000"/>
              </a:lnSpc>
              <a:spcBef>
                <a:spcPts val="600"/>
              </a:spcBef>
              <a:buFont typeface="+mj-lt"/>
              <a:buAutoNum type="arabicPeriod"/>
            </a:pPr>
            <a:r>
              <a:rPr lang="en-US" altLang="en-US" sz="2200" dirty="0"/>
              <a:t>It fails to deal with the problem of rate-insensitive asset and liability cash flow runoffs and prepayments</a:t>
            </a:r>
          </a:p>
          <a:p>
            <a:pPr lvl="2" eaLnBrk="1" hangingPunct="1">
              <a:lnSpc>
                <a:spcPct val="90000"/>
              </a:lnSpc>
              <a:spcBef>
                <a:spcPts val="600"/>
              </a:spcBef>
            </a:pPr>
            <a:r>
              <a:rPr lang="en-US" altLang="en-US" sz="2000" dirty="0"/>
              <a:t>FI receives runoff from its rate-insensitive portfolio that can be reinvested at current market rates</a:t>
            </a:r>
          </a:p>
          <a:p>
            <a:pPr marL="801687" lvl="1" indent="-457200" eaLnBrk="1" hangingPunct="1">
              <a:lnSpc>
                <a:spcPct val="90000"/>
              </a:lnSpc>
              <a:spcBef>
                <a:spcPts val="600"/>
              </a:spcBef>
              <a:buFont typeface="+mj-lt"/>
              <a:buAutoNum type="arabicPeriod"/>
            </a:pPr>
            <a:r>
              <a:rPr lang="en-US" altLang="en-US" sz="2200" dirty="0"/>
              <a:t>It ignores cash flows from off-balance-sheet (OBS) activities</a:t>
            </a:r>
          </a:p>
          <a:p>
            <a:pPr lvl="2" eaLnBrk="1" hangingPunct="1">
              <a:lnSpc>
                <a:spcPct val="90000"/>
              </a:lnSpc>
              <a:spcBef>
                <a:spcPts val="600"/>
              </a:spcBef>
            </a:pPr>
            <a:r>
              <a:rPr lang="en-US" altLang="en-US" sz="1900" dirty="0"/>
              <a:t>Changes in interest rates will affect the cash flows on many OBS instruments, as well as those listed on the balance sheet</a:t>
            </a:r>
          </a:p>
          <a:p>
            <a:pPr lvl="2" eaLnBrk="1" hangingPunct="1">
              <a:lnSpc>
                <a:spcPct val="90000"/>
              </a:lnSpc>
              <a:spcBef>
                <a:spcPts val="600"/>
              </a:spcBef>
            </a:pPr>
            <a:endParaRPr lang="en-US" altLang="en-US" sz="1900" dirty="0"/>
          </a:p>
        </p:txBody>
      </p:sp>
      <p:sp>
        <p:nvSpPr>
          <p:cNvPr id="6" name="Footer Placeholder 3">
            <a:extLst>
              <a:ext uri="{FF2B5EF4-FFF2-40B4-BE49-F238E27FC236}">
                <a16:creationId xmlns:a16="http://schemas.microsoft.com/office/drawing/2014/main" id="{CF41A474-DB12-46EC-80EC-5AF27EBBEA10}"/>
              </a:ext>
            </a:extLst>
          </p:cNvPr>
          <p:cNvSpPr txBox="1">
            <a:spLocks/>
          </p:cNvSpPr>
          <p:nvPr/>
        </p:nvSpPr>
        <p:spPr bwMode="auto">
          <a:xfrm>
            <a:off x="769121" y="6553200"/>
            <a:ext cx="760575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b="0" kern="1200">
                <a:solidFill>
                  <a:schemeClr val="tx1"/>
                </a:solidFill>
                <a:latin typeface="+mn-lt"/>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DAC81251-4239-41EA-AF7E-1B42A677F4C3}"/>
              </a:ext>
            </a:extLst>
          </p:cNvPr>
          <p:cNvSpPr>
            <a:spLocks noGrp="1"/>
          </p:cNvSpPr>
          <p:nvPr>
            <p:ph type="sldNum" sz="quarter" idx="12"/>
          </p:nvPr>
        </p:nvSpPr>
        <p:spPr>
          <a:xfrm>
            <a:off x="6553200" y="6553200"/>
            <a:ext cx="2133600" cy="304800"/>
          </a:xfrm>
        </p:spPr>
        <p:txBody>
          <a:bodyPr/>
          <a:lstStyle/>
          <a:p>
            <a:pPr>
              <a:defRPr/>
            </a:pPr>
            <a:r>
              <a:rPr lang="en-US" altLang="en-US" dirty="0"/>
              <a:t>23-</a:t>
            </a:r>
            <a:fld id="{7AF55BBF-CA4E-4AD6-B039-F5AB6EDCC4B9}" type="slidenum">
              <a:rPr lang="en-US" altLang="en-US" smtClean="0"/>
              <a:pPr>
                <a:defRPr/>
              </a:pPr>
              <a:t>12</a:t>
            </a:fld>
            <a:endParaRPr lang="en-US" altLang="en-US"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15364" name="Rectangle 2"/>
          <p:cNvSpPr>
            <a:spLocks noGrp="1" noChangeArrowheads="1"/>
          </p:cNvSpPr>
          <p:nvPr>
            <p:ph type="title" idx="4294967295"/>
          </p:nvPr>
        </p:nvSpPr>
        <p:spPr/>
        <p:txBody>
          <a:bodyPr anchor="ctr"/>
          <a:lstStyle/>
          <a:p>
            <a:pPr eaLnBrk="1" hangingPunct="1"/>
            <a:r>
              <a:rPr lang="en-US" altLang="en-US" sz="3500" dirty="0"/>
              <a:t>Duration Gap Model</a:t>
            </a:r>
          </a:p>
        </p:txBody>
      </p:sp>
      <p:sp>
        <p:nvSpPr>
          <p:cNvPr id="15365" name="Rectangle 3"/>
          <p:cNvSpPr>
            <a:spLocks noGrp="1" noChangeArrowheads="1"/>
          </p:cNvSpPr>
          <p:nvPr>
            <p:ph type="body" sz="half" idx="4294967295"/>
          </p:nvPr>
        </p:nvSpPr>
        <p:spPr>
          <a:xfrm>
            <a:off x="345989" y="1719262"/>
            <a:ext cx="8501449"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spcBef>
                <a:spcPts val="600"/>
              </a:spcBef>
            </a:pPr>
            <a:r>
              <a:rPr lang="en-US" altLang="en-US" sz="2400" dirty="0"/>
              <a:t>Duration</a:t>
            </a:r>
            <a:r>
              <a:rPr lang="en-US" altLang="en-US" sz="2400" b="1" dirty="0"/>
              <a:t> </a:t>
            </a:r>
            <a:r>
              <a:rPr lang="en-US" altLang="en-US" sz="2400" dirty="0"/>
              <a:t>measures the interest rate sensitivity of an asset or liability’s value to small changes in interest rates</a:t>
            </a:r>
          </a:p>
          <a:p>
            <a:pPr eaLnBrk="1" hangingPunct="1">
              <a:lnSpc>
                <a:spcPct val="90000"/>
              </a:lnSpc>
              <a:spcBef>
                <a:spcPts val="600"/>
              </a:spcBef>
            </a:pPr>
            <a:endParaRPr lang="en-US" altLang="en-US" sz="2400" dirty="0"/>
          </a:p>
          <a:p>
            <a:pPr marL="0" indent="0" eaLnBrk="1" hangingPunct="1">
              <a:lnSpc>
                <a:spcPct val="90000"/>
              </a:lnSpc>
              <a:spcBef>
                <a:spcPts val="600"/>
              </a:spcBef>
              <a:buNone/>
            </a:pPr>
            <a:endParaRPr lang="en-US" altLang="en-US" sz="2400" dirty="0"/>
          </a:p>
          <a:p>
            <a:pPr eaLnBrk="1" hangingPunct="1">
              <a:lnSpc>
                <a:spcPct val="90000"/>
              </a:lnSpc>
              <a:spcBef>
                <a:spcPts val="600"/>
              </a:spcBef>
            </a:pPr>
            <a:endParaRPr lang="en-US" altLang="en-US" sz="2400" b="1" dirty="0"/>
          </a:p>
          <a:p>
            <a:pPr eaLnBrk="1" hangingPunct="1">
              <a:lnSpc>
                <a:spcPct val="90000"/>
              </a:lnSpc>
              <a:spcBef>
                <a:spcPts val="600"/>
              </a:spcBef>
            </a:pPr>
            <a:r>
              <a:rPr lang="en-US" altLang="en-US" sz="2400" b="1" dirty="0"/>
              <a:t>Duration gap</a:t>
            </a:r>
            <a:r>
              <a:rPr lang="en-US" altLang="en-US" sz="2400" dirty="0"/>
              <a:t> is a measure of overall interest rate risk exposure for an FI</a:t>
            </a:r>
          </a:p>
          <a:p>
            <a:pPr eaLnBrk="1" hangingPunct="1">
              <a:lnSpc>
                <a:spcPct val="90000"/>
              </a:lnSpc>
              <a:spcBef>
                <a:spcPts val="600"/>
              </a:spcBef>
            </a:pPr>
            <a:r>
              <a:rPr lang="en-US" altLang="en-US" sz="2400" dirty="0"/>
              <a:t>To estimate the overall duration gap of an FI:</a:t>
            </a:r>
          </a:p>
          <a:p>
            <a:pPr lvl="1" eaLnBrk="1" hangingPunct="1">
              <a:lnSpc>
                <a:spcPct val="90000"/>
              </a:lnSpc>
              <a:spcBef>
                <a:spcPts val="600"/>
              </a:spcBef>
            </a:pPr>
            <a:r>
              <a:rPr lang="en-US" altLang="en-US" sz="2200" dirty="0">
                <a:cs typeface="Times New Roman" pitchFamily="18" charset="0"/>
              </a:rPr>
              <a:t>Determine the duration of an FI’s asset portfolio (</a:t>
            </a:r>
            <a:r>
              <a:rPr lang="en-US" altLang="en-US" sz="2200" i="1" dirty="0">
                <a:cs typeface="Times New Roman" pitchFamily="18" charset="0"/>
              </a:rPr>
              <a:t>A</a:t>
            </a:r>
            <a:r>
              <a:rPr lang="en-US" altLang="en-US" sz="2200" dirty="0">
                <a:cs typeface="Times New Roman" pitchFamily="18" charset="0"/>
              </a:rPr>
              <a:t>) and the duration of its liability portfolio (</a:t>
            </a:r>
            <a:r>
              <a:rPr lang="en-US" altLang="en-US" sz="2200" i="1" dirty="0">
                <a:cs typeface="Times New Roman" pitchFamily="18" charset="0"/>
              </a:rPr>
              <a:t>L</a:t>
            </a:r>
            <a:r>
              <a:rPr lang="en-US" altLang="en-US" sz="2200" dirty="0">
                <a:cs typeface="Times New Roman" pitchFamily="18" charset="0"/>
              </a:rPr>
              <a:t>)</a:t>
            </a:r>
          </a:p>
          <a:p>
            <a:pPr lvl="1" eaLnBrk="1" hangingPunct="1">
              <a:lnSpc>
                <a:spcPct val="90000"/>
              </a:lnSpc>
              <a:spcBef>
                <a:spcPts val="600"/>
              </a:spcBef>
            </a:pPr>
            <a:r>
              <a:rPr lang="en-US" altLang="en-US" sz="2200" dirty="0">
                <a:cs typeface="Times New Roman" pitchFamily="18" charset="0"/>
              </a:rPr>
              <a:t>Calculate the market value weighted average of the duration of the assets (or liabilities) in the portfolio</a:t>
            </a:r>
          </a:p>
        </p:txBody>
      </p:sp>
      <p:sp>
        <p:nvSpPr>
          <p:cNvPr id="7" name="Footer Placeholder 3">
            <a:extLst>
              <a:ext uri="{FF2B5EF4-FFF2-40B4-BE49-F238E27FC236}">
                <a16:creationId xmlns:a16="http://schemas.microsoft.com/office/drawing/2014/main" id="{1CFE4DE4-CFAD-44E1-A20F-F6EFAD2CB52E}"/>
              </a:ext>
            </a:extLst>
          </p:cNvPr>
          <p:cNvSpPr txBox="1">
            <a:spLocks/>
          </p:cNvSpPr>
          <p:nvPr/>
        </p:nvSpPr>
        <p:spPr bwMode="auto">
          <a:xfrm>
            <a:off x="580189" y="6553200"/>
            <a:ext cx="803304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b="0" kern="1200">
                <a:solidFill>
                  <a:schemeClr val="tx1"/>
                </a:solidFill>
                <a:latin typeface="+mn-lt"/>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altLang="en-US" dirty="0"/>
              <a:t>©McGraw Hill LLC. All rights reserved. No reproduction or distribution without the prior written consent of McGraw Hill. </a:t>
            </a:r>
          </a:p>
        </p:txBody>
      </p:sp>
      <p:sp>
        <p:nvSpPr>
          <p:cNvPr id="8" name="Slide Number Placeholder 1">
            <a:extLst>
              <a:ext uri="{FF2B5EF4-FFF2-40B4-BE49-F238E27FC236}">
                <a16:creationId xmlns:a16="http://schemas.microsoft.com/office/drawing/2014/main" id="{215EEC90-541B-4088-87D4-79E9FB40220F}"/>
              </a:ext>
            </a:extLst>
          </p:cNvPr>
          <p:cNvSpPr>
            <a:spLocks noGrp="1"/>
          </p:cNvSpPr>
          <p:nvPr>
            <p:ph type="sldNum" sz="quarter" idx="12"/>
          </p:nvPr>
        </p:nvSpPr>
        <p:spPr>
          <a:xfrm>
            <a:off x="6553200" y="6553200"/>
            <a:ext cx="2133600" cy="304800"/>
          </a:xfrm>
        </p:spPr>
        <p:txBody>
          <a:bodyPr/>
          <a:lstStyle/>
          <a:p>
            <a:pPr>
              <a:defRPr/>
            </a:pPr>
            <a:r>
              <a:rPr lang="en-US" altLang="en-US" dirty="0"/>
              <a:t>23-</a:t>
            </a:r>
            <a:fld id="{7AF55BBF-CA4E-4AD6-B039-F5AB6EDCC4B9}" type="slidenum">
              <a:rPr lang="en-US" altLang="en-US" smtClean="0"/>
              <a:pPr>
                <a:defRPr/>
              </a:pPr>
              <a:t>13</a:t>
            </a:fld>
            <a:endParaRPr lang="en-US" altLang="en-US" dirty="0"/>
          </a:p>
        </p:txBody>
      </p:sp>
      <p:pic>
        <p:nvPicPr>
          <p:cNvPr id="4" name="Picture 3">
            <a:extLst>
              <a:ext uri="{FF2B5EF4-FFF2-40B4-BE49-F238E27FC236}">
                <a16:creationId xmlns:a16="http://schemas.microsoft.com/office/drawing/2014/main" id="{82B5E153-F7B1-4334-9BF7-C17D8671E1CB}"/>
              </a:ext>
            </a:extLst>
          </p:cNvPr>
          <p:cNvPicPr>
            <a:picLocks noChangeAspect="1"/>
          </p:cNvPicPr>
          <p:nvPr/>
        </p:nvPicPr>
        <p:blipFill>
          <a:blip r:embed="rId3"/>
          <a:stretch>
            <a:fillRect/>
          </a:stretch>
        </p:blipFill>
        <p:spPr>
          <a:xfrm>
            <a:off x="1702142" y="2543902"/>
            <a:ext cx="5739716" cy="983951"/>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17412" name="Rectangle 2"/>
          <p:cNvSpPr>
            <a:spLocks noGrp="1" noChangeArrowheads="1"/>
          </p:cNvSpPr>
          <p:nvPr>
            <p:ph type="title" idx="4294967295"/>
          </p:nvPr>
        </p:nvSpPr>
        <p:spPr/>
        <p:txBody>
          <a:bodyPr anchor="ctr"/>
          <a:lstStyle/>
          <a:p>
            <a:pPr eaLnBrk="1" hangingPunct="1"/>
            <a:r>
              <a:rPr lang="en-US" altLang="en-US" sz="3500" dirty="0"/>
              <a:t>Duration Gap Model (Continued)</a:t>
            </a:r>
          </a:p>
        </p:txBody>
      </p:sp>
      <p:sp>
        <p:nvSpPr>
          <p:cNvPr id="17413" name="Rectangle 3"/>
          <p:cNvSpPr>
            <a:spLocks noGrp="1" noChangeArrowheads="1"/>
          </p:cNvSpPr>
          <p:nvPr>
            <p:ph type="body" sz="half" idx="4294967295"/>
          </p:nvPr>
        </p:nvSpPr>
        <p:spPr>
          <a:xfrm>
            <a:off x="271849" y="1719262"/>
            <a:ext cx="8625015"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200" dirty="0"/>
              <a:t>The dollar change in the market value of the asset portfolio for a change in interest rates is:</a:t>
            </a:r>
          </a:p>
          <a:p>
            <a:pPr marL="0" indent="0" eaLnBrk="1" hangingPunct="1">
              <a:buNone/>
            </a:pPr>
            <a:endParaRPr lang="en-US" altLang="en-US" sz="2200" dirty="0"/>
          </a:p>
          <a:p>
            <a:pPr marL="0" indent="0" eaLnBrk="1" hangingPunct="1">
              <a:buNone/>
            </a:pPr>
            <a:endParaRPr lang="en-US" altLang="en-US" sz="2200" dirty="0"/>
          </a:p>
          <a:p>
            <a:pPr eaLnBrk="1" hangingPunct="1"/>
            <a:r>
              <a:rPr lang="en-US" altLang="en-US" sz="2200" dirty="0"/>
              <a:t>Similarly, the dollar change in the market value of the liability portfolio for a change in interest rates is:</a:t>
            </a:r>
          </a:p>
          <a:p>
            <a:pPr eaLnBrk="1" hangingPunct="1"/>
            <a:endParaRPr lang="en-US" altLang="en-US" sz="2200" dirty="0">
              <a:cs typeface="Times New Roman" pitchFamily="18" charset="0"/>
            </a:endParaRPr>
          </a:p>
          <a:p>
            <a:pPr eaLnBrk="1" hangingPunct="1"/>
            <a:endParaRPr lang="en-US" altLang="en-US" sz="2200" dirty="0">
              <a:cs typeface="Times New Roman" pitchFamily="18" charset="0"/>
            </a:endParaRPr>
          </a:p>
          <a:p>
            <a:pPr eaLnBrk="1" hangingPunct="1"/>
            <a:r>
              <a:rPr lang="en-US" altLang="en-US" sz="2200" dirty="0">
                <a:cs typeface="Times New Roman" pitchFamily="18" charset="0"/>
              </a:rPr>
              <a:t>Rearranging and combining these equations results in a measure of the change in the market value of equity:</a:t>
            </a:r>
          </a:p>
        </p:txBody>
      </p:sp>
      <p:sp>
        <p:nvSpPr>
          <p:cNvPr id="8" name="Footer Placeholder 3">
            <a:extLst>
              <a:ext uri="{FF2B5EF4-FFF2-40B4-BE49-F238E27FC236}">
                <a16:creationId xmlns:a16="http://schemas.microsoft.com/office/drawing/2014/main" id="{89B2537E-395E-431F-83A3-C1F83AC1A54C}"/>
              </a:ext>
            </a:extLst>
          </p:cNvPr>
          <p:cNvSpPr txBox="1">
            <a:spLocks/>
          </p:cNvSpPr>
          <p:nvPr/>
        </p:nvSpPr>
        <p:spPr bwMode="auto">
          <a:xfrm>
            <a:off x="753271" y="6553200"/>
            <a:ext cx="787922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b="0" kern="1200">
                <a:solidFill>
                  <a:schemeClr val="tx1"/>
                </a:solidFill>
                <a:latin typeface="+mn-lt"/>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altLang="en-US" dirty="0"/>
              <a:t>©McGraw Hill LLC. All rights reserved. No reproduction or distribution without the prior written consent of McGraw Hill. </a:t>
            </a:r>
          </a:p>
        </p:txBody>
      </p:sp>
      <p:sp>
        <p:nvSpPr>
          <p:cNvPr id="9" name="Slide Number Placeholder 1">
            <a:extLst>
              <a:ext uri="{FF2B5EF4-FFF2-40B4-BE49-F238E27FC236}">
                <a16:creationId xmlns:a16="http://schemas.microsoft.com/office/drawing/2014/main" id="{05F1D7C4-7AE2-4E10-A6CB-CC0D61FB6BE6}"/>
              </a:ext>
            </a:extLst>
          </p:cNvPr>
          <p:cNvSpPr>
            <a:spLocks noGrp="1"/>
          </p:cNvSpPr>
          <p:nvPr>
            <p:ph type="sldNum" sz="quarter" idx="12"/>
          </p:nvPr>
        </p:nvSpPr>
        <p:spPr>
          <a:xfrm>
            <a:off x="6553200" y="6553200"/>
            <a:ext cx="2133600" cy="304800"/>
          </a:xfrm>
        </p:spPr>
        <p:txBody>
          <a:bodyPr/>
          <a:lstStyle/>
          <a:p>
            <a:pPr>
              <a:defRPr/>
            </a:pPr>
            <a:r>
              <a:rPr lang="en-US" altLang="en-US" dirty="0"/>
              <a:t>23-</a:t>
            </a:r>
            <a:fld id="{7AF55BBF-CA4E-4AD6-B039-F5AB6EDCC4B9}" type="slidenum">
              <a:rPr lang="en-US" altLang="en-US" smtClean="0"/>
              <a:pPr>
                <a:defRPr/>
              </a:pPr>
              <a:t>14</a:t>
            </a:fld>
            <a:endParaRPr lang="en-US" altLang="en-US" dirty="0"/>
          </a:p>
        </p:txBody>
      </p:sp>
      <p:pic>
        <p:nvPicPr>
          <p:cNvPr id="4" name="Picture 3">
            <a:extLst>
              <a:ext uri="{FF2B5EF4-FFF2-40B4-BE49-F238E27FC236}">
                <a16:creationId xmlns:a16="http://schemas.microsoft.com/office/drawing/2014/main" id="{67F2A880-FC90-4945-AEFE-664297DCAB31}"/>
              </a:ext>
            </a:extLst>
          </p:cNvPr>
          <p:cNvPicPr>
            <a:picLocks noChangeAspect="1"/>
          </p:cNvPicPr>
          <p:nvPr/>
        </p:nvPicPr>
        <p:blipFill>
          <a:blip r:embed="rId3"/>
          <a:stretch>
            <a:fillRect/>
          </a:stretch>
        </p:blipFill>
        <p:spPr>
          <a:xfrm>
            <a:off x="2851103" y="5601785"/>
            <a:ext cx="3683558" cy="745482"/>
          </a:xfrm>
          <a:prstGeom prst="rect">
            <a:avLst/>
          </a:prstGeom>
        </p:spPr>
      </p:pic>
      <p:pic>
        <p:nvPicPr>
          <p:cNvPr id="6" name="Picture 5">
            <a:extLst>
              <a:ext uri="{FF2B5EF4-FFF2-40B4-BE49-F238E27FC236}">
                <a16:creationId xmlns:a16="http://schemas.microsoft.com/office/drawing/2014/main" id="{ED6CBFF4-5CBE-49CC-8FFA-6FD5FB36A605}"/>
              </a:ext>
            </a:extLst>
          </p:cNvPr>
          <p:cNvPicPr>
            <a:picLocks noChangeAspect="1"/>
          </p:cNvPicPr>
          <p:nvPr/>
        </p:nvPicPr>
        <p:blipFill>
          <a:blip r:embed="rId4"/>
          <a:stretch>
            <a:fillRect/>
          </a:stretch>
        </p:blipFill>
        <p:spPr>
          <a:xfrm>
            <a:off x="3117396" y="2428516"/>
            <a:ext cx="3001230" cy="810218"/>
          </a:xfrm>
          <a:prstGeom prst="rect">
            <a:avLst/>
          </a:prstGeom>
        </p:spPr>
      </p:pic>
      <p:pic>
        <p:nvPicPr>
          <p:cNvPr id="10" name="Picture 9">
            <a:extLst>
              <a:ext uri="{FF2B5EF4-FFF2-40B4-BE49-F238E27FC236}">
                <a16:creationId xmlns:a16="http://schemas.microsoft.com/office/drawing/2014/main" id="{4278CCBB-C9A8-4E4D-AE23-E361A4894C6B}"/>
              </a:ext>
            </a:extLst>
          </p:cNvPr>
          <p:cNvPicPr>
            <a:picLocks noChangeAspect="1"/>
          </p:cNvPicPr>
          <p:nvPr/>
        </p:nvPicPr>
        <p:blipFill>
          <a:blip r:embed="rId5"/>
          <a:stretch>
            <a:fillRect/>
          </a:stretch>
        </p:blipFill>
        <p:spPr>
          <a:xfrm>
            <a:off x="3213564" y="4047518"/>
            <a:ext cx="2958636" cy="745483"/>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18436" name="Rectangle 2"/>
          <p:cNvSpPr>
            <a:spLocks noGrp="1" noChangeArrowheads="1"/>
          </p:cNvSpPr>
          <p:nvPr>
            <p:ph type="title" idx="4294967295"/>
          </p:nvPr>
        </p:nvSpPr>
        <p:spPr/>
        <p:txBody>
          <a:bodyPr anchor="ctr"/>
          <a:lstStyle/>
          <a:p>
            <a:pPr eaLnBrk="1" hangingPunct="1"/>
            <a:r>
              <a:rPr lang="en-US" altLang="en-US" sz="3500" dirty="0"/>
              <a:t>Duration Gap Model (Concluded)</a:t>
            </a:r>
          </a:p>
        </p:txBody>
      </p:sp>
      <p:sp>
        <p:nvSpPr>
          <p:cNvPr id="18437" name="Rectangle 3"/>
          <p:cNvSpPr>
            <a:spLocks noGrp="1" noChangeArrowheads="1"/>
          </p:cNvSpPr>
          <p:nvPr>
            <p:ph type="body" sz="half" idx="4294967295"/>
          </p:nvPr>
        </p:nvSpPr>
        <p:spPr>
          <a:xfrm>
            <a:off x="253314" y="1916970"/>
            <a:ext cx="8637372" cy="4560029"/>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spcBef>
                <a:spcPts val="600"/>
              </a:spcBef>
            </a:pPr>
            <a:r>
              <a:rPr lang="en-US" altLang="en-US" sz="2400" dirty="0"/>
              <a:t>Effect of interest rate changes on the market value of an FI’s equity or net worth (</a:t>
            </a:r>
            <a:r>
              <a:rPr lang="en-US" altLang="en-US" sz="2400" dirty="0">
                <a:latin typeface="Century Gothic" panose="020B0502020202020204" pitchFamily="34" charset="0"/>
              </a:rPr>
              <a:t>∆</a:t>
            </a:r>
            <a:r>
              <a:rPr lang="en-US" altLang="en-US" sz="2400" i="1" dirty="0"/>
              <a:t>E</a:t>
            </a:r>
            <a:r>
              <a:rPr lang="en-US" altLang="en-US" sz="2400" dirty="0"/>
              <a:t>) breaks down into three effects:</a:t>
            </a:r>
          </a:p>
          <a:p>
            <a:pPr marL="801687" lvl="1" indent="-457200" eaLnBrk="1" hangingPunct="1">
              <a:lnSpc>
                <a:spcPct val="90000"/>
              </a:lnSpc>
              <a:spcBef>
                <a:spcPts val="600"/>
              </a:spcBef>
              <a:buFont typeface="+mj-lt"/>
              <a:buAutoNum type="arabicPeriod"/>
            </a:pPr>
            <a:r>
              <a:rPr lang="en-US" altLang="en-US" sz="2200" dirty="0"/>
              <a:t>Leverage-adjusted duration gap = </a:t>
            </a:r>
            <a:r>
              <a:rPr lang="en-US" altLang="en-US" sz="2200" i="1" dirty="0"/>
              <a:t>D</a:t>
            </a:r>
            <a:r>
              <a:rPr lang="en-US" altLang="en-US" sz="2200" i="1" baseline="-25000" dirty="0"/>
              <a:t>A</a:t>
            </a:r>
            <a:r>
              <a:rPr lang="en-US" altLang="en-US" sz="2200" i="1" dirty="0"/>
              <a:t> – kD</a:t>
            </a:r>
            <a:r>
              <a:rPr lang="en-US" altLang="en-US" sz="2200" i="1" baseline="-25000" dirty="0"/>
              <a:t>L</a:t>
            </a:r>
          </a:p>
          <a:p>
            <a:pPr lvl="2" eaLnBrk="1" hangingPunct="1">
              <a:lnSpc>
                <a:spcPct val="90000"/>
              </a:lnSpc>
              <a:spcBef>
                <a:spcPts val="600"/>
              </a:spcBef>
            </a:pPr>
            <a:r>
              <a:rPr lang="en-US" altLang="en-US" sz="2000" dirty="0"/>
              <a:t>Measured in years and reflects degree of duration mismatch in an FI’s balance sheet</a:t>
            </a:r>
          </a:p>
          <a:p>
            <a:pPr lvl="2" eaLnBrk="1" hangingPunct="1">
              <a:lnSpc>
                <a:spcPct val="90000"/>
              </a:lnSpc>
              <a:spcBef>
                <a:spcPts val="600"/>
              </a:spcBef>
            </a:pPr>
            <a:r>
              <a:rPr lang="en-US" altLang="en-US" sz="2000" dirty="0"/>
              <a:t>The larger this gap in absolute terms, the more exposed the FI is to interest rate risk</a:t>
            </a:r>
          </a:p>
          <a:p>
            <a:pPr marL="801687" lvl="1" indent="-457200" eaLnBrk="1" hangingPunct="1">
              <a:lnSpc>
                <a:spcPct val="90000"/>
              </a:lnSpc>
              <a:spcBef>
                <a:spcPts val="600"/>
              </a:spcBef>
              <a:buFont typeface="+mj-lt"/>
              <a:buAutoNum type="arabicPeriod"/>
            </a:pPr>
            <a:r>
              <a:rPr lang="en-US" altLang="en-US" sz="2200" dirty="0"/>
              <a:t>Size of the FI</a:t>
            </a:r>
          </a:p>
          <a:p>
            <a:pPr lvl="2" eaLnBrk="1" hangingPunct="1">
              <a:lnSpc>
                <a:spcPct val="90000"/>
              </a:lnSpc>
              <a:spcBef>
                <a:spcPts val="600"/>
              </a:spcBef>
            </a:pPr>
            <a:r>
              <a:rPr lang="en-US" altLang="en-US" sz="2000" dirty="0"/>
              <a:t>A measures the size of the FI’s assets; the larger the asset size, the larger the dollar size of the potential net worth exposure from any given interest rate shock</a:t>
            </a:r>
          </a:p>
          <a:p>
            <a:pPr marL="801687" lvl="1" indent="-457200" eaLnBrk="1" hangingPunct="1">
              <a:lnSpc>
                <a:spcPct val="90000"/>
              </a:lnSpc>
              <a:spcBef>
                <a:spcPts val="600"/>
              </a:spcBef>
              <a:buFont typeface="+mj-lt"/>
              <a:buAutoNum type="arabicPeriod"/>
            </a:pPr>
            <a:r>
              <a:rPr lang="en-US" altLang="en-US" sz="2200" dirty="0"/>
              <a:t>Size of the interest rate shock = </a:t>
            </a:r>
            <a:r>
              <a:rPr lang="en-US" altLang="en-US" sz="2200" dirty="0">
                <a:latin typeface="Century Gothic" panose="020B0502020202020204" pitchFamily="34" charset="0"/>
              </a:rPr>
              <a:t>∆</a:t>
            </a:r>
            <a:r>
              <a:rPr lang="en-US" altLang="en-US" sz="2200" i="1" dirty="0"/>
              <a:t>R</a:t>
            </a:r>
            <a:r>
              <a:rPr lang="en-US" altLang="en-US" sz="2200" dirty="0"/>
              <a:t>/(1 + </a:t>
            </a:r>
            <a:r>
              <a:rPr lang="en-US" altLang="en-US" sz="2200" i="1" dirty="0"/>
              <a:t>R</a:t>
            </a:r>
            <a:r>
              <a:rPr lang="en-US" altLang="en-US" sz="2200" dirty="0"/>
              <a:t>)</a:t>
            </a:r>
          </a:p>
          <a:p>
            <a:pPr lvl="2" eaLnBrk="1" hangingPunct="1">
              <a:lnSpc>
                <a:spcPct val="90000"/>
              </a:lnSpc>
              <a:spcBef>
                <a:spcPts val="600"/>
              </a:spcBef>
            </a:pPr>
            <a:r>
              <a:rPr lang="en-US" altLang="en-US" sz="2000" dirty="0"/>
              <a:t>The larger the shock, the greater the FI’s exposure</a:t>
            </a:r>
          </a:p>
          <a:p>
            <a:pPr eaLnBrk="1" hangingPunct="1">
              <a:lnSpc>
                <a:spcPct val="90000"/>
              </a:lnSpc>
            </a:pPr>
            <a:endParaRPr lang="en-US" altLang="en-US" sz="2400" dirty="0"/>
          </a:p>
          <a:p>
            <a:pPr eaLnBrk="1" hangingPunct="1">
              <a:lnSpc>
                <a:spcPct val="90000"/>
              </a:lnSpc>
            </a:pPr>
            <a:endParaRPr lang="en-US" altLang="en-US" sz="2400" dirty="0"/>
          </a:p>
          <a:p>
            <a:pPr eaLnBrk="1" hangingPunct="1">
              <a:lnSpc>
                <a:spcPct val="90000"/>
              </a:lnSpc>
            </a:pPr>
            <a:endParaRPr lang="en-US" altLang="en-US" sz="2400" dirty="0"/>
          </a:p>
          <a:p>
            <a:pPr eaLnBrk="1" hangingPunct="1">
              <a:lnSpc>
                <a:spcPct val="90000"/>
              </a:lnSpc>
            </a:pPr>
            <a:endParaRPr lang="en-US" altLang="en-US" sz="2400" dirty="0"/>
          </a:p>
          <a:p>
            <a:pPr eaLnBrk="1" hangingPunct="1">
              <a:lnSpc>
                <a:spcPct val="90000"/>
              </a:lnSpc>
            </a:pPr>
            <a:endParaRPr lang="en-US" altLang="en-US" sz="2400" dirty="0"/>
          </a:p>
          <a:p>
            <a:pPr marL="344487" lvl="1" indent="0" eaLnBrk="1" hangingPunct="1">
              <a:lnSpc>
                <a:spcPct val="90000"/>
              </a:lnSpc>
              <a:buNone/>
            </a:pPr>
            <a:endParaRPr lang="en-US" altLang="en-US" sz="2400" dirty="0">
              <a:cs typeface="Times New Roman" pitchFamily="18" charset="0"/>
            </a:endParaRPr>
          </a:p>
        </p:txBody>
      </p:sp>
      <p:sp>
        <p:nvSpPr>
          <p:cNvPr id="8" name="Footer Placeholder 3">
            <a:extLst>
              <a:ext uri="{FF2B5EF4-FFF2-40B4-BE49-F238E27FC236}">
                <a16:creationId xmlns:a16="http://schemas.microsoft.com/office/drawing/2014/main" id="{47E7C8EA-930E-4985-ABD9-5CF77D7BE60E}"/>
              </a:ext>
            </a:extLst>
          </p:cNvPr>
          <p:cNvSpPr txBox="1">
            <a:spLocks/>
          </p:cNvSpPr>
          <p:nvPr/>
        </p:nvSpPr>
        <p:spPr bwMode="auto">
          <a:xfrm>
            <a:off x="658026" y="6553200"/>
            <a:ext cx="782794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b="0" kern="1200">
                <a:solidFill>
                  <a:schemeClr val="tx1"/>
                </a:solidFill>
                <a:latin typeface="+mn-lt"/>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altLang="en-US" dirty="0"/>
              <a:t>©McGraw Hill LLC. All rights reserved. No reproduction or distribution without the prior written consent of McGraw Hill. </a:t>
            </a:r>
          </a:p>
        </p:txBody>
      </p:sp>
      <p:sp>
        <p:nvSpPr>
          <p:cNvPr id="9" name="Slide Number Placeholder 1">
            <a:extLst>
              <a:ext uri="{FF2B5EF4-FFF2-40B4-BE49-F238E27FC236}">
                <a16:creationId xmlns:a16="http://schemas.microsoft.com/office/drawing/2014/main" id="{F3ADE591-A494-4831-8B41-0622EC32C6AF}"/>
              </a:ext>
            </a:extLst>
          </p:cNvPr>
          <p:cNvSpPr>
            <a:spLocks noGrp="1"/>
          </p:cNvSpPr>
          <p:nvPr>
            <p:ph type="sldNum" sz="quarter" idx="12"/>
          </p:nvPr>
        </p:nvSpPr>
        <p:spPr>
          <a:xfrm>
            <a:off x="6553200" y="6553200"/>
            <a:ext cx="2133600" cy="304800"/>
          </a:xfrm>
        </p:spPr>
        <p:txBody>
          <a:bodyPr/>
          <a:lstStyle/>
          <a:p>
            <a:pPr>
              <a:defRPr/>
            </a:pPr>
            <a:r>
              <a:rPr lang="en-US" altLang="en-US" dirty="0"/>
              <a:t>23-</a:t>
            </a:r>
            <a:fld id="{7AF55BBF-CA4E-4AD6-B039-F5AB6EDCC4B9}" type="slidenum">
              <a:rPr lang="en-US" altLang="en-US" smtClean="0"/>
              <a:pPr>
                <a:defRPr/>
              </a:pPr>
              <a:t>15</a:t>
            </a:fld>
            <a:endParaRPr lang="en-US" altLang="en-US"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16388" name="Rectangle 2"/>
          <p:cNvSpPr>
            <a:spLocks noGrp="1" noChangeArrowheads="1"/>
          </p:cNvSpPr>
          <p:nvPr>
            <p:ph type="title" idx="4294967295"/>
          </p:nvPr>
        </p:nvSpPr>
        <p:spPr/>
        <p:txBody>
          <a:bodyPr anchor="ctr"/>
          <a:lstStyle/>
          <a:p>
            <a:pPr eaLnBrk="1" hangingPunct="1"/>
            <a:r>
              <a:rPr lang="en-US" altLang="en-US" sz="3500" dirty="0"/>
              <a:t>Fannie Mae Duration Gap</a:t>
            </a:r>
          </a:p>
        </p:txBody>
      </p:sp>
      <p:sp>
        <p:nvSpPr>
          <p:cNvPr id="7" name="Footer Placeholder 3">
            <a:extLst>
              <a:ext uri="{FF2B5EF4-FFF2-40B4-BE49-F238E27FC236}">
                <a16:creationId xmlns:a16="http://schemas.microsoft.com/office/drawing/2014/main" id="{0584796B-4150-4E47-9717-2F50BAB1647F}"/>
              </a:ext>
            </a:extLst>
          </p:cNvPr>
          <p:cNvSpPr txBox="1">
            <a:spLocks/>
          </p:cNvSpPr>
          <p:nvPr/>
        </p:nvSpPr>
        <p:spPr bwMode="auto">
          <a:xfrm>
            <a:off x="655889" y="6534684"/>
            <a:ext cx="7832221"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b="0" kern="1200">
                <a:solidFill>
                  <a:schemeClr val="tx1"/>
                </a:solidFill>
                <a:latin typeface="+mn-lt"/>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altLang="en-US" dirty="0"/>
              <a:t>©McGraw Hill LLC. All rights reserved. No reproduction or distribution without the prior written consent of McGraw Hill. </a:t>
            </a:r>
          </a:p>
        </p:txBody>
      </p:sp>
      <p:sp>
        <p:nvSpPr>
          <p:cNvPr id="8" name="Slide Number Placeholder 1">
            <a:extLst>
              <a:ext uri="{FF2B5EF4-FFF2-40B4-BE49-F238E27FC236}">
                <a16:creationId xmlns:a16="http://schemas.microsoft.com/office/drawing/2014/main" id="{9FAADE96-EC2C-49F8-AEF8-CBE40A38699C}"/>
              </a:ext>
            </a:extLst>
          </p:cNvPr>
          <p:cNvSpPr>
            <a:spLocks noGrp="1"/>
          </p:cNvSpPr>
          <p:nvPr>
            <p:ph type="sldNum" sz="quarter" idx="12"/>
          </p:nvPr>
        </p:nvSpPr>
        <p:spPr>
          <a:xfrm>
            <a:off x="6553200" y="6553200"/>
            <a:ext cx="2133600" cy="304800"/>
          </a:xfrm>
        </p:spPr>
        <p:txBody>
          <a:bodyPr/>
          <a:lstStyle/>
          <a:p>
            <a:pPr>
              <a:defRPr/>
            </a:pPr>
            <a:r>
              <a:rPr lang="en-US" altLang="en-US" dirty="0"/>
              <a:t>23-</a:t>
            </a:r>
            <a:fld id="{7AF55BBF-CA4E-4AD6-B039-F5AB6EDCC4B9}" type="slidenum">
              <a:rPr lang="en-US" altLang="en-US" smtClean="0"/>
              <a:pPr>
                <a:defRPr/>
              </a:pPr>
              <a:t>16</a:t>
            </a:fld>
            <a:endParaRPr lang="en-US" altLang="en-US"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22532" name="Rectangle 2"/>
          <p:cNvSpPr>
            <a:spLocks noGrp="1" noChangeArrowheads="1"/>
          </p:cNvSpPr>
          <p:nvPr>
            <p:ph type="title" idx="4294967295"/>
          </p:nvPr>
        </p:nvSpPr>
        <p:spPr>
          <a:xfrm>
            <a:off x="457200" y="170366"/>
            <a:ext cx="7543800" cy="1295400"/>
          </a:xfrm>
        </p:spPr>
        <p:txBody>
          <a:bodyPr anchor="ctr"/>
          <a:lstStyle/>
          <a:p>
            <a:pPr eaLnBrk="1" hangingPunct="1"/>
            <a:r>
              <a:rPr lang="en-US" altLang="en-US" sz="3500" dirty="0"/>
              <a:t>Difficulties in Applying the the Duration Model to Real-World FI Balance Sheets</a:t>
            </a:r>
          </a:p>
        </p:txBody>
      </p:sp>
      <p:sp>
        <p:nvSpPr>
          <p:cNvPr id="22533" name="Rectangle 3"/>
          <p:cNvSpPr>
            <a:spLocks noGrp="1" noChangeArrowheads="1"/>
          </p:cNvSpPr>
          <p:nvPr>
            <p:ph type="body" sz="half" idx="4294967295"/>
          </p:nvPr>
        </p:nvSpPr>
        <p:spPr>
          <a:xfrm>
            <a:off x="457200" y="1719262"/>
            <a:ext cx="8148638" cy="47577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spcBef>
                <a:spcPts val="600"/>
              </a:spcBef>
            </a:pPr>
            <a:r>
              <a:rPr lang="en-US" altLang="en-US" sz="2200" dirty="0">
                <a:cs typeface="Times New Roman" pitchFamily="18" charset="0"/>
              </a:rPr>
              <a:t>Duration matching can be costly</a:t>
            </a:r>
          </a:p>
          <a:p>
            <a:pPr lvl="1" eaLnBrk="1" hangingPunct="1">
              <a:lnSpc>
                <a:spcPct val="90000"/>
              </a:lnSpc>
              <a:spcBef>
                <a:spcPts val="600"/>
              </a:spcBef>
            </a:pPr>
            <a:r>
              <a:rPr lang="en-US" altLang="en-US" sz="2000" dirty="0">
                <a:cs typeface="Times New Roman" pitchFamily="18" charset="0"/>
              </a:rPr>
              <a:t>Critics claim that restructuring the balance sheet can be time-consuming and costly</a:t>
            </a:r>
          </a:p>
          <a:p>
            <a:pPr lvl="1" eaLnBrk="1" hangingPunct="1">
              <a:lnSpc>
                <a:spcPct val="90000"/>
              </a:lnSpc>
              <a:spcBef>
                <a:spcPts val="600"/>
              </a:spcBef>
            </a:pPr>
            <a:r>
              <a:rPr lang="en-US" altLang="en-US" sz="2000" dirty="0">
                <a:cs typeface="Times New Roman" pitchFamily="18" charset="0"/>
              </a:rPr>
              <a:t>Note that this argument isn’t as true today as is has been in the past, given the growth of purchased funds, asset securitization, and loan sales markets have eased the speed and lowered the transaction costs of major balance sheet restructurings</a:t>
            </a:r>
          </a:p>
          <a:p>
            <a:pPr eaLnBrk="1" hangingPunct="1">
              <a:lnSpc>
                <a:spcPct val="90000"/>
              </a:lnSpc>
              <a:spcBef>
                <a:spcPts val="600"/>
              </a:spcBef>
            </a:pPr>
            <a:r>
              <a:rPr lang="en-US" altLang="en-US" sz="2200" dirty="0">
                <a:cs typeface="Times New Roman" pitchFamily="18" charset="0"/>
              </a:rPr>
              <a:t>Immunization is a dynamic problem</a:t>
            </a:r>
          </a:p>
          <a:p>
            <a:pPr lvl="1" eaLnBrk="1" hangingPunct="1">
              <a:lnSpc>
                <a:spcPct val="90000"/>
              </a:lnSpc>
              <a:spcBef>
                <a:spcPts val="600"/>
              </a:spcBef>
            </a:pPr>
            <a:r>
              <a:rPr lang="en-US" altLang="en-US" sz="2000" dirty="0">
                <a:cs typeface="Times New Roman" pitchFamily="18" charset="0"/>
              </a:rPr>
              <a:t>The duration of assets and liabilities changes as they approach maturity, and the rate at which their durations change through time may not be the same on the asset and liability sides of the balance sheet</a:t>
            </a:r>
          </a:p>
          <a:p>
            <a:pPr eaLnBrk="1" hangingPunct="1">
              <a:lnSpc>
                <a:spcPct val="90000"/>
              </a:lnSpc>
              <a:spcBef>
                <a:spcPts val="600"/>
              </a:spcBef>
            </a:pPr>
            <a:r>
              <a:rPr lang="en-US" altLang="en-US" sz="2200" dirty="0">
                <a:cs typeface="Times New Roman" pitchFamily="18" charset="0"/>
              </a:rPr>
              <a:t>Large interest rate changes and convexity</a:t>
            </a:r>
          </a:p>
          <a:p>
            <a:pPr lvl="1" eaLnBrk="1" hangingPunct="1">
              <a:lnSpc>
                <a:spcPct val="90000"/>
              </a:lnSpc>
              <a:spcBef>
                <a:spcPts val="600"/>
              </a:spcBef>
            </a:pPr>
            <a:r>
              <a:rPr lang="en-US" altLang="en-US" sz="2000" b="1" dirty="0">
                <a:cs typeface="Times New Roman" pitchFamily="18" charset="0"/>
              </a:rPr>
              <a:t>Convexity</a:t>
            </a:r>
            <a:r>
              <a:rPr lang="en-US" altLang="en-US" sz="2000" dirty="0">
                <a:cs typeface="Times New Roman" pitchFamily="18" charset="0"/>
              </a:rPr>
              <a:t> is the degree of curvature of the price-yield curve around some interest rate level</a:t>
            </a:r>
          </a:p>
        </p:txBody>
      </p:sp>
      <p:sp>
        <p:nvSpPr>
          <p:cNvPr id="5" name="Footer Placeholder 3">
            <a:extLst>
              <a:ext uri="{FF2B5EF4-FFF2-40B4-BE49-F238E27FC236}">
                <a16:creationId xmlns:a16="http://schemas.microsoft.com/office/drawing/2014/main" id="{9D369D6A-4692-4160-A845-C9C14DD32426}"/>
              </a:ext>
            </a:extLst>
          </p:cNvPr>
          <p:cNvSpPr txBox="1">
            <a:spLocks/>
          </p:cNvSpPr>
          <p:nvPr/>
        </p:nvSpPr>
        <p:spPr bwMode="auto">
          <a:xfrm>
            <a:off x="1063951" y="6553200"/>
            <a:ext cx="701609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b="0" kern="1200">
                <a:solidFill>
                  <a:schemeClr val="tx1"/>
                </a:solidFill>
                <a:latin typeface="+mn-lt"/>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altLang="en-US" dirty="0"/>
              <a:t>©McGraw Hill LLC. All rights reserved. No reproduction or distribution without the prior written consent of McGraw Hill. </a:t>
            </a:r>
          </a:p>
        </p:txBody>
      </p:sp>
      <p:sp>
        <p:nvSpPr>
          <p:cNvPr id="6" name="Slide Number Placeholder 1">
            <a:extLst>
              <a:ext uri="{FF2B5EF4-FFF2-40B4-BE49-F238E27FC236}">
                <a16:creationId xmlns:a16="http://schemas.microsoft.com/office/drawing/2014/main" id="{AB858FE4-3DB9-4825-BA68-BB21F06D9E7A}"/>
              </a:ext>
            </a:extLst>
          </p:cNvPr>
          <p:cNvSpPr>
            <a:spLocks noGrp="1"/>
          </p:cNvSpPr>
          <p:nvPr>
            <p:ph type="sldNum" sz="quarter" idx="12"/>
          </p:nvPr>
        </p:nvSpPr>
        <p:spPr>
          <a:xfrm>
            <a:off x="6553200" y="6553200"/>
            <a:ext cx="2133600" cy="304800"/>
          </a:xfrm>
        </p:spPr>
        <p:txBody>
          <a:bodyPr/>
          <a:lstStyle/>
          <a:p>
            <a:pPr>
              <a:defRPr/>
            </a:pPr>
            <a:r>
              <a:rPr lang="en-US" altLang="en-US" dirty="0"/>
              <a:t>23-</a:t>
            </a:r>
            <a:fld id="{7AF55BBF-CA4E-4AD6-B039-F5AB6EDCC4B9}" type="slidenum">
              <a:rPr lang="en-US" altLang="en-US" smtClean="0"/>
              <a:pPr>
                <a:defRPr/>
              </a:pPr>
              <a:t>17</a:t>
            </a:fld>
            <a:endParaRPr lang="en-US" altLang="en-US"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23556" name="Rectangle 2"/>
          <p:cNvSpPr>
            <a:spLocks noGrp="1" noChangeArrowheads="1"/>
          </p:cNvSpPr>
          <p:nvPr>
            <p:ph type="title" idx="4294967295"/>
          </p:nvPr>
        </p:nvSpPr>
        <p:spPr/>
        <p:txBody>
          <a:bodyPr anchor="ctr"/>
          <a:lstStyle/>
          <a:p>
            <a:pPr eaLnBrk="1" hangingPunct="1"/>
            <a:r>
              <a:rPr lang="en-US" altLang="en-US" sz="3500" dirty="0"/>
              <a:t>Duration Estimated versus True Bond Price</a:t>
            </a:r>
          </a:p>
        </p:txBody>
      </p:sp>
      <p:sp>
        <p:nvSpPr>
          <p:cNvPr id="7" name="Footer Placeholder 3">
            <a:extLst>
              <a:ext uri="{FF2B5EF4-FFF2-40B4-BE49-F238E27FC236}">
                <a16:creationId xmlns:a16="http://schemas.microsoft.com/office/drawing/2014/main" id="{F093058F-DEA1-48CA-AB7F-0836307DD0EB}"/>
              </a:ext>
            </a:extLst>
          </p:cNvPr>
          <p:cNvSpPr txBox="1">
            <a:spLocks/>
          </p:cNvSpPr>
          <p:nvPr/>
        </p:nvSpPr>
        <p:spPr bwMode="auto">
          <a:xfrm>
            <a:off x="246758" y="6553200"/>
            <a:ext cx="7964681"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b="0" kern="1200">
                <a:solidFill>
                  <a:schemeClr val="tx1"/>
                </a:solidFill>
                <a:latin typeface="+mn-lt"/>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altLang="en-US" dirty="0"/>
              <a:t>©McGraw Hill LLC. All rights reserved. No reproduction or distribution without the prior written consent of McGraw Hill. </a:t>
            </a:r>
          </a:p>
        </p:txBody>
      </p:sp>
      <p:sp>
        <p:nvSpPr>
          <p:cNvPr id="8" name="Slide Number Placeholder 1">
            <a:extLst>
              <a:ext uri="{FF2B5EF4-FFF2-40B4-BE49-F238E27FC236}">
                <a16:creationId xmlns:a16="http://schemas.microsoft.com/office/drawing/2014/main" id="{F2AB5619-7B43-4D40-B8DD-CF82DA5BD0E3}"/>
              </a:ext>
            </a:extLst>
          </p:cNvPr>
          <p:cNvSpPr>
            <a:spLocks noGrp="1"/>
          </p:cNvSpPr>
          <p:nvPr>
            <p:ph type="sldNum" sz="quarter" idx="12"/>
          </p:nvPr>
        </p:nvSpPr>
        <p:spPr>
          <a:xfrm>
            <a:off x="6553200" y="6553200"/>
            <a:ext cx="2133600" cy="304800"/>
          </a:xfrm>
        </p:spPr>
        <p:txBody>
          <a:bodyPr/>
          <a:lstStyle/>
          <a:p>
            <a:pPr>
              <a:defRPr/>
            </a:pPr>
            <a:r>
              <a:rPr lang="en-US" altLang="en-US" dirty="0"/>
              <a:t>23-</a:t>
            </a:r>
            <a:fld id="{7AF55BBF-CA4E-4AD6-B039-F5AB6EDCC4B9}" type="slidenum">
              <a:rPr lang="en-US" altLang="en-US" smtClean="0"/>
              <a:pPr>
                <a:defRPr/>
              </a:pPr>
              <a:t>18</a:t>
            </a:fld>
            <a:endParaRPr lang="en-US" altLang="en-US" dirty="0"/>
          </a:p>
        </p:txBody>
      </p:sp>
      <p:pic>
        <p:nvPicPr>
          <p:cNvPr id="4" name="Picture 3">
            <a:extLst>
              <a:ext uri="{FF2B5EF4-FFF2-40B4-BE49-F238E27FC236}">
                <a16:creationId xmlns:a16="http://schemas.microsoft.com/office/drawing/2014/main" id="{2C565A19-33E4-49BA-808A-9AF1312F28EB}"/>
              </a:ext>
            </a:extLst>
          </p:cNvPr>
          <p:cNvPicPr>
            <a:picLocks noChangeAspect="1"/>
          </p:cNvPicPr>
          <p:nvPr/>
        </p:nvPicPr>
        <p:blipFill>
          <a:blip r:embed="rId3"/>
          <a:stretch>
            <a:fillRect/>
          </a:stretch>
        </p:blipFill>
        <p:spPr>
          <a:xfrm>
            <a:off x="515840" y="1493838"/>
            <a:ext cx="7426519" cy="4983162"/>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24580" name="Rectangle 2"/>
          <p:cNvSpPr>
            <a:spLocks noGrp="1" noChangeArrowheads="1"/>
          </p:cNvSpPr>
          <p:nvPr>
            <p:ph type="title" idx="4294967295"/>
          </p:nvPr>
        </p:nvSpPr>
        <p:spPr/>
        <p:txBody>
          <a:bodyPr anchor="ctr"/>
          <a:lstStyle/>
          <a:p>
            <a:pPr eaLnBrk="1" hangingPunct="1"/>
            <a:r>
              <a:rPr lang="en-US" altLang="en-US" sz="3500" dirty="0"/>
              <a:t>Insolvency Risk Management</a:t>
            </a:r>
          </a:p>
        </p:txBody>
      </p:sp>
      <p:sp>
        <p:nvSpPr>
          <p:cNvPr id="24581" name="Rectangle 3"/>
          <p:cNvSpPr>
            <a:spLocks noGrp="1" noChangeArrowheads="1"/>
          </p:cNvSpPr>
          <p:nvPr>
            <p:ph type="body" sz="half" idx="4294967295"/>
          </p:nvPr>
        </p:nvSpPr>
        <p:spPr>
          <a:xfrm>
            <a:off x="284205" y="1719262"/>
            <a:ext cx="8587945"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spcBef>
                <a:spcPts val="600"/>
              </a:spcBef>
            </a:pPr>
            <a:r>
              <a:rPr lang="en-US" altLang="en-US" sz="2400" dirty="0"/>
              <a:t>To ensure survival, an FI manager must protect against the institution against the risk of insolvency</a:t>
            </a:r>
          </a:p>
          <a:p>
            <a:pPr eaLnBrk="1" hangingPunct="1">
              <a:lnSpc>
                <a:spcPct val="90000"/>
              </a:lnSpc>
              <a:spcBef>
                <a:spcPts val="600"/>
              </a:spcBef>
            </a:pPr>
            <a:r>
              <a:rPr lang="en-US" altLang="en-US" sz="2400" dirty="0"/>
              <a:t>The primary means of protection against the risk of insolvency and failure is an FI’s equity capital</a:t>
            </a:r>
          </a:p>
          <a:p>
            <a:pPr lvl="1" eaLnBrk="1" hangingPunct="1">
              <a:lnSpc>
                <a:spcPct val="90000"/>
              </a:lnSpc>
              <a:spcBef>
                <a:spcPts val="600"/>
              </a:spcBef>
            </a:pPr>
            <a:r>
              <a:rPr lang="en-US" altLang="en-US" sz="2200" dirty="0">
                <a:cs typeface="Times New Roman" pitchFamily="18" charset="0"/>
              </a:rPr>
              <a:t>Capital is also a source of funds</a:t>
            </a:r>
          </a:p>
          <a:p>
            <a:pPr lvl="1" eaLnBrk="1" hangingPunct="1">
              <a:lnSpc>
                <a:spcPct val="90000"/>
              </a:lnSpc>
              <a:spcBef>
                <a:spcPts val="600"/>
              </a:spcBef>
            </a:pPr>
            <a:r>
              <a:rPr lang="en-US" altLang="en-US" sz="2200" dirty="0">
                <a:cs typeface="Times New Roman" pitchFamily="18" charset="0"/>
              </a:rPr>
              <a:t>Capital is a necessary requirement for growth under existing minimum capital-to-asset ratios set by regulators</a:t>
            </a:r>
          </a:p>
          <a:p>
            <a:pPr eaLnBrk="1" hangingPunct="1">
              <a:lnSpc>
                <a:spcPct val="90000"/>
              </a:lnSpc>
              <a:spcBef>
                <a:spcPts val="600"/>
              </a:spcBef>
            </a:pPr>
            <a:r>
              <a:rPr lang="en-US" altLang="en-US" sz="2400" dirty="0">
                <a:cs typeface="Times New Roman" pitchFamily="18" charset="0"/>
              </a:rPr>
              <a:t>FI managers often prefer low levels of capital in order to generate a higher return on equity (ROE) for stockholders</a:t>
            </a:r>
          </a:p>
          <a:p>
            <a:pPr lvl="1" eaLnBrk="1" hangingPunct="1">
              <a:lnSpc>
                <a:spcPct val="90000"/>
              </a:lnSpc>
              <a:spcBef>
                <a:spcPts val="600"/>
              </a:spcBef>
            </a:pPr>
            <a:r>
              <a:rPr lang="en-US" altLang="en-US" sz="2200" dirty="0">
                <a:cs typeface="Times New Roman" pitchFamily="18" charset="0"/>
              </a:rPr>
              <a:t>The moral hazard problem of deposit insurance exacerbates this tendency</a:t>
            </a:r>
          </a:p>
          <a:p>
            <a:pPr lvl="1" eaLnBrk="1" hangingPunct="1">
              <a:lnSpc>
                <a:spcPct val="90000"/>
              </a:lnSpc>
              <a:spcBef>
                <a:spcPts val="600"/>
              </a:spcBef>
            </a:pPr>
            <a:r>
              <a:rPr lang="en-US" altLang="en-US" sz="2200" dirty="0">
                <a:cs typeface="Times New Roman" pitchFamily="18" charset="0"/>
              </a:rPr>
              <a:t>Strategy results in a greater chance of insolvency</a:t>
            </a:r>
          </a:p>
        </p:txBody>
      </p:sp>
      <p:sp>
        <p:nvSpPr>
          <p:cNvPr id="6" name="Footer Placeholder 3">
            <a:extLst>
              <a:ext uri="{FF2B5EF4-FFF2-40B4-BE49-F238E27FC236}">
                <a16:creationId xmlns:a16="http://schemas.microsoft.com/office/drawing/2014/main" id="{BD7ED5CC-4896-45B0-A137-C66F047DFF0A}"/>
              </a:ext>
            </a:extLst>
          </p:cNvPr>
          <p:cNvSpPr txBox="1">
            <a:spLocks/>
          </p:cNvSpPr>
          <p:nvPr/>
        </p:nvSpPr>
        <p:spPr bwMode="auto">
          <a:xfrm>
            <a:off x="948583" y="6553200"/>
            <a:ext cx="724683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b="0" kern="1200">
                <a:solidFill>
                  <a:schemeClr val="tx1"/>
                </a:solidFill>
                <a:latin typeface="+mn-lt"/>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D57DF33F-BAB6-40E6-AC27-6B9AAF783D07}"/>
              </a:ext>
            </a:extLst>
          </p:cNvPr>
          <p:cNvSpPr>
            <a:spLocks noGrp="1"/>
          </p:cNvSpPr>
          <p:nvPr>
            <p:ph type="sldNum" sz="quarter" idx="12"/>
          </p:nvPr>
        </p:nvSpPr>
        <p:spPr>
          <a:xfrm>
            <a:off x="6553200" y="6553200"/>
            <a:ext cx="2133600" cy="304800"/>
          </a:xfrm>
        </p:spPr>
        <p:txBody>
          <a:bodyPr/>
          <a:lstStyle/>
          <a:p>
            <a:pPr>
              <a:defRPr/>
            </a:pPr>
            <a:r>
              <a:rPr lang="en-US" altLang="en-US" dirty="0"/>
              <a:t>23-</a:t>
            </a:r>
            <a:fld id="{7AF55BBF-CA4E-4AD6-B039-F5AB6EDCC4B9}" type="slidenum">
              <a:rPr lang="en-US" altLang="en-US" smtClean="0"/>
              <a:pPr>
                <a:defRPr/>
              </a:pPr>
              <a:t>19</a:t>
            </a:fld>
            <a:endParaRPr lang="en-US" alt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idx="4294967295"/>
          </p:nvPr>
        </p:nvSpPr>
        <p:spPr/>
        <p:txBody>
          <a:bodyPr anchor="ctr"/>
          <a:lstStyle/>
          <a:p>
            <a:pPr eaLnBrk="1" hangingPunct="1"/>
            <a:r>
              <a:rPr lang="en-US" altLang="en-US" sz="3500" dirty="0"/>
              <a:t>Interest Rate Risk</a:t>
            </a:r>
          </a:p>
        </p:txBody>
      </p:sp>
      <p:sp>
        <p:nvSpPr>
          <p:cNvPr id="4101" name="Rectangle 3"/>
          <p:cNvSpPr>
            <a:spLocks noGrp="1" noChangeArrowheads="1"/>
          </p:cNvSpPr>
          <p:nvPr>
            <p:ph type="body" sz="half" idx="4294967295"/>
          </p:nvPr>
        </p:nvSpPr>
        <p:spPr>
          <a:xfrm>
            <a:off x="247135" y="1731620"/>
            <a:ext cx="8649730" cy="4693894"/>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spcBef>
                <a:spcPts val="600"/>
              </a:spcBef>
            </a:pPr>
            <a:r>
              <a:rPr lang="en-US" altLang="en-US" sz="2400" dirty="0"/>
              <a:t>Asset-transformation function performed by financial institutions (FIs) often exposes them to interest rate risk via the mismatching of asset and liability maturities</a:t>
            </a:r>
            <a:endParaRPr lang="en-US" altLang="en-US" sz="2400" b="1" dirty="0"/>
          </a:p>
          <a:p>
            <a:pPr eaLnBrk="1" hangingPunct="1">
              <a:lnSpc>
                <a:spcPct val="90000"/>
              </a:lnSpc>
              <a:spcBef>
                <a:spcPts val="600"/>
              </a:spcBef>
            </a:pPr>
            <a:r>
              <a:rPr lang="en-US" altLang="en-US" sz="2400" dirty="0"/>
              <a:t>FIs use two main methods to measure interest rate exposure:</a:t>
            </a:r>
          </a:p>
          <a:p>
            <a:pPr marL="801687" lvl="1" indent="-457200" eaLnBrk="1" hangingPunct="1">
              <a:lnSpc>
                <a:spcPct val="90000"/>
              </a:lnSpc>
              <a:spcBef>
                <a:spcPts val="600"/>
              </a:spcBef>
              <a:buFont typeface="+mj-lt"/>
              <a:buAutoNum type="arabicPeriod"/>
            </a:pPr>
            <a:r>
              <a:rPr lang="en-US" altLang="en-US" sz="2200" dirty="0"/>
              <a:t>Repricing gap (i.e., funding gap) model examines the impact of interest rate changes on an FI’s net interest income (NII)</a:t>
            </a:r>
          </a:p>
          <a:p>
            <a:pPr marL="801687" lvl="1" indent="-457200" eaLnBrk="1" hangingPunct="1">
              <a:lnSpc>
                <a:spcPct val="90000"/>
              </a:lnSpc>
              <a:spcBef>
                <a:spcPts val="600"/>
              </a:spcBef>
              <a:buFont typeface="+mj-lt"/>
              <a:buAutoNum type="arabicPeriod"/>
            </a:pPr>
            <a:r>
              <a:rPr lang="en-US" altLang="en-US" sz="2200" dirty="0"/>
              <a:t>Duration gap model incorporates the impact of interest rate changes on the overall market value of an FI’s balance sheet and ultimately on its owners’ equity or net worth</a:t>
            </a:r>
          </a:p>
          <a:p>
            <a:pPr marL="452437" indent="-457200" eaLnBrk="1" hangingPunct="1">
              <a:lnSpc>
                <a:spcPct val="90000"/>
              </a:lnSpc>
              <a:spcBef>
                <a:spcPts val="600"/>
              </a:spcBef>
            </a:pPr>
            <a:r>
              <a:rPr lang="en-US" altLang="en-US" sz="2400" dirty="0"/>
              <a:t>Insolvency risk is the result, a consequence, or an outcome of excessive amounts of one or more of the risks taken by an FI (e.g., liquidity risk, credit risk, and interest rate risk)</a:t>
            </a:r>
          </a:p>
        </p:txBody>
      </p:sp>
      <p:sp>
        <p:nvSpPr>
          <p:cNvPr id="5" name="Footer Placeholder 3">
            <a:extLst>
              <a:ext uri="{FF2B5EF4-FFF2-40B4-BE49-F238E27FC236}">
                <a16:creationId xmlns:a16="http://schemas.microsoft.com/office/drawing/2014/main" id="{2853DF98-5CBE-4AEA-829F-0C8CD5F5D511}"/>
              </a:ext>
            </a:extLst>
          </p:cNvPr>
          <p:cNvSpPr>
            <a:spLocks noGrp="1"/>
          </p:cNvSpPr>
          <p:nvPr>
            <p:ph type="ftr" sz="quarter" idx="11"/>
          </p:nvPr>
        </p:nvSpPr>
        <p:spPr>
          <a:xfrm>
            <a:off x="497792" y="6553200"/>
            <a:ext cx="8148415"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1">
            <a:extLst>
              <a:ext uri="{FF2B5EF4-FFF2-40B4-BE49-F238E27FC236}">
                <a16:creationId xmlns:a16="http://schemas.microsoft.com/office/drawing/2014/main" id="{CCC3DF62-3ACD-446E-B6AF-4B3AFC36E908}"/>
              </a:ext>
            </a:extLst>
          </p:cNvPr>
          <p:cNvSpPr>
            <a:spLocks noGrp="1"/>
          </p:cNvSpPr>
          <p:nvPr>
            <p:ph type="sldNum" sz="quarter" idx="12"/>
          </p:nvPr>
        </p:nvSpPr>
        <p:spPr>
          <a:xfrm>
            <a:off x="6553200" y="6553200"/>
            <a:ext cx="2133600" cy="304800"/>
          </a:xfrm>
        </p:spPr>
        <p:txBody>
          <a:bodyPr/>
          <a:lstStyle/>
          <a:p>
            <a:pPr>
              <a:defRPr/>
            </a:pPr>
            <a:r>
              <a:rPr lang="en-US" altLang="en-US" dirty="0"/>
              <a:t>23-</a:t>
            </a:r>
            <a:fld id="{7AF55BBF-CA4E-4AD6-B039-F5AB6EDCC4B9}" type="slidenum">
              <a:rPr lang="en-US" altLang="en-US" smtClean="0"/>
              <a:pPr>
                <a:defRPr/>
              </a:pPr>
              <a:t>2</a:t>
            </a:fld>
            <a:endParaRPr lang="en-US" alt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25604" name="Rectangle 2"/>
          <p:cNvSpPr>
            <a:spLocks noGrp="1" noChangeArrowheads="1"/>
          </p:cNvSpPr>
          <p:nvPr>
            <p:ph type="title" idx="4294967295"/>
          </p:nvPr>
        </p:nvSpPr>
        <p:spPr/>
        <p:txBody>
          <a:bodyPr anchor="ctr"/>
          <a:lstStyle/>
          <a:p>
            <a:pPr eaLnBrk="1" hangingPunct="1"/>
            <a:r>
              <a:rPr lang="en-US" altLang="en-US" sz="3500" dirty="0"/>
              <a:t>Insolvency Risk Management (Continued)</a:t>
            </a:r>
          </a:p>
        </p:txBody>
      </p:sp>
      <p:sp>
        <p:nvSpPr>
          <p:cNvPr id="25605" name="Rectangle 3"/>
          <p:cNvSpPr>
            <a:spLocks noGrp="1" noChangeArrowheads="1"/>
          </p:cNvSpPr>
          <p:nvPr>
            <p:ph type="body" sz="half" idx="4294967295"/>
          </p:nvPr>
        </p:nvSpPr>
        <p:spPr>
          <a:xfrm>
            <a:off x="457200" y="1719262"/>
            <a:ext cx="8148638"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spcBef>
                <a:spcPts val="600"/>
              </a:spcBef>
            </a:pPr>
            <a:r>
              <a:rPr lang="en-US" altLang="en-US" sz="2400" dirty="0"/>
              <a:t>Capital Purchase Program, part of the Troubled Asset Relief Program (TARP) of 2008-2009, was designed to encourage U.S. FIs to build capital to increase the flow of financing to U.S. businesses and consumers and to support the U.S. economy</a:t>
            </a:r>
          </a:p>
          <a:p>
            <a:pPr lvl="1" eaLnBrk="1" hangingPunct="1">
              <a:lnSpc>
                <a:spcPct val="90000"/>
              </a:lnSpc>
              <a:spcBef>
                <a:spcPts val="600"/>
              </a:spcBef>
            </a:pPr>
            <a:r>
              <a:rPr lang="en-US" altLang="en-US" sz="2200" dirty="0"/>
              <a:t>Under the program, the Treasury purchased over $205 billion in senior preferred stock issued by FIs</a:t>
            </a:r>
          </a:p>
          <a:p>
            <a:pPr lvl="1" eaLnBrk="1" hangingPunct="1">
              <a:lnSpc>
                <a:spcPct val="90000"/>
              </a:lnSpc>
              <a:spcBef>
                <a:spcPts val="600"/>
              </a:spcBef>
            </a:pPr>
            <a:r>
              <a:rPr lang="en-US" altLang="en-US" sz="2200" dirty="0"/>
              <a:t>In addition to capital injections received as part of the CPP, TARP provided additional emergency funding to Citigroup ($25 billion) and Bank of America ($20 billion)</a:t>
            </a:r>
          </a:p>
          <a:p>
            <a:pPr lvl="1" eaLnBrk="1" hangingPunct="1">
              <a:lnSpc>
                <a:spcPct val="90000"/>
              </a:lnSpc>
              <a:spcBef>
                <a:spcPts val="600"/>
              </a:spcBef>
            </a:pPr>
            <a:r>
              <a:rPr lang="en-US" altLang="en-US" sz="2200" dirty="0"/>
              <a:t>Through December 2019, $245 billion of TARP capital injections had been allocated to DIs, of which $239.8 billion had been paid back, along with a return of $35.8 billion in dividends and assessments</a:t>
            </a:r>
            <a:endParaRPr lang="en-US" altLang="en-US" sz="2200" dirty="0">
              <a:cs typeface="Times New Roman" pitchFamily="18" charset="0"/>
            </a:endParaRPr>
          </a:p>
        </p:txBody>
      </p:sp>
      <p:sp>
        <p:nvSpPr>
          <p:cNvPr id="6" name="Footer Placeholder 3">
            <a:extLst>
              <a:ext uri="{FF2B5EF4-FFF2-40B4-BE49-F238E27FC236}">
                <a16:creationId xmlns:a16="http://schemas.microsoft.com/office/drawing/2014/main" id="{49DFFB00-437F-4DED-96E0-1D285C0B22C4}"/>
              </a:ext>
            </a:extLst>
          </p:cNvPr>
          <p:cNvSpPr txBox="1">
            <a:spLocks/>
          </p:cNvSpPr>
          <p:nvPr/>
        </p:nvSpPr>
        <p:spPr bwMode="auto">
          <a:xfrm>
            <a:off x="976468" y="6583362"/>
            <a:ext cx="7110101"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b="0" kern="1200">
                <a:solidFill>
                  <a:schemeClr val="tx1"/>
                </a:solidFill>
                <a:latin typeface="+mn-lt"/>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4865B318-B08A-4EAD-85CB-FC73B0327825}"/>
              </a:ext>
            </a:extLst>
          </p:cNvPr>
          <p:cNvSpPr>
            <a:spLocks noGrp="1"/>
          </p:cNvSpPr>
          <p:nvPr>
            <p:ph type="sldNum" sz="quarter" idx="12"/>
          </p:nvPr>
        </p:nvSpPr>
        <p:spPr>
          <a:xfrm>
            <a:off x="6553200" y="6553200"/>
            <a:ext cx="2133600" cy="304800"/>
          </a:xfrm>
        </p:spPr>
        <p:txBody>
          <a:bodyPr/>
          <a:lstStyle/>
          <a:p>
            <a:pPr>
              <a:defRPr/>
            </a:pPr>
            <a:r>
              <a:rPr lang="en-US" altLang="en-US" dirty="0"/>
              <a:t>23-</a:t>
            </a:r>
            <a:fld id="{7AF55BBF-CA4E-4AD6-B039-F5AB6EDCC4B9}" type="slidenum">
              <a:rPr lang="en-US" altLang="en-US" smtClean="0"/>
              <a:pPr>
                <a:defRPr/>
              </a:pPr>
              <a:t>20</a:t>
            </a:fld>
            <a:endParaRPr lang="en-US" altLang="en-US"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26628" name="Rectangle 2"/>
          <p:cNvSpPr>
            <a:spLocks noGrp="1" noChangeArrowheads="1"/>
          </p:cNvSpPr>
          <p:nvPr>
            <p:ph type="title" idx="4294967295"/>
          </p:nvPr>
        </p:nvSpPr>
        <p:spPr/>
        <p:txBody>
          <a:bodyPr anchor="ctr"/>
          <a:lstStyle/>
          <a:p>
            <a:pPr eaLnBrk="1" hangingPunct="1"/>
            <a:r>
              <a:rPr lang="en-US" altLang="en-US" sz="3500" dirty="0"/>
              <a:t>Capital</a:t>
            </a:r>
          </a:p>
        </p:txBody>
      </p:sp>
      <p:sp>
        <p:nvSpPr>
          <p:cNvPr id="26629" name="Rectangle 3"/>
          <p:cNvSpPr>
            <a:spLocks noGrp="1" noChangeArrowheads="1"/>
          </p:cNvSpPr>
          <p:nvPr>
            <p:ph type="body" sz="half" idx="4294967295"/>
          </p:nvPr>
        </p:nvSpPr>
        <p:spPr>
          <a:xfrm>
            <a:off x="457200" y="1719262"/>
            <a:ext cx="8148638"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Bef>
                <a:spcPts val="600"/>
              </a:spcBef>
            </a:pPr>
            <a:r>
              <a:rPr lang="en-US" altLang="en-US" sz="2400" dirty="0"/>
              <a:t>The economic</a:t>
            </a:r>
            <a:r>
              <a:rPr lang="en-US" altLang="en-US" sz="2400" b="1" dirty="0"/>
              <a:t> </a:t>
            </a:r>
            <a:r>
              <a:rPr lang="en-US" altLang="en-US" sz="2400" dirty="0"/>
              <a:t>meaning of capital is </a:t>
            </a:r>
            <a:r>
              <a:rPr lang="en-US" altLang="en-US" sz="2400" b="1" dirty="0"/>
              <a:t>net worth</a:t>
            </a:r>
            <a:r>
              <a:rPr lang="en-US" altLang="en-US" sz="2400" dirty="0"/>
              <a:t>, the difference between the market value of an FI’s assets and the market value of its liabilities</a:t>
            </a:r>
          </a:p>
          <a:p>
            <a:pPr lvl="1" eaLnBrk="1" hangingPunct="1">
              <a:spcBef>
                <a:spcPts val="600"/>
              </a:spcBef>
            </a:pPr>
            <a:r>
              <a:rPr lang="en-US" altLang="en-US" sz="2200" dirty="0"/>
              <a:t>Essentially a </a:t>
            </a:r>
            <a:r>
              <a:rPr lang="en-US" altLang="en-US" sz="2200" i="1" dirty="0"/>
              <a:t>market value accounting </a:t>
            </a:r>
            <a:r>
              <a:rPr lang="en-US" altLang="en-US" sz="2200" dirty="0"/>
              <a:t>concept</a:t>
            </a:r>
          </a:p>
          <a:p>
            <a:pPr lvl="1" eaLnBrk="1" hangingPunct="1">
              <a:spcBef>
                <a:spcPts val="600"/>
              </a:spcBef>
            </a:pPr>
            <a:r>
              <a:rPr lang="en-US" altLang="en-US" sz="2200" dirty="0">
                <a:cs typeface="Times New Roman" pitchFamily="18" charset="0"/>
              </a:rPr>
              <a:t>The </a:t>
            </a:r>
            <a:r>
              <a:rPr lang="en-US" altLang="en-US" sz="2200" b="1" dirty="0">
                <a:cs typeface="Times New Roman" pitchFamily="18" charset="0"/>
              </a:rPr>
              <a:t>market value </a:t>
            </a:r>
            <a:r>
              <a:rPr lang="en-US" altLang="en-US" sz="2200" dirty="0">
                <a:cs typeface="Times New Roman" pitchFamily="18" charset="0"/>
              </a:rPr>
              <a:t>or </a:t>
            </a:r>
            <a:r>
              <a:rPr lang="en-US" altLang="en-US" sz="2200" b="1" dirty="0">
                <a:cs typeface="Times New Roman" pitchFamily="18" charset="0"/>
              </a:rPr>
              <a:t>mark-to-market value basis</a:t>
            </a:r>
            <a:r>
              <a:rPr lang="en-US" altLang="en-US" sz="2200" dirty="0">
                <a:cs typeface="Times New Roman" pitchFamily="18" charset="0"/>
              </a:rPr>
              <a:t> uses balance sheet values that reflect current rather than historical prices</a:t>
            </a:r>
            <a:endParaRPr lang="en-US" altLang="en-US" sz="2400" b="1" dirty="0">
              <a:cs typeface="Times New Roman" pitchFamily="18" charset="0"/>
            </a:endParaRPr>
          </a:p>
          <a:p>
            <a:pPr eaLnBrk="1" hangingPunct="1">
              <a:spcBef>
                <a:spcPts val="600"/>
              </a:spcBef>
            </a:pPr>
            <a:r>
              <a:rPr lang="en-US" altLang="en-US" sz="2400" dirty="0">
                <a:cs typeface="Times New Roman" pitchFamily="18" charset="0"/>
              </a:rPr>
              <a:t>Regulatory-</a:t>
            </a:r>
            <a:r>
              <a:rPr lang="en-US" altLang="en-US" sz="2400" b="1" dirty="0">
                <a:cs typeface="Times New Roman" pitchFamily="18" charset="0"/>
              </a:rPr>
              <a:t> </a:t>
            </a:r>
            <a:r>
              <a:rPr lang="en-US" altLang="en-US" sz="2400" dirty="0">
                <a:cs typeface="Times New Roman" pitchFamily="18" charset="0"/>
              </a:rPr>
              <a:t>and accounting-defined capital and required leverage ratios are based in whole or in part on historical or </a:t>
            </a:r>
            <a:r>
              <a:rPr lang="en-US" altLang="en-US" sz="2400" b="1" dirty="0">
                <a:cs typeface="Times New Roman" pitchFamily="18" charset="0"/>
              </a:rPr>
              <a:t>book values (BV) </a:t>
            </a:r>
            <a:r>
              <a:rPr lang="en-US" altLang="en-US" sz="2400" dirty="0">
                <a:cs typeface="Times New Roman" pitchFamily="18" charset="0"/>
              </a:rPr>
              <a:t>accounting concepts</a:t>
            </a:r>
          </a:p>
          <a:p>
            <a:pPr lvl="1" eaLnBrk="1" hangingPunct="1">
              <a:spcBef>
                <a:spcPts val="600"/>
              </a:spcBef>
            </a:pPr>
            <a:r>
              <a:rPr lang="en-US" altLang="en-US" sz="2200" dirty="0">
                <a:cs typeface="Times New Roman" pitchFamily="18" charset="0"/>
              </a:rPr>
              <a:t>Book value is the value of assets and liabilities based on their historical costs</a:t>
            </a:r>
            <a:endParaRPr lang="en-US" altLang="en-US" sz="2200" b="1" dirty="0">
              <a:cs typeface="Times New Roman" pitchFamily="18" charset="0"/>
            </a:endParaRPr>
          </a:p>
        </p:txBody>
      </p:sp>
      <p:sp>
        <p:nvSpPr>
          <p:cNvPr id="6" name="Footer Placeholder 3">
            <a:extLst>
              <a:ext uri="{FF2B5EF4-FFF2-40B4-BE49-F238E27FC236}">
                <a16:creationId xmlns:a16="http://schemas.microsoft.com/office/drawing/2014/main" id="{A8487BB7-9BBF-4382-A85B-945378E07591}"/>
              </a:ext>
            </a:extLst>
          </p:cNvPr>
          <p:cNvSpPr txBox="1">
            <a:spLocks/>
          </p:cNvSpPr>
          <p:nvPr/>
        </p:nvSpPr>
        <p:spPr bwMode="auto">
          <a:xfrm>
            <a:off x="948583" y="6553200"/>
            <a:ext cx="724683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b="0" kern="1200">
                <a:solidFill>
                  <a:schemeClr val="tx1"/>
                </a:solidFill>
                <a:latin typeface="+mn-lt"/>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0F5BC642-0D30-46B5-A942-B96D4DE4D548}"/>
              </a:ext>
            </a:extLst>
          </p:cNvPr>
          <p:cNvSpPr>
            <a:spLocks noGrp="1"/>
          </p:cNvSpPr>
          <p:nvPr>
            <p:ph type="sldNum" sz="quarter" idx="12"/>
          </p:nvPr>
        </p:nvSpPr>
        <p:spPr>
          <a:xfrm>
            <a:off x="6553200" y="6553200"/>
            <a:ext cx="2133600" cy="304800"/>
          </a:xfrm>
        </p:spPr>
        <p:txBody>
          <a:bodyPr/>
          <a:lstStyle/>
          <a:p>
            <a:pPr>
              <a:defRPr/>
            </a:pPr>
            <a:r>
              <a:rPr lang="en-US" altLang="en-US" dirty="0"/>
              <a:t>23-</a:t>
            </a:r>
            <a:fld id="{7AF55BBF-CA4E-4AD6-B039-F5AB6EDCC4B9}" type="slidenum">
              <a:rPr lang="en-US" altLang="en-US" smtClean="0"/>
              <a:pPr>
                <a:defRPr/>
              </a:pPr>
              <a:t>21</a:t>
            </a:fld>
            <a:endParaRPr lang="en-US" altLang="en-US"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27652" name="Rectangle 2"/>
          <p:cNvSpPr>
            <a:spLocks noGrp="1" noChangeArrowheads="1"/>
          </p:cNvSpPr>
          <p:nvPr>
            <p:ph type="title" idx="4294967295"/>
          </p:nvPr>
        </p:nvSpPr>
        <p:spPr/>
        <p:txBody>
          <a:bodyPr anchor="ctr"/>
          <a:lstStyle/>
          <a:p>
            <a:pPr eaLnBrk="1" hangingPunct="1"/>
            <a:r>
              <a:rPr lang="en-US" altLang="en-US" sz="3500" dirty="0"/>
              <a:t>Market Value of Capital</a:t>
            </a:r>
          </a:p>
        </p:txBody>
      </p:sp>
      <p:sp>
        <p:nvSpPr>
          <p:cNvPr id="27653" name="Rectangle 3"/>
          <p:cNvSpPr>
            <a:spLocks noGrp="1" noChangeArrowheads="1"/>
          </p:cNvSpPr>
          <p:nvPr>
            <p:ph type="body" sz="half" idx="4294967295"/>
          </p:nvPr>
        </p:nvSpPr>
        <p:spPr>
          <a:xfrm>
            <a:off x="247135" y="1719262"/>
            <a:ext cx="8637373" cy="4696905"/>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85000"/>
              </a:lnSpc>
              <a:spcBef>
                <a:spcPts val="600"/>
              </a:spcBef>
            </a:pPr>
            <a:r>
              <a:rPr lang="en-US" altLang="en-US" sz="2400" i="1" dirty="0"/>
              <a:t>The market value of capital and credit risk</a:t>
            </a:r>
          </a:p>
          <a:p>
            <a:pPr lvl="1" eaLnBrk="1" hangingPunct="1">
              <a:lnSpc>
                <a:spcPct val="85000"/>
              </a:lnSpc>
              <a:spcBef>
                <a:spcPts val="600"/>
              </a:spcBef>
            </a:pPr>
            <a:r>
              <a:rPr lang="en-US" altLang="en-US" sz="2200" dirty="0">
                <a:cs typeface="Times New Roman" pitchFamily="18" charset="0"/>
              </a:rPr>
              <a:t>Declines in current and expected future cash flows on assets lowers the market value of the FI’s asset portfolio</a:t>
            </a:r>
          </a:p>
          <a:p>
            <a:pPr lvl="1" eaLnBrk="1" hangingPunct="1">
              <a:lnSpc>
                <a:spcPct val="85000"/>
              </a:lnSpc>
              <a:spcBef>
                <a:spcPts val="600"/>
              </a:spcBef>
            </a:pPr>
            <a:r>
              <a:rPr lang="en-US" altLang="en-US" sz="2200" dirty="0">
                <a:cs typeface="Times New Roman" pitchFamily="18" charset="0"/>
              </a:rPr>
              <a:t>Decreases in the MVs of assets are charged directly against the equity owners’ capital or net worth</a:t>
            </a:r>
          </a:p>
          <a:p>
            <a:pPr lvl="1" eaLnBrk="1" hangingPunct="1">
              <a:lnSpc>
                <a:spcPct val="85000"/>
              </a:lnSpc>
              <a:spcBef>
                <a:spcPts val="600"/>
              </a:spcBef>
            </a:pPr>
            <a:r>
              <a:rPr lang="en-US" altLang="en-US" sz="2200" dirty="0">
                <a:cs typeface="Times New Roman" pitchFamily="18" charset="0"/>
              </a:rPr>
              <a:t>Liability holders are only hurt when losses on the asset portfolio exceed FI’s net worth</a:t>
            </a:r>
          </a:p>
          <a:p>
            <a:pPr lvl="1" eaLnBrk="1" hangingPunct="1">
              <a:lnSpc>
                <a:spcPct val="85000"/>
              </a:lnSpc>
              <a:spcBef>
                <a:spcPts val="600"/>
              </a:spcBef>
            </a:pPr>
            <a:r>
              <a:rPr lang="en-US" altLang="en-US" sz="2200" dirty="0">
                <a:cs typeface="Times New Roman" pitchFamily="18" charset="0"/>
              </a:rPr>
              <a:t>Capital acts as “insurance”, protecting liability holders against insolvency risk</a:t>
            </a:r>
          </a:p>
          <a:p>
            <a:pPr eaLnBrk="1" hangingPunct="1">
              <a:lnSpc>
                <a:spcPct val="85000"/>
              </a:lnSpc>
              <a:spcBef>
                <a:spcPts val="600"/>
              </a:spcBef>
            </a:pPr>
            <a:r>
              <a:rPr lang="en-US" altLang="en-US" sz="2400" i="1" dirty="0"/>
              <a:t>The market value of capital and interest rate risk</a:t>
            </a:r>
          </a:p>
          <a:p>
            <a:pPr lvl="1" eaLnBrk="1" hangingPunct="1">
              <a:lnSpc>
                <a:spcPct val="85000"/>
              </a:lnSpc>
              <a:spcBef>
                <a:spcPts val="600"/>
              </a:spcBef>
            </a:pPr>
            <a:r>
              <a:rPr lang="en-US" altLang="en-US" sz="2200" dirty="0">
                <a:cs typeface="Times New Roman" pitchFamily="18" charset="0"/>
              </a:rPr>
              <a:t>Rising interest rates reduce the market value of the FI’s long-term securities and loans, while floating-rate instruments find their market values largely unaffected if interest rates on such securities are instantaneously reset</a:t>
            </a:r>
          </a:p>
        </p:txBody>
      </p:sp>
      <p:sp>
        <p:nvSpPr>
          <p:cNvPr id="5" name="Footer Placeholder 3">
            <a:extLst>
              <a:ext uri="{FF2B5EF4-FFF2-40B4-BE49-F238E27FC236}">
                <a16:creationId xmlns:a16="http://schemas.microsoft.com/office/drawing/2014/main" id="{7F61D533-4F4F-43EA-9107-1F0558A2159F}"/>
              </a:ext>
            </a:extLst>
          </p:cNvPr>
          <p:cNvSpPr txBox="1">
            <a:spLocks/>
          </p:cNvSpPr>
          <p:nvPr/>
        </p:nvSpPr>
        <p:spPr bwMode="auto">
          <a:xfrm>
            <a:off x="809944" y="6553200"/>
            <a:ext cx="7511754"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b="0" kern="1200">
                <a:solidFill>
                  <a:schemeClr val="tx1"/>
                </a:solidFill>
                <a:latin typeface="+mn-lt"/>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altLang="en-US" dirty="0"/>
              <a:t>©McGraw Hill LLC. All rights reserved. No reproduction or distribution without the prior written consent of McGraw Hill. </a:t>
            </a:r>
          </a:p>
        </p:txBody>
      </p:sp>
      <p:sp>
        <p:nvSpPr>
          <p:cNvPr id="6" name="Slide Number Placeholder 1">
            <a:extLst>
              <a:ext uri="{FF2B5EF4-FFF2-40B4-BE49-F238E27FC236}">
                <a16:creationId xmlns:a16="http://schemas.microsoft.com/office/drawing/2014/main" id="{E9F72078-29E8-4BCC-9F85-BBEF052D7079}"/>
              </a:ext>
            </a:extLst>
          </p:cNvPr>
          <p:cNvSpPr>
            <a:spLocks noGrp="1"/>
          </p:cNvSpPr>
          <p:nvPr>
            <p:ph type="sldNum" sz="quarter" idx="12"/>
          </p:nvPr>
        </p:nvSpPr>
        <p:spPr>
          <a:xfrm>
            <a:off x="6553200" y="6553200"/>
            <a:ext cx="2133600" cy="304800"/>
          </a:xfrm>
        </p:spPr>
        <p:txBody>
          <a:bodyPr/>
          <a:lstStyle/>
          <a:p>
            <a:pPr>
              <a:defRPr/>
            </a:pPr>
            <a:r>
              <a:rPr lang="en-US" altLang="en-US" dirty="0"/>
              <a:t>23-</a:t>
            </a:r>
            <a:fld id="{7AF55BBF-CA4E-4AD6-B039-F5AB6EDCC4B9}" type="slidenum">
              <a:rPr lang="en-US" altLang="en-US" smtClean="0"/>
              <a:pPr>
                <a:defRPr/>
              </a:pPr>
              <a:t>22</a:t>
            </a:fld>
            <a:endParaRPr lang="en-US" altLang="en-US"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29700" name="Rectangle 2"/>
          <p:cNvSpPr>
            <a:spLocks noGrp="1" noChangeArrowheads="1"/>
          </p:cNvSpPr>
          <p:nvPr>
            <p:ph type="title" idx="4294967295"/>
          </p:nvPr>
        </p:nvSpPr>
        <p:spPr/>
        <p:txBody>
          <a:bodyPr anchor="ctr"/>
          <a:lstStyle/>
          <a:p>
            <a:pPr eaLnBrk="1" hangingPunct="1"/>
            <a:r>
              <a:rPr lang="en-US" altLang="en-US" sz="3500" dirty="0"/>
              <a:t>The Book Value of Capital</a:t>
            </a:r>
          </a:p>
        </p:txBody>
      </p:sp>
      <p:sp>
        <p:nvSpPr>
          <p:cNvPr id="29701" name="Rectangle 3"/>
          <p:cNvSpPr>
            <a:spLocks noGrp="1" noChangeArrowheads="1"/>
          </p:cNvSpPr>
          <p:nvPr>
            <p:ph type="body" sz="half" idx="4294967295"/>
          </p:nvPr>
        </p:nvSpPr>
        <p:spPr>
          <a:xfrm>
            <a:off x="333632" y="1794433"/>
            <a:ext cx="8476735" cy="464446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spcBef>
                <a:spcPts val="600"/>
              </a:spcBef>
            </a:pPr>
            <a:r>
              <a:rPr lang="en-US" altLang="en-US" sz="2400" dirty="0"/>
              <a:t>Book value (BV) of capital is the difference between the BV of assets and the BV of liabilities</a:t>
            </a:r>
          </a:p>
          <a:p>
            <a:pPr eaLnBrk="1" hangingPunct="1">
              <a:lnSpc>
                <a:spcPct val="90000"/>
              </a:lnSpc>
              <a:spcBef>
                <a:spcPts val="600"/>
              </a:spcBef>
            </a:pPr>
            <a:r>
              <a:rPr lang="en-US" altLang="en-US" sz="2400" dirty="0"/>
              <a:t>BV of capital usually comprises the following three components in banking:</a:t>
            </a:r>
          </a:p>
          <a:p>
            <a:pPr lvl="1" eaLnBrk="1" hangingPunct="1">
              <a:lnSpc>
                <a:spcPct val="90000"/>
              </a:lnSpc>
              <a:spcBef>
                <a:spcPts val="600"/>
              </a:spcBef>
            </a:pPr>
            <a:r>
              <a:rPr lang="en-US" altLang="en-US" sz="2200" b="1" dirty="0"/>
              <a:t>Par value of shares </a:t>
            </a:r>
            <a:r>
              <a:rPr lang="en-US" altLang="en-US" sz="2200" dirty="0"/>
              <a:t>– the face value of the common shares issued by the FI times the number of shares outstanding</a:t>
            </a:r>
          </a:p>
          <a:p>
            <a:pPr lvl="1" eaLnBrk="1" hangingPunct="1">
              <a:lnSpc>
                <a:spcPct val="90000"/>
              </a:lnSpc>
              <a:spcBef>
                <a:spcPts val="600"/>
              </a:spcBef>
            </a:pPr>
            <a:r>
              <a:rPr lang="en-US" altLang="en-US" sz="2200" b="1" dirty="0"/>
              <a:t>Surplus value of shares </a:t>
            </a:r>
            <a:r>
              <a:rPr lang="en-US" altLang="en-US" sz="2200" dirty="0"/>
              <a:t>– the difference between the price the public paid for common shares when originally offered and their par values, times the number of shares outstanding</a:t>
            </a:r>
          </a:p>
          <a:p>
            <a:pPr lvl="1" eaLnBrk="1" hangingPunct="1">
              <a:lnSpc>
                <a:spcPct val="90000"/>
              </a:lnSpc>
              <a:spcBef>
                <a:spcPts val="600"/>
              </a:spcBef>
            </a:pPr>
            <a:r>
              <a:rPr lang="en-US" altLang="en-US" sz="2200" b="1" dirty="0"/>
              <a:t>Retained earnings </a:t>
            </a:r>
            <a:r>
              <a:rPr lang="en-US" altLang="en-US" sz="2200" dirty="0"/>
              <a:t>– the accumulated value of past profits not yet paid in dividends to shareholders</a:t>
            </a:r>
          </a:p>
          <a:p>
            <a:pPr lvl="2" eaLnBrk="1" hangingPunct="1">
              <a:lnSpc>
                <a:spcPct val="90000"/>
              </a:lnSpc>
              <a:spcBef>
                <a:spcPts val="600"/>
              </a:spcBef>
            </a:pPr>
            <a:r>
              <a:rPr lang="en-US" altLang="en-US" sz="1900" dirty="0"/>
              <a:t>Since these earnings could be paid in dividends, they are part of the equity owners’ stake in the FI</a:t>
            </a:r>
          </a:p>
        </p:txBody>
      </p:sp>
      <p:sp>
        <p:nvSpPr>
          <p:cNvPr id="6" name="Footer Placeholder 3">
            <a:extLst>
              <a:ext uri="{FF2B5EF4-FFF2-40B4-BE49-F238E27FC236}">
                <a16:creationId xmlns:a16="http://schemas.microsoft.com/office/drawing/2014/main" id="{E56237B4-358A-44E2-8AC4-F89824F1EF1C}"/>
              </a:ext>
            </a:extLst>
          </p:cNvPr>
          <p:cNvSpPr txBox="1">
            <a:spLocks/>
          </p:cNvSpPr>
          <p:nvPr/>
        </p:nvSpPr>
        <p:spPr bwMode="auto">
          <a:xfrm>
            <a:off x="837487" y="6553200"/>
            <a:ext cx="7469024"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b="0" kern="1200">
                <a:solidFill>
                  <a:schemeClr val="tx1"/>
                </a:solidFill>
                <a:latin typeface="+mn-lt"/>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A70F1859-F451-456D-BDE2-4E0F9327C9AE}"/>
              </a:ext>
            </a:extLst>
          </p:cNvPr>
          <p:cNvSpPr>
            <a:spLocks noGrp="1"/>
          </p:cNvSpPr>
          <p:nvPr>
            <p:ph type="sldNum" sz="quarter" idx="12"/>
          </p:nvPr>
        </p:nvSpPr>
        <p:spPr>
          <a:xfrm>
            <a:off x="6553200" y="6553200"/>
            <a:ext cx="2133600" cy="304800"/>
          </a:xfrm>
        </p:spPr>
        <p:txBody>
          <a:bodyPr/>
          <a:lstStyle/>
          <a:p>
            <a:pPr>
              <a:defRPr/>
            </a:pPr>
            <a:r>
              <a:rPr lang="en-US" altLang="en-US" dirty="0"/>
              <a:t>23-</a:t>
            </a:r>
            <a:fld id="{7AF55BBF-CA4E-4AD6-B039-F5AB6EDCC4B9}" type="slidenum">
              <a:rPr lang="en-US" altLang="en-US" smtClean="0"/>
              <a:pPr>
                <a:defRPr/>
              </a:pPr>
              <a:t>23</a:t>
            </a:fld>
            <a:endParaRPr lang="en-US" altLang="en-US"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29700" name="Rectangle 2"/>
          <p:cNvSpPr>
            <a:spLocks noGrp="1" noChangeArrowheads="1"/>
          </p:cNvSpPr>
          <p:nvPr>
            <p:ph type="title" idx="4294967295"/>
          </p:nvPr>
        </p:nvSpPr>
        <p:spPr/>
        <p:txBody>
          <a:bodyPr anchor="ctr"/>
          <a:lstStyle/>
          <a:p>
            <a:pPr eaLnBrk="1" hangingPunct="1"/>
            <a:r>
              <a:rPr lang="en-US" altLang="en-US" sz="3500" dirty="0"/>
              <a:t>The Book Value of Capital (Continued)</a:t>
            </a:r>
          </a:p>
        </p:txBody>
      </p:sp>
      <p:sp>
        <p:nvSpPr>
          <p:cNvPr id="29701" name="Rectangle 3"/>
          <p:cNvSpPr>
            <a:spLocks noGrp="1" noChangeArrowheads="1"/>
          </p:cNvSpPr>
          <p:nvPr>
            <p:ph type="body" sz="half" idx="4294967295"/>
          </p:nvPr>
        </p:nvSpPr>
        <p:spPr>
          <a:xfrm>
            <a:off x="333632" y="1794433"/>
            <a:ext cx="8476735" cy="464446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Bef>
                <a:spcPts val="600"/>
              </a:spcBef>
            </a:pPr>
            <a:r>
              <a:rPr lang="en-US" altLang="en-US" sz="2400" i="1" dirty="0"/>
              <a:t>Book value of capital and credit risk</a:t>
            </a:r>
          </a:p>
          <a:p>
            <a:pPr lvl="1" eaLnBrk="1" hangingPunct="1">
              <a:spcBef>
                <a:spcPts val="600"/>
              </a:spcBef>
            </a:pPr>
            <a:r>
              <a:rPr lang="en-US" altLang="en-US" sz="2200" dirty="0"/>
              <a:t>Managers of FIs may resist writing down the values of bad assets as long as possible to try to present a more favorable picture to depositors, shareholders, and regulators</a:t>
            </a:r>
          </a:p>
          <a:p>
            <a:pPr lvl="1" eaLnBrk="1" hangingPunct="1">
              <a:spcBef>
                <a:spcPts val="600"/>
              </a:spcBef>
            </a:pPr>
            <a:r>
              <a:rPr lang="en-US" altLang="en-US" sz="2200" dirty="0"/>
              <a:t>FI managers can selectively sell assets to inflate their reported capital</a:t>
            </a:r>
          </a:p>
          <a:p>
            <a:pPr lvl="1" eaLnBrk="1" hangingPunct="1">
              <a:spcBef>
                <a:spcPts val="600"/>
              </a:spcBef>
            </a:pPr>
            <a:r>
              <a:rPr lang="en-US" altLang="en-US" sz="2200" dirty="0"/>
              <a:t>Only pressure from auditors and regulators may force loss recognition and write-downs of the values of problem assets</a:t>
            </a:r>
          </a:p>
          <a:p>
            <a:pPr eaLnBrk="1" hangingPunct="1">
              <a:spcBef>
                <a:spcPts val="600"/>
              </a:spcBef>
            </a:pPr>
            <a:r>
              <a:rPr lang="en-US" altLang="en-US" sz="2400" i="1" dirty="0"/>
              <a:t>Book value of capital and interest rate risk</a:t>
            </a:r>
          </a:p>
          <a:p>
            <a:pPr lvl="1" eaLnBrk="1" hangingPunct="1">
              <a:spcBef>
                <a:spcPts val="600"/>
              </a:spcBef>
            </a:pPr>
            <a:r>
              <a:rPr lang="en-US" altLang="en-US" sz="2200" dirty="0"/>
              <a:t>Failure of BV accounting systems to recognize the impact of interest rate risk is extreme relative to their partial and lagged recognition of credit risk problems</a:t>
            </a:r>
          </a:p>
        </p:txBody>
      </p:sp>
      <p:sp>
        <p:nvSpPr>
          <p:cNvPr id="6" name="Footer Placeholder 3">
            <a:extLst>
              <a:ext uri="{FF2B5EF4-FFF2-40B4-BE49-F238E27FC236}">
                <a16:creationId xmlns:a16="http://schemas.microsoft.com/office/drawing/2014/main" id="{E56237B4-358A-44E2-8AC4-F89824F1EF1C}"/>
              </a:ext>
            </a:extLst>
          </p:cNvPr>
          <p:cNvSpPr txBox="1">
            <a:spLocks/>
          </p:cNvSpPr>
          <p:nvPr/>
        </p:nvSpPr>
        <p:spPr bwMode="auto">
          <a:xfrm>
            <a:off x="679389" y="6557897"/>
            <a:ext cx="7785219"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b="0" kern="1200">
                <a:solidFill>
                  <a:schemeClr val="tx1"/>
                </a:solidFill>
                <a:latin typeface="+mn-lt"/>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A70F1859-F451-456D-BDE2-4E0F9327C9AE}"/>
              </a:ext>
            </a:extLst>
          </p:cNvPr>
          <p:cNvSpPr>
            <a:spLocks noGrp="1"/>
          </p:cNvSpPr>
          <p:nvPr>
            <p:ph type="sldNum" sz="quarter" idx="12"/>
          </p:nvPr>
        </p:nvSpPr>
        <p:spPr>
          <a:xfrm>
            <a:off x="6553200" y="6553200"/>
            <a:ext cx="2133600" cy="304800"/>
          </a:xfrm>
        </p:spPr>
        <p:txBody>
          <a:bodyPr/>
          <a:lstStyle/>
          <a:p>
            <a:pPr>
              <a:defRPr/>
            </a:pPr>
            <a:r>
              <a:rPr lang="en-US" altLang="en-US" dirty="0"/>
              <a:t>23-</a:t>
            </a:r>
            <a:fld id="{7AF55BBF-CA4E-4AD6-B039-F5AB6EDCC4B9}" type="slidenum">
              <a:rPr lang="en-US" altLang="en-US" smtClean="0"/>
              <a:pPr>
                <a:defRPr/>
              </a:pPr>
              <a:t>24</a:t>
            </a:fld>
            <a:endParaRPr lang="en-US" altLang="en-US" dirty="0"/>
          </a:p>
        </p:txBody>
      </p:sp>
    </p:spTree>
    <p:extLst>
      <p:ext uri="{BB962C8B-B14F-4D97-AF65-F5344CB8AC3E}">
        <p14:creationId xmlns:p14="http://schemas.microsoft.com/office/powerpoint/2010/main" val="192142847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30724" name="Rectangle 2"/>
          <p:cNvSpPr>
            <a:spLocks noGrp="1" noChangeArrowheads="1"/>
          </p:cNvSpPr>
          <p:nvPr>
            <p:ph type="title" idx="4294967295"/>
          </p:nvPr>
        </p:nvSpPr>
        <p:spPr/>
        <p:txBody>
          <a:bodyPr anchor="ctr"/>
          <a:lstStyle/>
          <a:p>
            <a:pPr eaLnBrk="1" hangingPunct="1"/>
            <a:r>
              <a:rPr lang="en-US" altLang="en-US" sz="3500" dirty="0"/>
              <a:t>Discrepancy between the Market and Book Values of Equity</a:t>
            </a:r>
          </a:p>
        </p:txBody>
      </p:sp>
      <p:sp>
        <p:nvSpPr>
          <p:cNvPr id="30725" name="Rectangle 3"/>
          <p:cNvSpPr>
            <a:spLocks noGrp="1" noChangeArrowheads="1"/>
          </p:cNvSpPr>
          <p:nvPr>
            <p:ph type="body" sz="half" idx="4294967295"/>
          </p:nvPr>
        </p:nvSpPr>
        <p:spPr>
          <a:xfrm>
            <a:off x="457200" y="1719262"/>
            <a:ext cx="8148638"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spcBef>
                <a:spcPts val="600"/>
              </a:spcBef>
            </a:pPr>
            <a:r>
              <a:rPr lang="en-US" altLang="en-US" sz="2400" dirty="0"/>
              <a:t>Degree to which the BV of an FI’s capital deviates from its true economic market value depends on a number of factors, especially:</a:t>
            </a:r>
          </a:p>
          <a:p>
            <a:pPr lvl="1" eaLnBrk="1" hangingPunct="1">
              <a:lnSpc>
                <a:spcPct val="90000"/>
              </a:lnSpc>
              <a:spcBef>
                <a:spcPts val="600"/>
              </a:spcBef>
            </a:pPr>
            <a:r>
              <a:rPr lang="en-US" altLang="en-US" sz="2200" b="1" dirty="0"/>
              <a:t>Interest rate volatility </a:t>
            </a:r>
            <a:r>
              <a:rPr lang="en-US" altLang="en-US" sz="2200" dirty="0"/>
              <a:t>– the higher the interest rate volatility, the greater the discrepancy</a:t>
            </a:r>
          </a:p>
          <a:p>
            <a:pPr lvl="1" eaLnBrk="1" hangingPunct="1">
              <a:lnSpc>
                <a:spcPct val="90000"/>
              </a:lnSpc>
              <a:spcBef>
                <a:spcPts val="600"/>
              </a:spcBef>
            </a:pPr>
            <a:r>
              <a:rPr lang="en-US" altLang="en-US" sz="2200" b="1" dirty="0"/>
              <a:t>Examination and enforcement </a:t>
            </a:r>
            <a:r>
              <a:rPr lang="en-US" altLang="en-US" sz="2200" dirty="0"/>
              <a:t>– the more frequent are on-site and off-site examinations and the stiffer the examiner/regulator standards regarding charging off problem loans, the small the discrepancy</a:t>
            </a:r>
          </a:p>
          <a:p>
            <a:pPr lvl="1" eaLnBrk="1" hangingPunct="1">
              <a:lnSpc>
                <a:spcPct val="90000"/>
              </a:lnSpc>
              <a:spcBef>
                <a:spcPts val="600"/>
              </a:spcBef>
            </a:pPr>
            <a:r>
              <a:rPr lang="en-US" altLang="en-US" sz="2200" b="1" dirty="0"/>
              <a:t>Asset trading </a:t>
            </a:r>
            <a:r>
              <a:rPr lang="en-US" altLang="en-US" sz="2200" dirty="0"/>
              <a:t>– the more assets that are traded, the easier it is to assess the true MV of the asset portfolio</a:t>
            </a:r>
          </a:p>
          <a:p>
            <a:pPr eaLnBrk="1" hangingPunct="1">
              <a:lnSpc>
                <a:spcPct val="90000"/>
              </a:lnSpc>
              <a:spcBef>
                <a:spcPts val="600"/>
              </a:spcBef>
            </a:pPr>
            <a:r>
              <a:rPr lang="en-US" altLang="en-US" sz="2400" b="1" dirty="0"/>
              <a:t>Market-to-book ratio </a:t>
            </a:r>
            <a:r>
              <a:rPr lang="en-US" altLang="en-US" sz="2400" dirty="0"/>
              <a:t>shows the discrepancy between the stock market value of an FI’s equity and the book value of its equity</a:t>
            </a:r>
            <a:endParaRPr lang="en-US" altLang="en-US" sz="2400" b="1" dirty="0"/>
          </a:p>
        </p:txBody>
      </p:sp>
      <p:sp>
        <p:nvSpPr>
          <p:cNvPr id="6" name="Footer Placeholder 3">
            <a:extLst>
              <a:ext uri="{FF2B5EF4-FFF2-40B4-BE49-F238E27FC236}">
                <a16:creationId xmlns:a16="http://schemas.microsoft.com/office/drawing/2014/main" id="{28BE06AB-DAEC-4C3D-9B23-23E0F76C37CF}"/>
              </a:ext>
            </a:extLst>
          </p:cNvPr>
          <p:cNvSpPr txBox="1">
            <a:spLocks/>
          </p:cNvSpPr>
          <p:nvPr/>
        </p:nvSpPr>
        <p:spPr bwMode="auto">
          <a:xfrm>
            <a:off x="803304" y="6553200"/>
            <a:ext cx="7537391"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b="0" kern="1200">
                <a:solidFill>
                  <a:schemeClr val="tx1"/>
                </a:solidFill>
                <a:latin typeface="+mn-lt"/>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69F71448-A9CA-4325-9A26-C2D384CE62C5}"/>
              </a:ext>
            </a:extLst>
          </p:cNvPr>
          <p:cNvSpPr>
            <a:spLocks noGrp="1"/>
          </p:cNvSpPr>
          <p:nvPr>
            <p:ph type="sldNum" sz="quarter" idx="12"/>
          </p:nvPr>
        </p:nvSpPr>
        <p:spPr>
          <a:xfrm>
            <a:off x="6553200" y="6553200"/>
            <a:ext cx="2133600" cy="304800"/>
          </a:xfrm>
        </p:spPr>
        <p:txBody>
          <a:bodyPr/>
          <a:lstStyle/>
          <a:p>
            <a:pPr>
              <a:defRPr/>
            </a:pPr>
            <a:r>
              <a:rPr lang="en-US" altLang="en-US" dirty="0"/>
              <a:t>23-</a:t>
            </a:r>
            <a:fld id="{7AF55BBF-CA4E-4AD6-B039-F5AB6EDCC4B9}" type="slidenum">
              <a:rPr lang="en-US" altLang="en-US" smtClean="0"/>
              <a:pPr>
                <a:defRPr/>
              </a:pPr>
              <a:t>25</a:t>
            </a:fld>
            <a:endParaRPr lang="en-US" altLang="en-US"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32772" name="Rectangle 2"/>
          <p:cNvSpPr>
            <a:spLocks noGrp="1" noChangeArrowheads="1"/>
          </p:cNvSpPr>
          <p:nvPr>
            <p:ph type="title"/>
          </p:nvPr>
        </p:nvSpPr>
        <p:spPr/>
        <p:txBody>
          <a:bodyPr anchor="ctr"/>
          <a:lstStyle/>
          <a:p>
            <a:pPr eaLnBrk="1" hangingPunct="1"/>
            <a:r>
              <a:rPr lang="en-US" altLang="en-US" sz="3500" dirty="0"/>
              <a:t>Market-to-Book Value Ratios for U.S. DIs </a:t>
            </a:r>
          </a:p>
        </p:txBody>
      </p:sp>
      <p:sp>
        <p:nvSpPr>
          <p:cNvPr id="6" name="Footer Placeholder 3">
            <a:extLst>
              <a:ext uri="{FF2B5EF4-FFF2-40B4-BE49-F238E27FC236}">
                <a16:creationId xmlns:a16="http://schemas.microsoft.com/office/drawing/2014/main" id="{FFC05D0E-EBDA-45A5-85C6-710068CC3177}"/>
              </a:ext>
            </a:extLst>
          </p:cNvPr>
          <p:cNvSpPr txBox="1">
            <a:spLocks/>
          </p:cNvSpPr>
          <p:nvPr/>
        </p:nvSpPr>
        <p:spPr bwMode="auto">
          <a:xfrm>
            <a:off x="688871" y="6553200"/>
            <a:ext cx="776625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b="0" kern="1200">
                <a:solidFill>
                  <a:schemeClr val="tx1"/>
                </a:solidFill>
                <a:latin typeface="+mn-lt"/>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80E619A0-2659-4822-B99D-02C8C487CD7E}"/>
              </a:ext>
            </a:extLst>
          </p:cNvPr>
          <p:cNvSpPr>
            <a:spLocks noGrp="1"/>
          </p:cNvSpPr>
          <p:nvPr>
            <p:ph type="sldNum" sz="quarter" idx="12"/>
          </p:nvPr>
        </p:nvSpPr>
        <p:spPr>
          <a:xfrm>
            <a:off x="6553200" y="6553200"/>
            <a:ext cx="2133600" cy="304800"/>
          </a:xfrm>
        </p:spPr>
        <p:txBody>
          <a:bodyPr/>
          <a:lstStyle/>
          <a:p>
            <a:pPr>
              <a:defRPr/>
            </a:pPr>
            <a:r>
              <a:rPr lang="en-US" altLang="en-US" dirty="0"/>
              <a:t>23-</a:t>
            </a:r>
            <a:fld id="{7AF55BBF-CA4E-4AD6-B039-F5AB6EDCC4B9}" type="slidenum">
              <a:rPr lang="en-US" altLang="en-US" smtClean="0"/>
              <a:pPr>
                <a:defRPr/>
              </a:pPr>
              <a:t>26</a:t>
            </a:fld>
            <a:endParaRPr lang="en-US" altLang="en-US" dirty="0"/>
          </a:p>
        </p:txBody>
      </p:sp>
      <p:sp>
        <p:nvSpPr>
          <p:cNvPr id="2" name="Content Placeholder 1">
            <a:extLst>
              <a:ext uri="{FF2B5EF4-FFF2-40B4-BE49-F238E27FC236}">
                <a16:creationId xmlns:a16="http://schemas.microsoft.com/office/drawing/2014/main" id="{0E75DC81-7535-7B21-703E-8F535D8A42F7}"/>
              </a:ext>
            </a:extLst>
          </p:cNvPr>
          <p:cNvSpPr>
            <a:spLocks noGrp="1"/>
          </p:cNvSpPr>
          <p:nvPr>
            <p:ph idx="1"/>
          </p:nvPr>
        </p:nvSpPr>
        <p:spPr/>
        <p:txBody>
          <a:bodyPr/>
          <a:lstStyle/>
          <a:p>
            <a:endParaRPr lang="en-US"/>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33796" name="Rectangle 2"/>
          <p:cNvSpPr>
            <a:spLocks noGrp="1" noChangeArrowheads="1"/>
          </p:cNvSpPr>
          <p:nvPr>
            <p:ph type="title" idx="4294967295"/>
          </p:nvPr>
        </p:nvSpPr>
        <p:spPr/>
        <p:txBody>
          <a:bodyPr anchor="ctr"/>
          <a:lstStyle/>
          <a:p>
            <a:pPr eaLnBrk="1" hangingPunct="1"/>
            <a:r>
              <a:rPr lang="en-US" altLang="en-US" sz="3500" dirty="0"/>
              <a:t>Arguments Against Market Value Accounting</a:t>
            </a:r>
          </a:p>
        </p:txBody>
      </p:sp>
      <p:sp>
        <p:nvSpPr>
          <p:cNvPr id="33797" name="Rectangle 3"/>
          <p:cNvSpPr>
            <a:spLocks noGrp="1" noChangeArrowheads="1"/>
          </p:cNvSpPr>
          <p:nvPr>
            <p:ph type="body" sz="half" idx="4294967295"/>
          </p:nvPr>
        </p:nvSpPr>
        <p:spPr>
          <a:xfrm>
            <a:off x="108284" y="1719262"/>
            <a:ext cx="8783053" cy="47577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spcBef>
                <a:spcPts val="600"/>
              </a:spcBef>
            </a:pPr>
            <a:r>
              <a:rPr lang="en-US" altLang="en-US" sz="2400" dirty="0"/>
              <a:t>Arguments against market value accounting include the following:</a:t>
            </a:r>
          </a:p>
          <a:p>
            <a:pPr lvl="1" eaLnBrk="1" hangingPunct="1">
              <a:lnSpc>
                <a:spcPct val="90000"/>
              </a:lnSpc>
              <a:spcBef>
                <a:spcPts val="600"/>
              </a:spcBef>
            </a:pPr>
            <a:r>
              <a:rPr lang="en-US" altLang="en-US" sz="2200" dirty="0"/>
              <a:t>Difficult to implement</a:t>
            </a:r>
          </a:p>
          <a:p>
            <a:pPr lvl="2" eaLnBrk="1" hangingPunct="1">
              <a:lnSpc>
                <a:spcPct val="90000"/>
              </a:lnSpc>
              <a:spcBef>
                <a:spcPts val="600"/>
              </a:spcBef>
            </a:pPr>
            <a:r>
              <a:rPr lang="en-US" altLang="en-US" sz="2000" dirty="0"/>
              <a:t>Especially true for small commercial banks and thrifts with large amounts of nontraded assets, such as small loans, in their balance sheets</a:t>
            </a:r>
          </a:p>
          <a:p>
            <a:pPr lvl="2" eaLnBrk="1" hangingPunct="1">
              <a:lnSpc>
                <a:spcPct val="90000"/>
              </a:lnSpc>
              <a:spcBef>
                <a:spcPts val="600"/>
              </a:spcBef>
            </a:pPr>
            <a:r>
              <a:rPr lang="en-US" altLang="en-US" sz="2000" dirty="0"/>
              <a:t>When market prices or values for assets cannot be determined accurately, marking to market may be done only with error</a:t>
            </a:r>
          </a:p>
          <a:p>
            <a:pPr lvl="1" eaLnBrk="1" hangingPunct="1">
              <a:lnSpc>
                <a:spcPct val="90000"/>
              </a:lnSpc>
              <a:spcBef>
                <a:spcPts val="600"/>
              </a:spcBef>
            </a:pPr>
            <a:r>
              <a:rPr lang="en-US" altLang="en-US" sz="2200" dirty="0"/>
              <a:t>Introduces unnecessary degree of variability into FI’s reported earnings – and thus net worth – because paper capital gains and losses on assets are passed through the income statement</a:t>
            </a:r>
          </a:p>
          <a:p>
            <a:pPr lvl="1" eaLnBrk="1" hangingPunct="1">
              <a:lnSpc>
                <a:spcPct val="90000"/>
              </a:lnSpc>
              <a:spcBef>
                <a:spcPts val="600"/>
              </a:spcBef>
            </a:pPr>
            <a:r>
              <a:rPr lang="en-US" altLang="en-US" sz="2200" dirty="0"/>
              <a:t>FIs are less willing to accept longer-term asset exposures if these assets must be continually marked-to-market to reflect changing credit quality and interest rates</a:t>
            </a:r>
          </a:p>
        </p:txBody>
      </p:sp>
      <p:sp>
        <p:nvSpPr>
          <p:cNvPr id="6" name="Footer Placeholder 3">
            <a:extLst>
              <a:ext uri="{FF2B5EF4-FFF2-40B4-BE49-F238E27FC236}">
                <a16:creationId xmlns:a16="http://schemas.microsoft.com/office/drawing/2014/main" id="{A9699864-9C57-4AE2-A0C4-EC2C526ACBF0}"/>
              </a:ext>
            </a:extLst>
          </p:cNvPr>
          <p:cNvSpPr txBox="1">
            <a:spLocks/>
          </p:cNvSpPr>
          <p:nvPr/>
        </p:nvSpPr>
        <p:spPr bwMode="auto">
          <a:xfrm>
            <a:off x="1106680" y="6553556"/>
            <a:ext cx="693064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b="0" kern="1200">
                <a:solidFill>
                  <a:schemeClr val="tx1"/>
                </a:solidFill>
                <a:latin typeface="+mn-lt"/>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F1BE09FC-0335-4116-BA76-DA970750F03D}"/>
              </a:ext>
            </a:extLst>
          </p:cNvPr>
          <p:cNvSpPr>
            <a:spLocks noGrp="1"/>
          </p:cNvSpPr>
          <p:nvPr>
            <p:ph type="sldNum" sz="quarter" idx="12"/>
          </p:nvPr>
        </p:nvSpPr>
        <p:spPr>
          <a:xfrm>
            <a:off x="6553200" y="6553200"/>
            <a:ext cx="2133600" cy="304800"/>
          </a:xfrm>
        </p:spPr>
        <p:txBody>
          <a:bodyPr/>
          <a:lstStyle/>
          <a:p>
            <a:pPr>
              <a:defRPr/>
            </a:pPr>
            <a:r>
              <a:rPr lang="en-US" altLang="en-US" dirty="0"/>
              <a:t>23-</a:t>
            </a:r>
            <a:fld id="{7AF55BBF-CA4E-4AD6-B039-F5AB6EDCC4B9}" type="slidenum">
              <a:rPr lang="en-US" altLang="en-US" smtClean="0"/>
              <a:pPr>
                <a:defRPr/>
              </a:pPr>
              <a:t>27</a:t>
            </a:fld>
            <a:endParaRPr lang="en-US" alt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5124" name="Rectangle 2"/>
          <p:cNvSpPr>
            <a:spLocks noGrp="1" noChangeArrowheads="1"/>
          </p:cNvSpPr>
          <p:nvPr>
            <p:ph type="title" idx="4294967295"/>
          </p:nvPr>
        </p:nvSpPr>
        <p:spPr/>
        <p:txBody>
          <a:bodyPr anchor="ctr"/>
          <a:lstStyle/>
          <a:p>
            <a:pPr eaLnBrk="1" hangingPunct="1"/>
            <a:r>
              <a:rPr lang="en-US" altLang="en-US" sz="3500" dirty="0"/>
              <a:t>Interest Rate Risk Measurement and Management</a:t>
            </a:r>
          </a:p>
        </p:txBody>
      </p:sp>
      <p:sp>
        <p:nvSpPr>
          <p:cNvPr id="5125" name="Rectangle 3"/>
          <p:cNvSpPr>
            <a:spLocks noGrp="1" noChangeArrowheads="1"/>
          </p:cNvSpPr>
          <p:nvPr>
            <p:ph type="body" sz="half" idx="4294967295"/>
          </p:nvPr>
        </p:nvSpPr>
        <p:spPr>
          <a:xfrm>
            <a:off x="271849" y="1779588"/>
            <a:ext cx="8600302" cy="4697412"/>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spcBef>
                <a:spcPts val="600"/>
              </a:spcBef>
            </a:pPr>
            <a:r>
              <a:rPr lang="en-US" altLang="en-US" sz="2400" dirty="0"/>
              <a:t>Federal Reserve’s monetary policy strategy is the most direct influence on the level and movement of interest rates</a:t>
            </a:r>
          </a:p>
          <a:p>
            <a:pPr lvl="1" eaLnBrk="1" hangingPunct="1">
              <a:lnSpc>
                <a:spcPct val="90000"/>
              </a:lnSpc>
              <a:spcBef>
                <a:spcPts val="600"/>
              </a:spcBef>
            </a:pPr>
            <a:r>
              <a:rPr lang="en-US" altLang="en-US" sz="2200" dirty="0"/>
              <a:t>If the Fed wants to slow down the economy, it will tighten monetary policy by taking actions that raise interest rates</a:t>
            </a:r>
          </a:p>
          <a:p>
            <a:pPr lvl="2" eaLnBrk="1" hangingPunct="1">
              <a:lnSpc>
                <a:spcPct val="90000"/>
              </a:lnSpc>
              <a:spcBef>
                <a:spcPts val="600"/>
              </a:spcBef>
            </a:pPr>
            <a:r>
              <a:rPr lang="en-US" altLang="en-US" sz="2000" dirty="0"/>
              <a:t>Results in a decrease in business and household spending</a:t>
            </a:r>
          </a:p>
          <a:p>
            <a:pPr lvl="1" eaLnBrk="1" hangingPunct="1">
              <a:lnSpc>
                <a:spcPct val="90000"/>
              </a:lnSpc>
              <a:spcBef>
                <a:spcPts val="600"/>
              </a:spcBef>
            </a:pPr>
            <a:r>
              <a:rPr lang="en-US" altLang="en-US" sz="2200" dirty="0"/>
              <a:t>If the Fed wants to stimulate the economy (i.e., expansionary monetary policy), it allows interest rates to fall</a:t>
            </a:r>
          </a:p>
          <a:p>
            <a:pPr lvl="2" eaLnBrk="1" hangingPunct="1">
              <a:lnSpc>
                <a:spcPct val="90000"/>
              </a:lnSpc>
              <a:spcBef>
                <a:spcPts val="600"/>
              </a:spcBef>
            </a:pPr>
            <a:r>
              <a:rPr lang="en-US" altLang="en-US" sz="2000" dirty="0"/>
              <a:t>Promotes borrowing and spending</a:t>
            </a:r>
          </a:p>
          <a:p>
            <a:pPr eaLnBrk="1" hangingPunct="1">
              <a:lnSpc>
                <a:spcPct val="90000"/>
              </a:lnSpc>
              <a:spcBef>
                <a:spcPts val="600"/>
              </a:spcBef>
            </a:pPr>
            <a:r>
              <a:rPr lang="en-US" altLang="en-US" sz="2400" dirty="0"/>
              <a:t>Until recently, bank regulators based evaluations of bank interest rate risk on the repricing gap model alone</a:t>
            </a:r>
          </a:p>
          <a:p>
            <a:pPr lvl="1" eaLnBrk="1" hangingPunct="1">
              <a:lnSpc>
                <a:spcPct val="90000"/>
              </a:lnSpc>
              <a:spcBef>
                <a:spcPts val="600"/>
              </a:spcBef>
            </a:pPr>
            <a:r>
              <a:rPr lang="en-US" altLang="en-US" sz="2200" dirty="0"/>
              <a:t>While the repricing gap model is still used to measure interest rate risk in most FIs, it is increasingly being used in conjunction with the duration gap model</a:t>
            </a:r>
          </a:p>
          <a:p>
            <a:pPr eaLnBrk="1" hangingPunct="1">
              <a:lnSpc>
                <a:spcPct val="90000"/>
              </a:lnSpc>
              <a:spcBef>
                <a:spcPts val="600"/>
              </a:spcBef>
            </a:pPr>
            <a:endParaRPr lang="en-US" altLang="en-US" sz="2700" dirty="0"/>
          </a:p>
          <a:p>
            <a:pPr eaLnBrk="1" hangingPunct="1">
              <a:lnSpc>
                <a:spcPct val="90000"/>
              </a:lnSpc>
              <a:spcBef>
                <a:spcPts val="600"/>
              </a:spcBef>
            </a:pPr>
            <a:endParaRPr lang="en-US" altLang="en-US" sz="2400" dirty="0"/>
          </a:p>
          <a:p>
            <a:pPr eaLnBrk="1" hangingPunct="1">
              <a:lnSpc>
                <a:spcPct val="90000"/>
              </a:lnSpc>
              <a:spcBef>
                <a:spcPts val="600"/>
              </a:spcBef>
            </a:pPr>
            <a:endParaRPr lang="en-US" altLang="en-US" sz="2600" dirty="0"/>
          </a:p>
        </p:txBody>
      </p:sp>
      <p:sp>
        <p:nvSpPr>
          <p:cNvPr id="6" name="Footer Placeholder 3">
            <a:extLst>
              <a:ext uri="{FF2B5EF4-FFF2-40B4-BE49-F238E27FC236}">
                <a16:creationId xmlns:a16="http://schemas.microsoft.com/office/drawing/2014/main" id="{1A1ACBA1-C1C2-478E-8B2C-83479B338B63}"/>
              </a:ext>
            </a:extLst>
          </p:cNvPr>
          <p:cNvSpPr txBox="1">
            <a:spLocks/>
          </p:cNvSpPr>
          <p:nvPr/>
        </p:nvSpPr>
        <p:spPr bwMode="auto">
          <a:xfrm>
            <a:off x="1034041" y="6553556"/>
            <a:ext cx="707591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b="0" kern="1200">
                <a:solidFill>
                  <a:schemeClr val="tx1"/>
                </a:solidFill>
                <a:latin typeface="+mn-lt"/>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CE854D45-6C43-4968-AE57-C3EC8056BD6C}"/>
              </a:ext>
            </a:extLst>
          </p:cNvPr>
          <p:cNvSpPr>
            <a:spLocks noGrp="1"/>
          </p:cNvSpPr>
          <p:nvPr>
            <p:ph type="sldNum" sz="quarter" idx="12"/>
          </p:nvPr>
        </p:nvSpPr>
        <p:spPr>
          <a:xfrm>
            <a:off x="6553200" y="6553200"/>
            <a:ext cx="2133600" cy="304800"/>
          </a:xfrm>
        </p:spPr>
        <p:txBody>
          <a:bodyPr/>
          <a:lstStyle/>
          <a:p>
            <a:pPr>
              <a:defRPr/>
            </a:pPr>
            <a:r>
              <a:rPr lang="en-US" altLang="en-US" dirty="0"/>
              <a:t>23-</a:t>
            </a:r>
            <a:fld id="{7AF55BBF-CA4E-4AD6-B039-F5AB6EDCC4B9}" type="slidenum">
              <a:rPr lang="en-US" altLang="en-US" smtClean="0"/>
              <a:pPr>
                <a:defRPr/>
              </a:pPr>
              <a:t>3</a:t>
            </a:fld>
            <a:endParaRPr lang="en-US" alt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6148" name="Rectangle 2"/>
          <p:cNvSpPr>
            <a:spLocks noGrp="1" noChangeArrowheads="1"/>
          </p:cNvSpPr>
          <p:nvPr>
            <p:ph type="title" idx="4294967295"/>
          </p:nvPr>
        </p:nvSpPr>
        <p:spPr/>
        <p:txBody>
          <a:bodyPr anchor="ctr"/>
          <a:lstStyle/>
          <a:p>
            <a:pPr eaLnBrk="1" hangingPunct="1"/>
            <a:r>
              <a:rPr lang="en-US" altLang="en-US" sz="3500" dirty="0"/>
              <a:t>Repricing Model</a:t>
            </a:r>
          </a:p>
        </p:txBody>
      </p:sp>
      <p:sp>
        <p:nvSpPr>
          <p:cNvPr id="6149" name="Rectangle 3"/>
          <p:cNvSpPr>
            <a:spLocks noGrp="1" noChangeArrowheads="1"/>
          </p:cNvSpPr>
          <p:nvPr>
            <p:ph type="body" sz="half" idx="4294967295"/>
          </p:nvPr>
        </p:nvSpPr>
        <p:spPr>
          <a:xfrm>
            <a:off x="457200" y="1719262"/>
            <a:ext cx="8148638"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spcBef>
                <a:spcPts val="600"/>
              </a:spcBef>
            </a:pPr>
            <a:r>
              <a:rPr lang="en-US" altLang="en-US" sz="2400" b="1" dirty="0"/>
              <a:t>Repricing</a:t>
            </a:r>
            <a:r>
              <a:rPr lang="en-US" altLang="en-US" sz="2400" dirty="0"/>
              <a:t> </a:t>
            </a:r>
            <a:r>
              <a:rPr lang="en-US" altLang="en-US" sz="2400" b="1" dirty="0"/>
              <a:t>or</a:t>
            </a:r>
            <a:r>
              <a:rPr lang="en-US" altLang="en-US" sz="2400" dirty="0"/>
              <a:t> </a:t>
            </a:r>
            <a:r>
              <a:rPr lang="en-US" altLang="en-US" sz="2400" b="1" dirty="0"/>
              <a:t>funding gap</a:t>
            </a:r>
            <a:r>
              <a:rPr lang="en-US" altLang="en-US" sz="2400" dirty="0"/>
              <a:t> is the difference between those assets whose interest rates will be repriced or changed over some future period (RSAs) and liabilities whose interest rates will be repriced or changed over some future period (RSLs)</a:t>
            </a:r>
          </a:p>
          <a:p>
            <a:pPr lvl="1" eaLnBrk="1" hangingPunct="1">
              <a:lnSpc>
                <a:spcPct val="90000"/>
              </a:lnSpc>
              <a:spcBef>
                <a:spcPts val="600"/>
              </a:spcBef>
            </a:pPr>
            <a:r>
              <a:rPr lang="en-US" altLang="en-US" sz="2200" dirty="0"/>
              <a:t>Simple model used by small FIs in the U.S.</a:t>
            </a:r>
          </a:p>
          <a:p>
            <a:pPr lvl="1" eaLnBrk="1" hangingPunct="1">
              <a:lnSpc>
                <a:spcPct val="90000"/>
              </a:lnSpc>
              <a:spcBef>
                <a:spcPts val="600"/>
              </a:spcBef>
            </a:pPr>
            <a:r>
              <a:rPr lang="en-US" altLang="en-US" sz="2200" dirty="0"/>
              <a:t>Model is essentially a book value accounting cash flow analysis of the interest income earned on an FI’s assets and the interest expense paid on its liabilities (or its net interest income) over some particular period</a:t>
            </a:r>
          </a:p>
          <a:p>
            <a:pPr lvl="1" eaLnBrk="1" hangingPunct="1">
              <a:lnSpc>
                <a:spcPct val="90000"/>
              </a:lnSpc>
              <a:spcBef>
                <a:spcPts val="600"/>
              </a:spcBef>
            </a:pPr>
            <a:r>
              <a:rPr lang="en-US" altLang="en-US" sz="2200" dirty="0"/>
              <a:t>Using this approach, DIs report quarterly on their Call Reports, interest-rate sensitivity reports which show the repricing gaps for assets and liabilities with various maturities</a:t>
            </a:r>
          </a:p>
        </p:txBody>
      </p:sp>
      <p:sp>
        <p:nvSpPr>
          <p:cNvPr id="6" name="Footer Placeholder 3">
            <a:extLst>
              <a:ext uri="{FF2B5EF4-FFF2-40B4-BE49-F238E27FC236}">
                <a16:creationId xmlns:a16="http://schemas.microsoft.com/office/drawing/2014/main" id="{0732354E-4136-490E-9B19-99C48445C3E9}"/>
              </a:ext>
            </a:extLst>
          </p:cNvPr>
          <p:cNvSpPr txBox="1">
            <a:spLocks/>
          </p:cNvSpPr>
          <p:nvPr/>
        </p:nvSpPr>
        <p:spPr bwMode="auto">
          <a:xfrm>
            <a:off x="1044835" y="6553200"/>
            <a:ext cx="697336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b="0" kern="1200">
                <a:solidFill>
                  <a:schemeClr val="tx1"/>
                </a:solidFill>
                <a:latin typeface="+mn-lt"/>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901F0973-3538-4713-829D-BDBEF2E08364}"/>
              </a:ext>
            </a:extLst>
          </p:cNvPr>
          <p:cNvSpPr>
            <a:spLocks noGrp="1"/>
          </p:cNvSpPr>
          <p:nvPr>
            <p:ph type="sldNum" sz="quarter" idx="12"/>
          </p:nvPr>
        </p:nvSpPr>
        <p:spPr>
          <a:xfrm>
            <a:off x="6553200" y="6553200"/>
            <a:ext cx="2133600" cy="304800"/>
          </a:xfrm>
        </p:spPr>
        <p:txBody>
          <a:bodyPr/>
          <a:lstStyle/>
          <a:p>
            <a:pPr>
              <a:defRPr/>
            </a:pPr>
            <a:r>
              <a:rPr lang="en-US" altLang="en-US" dirty="0"/>
              <a:t>23-</a:t>
            </a:r>
            <a:fld id="{7AF55BBF-CA4E-4AD6-B039-F5AB6EDCC4B9}" type="slidenum">
              <a:rPr lang="en-US" altLang="en-US" smtClean="0"/>
              <a:pPr>
                <a:defRPr/>
              </a:pPr>
              <a:t>4</a:t>
            </a:fld>
            <a:endParaRPr lang="en-US" alt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7172" name="Rectangle 2"/>
          <p:cNvSpPr>
            <a:spLocks noGrp="1" noChangeArrowheads="1"/>
          </p:cNvSpPr>
          <p:nvPr>
            <p:ph type="title" idx="4294967295"/>
          </p:nvPr>
        </p:nvSpPr>
        <p:spPr/>
        <p:txBody>
          <a:bodyPr anchor="ctr"/>
          <a:lstStyle/>
          <a:p>
            <a:pPr eaLnBrk="1" hangingPunct="1"/>
            <a:r>
              <a:rPr lang="en-US" altLang="en-US" sz="3500" dirty="0"/>
              <a:t>Repricing Gaps for an FI</a:t>
            </a:r>
          </a:p>
        </p:txBody>
      </p:sp>
      <p:sp>
        <p:nvSpPr>
          <p:cNvPr id="6" name="Footer Placeholder 3">
            <a:extLst>
              <a:ext uri="{FF2B5EF4-FFF2-40B4-BE49-F238E27FC236}">
                <a16:creationId xmlns:a16="http://schemas.microsoft.com/office/drawing/2014/main" id="{D6B55F1E-7D24-4D09-8FBA-A77C75FA4CEE}"/>
              </a:ext>
            </a:extLst>
          </p:cNvPr>
          <p:cNvSpPr txBox="1">
            <a:spLocks/>
          </p:cNvSpPr>
          <p:nvPr/>
        </p:nvSpPr>
        <p:spPr bwMode="auto">
          <a:xfrm>
            <a:off x="1081042" y="6553200"/>
            <a:ext cx="6981914"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b="0" kern="1200">
                <a:solidFill>
                  <a:schemeClr val="tx1"/>
                </a:solidFill>
                <a:latin typeface="+mn-lt"/>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047A7067-F38C-4AA9-9BA4-852C2E53359E}"/>
              </a:ext>
            </a:extLst>
          </p:cNvPr>
          <p:cNvSpPr>
            <a:spLocks noGrp="1"/>
          </p:cNvSpPr>
          <p:nvPr>
            <p:ph type="sldNum" sz="quarter" idx="12"/>
          </p:nvPr>
        </p:nvSpPr>
        <p:spPr>
          <a:xfrm>
            <a:off x="6553200" y="6553200"/>
            <a:ext cx="2133600" cy="304800"/>
          </a:xfrm>
        </p:spPr>
        <p:txBody>
          <a:bodyPr/>
          <a:lstStyle/>
          <a:p>
            <a:pPr>
              <a:defRPr/>
            </a:pPr>
            <a:r>
              <a:rPr lang="en-US" altLang="en-US" dirty="0"/>
              <a:t>23-</a:t>
            </a:r>
            <a:fld id="{7AF55BBF-CA4E-4AD6-B039-F5AB6EDCC4B9}" type="slidenum">
              <a:rPr lang="en-US" altLang="en-US" smtClean="0"/>
              <a:pPr>
                <a:defRPr/>
              </a:pPr>
              <a:t>5</a:t>
            </a:fld>
            <a:endParaRPr lang="en-US" altLang="en-US" dirty="0"/>
          </a:p>
        </p:txBody>
      </p:sp>
      <p:pic>
        <p:nvPicPr>
          <p:cNvPr id="4" name="Picture 3">
            <a:extLst>
              <a:ext uri="{FF2B5EF4-FFF2-40B4-BE49-F238E27FC236}">
                <a16:creationId xmlns:a16="http://schemas.microsoft.com/office/drawing/2014/main" id="{51DB095B-D52F-474C-8155-57A5F7A7689C}"/>
              </a:ext>
            </a:extLst>
          </p:cNvPr>
          <p:cNvPicPr>
            <a:picLocks noChangeAspect="1"/>
          </p:cNvPicPr>
          <p:nvPr/>
        </p:nvPicPr>
        <p:blipFill>
          <a:blip r:embed="rId3"/>
          <a:stretch>
            <a:fillRect/>
          </a:stretch>
        </p:blipFill>
        <p:spPr>
          <a:xfrm>
            <a:off x="356088" y="2430419"/>
            <a:ext cx="8431823" cy="2475213"/>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8196" name="Rectangle 2"/>
          <p:cNvSpPr>
            <a:spLocks noGrp="1" noChangeArrowheads="1"/>
          </p:cNvSpPr>
          <p:nvPr>
            <p:ph type="title" idx="4294967295"/>
          </p:nvPr>
        </p:nvSpPr>
        <p:spPr/>
        <p:txBody>
          <a:bodyPr anchor="ctr"/>
          <a:lstStyle/>
          <a:p>
            <a:pPr eaLnBrk="1" hangingPunct="1"/>
            <a:r>
              <a:rPr lang="en-US" altLang="en-US" sz="3500" dirty="0"/>
              <a:t>Repricing Model (Continued)</a:t>
            </a:r>
          </a:p>
        </p:txBody>
      </p:sp>
      <p:sp>
        <p:nvSpPr>
          <p:cNvPr id="8197" name="Rectangle 3"/>
          <p:cNvSpPr>
            <a:spLocks noGrp="1" noChangeArrowheads="1"/>
          </p:cNvSpPr>
          <p:nvPr>
            <p:ph type="body" sz="half" idx="4294967295"/>
          </p:nvPr>
        </p:nvSpPr>
        <p:spPr>
          <a:xfrm>
            <a:off x="271849" y="1719262"/>
            <a:ext cx="8538519"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400" dirty="0"/>
              <a:t>Gap in each maturity bucket (or bin) is calculated by estimated the difference between the rate-sensitive assets (RSAs) and the rate-sensitive liabilities (RSLs)</a:t>
            </a:r>
          </a:p>
          <a:p>
            <a:pPr lvl="1" eaLnBrk="1" hangingPunct="1">
              <a:lnSpc>
                <a:spcPct val="90000"/>
              </a:lnSpc>
            </a:pPr>
            <a:r>
              <a:rPr lang="en-US" altLang="en-US" sz="2200" b="1" dirty="0"/>
              <a:t>Rate sensitivity </a:t>
            </a:r>
            <a:r>
              <a:rPr lang="en-US" altLang="en-US" sz="2200" dirty="0"/>
              <a:t>is the time to repricing of an asset or liability</a:t>
            </a:r>
            <a:endParaRPr lang="en-US" altLang="en-US" sz="2400" dirty="0"/>
          </a:p>
          <a:p>
            <a:pPr eaLnBrk="1" hangingPunct="1">
              <a:lnSpc>
                <a:spcPct val="90000"/>
              </a:lnSpc>
            </a:pPr>
            <a:r>
              <a:rPr lang="en-US" altLang="en-US" sz="2400" dirty="0"/>
              <a:t>Repricing model measures the change in an FI’s net interest income exposure (or profit exposure) to interest rate changes in each different maturity bucket</a:t>
            </a:r>
          </a:p>
          <a:p>
            <a:pPr lvl="1" eaLnBrk="1" hangingPunct="1">
              <a:lnSpc>
                <a:spcPct val="90000"/>
              </a:lnSpc>
            </a:pPr>
            <a:r>
              <a:rPr lang="en-US" altLang="en-US" sz="2200" dirty="0"/>
              <a:t>Negative gap (where RSA &lt; RSL) exposes the FI to </a:t>
            </a:r>
            <a:r>
              <a:rPr lang="en-US" altLang="en-US" sz="2200" b="1" dirty="0"/>
              <a:t>refinancing risk</a:t>
            </a:r>
            <a:r>
              <a:rPr lang="en-US" altLang="en-US" sz="2200" dirty="0"/>
              <a:t>, the risk that the cost of rolling over or reborrowing funds will rise above the returns being earned on asset investments</a:t>
            </a:r>
          </a:p>
          <a:p>
            <a:pPr lvl="1" eaLnBrk="1" hangingPunct="1">
              <a:lnSpc>
                <a:spcPct val="90000"/>
              </a:lnSpc>
            </a:pPr>
            <a:r>
              <a:rPr lang="en-US" altLang="en-US" sz="2200" dirty="0"/>
              <a:t>A positive gap (where RSA &gt; RSL) exposes the FI to </a:t>
            </a:r>
            <a:r>
              <a:rPr lang="en-US" altLang="en-US" sz="2200" b="1" dirty="0"/>
              <a:t>reinvestment risk</a:t>
            </a:r>
            <a:r>
              <a:rPr lang="en-US" altLang="en-US" sz="2200" dirty="0"/>
              <a:t>, the risk that the returns on funds to be reinvested will fall below the cost of the funds</a:t>
            </a:r>
          </a:p>
        </p:txBody>
      </p:sp>
      <p:sp>
        <p:nvSpPr>
          <p:cNvPr id="6" name="Footer Placeholder 3">
            <a:extLst>
              <a:ext uri="{FF2B5EF4-FFF2-40B4-BE49-F238E27FC236}">
                <a16:creationId xmlns:a16="http://schemas.microsoft.com/office/drawing/2014/main" id="{43967D59-5338-4996-B4B7-F9DF3C104D71}"/>
              </a:ext>
            </a:extLst>
          </p:cNvPr>
          <p:cNvSpPr txBox="1">
            <a:spLocks/>
          </p:cNvSpPr>
          <p:nvPr/>
        </p:nvSpPr>
        <p:spPr bwMode="auto">
          <a:xfrm>
            <a:off x="1004130" y="6553200"/>
            <a:ext cx="7135739"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b="0" kern="1200">
                <a:solidFill>
                  <a:schemeClr val="tx1"/>
                </a:solidFill>
                <a:latin typeface="+mn-lt"/>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A84896B5-AA77-46CA-A80C-4D3B37EA891D}"/>
              </a:ext>
            </a:extLst>
          </p:cNvPr>
          <p:cNvSpPr>
            <a:spLocks noGrp="1"/>
          </p:cNvSpPr>
          <p:nvPr>
            <p:ph type="sldNum" sz="quarter" idx="12"/>
          </p:nvPr>
        </p:nvSpPr>
        <p:spPr>
          <a:xfrm>
            <a:off x="6553200" y="6553200"/>
            <a:ext cx="2133600" cy="304800"/>
          </a:xfrm>
        </p:spPr>
        <p:txBody>
          <a:bodyPr/>
          <a:lstStyle/>
          <a:p>
            <a:pPr>
              <a:defRPr/>
            </a:pPr>
            <a:r>
              <a:rPr lang="en-US" altLang="en-US" dirty="0"/>
              <a:t>23-</a:t>
            </a:r>
            <a:fld id="{7AF55BBF-CA4E-4AD6-B039-F5AB6EDCC4B9}" type="slidenum">
              <a:rPr lang="en-US" altLang="en-US" smtClean="0"/>
              <a:pPr>
                <a:defRPr/>
              </a:pPr>
              <a:t>6</a:t>
            </a:fld>
            <a:endParaRPr lang="en-US" alt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9220" name="Rectangle 2"/>
          <p:cNvSpPr>
            <a:spLocks noGrp="1" noChangeArrowheads="1"/>
          </p:cNvSpPr>
          <p:nvPr>
            <p:ph type="title" idx="4294967295"/>
          </p:nvPr>
        </p:nvSpPr>
        <p:spPr/>
        <p:txBody>
          <a:bodyPr anchor="ctr"/>
          <a:lstStyle/>
          <a:p>
            <a:pPr eaLnBrk="1" hangingPunct="1"/>
            <a:r>
              <a:rPr lang="en-US" altLang="en-US" sz="3500" dirty="0"/>
              <a:t>Change in Net Interest Income</a:t>
            </a:r>
          </a:p>
        </p:txBody>
      </p:sp>
      <p:sp>
        <p:nvSpPr>
          <p:cNvPr id="9221" name="Rectangle 3"/>
          <p:cNvSpPr>
            <a:spLocks noGrp="1" noChangeArrowheads="1"/>
          </p:cNvSpPr>
          <p:nvPr>
            <p:ph type="body" sz="half" idx="4294967295"/>
          </p:nvPr>
        </p:nvSpPr>
        <p:spPr>
          <a:xfrm>
            <a:off x="457200" y="1719262"/>
            <a:ext cx="8148638" cy="4619753"/>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400" dirty="0"/>
              <a:t>Change in net interest income in the </a:t>
            </a:r>
            <a:r>
              <a:rPr lang="en-US" altLang="en-US" sz="2400" i="1" dirty="0"/>
              <a:t>i</a:t>
            </a:r>
            <a:r>
              <a:rPr lang="en-US" altLang="en-US" sz="2400" dirty="0"/>
              <a:t>th maturity bucked is calculated as follows:</a:t>
            </a:r>
          </a:p>
          <a:p>
            <a:pPr eaLnBrk="1" hangingPunct="1"/>
            <a:endParaRPr lang="en-US" altLang="en-US" sz="2400" dirty="0"/>
          </a:p>
        </p:txBody>
      </p:sp>
      <p:sp>
        <p:nvSpPr>
          <p:cNvPr id="6" name="Footer Placeholder 3">
            <a:extLst>
              <a:ext uri="{FF2B5EF4-FFF2-40B4-BE49-F238E27FC236}">
                <a16:creationId xmlns:a16="http://schemas.microsoft.com/office/drawing/2014/main" id="{12E0F23F-41EC-4BFF-A5AE-29B8682CC45C}"/>
              </a:ext>
            </a:extLst>
          </p:cNvPr>
          <p:cNvSpPr txBox="1">
            <a:spLocks/>
          </p:cNvSpPr>
          <p:nvPr/>
        </p:nvSpPr>
        <p:spPr bwMode="auto">
          <a:xfrm>
            <a:off x="583249" y="6553200"/>
            <a:ext cx="78965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b="0" kern="1200">
                <a:solidFill>
                  <a:schemeClr val="tx1"/>
                </a:solidFill>
                <a:latin typeface="+mn-lt"/>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EB6119E4-5E78-4CAE-B237-D08E1FC7C779}"/>
              </a:ext>
            </a:extLst>
          </p:cNvPr>
          <p:cNvSpPr>
            <a:spLocks noGrp="1"/>
          </p:cNvSpPr>
          <p:nvPr>
            <p:ph type="sldNum" sz="quarter" idx="12"/>
          </p:nvPr>
        </p:nvSpPr>
        <p:spPr>
          <a:xfrm>
            <a:off x="6553200" y="6553200"/>
            <a:ext cx="2133600" cy="304800"/>
          </a:xfrm>
        </p:spPr>
        <p:txBody>
          <a:bodyPr/>
          <a:lstStyle/>
          <a:p>
            <a:pPr>
              <a:defRPr/>
            </a:pPr>
            <a:r>
              <a:rPr lang="en-US" altLang="en-US" dirty="0"/>
              <a:t>23-</a:t>
            </a:r>
            <a:fld id="{7AF55BBF-CA4E-4AD6-B039-F5AB6EDCC4B9}" type="slidenum">
              <a:rPr lang="en-US" altLang="en-US" smtClean="0"/>
              <a:pPr>
                <a:defRPr/>
              </a:pPr>
              <a:t>7</a:t>
            </a:fld>
            <a:endParaRPr lang="en-US" altLang="en-US" dirty="0"/>
          </a:p>
        </p:txBody>
      </p:sp>
      <p:pic>
        <p:nvPicPr>
          <p:cNvPr id="4" name="Picture 3">
            <a:extLst>
              <a:ext uri="{FF2B5EF4-FFF2-40B4-BE49-F238E27FC236}">
                <a16:creationId xmlns:a16="http://schemas.microsoft.com/office/drawing/2014/main" id="{D981D1F3-9024-4E10-A26B-B912C1F566FC}"/>
              </a:ext>
            </a:extLst>
          </p:cNvPr>
          <p:cNvPicPr>
            <a:picLocks noChangeAspect="1"/>
          </p:cNvPicPr>
          <p:nvPr/>
        </p:nvPicPr>
        <p:blipFill>
          <a:blip r:embed="rId3"/>
          <a:stretch>
            <a:fillRect/>
          </a:stretch>
        </p:blipFill>
        <p:spPr>
          <a:xfrm>
            <a:off x="1789714" y="2780478"/>
            <a:ext cx="5564572" cy="593123"/>
          </a:xfrm>
          <a:prstGeom prst="rect">
            <a:avLst/>
          </a:prstGeom>
        </p:spPr>
      </p:pic>
      <p:pic>
        <p:nvPicPr>
          <p:cNvPr id="8" name="Picture 7">
            <a:extLst>
              <a:ext uri="{FF2B5EF4-FFF2-40B4-BE49-F238E27FC236}">
                <a16:creationId xmlns:a16="http://schemas.microsoft.com/office/drawing/2014/main" id="{586844F4-EE77-4A92-907D-49EE738975C2}"/>
              </a:ext>
            </a:extLst>
          </p:cNvPr>
          <p:cNvPicPr>
            <a:picLocks noChangeAspect="1"/>
          </p:cNvPicPr>
          <p:nvPr/>
        </p:nvPicPr>
        <p:blipFill>
          <a:blip r:embed="rId4"/>
          <a:stretch>
            <a:fillRect/>
          </a:stretch>
        </p:blipFill>
        <p:spPr>
          <a:xfrm>
            <a:off x="522780" y="3519162"/>
            <a:ext cx="8017477" cy="1759680"/>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10244" name="Rectangle 2"/>
          <p:cNvSpPr>
            <a:spLocks noGrp="1" noChangeArrowheads="1"/>
          </p:cNvSpPr>
          <p:nvPr>
            <p:ph type="title" idx="4294967295"/>
          </p:nvPr>
        </p:nvSpPr>
        <p:spPr/>
        <p:txBody>
          <a:bodyPr anchor="ctr"/>
          <a:lstStyle/>
          <a:p>
            <a:pPr eaLnBrk="1" hangingPunct="1"/>
            <a:r>
              <a:rPr lang="en-US" altLang="en-US" sz="3500" dirty="0"/>
              <a:t>Cumulative Gaps (CGAP)</a:t>
            </a:r>
          </a:p>
        </p:txBody>
      </p:sp>
      <p:sp>
        <p:nvSpPr>
          <p:cNvPr id="10245" name="Rectangle 3"/>
          <p:cNvSpPr>
            <a:spLocks noGrp="1" noChangeArrowheads="1"/>
          </p:cNvSpPr>
          <p:nvPr>
            <p:ph type="body" sz="half" idx="4294967295"/>
          </p:nvPr>
        </p:nvSpPr>
        <p:spPr>
          <a:xfrm>
            <a:off x="259492" y="1719262"/>
            <a:ext cx="8625016" cy="47577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Bef>
                <a:spcPts val="600"/>
              </a:spcBef>
            </a:pPr>
            <a:r>
              <a:rPr lang="en-US" altLang="en-US" sz="2400" dirty="0"/>
              <a:t>FI manager can also estimate cumulative gaps (CGAP) over various repricing categories or buckets</a:t>
            </a:r>
          </a:p>
          <a:p>
            <a:pPr lvl="1" eaLnBrk="1" hangingPunct="1">
              <a:spcBef>
                <a:spcPts val="600"/>
              </a:spcBef>
            </a:pPr>
            <a:r>
              <a:rPr lang="en-US" altLang="en-US" sz="2200" dirty="0"/>
              <a:t>Common CGAP of interest is the one-year repricing gap</a:t>
            </a:r>
          </a:p>
          <a:p>
            <a:pPr eaLnBrk="1" hangingPunct="1">
              <a:spcBef>
                <a:spcPts val="600"/>
              </a:spcBef>
            </a:pPr>
            <a:r>
              <a:rPr lang="en-US" altLang="en-US" sz="2400" dirty="0"/>
              <a:t>Cumulative effect on a bank’s net interest income may be estimated using:</a:t>
            </a:r>
          </a:p>
          <a:p>
            <a:pPr eaLnBrk="1" hangingPunct="1">
              <a:spcBef>
                <a:spcPts val="600"/>
              </a:spcBef>
            </a:pPr>
            <a:endParaRPr lang="en-US" altLang="en-US" sz="2400" dirty="0"/>
          </a:p>
          <a:p>
            <a:pPr eaLnBrk="1" hangingPunct="1">
              <a:spcBef>
                <a:spcPts val="600"/>
              </a:spcBef>
            </a:pPr>
            <a:endParaRPr lang="en-US" altLang="en-US" sz="2400" dirty="0"/>
          </a:p>
          <a:p>
            <a:pPr marL="0" indent="0" eaLnBrk="1" hangingPunct="1">
              <a:spcBef>
                <a:spcPts val="600"/>
              </a:spcBef>
              <a:buNone/>
            </a:pPr>
            <a:endParaRPr lang="en-US" altLang="en-US" sz="2400" dirty="0"/>
          </a:p>
          <a:p>
            <a:pPr marL="0" indent="0" eaLnBrk="1" hangingPunct="1">
              <a:spcBef>
                <a:spcPts val="600"/>
              </a:spcBef>
              <a:buNone/>
            </a:pPr>
            <a:endParaRPr lang="en-US" altLang="en-US" sz="2400" dirty="0"/>
          </a:p>
          <a:p>
            <a:pPr eaLnBrk="1" hangingPunct="1">
              <a:spcBef>
                <a:spcPts val="600"/>
              </a:spcBef>
            </a:pPr>
            <a:r>
              <a:rPr lang="en-US" altLang="en-US" sz="2400" b="1" dirty="0"/>
              <a:t>CGAP effect </a:t>
            </a:r>
            <a:r>
              <a:rPr lang="en-US" altLang="en-US" sz="2400" dirty="0"/>
              <a:t>is the relation between changes in interest rates and changes in net interest income</a:t>
            </a:r>
          </a:p>
          <a:p>
            <a:pPr eaLnBrk="1" hangingPunct="1">
              <a:spcBef>
                <a:spcPts val="600"/>
              </a:spcBef>
            </a:pPr>
            <a:endParaRPr lang="en-US" altLang="en-US" sz="2400" dirty="0"/>
          </a:p>
          <a:p>
            <a:pPr eaLnBrk="1" hangingPunct="1">
              <a:spcBef>
                <a:spcPts val="600"/>
              </a:spcBef>
              <a:buFont typeface="Wingdings" pitchFamily="2" charset="2"/>
              <a:buNone/>
            </a:pPr>
            <a:endParaRPr lang="en-US" altLang="en-US" sz="2400" dirty="0"/>
          </a:p>
          <a:p>
            <a:pPr marL="0" indent="0" eaLnBrk="1" hangingPunct="1">
              <a:spcBef>
                <a:spcPts val="600"/>
              </a:spcBef>
              <a:buNone/>
            </a:pPr>
            <a:endParaRPr lang="en-US" altLang="en-US" sz="2200" dirty="0"/>
          </a:p>
          <a:p>
            <a:pPr marL="0" indent="0" eaLnBrk="1" hangingPunct="1">
              <a:spcBef>
                <a:spcPts val="600"/>
              </a:spcBef>
              <a:buNone/>
            </a:pPr>
            <a:endParaRPr lang="en-US" altLang="en-US" sz="2200" dirty="0"/>
          </a:p>
        </p:txBody>
      </p:sp>
      <p:sp>
        <p:nvSpPr>
          <p:cNvPr id="7" name="Footer Placeholder 3">
            <a:extLst>
              <a:ext uri="{FF2B5EF4-FFF2-40B4-BE49-F238E27FC236}">
                <a16:creationId xmlns:a16="http://schemas.microsoft.com/office/drawing/2014/main" id="{473F8AC6-FFF5-4336-B1FB-E20313A25EBC}"/>
              </a:ext>
            </a:extLst>
          </p:cNvPr>
          <p:cNvSpPr txBox="1">
            <a:spLocks/>
          </p:cNvSpPr>
          <p:nvPr/>
        </p:nvSpPr>
        <p:spPr bwMode="auto">
          <a:xfrm>
            <a:off x="807577" y="6553200"/>
            <a:ext cx="752884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b="0" kern="1200">
                <a:solidFill>
                  <a:schemeClr val="tx1"/>
                </a:solidFill>
                <a:latin typeface="+mn-lt"/>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altLang="en-US" dirty="0"/>
              <a:t>©McGraw Hill LLC. All rights reserved. No reproduction or distribution without the prior written consent of McGraw Hill. </a:t>
            </a:r>
          </a:p>
        </p:txBody>
      </p:sp>
      <p:sp>
        <p:nvSpPr>
          <p:cNvPr id="8" name="Slide Number Placeholder 1">
            <a:extLst>
              <a:ext uri="{FF2B5EF4-FFF2-40B4-BE49-F238E27FC236}">
                <a16:creationId xmlns:a16="http://schemas.microsoft.com/office/drawing/2014/main" id="{F637A178-BCD1-4E6F-85BE-E31254AC4D9E}"/>
              </a:ext>
            </a:extLst>
          </p:cNvPr>
          <p:cNvSpPr>
            <a:spLocks noGrp="1"/>
          </p:cNvSpPr>
          <p:nvPr>
            <p:ph type="sldNum" sz="quarter" idx="12"/>
          </p:nvPr>
        </p:nvSpPr>
        <p:spPr>
          <a:xfrm>
            <a:off x="6553200" y="6553200"/>
            <a:ext cx="2133600" cy="304800"/>
          </a:xfrm>
        </p:spPr>
        <p:txBody>
          <a:bodyPr/>
          <a:lstStyle/>
          <a:p>
            <a:pPr>
              <a:defRPr/>
            </a:pPr>
            <a:r>
              <a:rPr lang="en-US" altLang="en-US" dirty="0"/>
              <a:t>23-</a:t>
            </a:r>
            <a:fld id="{7AF55BBF-CA4E-4AD6-B039-F5AB6EDCC4B9}" type="slidenum">
              <a:rPr lang="en-US" altLang="en-US" smtClean="0"/>
              <a:pPr>
                <a:defRPr/>
              </a:pPr>
              <a:t>8</a:t>
            </a:fld>
            <a:endParaRPr lang="en-US" altLang="en-US" dirty="0"/>
          </a:p>
        </p:txBody>
      </p:sp>
      <p:pic>
        <p:nvPicPr>
          <p:cNvPr id="4" name="Picture 3">
            <a:extLst>
              <a:ext uri="{FF2B5EF4-FFF2-40B4-BE49-F238E27FC236}">
                <a16:creationId xmlns:a16="http://schemas.microsoft.com/office/drawing/2014/main" id="{06D82E17-6EC1-4043-9E0C-391525A5F70D}"/>
              </a:ext>
            </a:extLst>
          </p:cNvPr>
          <p:cNvPicPr>
            <a:picLocks noChangeAspect="1"/>
          </p:cNvPicPr>
          <p:nvPr/>
        </p:nvPicPr>
        <p:blipFill>
          <a:blip r:embed="rId3"/>
          <a:stretch>
            <a:fillRect/>
          </a:stretch>
        </p:blipFill>
        <p:spPr>
          <a:xfrm>
            <a:off x="1825653" y="3866506"/>
            <a:ext cx="5492694" cy="1485643"/>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7172" name="Rectangle 2"/>
          <p:cNvSpPr>
            <a:spLocks noGrp="1" noChangeArrowheads="1"/>
          </p:cNvSpPr>
          <p:nvPr>
            <p:ph type="title" idx="4294967295"/>
          </p:nvPr>
        </p:nvSpPr>
        <p:spPr>
          <a:xfrm>
            <a:off x="457200" y="270519"/>
            <a:ext cx="7543800" cy="1295400"/>
          </a:xfrm>
        </p:spPr>
        <p:txBody>
          <a:bodyPr anchor="ctr"/>
          <a:lstStyle/>
          <a:p>
            <a:pPr eaLnBrk="1" hangingPunct="1"/>
            <a:r>
              <a:rPr lang="en-US" altLang="en-US" sz="3500" dirty="0"/>
              <a:t>Impact of Rate Changes on Net Interest Income When CGAP is Positive</a:t>
            </a:r>
          </a:p>
        </p:txBody>
      </p:sp>
      <p:sp>
        <p:nvSpPr>
          <p:cNvPr id="6" name="Footer Placeholder 3">
            <a:extLst>
              <a:ext uri="{FF2B5EF4-FFF2-40B4-BE49-F238E27FC236}">
                <a16:creationId xmlns:a16="http://schemas.microsoft.com/office/drawing/2014/main" id="{D6B55F1E-7D24-4D09-8FBA-A77C75FA4CEE}"/>
              </a:ext>
            </a:extLst>
          </p:cNvPr>
          <p:cNvSpPr txBox="1">
            <a:spLocks/>
          </p:cNvSpPr>
          <p:nvPr/>
        </p:nvSpPr>
        <p:spPr bwMode="auto">
          <a:xfrm>
            <a:off x="606751" y="6553200"/>
            <a:ext cx="793049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b="0" kern="1200">
                <a:solidFill>
                  <a:schemeClr val="tx1"/>
                </a:solidFill>
                <a:latin typeface="+mn-lt"/>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047A7067-F38C-4AA9-9BA4-852C2E53359E}"/>
              </a:ext>
            </a:extLst>
          </p:cNvPr>
          <p:cNvSpPr>
            <a:spLocks noGrp="1"/>
          </p:cNvSpPr>
          <p:nvPr>
            <p:ph type="sldNum" sz="quarter" idx="12"/>
          </p:nvPr>
        </p:nvSpPr>
        <p:spPr>
          <a:xfrm>
            <a:off x="6553200" y="6553200"/>
            <a:ext cx="2133600" cy="304800"/>
          </a:xfrm>
        </p:spPr>
        <p:txBody>
          <a:bodyPr/>
          <a:lstStyle/>
          <a:p>
            <a:pPr>
              <a:defRPr/>
            </a:pPr>
            <a:r>
              <a:rPr lang="en-US" altLang="en-US" dirty="0"/>
              <a:t>23-</a:t>
            </a:r>
            <a:fld id="{7AF55BBF-CA4E-4AD6-B039-F5AB6EDCC4B9}" type="slidenum">
              <a:rPr lang="en-US" altLang="en-US" smtClean="0"/>
              <a:pPr>
                <a:defRPr/>
              </a:pPr>
              <a:t>9</a:t>
            </a:fld>
            <a:endParaRPr lang="en-US" altLang="en-US" dirty="0"/>
          </a:p>
        </p:txBody>
      </p:sp>
      <p:pic>
        <p:nvPicPr>
          <p:cNvPr id="3" name="Picture 2">
            <a:extLst>
              <a:ext uri="{FF2B5EF4-FFF2-40B4-BE49-F238E27FC236}">
                <a16:creationId xmlns:a16="http://schemas.microsoft.com/office/drawing/2014/main" id="{489376D2-B77C-4DB2-B9F9-FC64258919BC}"/>
              </a:ext>
            </a:extLst>
          </p:cNvPr>
          <p:cNvPicPr>
            <a:picLocks noChangeAspect="1"/>
          </p:cNvPicPr>
          <p:nvPr/>
        </p:nvPicPr>
        <p:blipFill>
          <a:blip r:embed="rId3"/>
          <a:stretch>
            <a:fillRect/>
          </a:stretch>
        </p:blipFill>
        <p:spPr>
          <a:xfrm>
            <a:off x="38100" y="1885950"/>
            <a:ext cx="8382000" cy="4552950"/>
          </a:xfrm>
          <a:prstGeom prst="rect">
            <a:avLst/>
          </a:prstGeom>
        </p:spPr>
      </p:pic>
    </p:spTree>
    <p:extLst>
      <p:ext uri="{BB962C8B-B14F-4D97-AF65-F5344CB8AC3E}">
        <p14:creationId xmlns:p14="http://schemas.microsoft.com/office/powerpoint/2010/main" val="3609457203"/>
      </p:ext>
    </p:extLst>
  </p:cSld>
  <p:clrMapOvr>
    <a:masterClrMapping/>
  </p:clrMapOvr>
  <p:transition/>
</p:sld>
</file>

<file path=ppt/theme/theme1.xml><?xml version="1.0" encoding="utf-8"?>
<a:theme xmlns:a="http://schemas.openxmlformats.org/drawingml/2006/main" name="Network">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Network 11">
        <a:dk1>
          <a:srgbClr val="000000"/>
        </a:dk1>
        <a:lt1>
          <a:srgbClr val="FFFFFF"/>
        </a:lt1>
        <a:dk2>
          <a:srgbClr val="A50021"/>
        </a:dk2>
        <a:lt2>
          <a:srgbClr val="808080"/>
        </a:lt2>
        <a:accent1>
          <a:srgbClr val="006699"/>
        </a:accent1>
        <a:accent2>
          <a:srgbClr val="DDDDDD"/>
        </a:accent2>
        <a:accent3>
          <a:srgbClr val="FFFFFF"/>
        </a:accent3>
        <a:accent4>
          <a:srgbClr val="000000"/>
        </a:accent4>
        <a:accent5>
          <a:srgbClr val="AAB8CA"/>
        </a:accent5>
        <a:accent6>
          <a:srgbClr val="C8C8C8"/>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effe371-beea-496d-8355-49b3f4f3bd58">
      <Terms xmlns="http://schemas.microsoft.com/office/infopath/2007/PartnerControls"/>
    </lcf76f155ced4ddcb4097134ff3c332f>
    <TaxCatchAll xmlns="893f84f8-0566-415c-9cf5-b575de20e0a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C51905A83F92F40BD0DC72259F8AAD9" ma:contentTypeVersion="16" ma:contentTypeDescription="Create a new document." ma:contentTypeScope="" ma:versionID="ca52bbee1f1be16a242bb9a6e17d9915">
  <xsd:schema xmlns:xsd="http://www.w3.org/2001/XMLSchema" xmlns:xs="http://www.w3.org/2001/XMLSchema" xmlns:p="http://schemas.microsoft.com/office/2006/metadata/properties" xmlns:ns2="ceffe371-beea-496d-8355-49b3f4f3bd58" xmlns:ns3="893f84f8-0566-415c-9cf5-b575de20e0a3" targetNamespace="http://schemas.microsoft.com/office/2006/metadata/properties" ma:root="true" ma:fieldsID="3076bdf8b688088cd7b1e8ac2c87d7a7" ns2:_="" ns3:_="">
    <xsd:import namespace="ceffe371-beea-496d-8355-49b3f4f3bd58"/>
    <xsd:import namespace="893f84f8-0566-415c-9cf5-b575de20e0a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ffe371-beea-496d-8355-49b3f4f3bd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3f84f8-0566-415c-9cf5-b575de20e0a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9f135d9-025e-4c4d-bd42-7a46997d5481}" ma:internalName="TaxCatchAll" ma:showField="CatchAllData" ma:web="893f84f8-0566-415c-9cf5-b575de20e0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35363F-9690-4102-AA9C-0C007458AC4A}">
  <ds:schemaRefs>
    <ds:schemaRef ds:uri="http://schemas.microsoft.com/sharepoint/v3/contenttype/forms"/>
  </ds:schemaRefs>
</ds:datastoreItem>
</file>

<file path=customXml/itemProps2.xml><?xml version="1.0" encoding="utf-8"?>
<ds:datastoreItem xmlns:ds="http://schemas.openxmlformats.org/officeDocument/2006/customXml" ds:itemID="{B0311FCC-4F15-4E0E-AABC-7865B7932DCB}">
  <ds:schemaRefs>
    <ds:schemaRef ds:uri="http://schemas.microsoft.com/office/2006/metadata/properties"/>
    <ds:schemaRef ds:uri="http://schemas.microsoft.com/office/infopath/2007/PartnerControls"/>
    <ds:schemaRef ds:uri="ceffe371-beea-496d-8355-49b3f4f3bd58"/>
    <ds:schemaRef ds:uri="893f84f8-0566-415c-9cf5-b575de20e0a3"/>
  </ds:schemaRefs>
</ds:datastoreItem>
</file>

<file path=customXml/itemProps3.xml><?xml version="1.0" encoding="utf-8"?>
<ds:datastoreItem xmlns:ds="http://schemas.openxmlformats.org/officeDocument/2006/customXml" ds:itemID="{3E915CB7-B3F0-48BE-BD19-C9D374AB3C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ffe371-beea-496d-8355-49b3f4f3bd58"/>
    <ds:schemaRef ds:uri="893f84f8-0566-415c-9cf5-b575de20e0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C:\WINDOWS\Application Data\Microsoft\Templates\template2ndEdS&amp;C.pot</Template>
  <TotalTime>5867</TotalTime>
  <Words>3188</Words>
  <Application>Microsoft Office PowerPoint</Application>
  <PresentationFormat>On-screen Show (4:3)</PresentationFormat>
  <Paragraphs>242</Paragraphs>
  <Slides>27</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Century Gothic</vt:lpstr>
      <vt:lpstr>Times New Roman</vt:lpstr>
      <vt:lpstr>Wingdings</vt:lpstr>
      <vt:lpstr>Network</vt:lpstr>
      <vt:lpstr>Chapter Twenty-Three</vt:lpstr>
      <vt:lpstr>Interest Rate Risk</vt:lpstr>
      <vt:lpstr>Interest Rate Risk Measurement and Management</vt:lpstr>
      <vt:lpstr>Repricing Model</vt:lpstr>
      <vt:lpstr>Repricing Gaps for an FI</vt:lpstr>
      <vt:lpstr>Repricing Model (Continued)</vt:lpstr>
      <vt:lpstr>Change in Net Interest Income</vt:lpstr>
      <vt:lpstr>Cumulative Gaps (CGAP)</vt:lpstr>
      <vt:lpstr>Impact of Rate Changes on Net Interest Income When CGAP is Positive</vt:lpstr>
      <vt:lpstr>Spread Effect</vt:lpstr>
      <vt:lpstr>Impact of Spread Effect on Net Interest Income</vt:lpstr>
      <vt:lpstr>Weaknesses of the Repricing Model</vt:lpstr>
      <vt:lpstr>Duration Gap Model</vt:lpstr>
      <vt:lpstr>Duration Gap Model (Continued)</vt:lpstr>
      <vt:lpstr>Duration Gap Model (Concluded)</vt:lpstr>
      <vt:lpstr>Fannie Mae Duration Gap</vt:lpstr>
      <vt:lpstr>Difficulties in Applying the the Duration Model to Real-World FI Balance Sheets</vt:lpstr>
      <vt:lpstr>Duration Estimated versus True Bond Price</vt:lpstr>
      <vt:lpstr>Insolvency Risk Management</vt:lpstr>
      <vt:lpstr>Insolvency Risk Management (Continued)</vt:lpstr>
      <vt:lpstr>Capital</vt:lpstr>
      <vt:lpstr>Market Value of Capital</vt:lpstr>
      <vt:lpstr>The Book Value of Capital</vt:lpstr>
      <vt:lpstr>The Book Value of Capital (Continued)</vt:lpstr>
      <vt:lpstr>Discrepancy between the Market and Book Values of Equity</vt:lpstr>
      <vt:lpstr>Market-to-Book Value Ratios for U.S. DIs </vt:lpstr>
      <vt:lpstr>Arguments Against Market Value Accounting</vt:lpstr>
    </vt:vector>
  </TitlesOfParts>
  <Company>University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MARKETS AND INSTITIUTIONS: A Modern Perspective</dc:title>
  <dc:creator>Joseph Ogden</dc:creator>
  <cp:lastModifiedBy>Gunasundari Kuppan</cp:lastModifiedBy>
  <cp:revision>561</cp:revision>
  <dcterms:created xsi:type="dcterms:W3CDTF">2000-07-01T19:33:32Z</dcterms:created>
  <dcterms:modified xsi:type="dcterms:W3CDTF">2024-03-13T09:38:47Z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0x0101000C51905A83F92F40BD0DC72259F8AAD9</vt:lpwstr>
  </property>
</Properties>
</file>