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0" r:id="rId2"/>
  </p:sldMasterIdLst>
  <p:notesMasterIdLst>
    <p:notesMasterId r:id="rId25"/>
  </p:notesMasterIdLst>
  <p:sldIdLst>
    <p:sldId id="281" r:id="rId3"/>
    <p:sldId id="257" r:id="rId4"/>
    <p:sldId id="258" r:id="rId5"/>
    <p:sldId id="259" r:id="rId6"/>
    <p:sldId id="271" r:id="rId7"/>
    <p:sldId id="273" r:id="rId8"/>
    <p:sldId id="274" r:id="rId9"/>
    <p:sldId id="275" r:id="rId10"/>
    <p:sldId id="263" r:id="rId11"/>
    <p:sldId id="260" r:id="rId12"/>
    <p:sldId id="266" r:id="rId13"/>
    <p:sldId id="267" r:id="rId14"/>
    <p:sldId id="268" r:id="rId15"/>
    <p:sldId id="269" r:id="rId16"/>
    <p:sldId id="261" r:id="rId17"/>
    <p:sldId id="270" r:id="rId18"/>
    <p:sldId id="265" r:id="rId19"/>
    <p:sldId id="278" r:id="rId20"/>
    <p:sldId id="279" r:id="rId21"/>
    <p:sldId id="280" r:id="rId22"/>
    <p:sldId id="262" r:id="rId23"/>
    <p:sldId id="276"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E6066-04FB-45CD-B408-93C5A547B599}" type="datetimeFigureOut">
              <a:rPr lang="tr-TR" smtClean="0"/>
              <a:t>29.09.2022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16DF9-674E-4512-8A21-249826EAF69C}" type="slidenum">
              <a:rPr lang="tr-TR" smtClean="0"/>
              <a:t>‹#›</a:t>
            </a:fld>
            <a:endParaRPr lang="tr-TR"/>
          </a:p>
        </p:txBody>
      </p:sp>
    </p:spTree>
    <p:extLst>
      <p:ext uri="{BB962C8B-B14F-4D97-AF65-F5344CB8AC3E}">
        <p14:creationId xmlns:p14="http://schemas.microsoft.com/office/powerpoint/2010/main" val="280354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978069-83E1-4991-80A0-47677E66E62F}"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94341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5B16DF9-674E-4512-8A21-249826EAF69C}" type="slidenum">
              <a:rPr lang="tr-TR" smtClean="0"/>
              <a:t>4</a:t>
            </a:fld>
            <a:endParaRPr lang="tr-TR"/>
          </a:p>
        </p:txBody>
      </p:sp>
    </p:spTree>
    <p:extLst>
      <p:ext uri="{BB962C8B-B14F-4D97-AF65-F5344CB8AC3E}">
        <p14:creationId xmlns:p14="http://schemas.microsoft.com/office/powerpoint/2010/main" val="42045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2"/>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14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758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015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3149600" y="4038600"/>
            <a:ext cx="8636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C6D181C1-59D2-45C0-9C00-2FFF40DB2CC6}" type="datetimeFigureOut">
              <a:rPr lang="tr-TR" smtClean="0"/>
              <a:t>29.09.2022</a:t>
            </a:fld>
            <a:endParaRPr lang="tr-TR"/>
          </a:p>
        </p:txBody>
      </p:sp>
      <p:sp>
        <p:nvSpPr>
          <p:cNvPr id="17" name="Altbilgi Yer Tutucusu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6817B29-D00F-4191-9559-DA7E64A18D2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6864" y="228600"/>
            <a:ext cx="108712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C6D181C1-59D2-45C0-9C00-2FFF40DB2CC6}" type="datetimeFigureOut">
              <a:rPr lang="tr-TR" smtClean="0"/>
              <a:t>29.09.2022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B6817B29-D00F-4191-9559-DA7E64A18D29}" type="slidenum">
              <a:rPr lang="tr-TR" smtClean="0"/>
              <a:t>‹#›</a:t>
            </a:fld>
            <a:endParaRPr lang="tr-TR"/>
          </a:p>
        </p:txBody>
      </p:sp>
      <p:sp>
        <p:nvSpPr>
          <p:cNvPr id="8" name="İçerik Yer Tutucusu 7"/>
          <p:cNvSpPr>
            <a:spLocks noGrp="1"/>
          </p:cNvSpPr>
          <p:nvPr>
            <p:ph sz="quarter" idx="1"/>
          </p:nvPr>
        </p:nvSpPr>
        <p:spPr>
          <a:xfrm>
            <a:off x="816864" y="1600200"/>
            <a:ext cx="108712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C6D181C1-59D2-45C0-9C00-2FFF40DB2CC6}" type="datetimeFigureOut">
              <a:rPr lang="tr-TR" smtClean="0"/>
              <a:t>29.09.2022</a:t>
            </a:fld>
            <a:endParaRPr lang="tr-TR"/>
          </a:p>
        </p:txBody>
      </p:sp>
      <p:sp>
        <p:nvSpPr>
          <p:cNvPr id="13" name="Slayt Numarası Yer Tutucus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6817B29-D00F-4191-9559-DA7E64A18D29}"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812800"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459868"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C6D181C1-59D2-45C0-9C00-2FFF40DB2CC6}" type="datetimeFigureOut">
              <a:rPr lang="tr-TR" smtClean="0"/>
              <a:t>29.09.2022</a:t>
            </a:fld>
            <a:endParaRPr lang="tr-TR"/>
          </a:p>
        </p:txBody>
      </p:sp>
      <p:sp>
        <p:nvSpPr>
          <p:cNvPr id="10" name="Slayt Numarası Yer Tutucusu 9"/>
          <p:cNvSpPr>
            <a:spLocks noGrp="1"/>
          </p:cNvSpPr>
          <p:nvPr>
            <p:ph type="sldNum" sz="quarter" idx="16"/>
          </p:nvPr>
        </p:nvSpPr>
        <p:spPr/>
        <p:txBody>
          <a:bodyPr rtlCol="0"/>
          <a:lstStyle/>
          <a:p>
            <a:fld id="{B6817B29-D00F-4191-9559-DA7E64A18D29}"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11200" y="273050"/>
            <a:ext cx="108712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812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6400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C6D181C1-59D2-45C0-9C00-2FFF40DB2CC6}" type="datetimeFigureOut">
              <a:rPr lang="tr-TR" smtClean="0"/>
              <a:t>29.09.2022</a:t>
            </a:fld>
            <a:endParaRPr lang="tr-TR"/>
          </a:p>
        </p:txBody>
      </p:sp>
      <p:sp>
        <p:nvSpPr>
          <p:cNvPr id="12" name="Slayt Numarası Yer Tutucusu 11"/>
          <p:cNvSpPr>
            <a:spLocks noGrp="1"/>
          </p:cNvSpPr>
          <p:nvPr>
            <p:ph type="sldNum" sz="quarter" idx="16"/>
          </p:nvPr>
        </p:nvSpPr>
        <p:spPr/>
        <p:txBody>
          <a:bodyPr rtlCol="0"/>
          <a:lstStyle/>
          <a:p>
            <a:fld id="{B6817B29-D00F-4191-9559-DA7E64A18D29}"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C6D181C1-59D2-45C0-9C00-2FFF40DB2CC6}" type="datetimeFigureOut">
              <a:rPr lang="tr-TR" smtClean="0"/>
              <a:t>29.09.2022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B6817B29-D00F-4191-9559-DA7E64A18D29}"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D181C1-59D2-45C0-9C00-2FFF40DB2CC6}" type="datetimeFigureOut">
              <a:rPr lang="tr-TR" smtClean="0"/>
              <a:t>29.09.2022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711200" cy="381000"/>
          </a:xfrm>
        </p:spPr>
        <p:txBody>
          <a:bodyPr/>
          <a:lstStyle>
            <a:lvl1pPr>
              <a:defRPr>
                <a:solidFill>
                  <a:schemeClr val="tx2"/>
                </a:solidFill>
              </a:defRPr>
            </a:lvl1pPr>
          </a:lstStyle>
          <a:p>
            <a:fld id="{B6817B29-D00F-4191-9559-DA7E64A18D29}"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3050"/>
            <a:ext cx="107696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C6D181C1-59D2-45C0-9C00-2FFF40DB2CC6}" type="datetimeFigureOut">
              <a:rPr lang="tr-TR" smtClean="0"/>
              <a:t>29.09.2022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B6817B29-D00F-4191-9559-DA7E64A18D29}" type="slidenum">
              <a:rPr lang="tr-TR" smtClean="0"/>
              <a:t>‹#›</a:t>
            </a:fld>
            <a:endParaRPr lang="tr-TR"/>
          </a:p>
        </p:txBody>
      </p:sp>
      <p:sp>
        <p:nvSpPr>
          <p:cNvPr id="3" name="Metin Yer Tutucusu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3149600" y="1752600"/>
            <a:ext cx="85344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8553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8331200" y="6248401"/>
            <a:ext cx="3556000" cy="365125"/>
          </a:xfrm>
        </p:spPr>
        <p:txBody>
          <a:bodyPr rtlCol="0"/>
          <a:lstStyle/>
          <a:p>
            <a:fld id="{C6D181C1-59D2-45C0-9C00-2FFF40DB2CC6}" type="datetimeFigureOut">
              <a:rPr lang="tr-TR" smtClean="0"/>
              <a:t>29.09.2022</a:t>
            </a:fld>
            <a:endParaRPr lang="tr-TR"/>
          </a:p>
        </p:txBody>
      </p:sp>
      <p:sp>
        <p:nvSpPr>
          <p:cNvPr id="13" name="Slayt Numarası Yer Tutucusu 12"/>
          <p:cNvSpPr>
            <a:spLocks noGrp="1"/>
          </p:cNvSpPr>
          <p:nvPr>
            <p:ph type="sldNum" sz="quarter" idx="11"/>
          </p:nvPr>
        </p:nvSpPr>
        <p:spPr>
          <a:xfrm>
            <a:off x="0" y="4667249"/>
            <a:ext cx="1930400" cy="663578"/>
          </a:xfrm>
        </p:spPr>
        <p:txBody>
          <a:bodyPr rtlCol="0"/>
          <a:lstStyle>
            <a:lvl1pPr>
              <a:defRPr sz="2800"/>
            </a:lvl1pPr>
          </a:lstStyle>
          <a:p>
            <a:fld id="{B6817B29-D00F-4191-9559-DA7E64A18D29}" type="slidenum">
              <a:rPr lang="tr-TR" smtClean="0"/>
              <a:t>‹#›</a:t>
            </a:fld>
            <a:endParaRPr lang="tr-TR"/>
          </a:p>
        </p:txBody>
      </p:sp>
      <p:sp>
        <p:nvSpPr>
          <p:cNvPr id="14" name="Altbilgi Yer Tutucusu 13"/>
          <p:cNvSpPr>
            <a:spLocks noGrp="1"/>
          </p:cNvSpPr>
          <p:nvPr>
            <p:ph type="ftr" sz="quarter" idx="12"/>
          </p:nvPr>
        </p:nvSpPr>
        <p:spPr>
          <a:xfrm>
            <a:off x="2133600" y="6248207"/>
            <a:ext cx="6096000" cy="365125"/>
          </a:xfrm>
        </p:spPr>
        <p:txBody>
          <a:bodyPr rtlCol="0"/>
          <a:lstStyle/>
          <a:p>
            <a:endParaRPr lang="tr-TR"/>
          </a:p>
        </p:txBody>
      </p:sp>
      <p:sp>
        <p:nvSpPr>
          <p:cNvPr id="3" name="Resim Yer Tutucusu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6D181C1-59D2-45C0-9C00-2FFF40DB2CC6}" type="datetimeFigureOut">
              <a:rPr lang="tr-TR" smtClean="0"/>
              <a:t>29.09.2022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817B29-D00F-4191-9559-DA7E64A18D29}"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609601"/>
            <a:ext cx="27432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609600"/>
            <a:ext cx="74168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8737600" y="6248403"/>
            <a:ext cx="2946400" cy="365125"/>
          </a:xfrm>
        </p:spPr>
        <p:txBody>
          <a:bodyPr/>
          <a:lstStyle/>
          <a:p>
            <a:fld id="{C6D181C1-59D2-45C0-9C00-2FFF40DB2CC6}" type="datetimeFigureOut">
              <a:rPr lang="tr-TR" smtClean="0"/>
              <a:t>29.09.2022</a:t>
            </a:fld>
            <a:endParaRPr lang="tr-TR"/>
          </a:p>
        </p:txBody>
      </p:sp>
      <p:sp>
        <p:nvSpPr>
          <p:cNvPr id="5" name="Altbilgi Yer Tutucusu 4"/>
          <p:cNvSpPr>
            <a:spLocks noGrp="1"/>
          </p:cNvSpPr>
          <p:nvPr>
            <p:ph type="ftr" sz="quarter" idx="11"/>
          </p:nvPr>
        </p:nvSpPr>
        <p:spPr>
          <a:xfrm>
            <a:off x="609602" y="6248208"/>
            <a:ext cx="7431311" cy="365125"/>
          </a:xfrm>
        </p:spPr>
        <p:txBody>
          <a:bodyPr/>
          <a:lstStyle/>
          <a:p>
            <a:endParaRPr lang="tr-TR"/>
          </a:p>
        </p:txBody>
      </p:sp>
      <p:sp>
        <p:nvSpPr>
          <p:cNvPr id="7" name="Dikdörtgen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8075084" y="103716"/>
            <a:ext cx="533400" cy="325968"/>
          </a:xfrm>
        </p:spPr>
        <p:txBody>
          <a:bodyPr/>
          <a:lstStyle/>
          <a:p>
            <a:fld id="{B6817B29-D00F-4191-9559-DA7E64A18D2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4"/>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673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80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7" y="1535116"/>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819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292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949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0" y="273052"/>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10"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259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4"/>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4"/>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960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20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812800" y="228600"/>
            <a:ext cx="108712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E9A82076-A4D6-4437-BB4F-EE6A80BC26C5}" type="datetimeFigureOut">
              <a:rPr lang="zh-CN" altLang="en-US" smtClean="0">
                <a:solidFill>
                  <a:prstClr val="black">
                    <a:tint val="75000"/>
                  </a:prstClr>
                </a:solidFill>
              </a:rPr>
              <a:pPr/>
              <a:t>2022/9/29</a:t>
            </a:fld>
            <a:endParaRPr lang="zh-CN" altLang="en-US">
              <a:solidFill>
                <a:prstClr val="black">
                  <a:tint val="75000"/>
                </a:prstClr>
              </a:solidFill>
            </a:endParaRPr>
          </a:p>
        </p:txBody>
      </p:sp>
      <p:sp>
        <p:nvSpPr>
          <p:cNvPr id="3" name="Altbilgi Yer Tutucusu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CN" altLang="en-US">
              <a:solidFill>
                <a:prstClr val="black">
                  <a:tint val="75000"/>
                </a:prstClr>
              </a:solidFill>
            </a:endParaRPr>
          </a:p>
        </p:txBody>
      </p:sp>
      <p:sp>
        <p:nvSpPr>
          <p:cNvPr id="7" name="Dikdörtgen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weforum.org/agenda/2020/10/covid-19-healthcare-health-service-vaccine-health-insurance-pandemic"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yzx\Desktop\模板.pptx\ppt\media\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3" y="2468898"/>
            <a:ext cx="12192001" cy="15361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dirty="0" smtClean="0">
                <a:solidFill>
                  <a:prstClr val="white"/>
                </a:solidFill>
              </a:rPr>
              <a:t>;</a:t>
            </a:r>
            <a:endParaRPr lang="zh-CN" altLang="en-US" dirty="0">
              <a:solidFill>
                <a:prstClr val="white"/>
              </a:solidFill>
            </a:endParaRPr>
          </a:p>
        </p:txBody>
      </p:sp>
      <p:sp>
        <p:nvSpPr>
          <p:cNvPr id="2" name="标题 1"/>
          <p:cNvSpPr>
            <a:spLocks noGrp="1"/>
          </p:cNvSpPr>
          <p:nvPr>
            <p:ph type="ctrTitle"/>
          </p:nvPr>
        </p:nvSpPr>
        <p:spPr>
          <a:xfrm>
            <a:off x="914401" y="2345914"/>
            <a:ext cx="10363200" cy="1782134"/>
          </a:xfrm>
        </p:spPr>
        <p:txBody>
          <a:bodyPr>
            <a:normAutofit/>
          </a:bodyPr>
          <a:lstStyle/>
          <a:p>
            <a:r>
              <a:rPr lang="tr-TR" altLang="zh-CN" b="1" dirty="0" smtClean="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Sağlık Hizmetleri Yönetimi </a:t>
            </a:r>
            <a: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
            </a:r>
            <a:b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br>
            <a:r>
              <a:rPr lang="tr-TR" altLang="zh-CN" sz="32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Sağlık Sistemlerinin Bileşenleri ve Özellikleri</a:t>
            </a:r>
            <a:endParaRPr lang="zh-CN" altLang="en-US" sz="40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sp>
        <p:nvSpPr>
          <p:cNvPr id="3" name="矩形 2"/>
          <p:cNvSpPr/>
          <p:nvPr/>
        </p:nvSpPr>
        <p:spPr>
          <a:xfrm>
            <a:off x="8332316" y="5954323"/>
            <a:ext cx="3859685" cy="9036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b="1" dirty="0" smtClean="0">
                <a:solidFill>
                  <a:prstClr val="black"/>
                </a:solidFill>
                <a:latin typeface="Times New Roman" pitchFamily="18" charset="0"/>
                <a:cs typeface="Times New Roman" pitchFamily="18" charset="0"/>
              </a:rPr>
              <a:t>Öğr. Gör. Şeyda ÇAVMAK</a:t>
            </a:r>
          </a:p>
          <a:p>
            <a:pPr algn="ctr"/>
            <a:r>
              <a:rPr lang="tr-TR" altLang="zh-CN" b="1" dirty="0" smtClean="0">
                <a:solidFill>
                  <a:prstClr val="black"/>
                </a:solidFill>
                <a:latin typeface="Times New Roman" pitchFamily="18" charset="0"/>
                <a:cs typeface="Times New Roman" pitchFamily="18" charset="0"/>
              </a:rPr>
              <a:t>seydacavmak@cag.edu.tr</a:t>
            </a:r>
            <a:endParaRPr lang="zh-CN" altLang="en-US" b="1" dirty="0">
              <a:solidFill>
                <a:prstClr val="black"/>
              </a:solidFill>
              <a:latin typeface="Times New Roman" pitchFamily="18" charset="0"/>
              <a:cs typeface="Times New Roman" pitchFamily="18" charset="0"/>
            </a:endParaRPr>
          </a:p>
        </p:txBody>
      </p:sp>
      <p:pic>
        <p:nvPicPr>
          <p:cNvPr id="6" name="Picture 10" descr="çağ üniversitesi logo 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47" y="19743"/>
            <a:ext cx="1651452" cy="16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2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247984845"/>
              </p:ext>
            </p:extLst>
          </p:nvPr>
        </p:nvGraphicFramePr>
        <p:xfrm>
          <a:off x="655093" y="136478"/>
          <a:ext cx="10854519" cy="6591868"/>
        </p:xfrm>
        <a:graphic>
          <a:graphicData uri="http://schemas.openxmlformats.org/presentationml/2006/ole">
            <mc:AlternateContent xmlns:mc="http://schemas.openxmlformats.org/markup-compatibility/2006">
              <mc:Choice xmlns:v="urn:schemas-microsoft-com:vml" Requires="v">
                <p:oleObj spid="_x0000_s2067" name="Slide" r:id="rId3" imgW="2517775" imgH="1889125" progId="PowerPoint.Slide.8">
                  <p:embed/>
                </p:oleObj>
              </mc:Choice>
              <mc:Fallback>
                <p:oleObj name="Slide" r:id="rId3" imgW="2517775" imgH="1889125"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93" y="136478"/>
                        <a:ext cx="10854519" cy="6591868"/>
                      </a:xfrm>
                      <a:prstGeom prst="rect">
                        <a:avLst/>
                      </a:prstGeom>
                      <a:noFill/>
                      <a:ln>
                        <a:noFill/>
                      </a:ln>
                      <a:effectLst/>
                    </p:spPr>
                  </p:pic>
                </p:oleObj>
              </mc:Fallback>
            </mc:AlternateContent>
          </a:graphicData>
        </a:graphic>
      </p:graphicFrame>
      <p:sp>
        <p:nvSpPr>
          <p:cNvPr id="5" name="Metin kutusu 4"/>
          <p:cNvSpPr txBox="1"/>
          <p:nvPr/>
        </p:nvSpPr>
        <p:spPr>
          <a:xfrm>
            <a:off x="0" y="6519446"/>
            <a:ext cx="4545107" cy="338554"/>
          </a:xfrm>
          <a:prstGeom prst="rect">
            <a:avLst/>
          </a:prstGeom>
          <a:noFill/>
        </p:spPr>
        <p:txBody>
          <a:bodyPr wrap="square" rtlCol="0">
            <a:spAutoFit/>
          </a:bodyPr>
          <a:lstStyle/>
          <a:p>
            <a:r>
              <a:rPr lang="tr-TR" sz="1600" dirty="0" smtClean="0">
                <a:latin typeface="Times New Roman" panose="02020603050405020304" pitchFamily="18" charset="0"/>
                <a:cs typeface="Times New Roman" panose="02020603050405020304" pitchFamily="18" charset="0"/>
              </a:rPr>
              <a:t>Prof. Dr. Haluk Özsarı sunumundan alınmıştır.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107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9018" y="276149"/>
            <a:ext cx="10515600" cy="1061332"/>
          </a:xfrm>
        </p:spPr>
        <p:txBody>
          <a:bodyPr/>
          <a:lstStyle/>
          <a:p>
            <a:pPr algn="ctr"/>
            <a:r>
              <a:rPr lang="tr-TR" dirty="0">
                <a:latin typeface="Times New Roman" panose="02020603050405020304" pitchFamily="18" charset="0"/>
                <a:cs typeface="Times New Roman" panose="02020603050405020304" pitchFamily="18" charset="0"/>
              </a:rPr>
              <a:t>Sağlık Sistemleri ve Devletin Rolü</a:t>
            </a:r>
            <a:endParaRPr lang="tr-TR" dirty="0"/>
          </a:p>
        </p:txBody>
      </p:sp>
      <p:sp>
        <p:nvSpPr>
          <p:cNvPr id="3" name="İçerik Yer Tutucusu 2"/>
          <p:cNvSpPr>
            <a:spLocks noGrp="1"/>
          </p:cNvSpPr>
          <p:nvPr>
            <p:ph sz="quarter" idx="1"/>
          </p:nvPr>
        </p:nvSpPr>
        <p:spPr>
          <a:xfrm>
            <a:off x="598556" y="1861020"/>
            <a:ext cx="11015690" cy="4826384"/>
          </a:xfrm>
        </p:spPr>
        <p:txBody>
          <a:bodyPr>
            <a:normAutofit fontScale="47500" lnSpcReduction="20000"/>
          </a:bodyPr>
          <a:lstStyle/>
          <a:p>
            <a:pPr algn="just">
              <a:lnSpc>
                <a:spcPct val="170000"/>
              </a:lnSpc>
            </a:pPr>
            <a:r>
              <a:rPr lang="tr-TR" sz="4200" dirty="0">
                <a:latin typeface="Times New Roman" panose="02020603050405020304" pitchFamily="18" charset="0"/>
                <a:cs typeface="Times New Roman" panose="02020603050405020304" pitchFamily="18" charset="0"/>
              </a:rPr>
              <a:t>Sağlık sistemleri incelenirken üzerinde durulması gereken </a:t>
            </a:r>
            <a:r>
              <a:rPr lang="tr-TR" sz="4200" dirty="0" smtClean="0">
                <a:latin typeface="Times New Roman" panose="02020603050405020304" pitchFamily="18" charset="0"/>
                <a:cs typeface="Times New Roman" panose="02020603050405020304" pitchFamily="18" charset="0"/>
              </a:rPr>
              <a:t>önemli bir değişken </a:t>
            </a:r>
            <a:r>
              <a:rPr lang="tr-TR" sz="4200" dirty="0">
                <a:latin typeface="Times New Roman" panose="02020603050405020304" pitchFamily="18" charset="0"/>
                <a:cs typeface="Times New Roman" panose="02020603050405020304" pitchFamily="18" charset="0"/>
              </a:rPr>
              <a:t>de ne ölçüde merkeziyetçi oldukları konusudur. </a:t>
            </a:r>
            <a:endParaRPr lang="tr-TR" sz="4200" dirty="0" smtClean="0">
              <a:latin typeface="Times New Roman" panose="02020603050405020304" pitchFamily="18" charset="0"/>
              <a:cs typeface="Times New Roman" panose="02020603050405020304" pitchFamily="18" charset="0"/>
            </a:endParaRPr>
          </a:p>
          <a:p>
            <a:pPr algn="just">
              <a:lnSpc>
                <a:spcPct val="170000"/>
              </a:lnSpc>
            </a:pPr>
            <a:r>
              <a:rPr lang="tr-TR" sz="4200" dirty="0" smtClean="0">
                <a:latin typeface="Times New Roman" panose="02020603050405020304" pitchFamily="18" charset="0"/>
                <a:cs typeface="Times New Roman" panose="02020603050405020304" pitchFamily="18" charset="0"/>
              </a:rPr>
              <a:t>Merkeziyetçilik</a:t>
            </a:r>
            <a:r>
              <a:rPr lang="tr-TR" sz="4200" dirty="0">
                <a:latin typeface="Times New Roman" panose="02020603050405020304" pitchFamily="18" charset="0"/>
                <a:cs typeface="Times New Roman" panose="02020603050405020304" pitchFamily="18" charset="0"/>
              </a:rPr>
              <a:t>, bir devletin sağlıkla ilgili kaynakların ne kadarına sahip olduğunun ve hizmetleri ne ölçüde kontrol ettiğinin bir göstergesidir. Genellikle sağlık için ödeme gücü az olan vatandaşların çoğunlukta olduğu gelişmekte olan ülkelerde devlet sağlık sisteminin büyük ölçüde sahibidir ve tek merkezden planlayıp yönetmektedir. </a:t>
            </a:r>
          </a:p>
          <a:p>
            <a:pPr algn="just">
              <a:lnSpc>
                <a:spcPct val="170000"/>
              </a:lnSpc>
            </a:pPr>
            <a:r>
              <a:rPr lang="tr-TR" sz="4200" dirty="0">
                <a:latin typeface="Times New Roman" panose="02020603050405020304" pitchFamily="18" charset="0"/>
                <a:cs typeface="Times New Roman" panose="02020603050405020304" pitchFamily="18" charset="0"/>
              </a:rPr>
              <a:t>Hizmetlerin </a:t>
            </a:r>
            <a:r>
              <a:rPr lang="tr-TR" sz="4200" dirty="0" err="1">
                <a:latin typeface="Times New Roman" panose="02020603050405020304" pitchFamily="18" charset="0"/>
                <a:cs typeface="Times New Roman" panose="02020603050405020304" pitchFamily="18" charset="0"/>
              </a:rPr>
              <a:t>desantralize</a:t>
            </a:r>
            <a:r>
              <a:rPr lang="tr-TR" sz="4200" dirty="0">
                <a:latin typeface="Times New Roman" panose="02020603050405020304" pitchFamily="18" charset="0"/>
                <a:cs typeface="Times New Roman" panose="02020603050405020304" pitchFamily="18" charset="0"/>
              </a:rPr>
              <a:t> olduğu gelişmiş ülkelerde, ki ABD bunun en uç örneğidir, sistem birbiri ile sürekli rekabet halinde olan özel ve kamu sağlık örgütlerinden oluşur. Bu ülkelerde devletin rolü kurumlar ve taraflar arası ilişkileri düzenleyicilik ile sınırlıdır. </a:t>
            </a:r>
            <a:endParaRPr lang="tr-TR" sz="4200" dirty="0" smtClean="0">
              <a:latin typeface="Times New Roman" panose="02020603050405020304" pitchFamily="18" charset="0"/>
              <a:cs typeface="Times New Roman" panose="02020603050405020304" pitchFamily="18" charset="0"/>
            </a:endParaRPr>
          </a:p>
          <a:p>
            <a:endParaRPr lang="tr-TR" dirty="0" smtClean="0"/>
          </a:p>
          <a:p>
            <a:endParaRPr lang="tr-TR" dirty="0"/>
          </a:p>
          <a:p>
            <a:endParaRPr lang="tr-TR" dirty="0"/>
          </a:p>
        </p:txBody>
      </p:sp>
    </p:spTree>
    <p:extLst>
      <p:ext uri="{BB962C8B-B14F-4D97-AF65-F5344CB8AC3E}">
        <p14:creationId xmlns:p14="http://schemas.microsoft.com/office/powerpoint/2010/main" val="231896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Sağlık Sistemleri ve Devletin Rolü</a:t>
            </a:r>
            <a:endParaRPr lang="tr-TR" dirty="0"/>
          </a:p>
        </p:txBody>
      </p:sp>
      <p:sp>
        <p:nvSpPr>
          <p:cNvPr id="3" name="İçerik Yer Tutucusu 2"/>
          <p:cNvSpPr>
            <a:spLocks noGrp="1"/>
          </p:cNvSpPr>
          <p:nvPr>
            <p:ph sz="quarter" idx="1"/>
          </p:nvPr>
        </p:nvSpPr>
        <p:spPr>
          <a:xfrm>
            <a:off x="491319" y="1924237"/>
            <a:ext cx="11218460" cy="4326438"/>
          </a:xfrm>
        </p:spPr>
        <p:txBody>
          <a:bodyPr>
            <a:normAutofit fontScale="77500" lnSpcReduction="20000"/>
          </a:bodyPr>
          <a:lstStyle/>
          <a:p>
            <a:pPr algn="just">
              <a:lnSpc>
                <a:spcPct val="160000"/>
              </a:lnSpc>
            </a:pPr>
            <a:r>
              <a:rPr lang="tr-TR" dirty="0">
                <a:latin typeface="Times New Roman" panose="02020603050405020304" pitchFamily="18" charset="0"/>
                <a:cs typeface="Times New Roman" panose="02020603050405020304" pitchFamily="18" charset="0"/>
              </a:rPr>
              <a:t>Tüketiciler, yararı tamamen bireysel, özel olan sağlık hizmetleri için doğrudan para harcama eğilimindedir. </a:t>
            </a:r>
            <a:endParaRPr lang="tr-TR" dirty="0" smtClean="0">
              <a:latin typeface="Times New Roman" panose="02020603050405020304" pitchFamily="18" charset="0"/>
              <a:cs typeface="Times New Roman" panose="02020603050405020304" pitchFamily="18" charset="0"/>
            </a:endParaRPr>
          </a:p>
          <a:p>
            <a:pPr algn="just">
              <a:lnSpc>
                <a:spcPct val="160000"/>
              </a:lnSpc>
            </a:pPr>
            <a:r>
              <a:rPr lang="tr-TR" dirty="0" smtClean="0">
                <a:latin typeface="Times New Roman" panose="02020603050405020304" pitchFamily="18" charset="0"/>
                <a:cs typeface="Times New Roman" panose="02020603050405020304" pitchFamily="18" charset="0"/>
              </a:rPr>
              <a:t>Kamunun </a:t>
            </a:r>
            <a:r>
              <a:rPr lang="tr-TR" dirty="0">
                <a:latin typeface="Times New Roman" panose="02020603050405020304" pitchFamily="18" charset="0"/>
                <a:cs typeface="Times New Roman" panose="02020603050405020304" pitchFamily="18" charset="0"/>
              </a:rPr>
              <a:t>yararına olan sağlık hizmetleri için ise herkes bir başkasının para harcamasını arzu eder. </a:t>
            </a:r>
            <a:endParaRPr lang="tr-TR" dirty="0" smtClean="0">
              <a:latin typeface="Times New Roman" panose="02020603050405020304" pitchFamily="18" charset="0"/>
              <a:cs typeface="Times New Roman" panose="02020603050405020304" pitchFamily="18" charset="0"/>
            </a:endParaRPr>
          </a:p>
          <a:p>
            <a:pPr algn="just">
              <a:lnSpc>
                <a:spcPct val="160000"/>
              </a:lnSpc>
            </a:pPr>
            <a:r>
              <a:rPr lang="tr-TR" i="1" dirty="0">
                <a:solidFill>
                  <a:srgbClr val="FF0000"/>
                </a:solidFill>
                <a:latin typeface="Times New Roman" panose="02020603050405020304" pitchFamily="18" charset="0"/>
                <a:cs typeface="Times New Roman" panose="02020603050405020304" pitchFamily="18" charset="0"/>
              </a:rPr>
              <a:t>Sağlık hizmetlerinin yapısı ve finansmanındaki </a:t>
            </a:r>
            <a:r>
              <a:rPr lang="tr-TR" i="1" dirty="0" smtClean="0">
                <a:solidFill>
                  <a:srgbClr val="FF0000"/>
                </a:solidFill>
                <a:latin typeface="Times New Roman" panose="02020603050405020304" pitchFamily="18" charset="0"/>
                <a:cs typeface="Times New Roman" panose="02020603050405020304" pitchFamily="18" charset="0"/>
              </a:rPr>
              <a:t>karmaşıklık </a:t>
            </a:r>
            <a:r>
              <a:rPr lang="tr-TR" i="1" dirty="0">
                <a:solidFill>
                  <a:srgbClr val="FF0000"/>
                </a:solidFill>
                <a:latin typeface="Times New Roman" panose="02020603050405020304" pitchFamily="18" charset="0"/>
                <a:cs typeface="Times New Roman" panose="02020603050405020304" pitchFamily="18" charset="0"/>
              </a:rPr>
              <a:t>nedeniyle, bu hizmetlerin ne tamamen kişiler tarafından yapılacak özel harcamalarla, ne de tamamen kamu yararına devlet ya da başka bir kamu kuruluşu tarafından yapılacak harcama ile finanse edilmesi mümkün değildir. </a:t>
            </a:r>
          </a:p>
        </p:txBody>
      </p:sp>
    </p:spTree>
    <p:extLst>
      <p:ext uri="{BB962C8B-B14F-4D97-AF65-F5344CB8AC3E}">
        <p14:creationId xmlns:p14="http://schemas.microsoft.com/office/powerpoint/2010/main" val="1463576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Sağlık Sistemleri ve Devletin Rolü</a:t>
            </a:r>
            <a:endParaRPr lang="tr-TR" dirty="0"/>
          </a:p>
        </p:txBody>
      </p:sp>
      <p:sp>
        <p:nvSpPr>
          <p:cNvPr id="3" name="İçerik Yer Tutucusu 2"/>
          <p:cNvSpPr>
            <a:spLocks noGrp="1"/>
          </p:cNvSpPr>
          <p:nvPr>
            <p:ph sz="quarter" idx="1"/>
          </p:nvPr>
        </p:nvSpPr>
        <p:spPr>
          <a:xfrm>
            <a:off x="838199" y="1825624"/>
            <a:ext cx="10530386" cy="4629767"/>
          </a:xfrm>
        </p:spPr>
        <p:txBody>
          <a:bodyPr>
            <a:normAutofit/>
          </a:bodyPr>
          <a:lstStyle/>
          <a:p>
            <a:pPr marL="0" indent="0" algn="ctr">
              <a:lnSpc>
                <a:spcPct val="150000"/>
              </a:lnSpc>
              <a:buNone/>
            </a:pPr>
            <a:r>
              <a:rPr lang="tr-TR" sz="2400" b="1" dirty="0" smtClean="0">
                <a:solidFill>
                  <a:srgbClr val="FF0000"/>
                </a:solidFill>
                <a:latin typeface="Times New Roman" panose="02020603050405020304" pitchFamily="18" charset="0"/>
                <a:cs typeface="Times New Roman" panose="02020603050405020304" pitchFamily="18" charset="0"/>
              </a:rPr>
              <a:t>Sağlık Neden Sadece Özel Piyasa Koşullarına Bırakılamıyor</a:t>
            </a:r>
            <a:r>
              <a:rPr lang="tr-TR" sz="2400" b="1" dirty="0" smtClean="0">
                <a:solidFill>
                  <a:srgbClr val="FF0000"/>
                </a:solidFill>
                <a:latin typeface="Times New Roman" panose="02020603050405020304" pitchFamily="18" charset="0"/>
                <a:cs typeface="Times New Roman" panose="02020603050405020304" pitchFamily="18" charset="0"/>
              </a:rPr>
              <a:t>?</a:t>
            </a:r>
            <a:endParaRPr lang="tr-TR" sz="2400" b="1" dirty="0" smtClean="0">
              <a:solidFill>
                <a:srgbClr val="FF0000"/>
              </a:solidFill>
              <a:latin typeface="Times New Roman" panose="02020603050405020304" pitchFamily="18" charset="0"/>
              <a:cs typeface="Times New Roman" panose="02020603050405020304" pitchFamily="18" charset="0"/>
            </a:endParaRPr>
          </a:p>
          <a:p>
            <a:pPr indent="39688" algn="just">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Bazı hizmetler kamu yararı sağlamaktadır. </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 kamu </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malı</a:t>
            </a:r>
          </a:p>
          <a:p>
            <a:pPr indent="39688" algn="just">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Bulaşıcı hastalıklar gibi bireysel değil, toplumsal sorun doğuran olaylar mevcuttur.</a:t>
            </a:r>
          </a:p>
          <a:p>
            <a:pPr indent="39688" algn="just">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hizmeti tüketicileri tükettikleri hizmetle ilgili yeterli bilgiye sahip değildir. </a:t>
            </a:r>
          </a:p>
          <a:p>
            <a:pPr indent="39688" algn="just">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Bazı sağlık hizmetleri özel sektörün ilgisini cezbetmemektedir.</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90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5319" y="405096"/>
            <a:ext cx="10515600" cy="809556"/>
          </a:xfrm>
        </p:spPr>
        <p:txBody>
          <a:bodyPr/>
          <a:lstStyle/>
          <a:p>
            <a:pPr algn="ctr"/>
            <a:r>
              <a:rPr lang="tr-TR" dirty="0">
                <a:latin typeface="Times New Roman" panose="02020603050405020304" pitchFamily="18" charset="0"/>
                <a:cs typeface="Times New Roman" panose="02020603050405020304" pitchFamily="18" charset="0"/>
              </a:rPr>
              <a:t>Sağlık Sistemleri ve Devletin Rolü</a:t>
            </a:r>
            <a:endParaRPr lang="tr-TR" dirty="0"/>
          </a:p>
        </p:txBody>
      </p:sp>
      <p:sp>
        <p:nvSpPr>
          <p:cNvPr id="3" name="İçerik Yer Tutucusu 2"/>
          <p:cNvSpPr>
            <a:spLocks noGrp="1"/>
          </p:cNvSpPr>
          <p:nvPr>
            <p:ph sz="quarter" idx="1"/>
          </p:nvPr>
        </p:nvSpPr>
        <p:spPr>
          <a:xfrm>
            <a:off x="759321" y="1919701"/>
            <a:ext cx="10841276" cy="4303677"/>
          </a:xfrm>
        </p:spPr>
        <p:txBody>
          <a:bodyPr>
            <a:normAutofit/>
          </a:bodyPr>
          <a:lstStyle/>
          <a:p>
            <a:pPr marL="0" indent="0" algn="ctr">
              <a:lnSpc>
                <a:spcPct val="150000"/>
              </a:lnSpc>
              <a:buNone/>
            </a:pPr>
            <a:r>
              <a:rPr lang="tr-TR" sz="2400" b="1" dirty="0" smtClean="0">
                <a:solidFill>
                  <a:srgbClr val="FF0000"/>
                </a:solidFill>
                <a:latin typeface="Times New Roman" panose="02020603050405020304" pitchFamily="18" charset="0"/>
                <a:cs typeface="Times New Roman" panose="02020603050405020304" pitchFamily="18" charset="0"/>
              </a:rPr>
              <a:t>Devletin Sistemin Bütününe Hakim Olmasının Sakıncaları Nedir?</a:t>
            </a:r>
          </a:p>
          <a:p>
            <a:pPr indent="33338">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Politik gücün fazla kullanımı, hizmete erişimde ayrıcalıklar yaratabilir.</a:t>
            </a:r>
          </a:p>
          <a:p>
            <a:pPr indent="33338">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Yüksek bürokrasi, ağır işleyen bir hizmet sunumu ve verimsizlikler yaratabilir.</a:t>
            </a:r>
          </a:p>
          <a:p>
            <a:pPr indent="33338">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tamamen bir seçim propagandası aracına dönüşebilir.</a:t>
            </a:r>
          </a:p>
          <a:p>
            <a:pPr indent="33338">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Finansal kaynak sıkıntıları yaşanabilir.</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13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Sistemlerini Farklılaştıran Faktörler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09433" y="1600200"/>
            <a:ext cx="11278631" cy="5005316"/>
          </a:xfrm>
        </p:spPr>
        <p:txBody>
          <a:bodyPr>
            <a:normAutofit fontScale="70000" lnSpcReduction="20000"/>
          </a:bodyPr>
          <a:lstStyle/>
          <a:p>
            <a:pPr algn="just">
              <a:lnSpc>
                <a:spcPct val="170000"/>
              </a:lnSpc>
            </a:pPr>
            <a:r>
              <a:rPr lang="tr-TR" dirty="0">
                <a:latin typeface="Times New Roman" panose="02020603050405020304" pitchFamily="18" charset="0"/>
                <a:cs typeface="Times New Roman" panose="02020603050405020304" pitchFamily="18" charset="0"/>
              </a:rPr>
              <a:t>Toplumun demografik özellikleri ve sık görülen hastalıklar </a:t>
            </a:r>
          </a:p>
          <a:p>
            <a:pPr algn="just">
              <a:lnSpc>
                <a:spcPct val="170000"/>
              </a:lnSpc>
            </a:pPr>
            <a:r>
              <a:rPr lang="tr-TR" dirty="0" smtClean="0">
                <a:latin typeface="Times New Roman" panose="02020603050405020304" pitchFamily="18" charset="0"/>
                <a:cs typeface="Times New Roman" panose="02020603050405020304" pitchFamily="18" charset="0"/>
              </a:rPr>
              <a:t>Sağlık </a:t>
            </a:r>
            <a:r>
              <a:rPr lang="tr-TR" dirty="0">
                <a:latin typeface="Times New Roman" panose="02020603050405020304" pitchFamily="18" charset="0"/>
                <a:cs typeface="Times New Roman" panose="02020603050405020304" pitchFamily="18" charset="0"/>
              </a:rPr>
              <a:t>hizmetlerinin kalitesi, yaygınlığı, ulaşılabilirliği, maliyet-etkinliği, toplumun beklentileri, risk gruplarını dikkate alması gibi konularda kamu politikalarının olup olmaması, </a:t>
            </a:r>
          </a:p>
          <a:p>
            <a:pPr algn="just">
              <a:lnSpc>
                <a:spcPct val="170000"/>
              </a:lnSpc>
            </a:pPr>
            <a:r>
              <a:rPr lang="tr-TR" dirty="0" smtClean="0">
                <a:latin typeface="Times New Roman" panose="02020603050405020304" pitchFamily="18" charset="0"/>
                <a:cs typeface="Times New Roman" panose="02020603050405020304" pitchFamily="18" charset="0"/>
              </a:rPr>
              <a:t>Sağlık </a:t>
            </a:r>
            <a:r>
              <a:rPr lang="tr-TR" dirty="0">
                <a:latin typeface="Times New Roman" panose="02020603050405020304" pitchFamily="18" charset="0"/>
                <a:cs typeface="Times New Roman" panose="02020603050405020304" pitchFamily="18" charset="0"/>
              </a:rPr>
              <a:t>hizmetlerinin sağlanması konusundaki ekonomik yükün direk (cepten ödeme, işverenin ödemesi) ya da dolaylı (vergi gelirleri, sigorta) kaynaklar arasında dağılımı ve bunların birbiri ile ilişkileri, </a:t>
            </a:r>
          </a:p>
          <a:p>
            <a:pPr algn="just">
              <a:lnSpc>
                <a:spcPct val="170000"/>
              </a:lnSpc>
            </a:pPr>
            <a:r>
              <a:rPr lang="tr-TR" dirty="0" smtClean="0">
                <a:latin typeface="Times New Roman" panose="02020603050405020304" pitchFamily="18" charset="0"/>
                <a:cs typeface="Times New Roman" panose="02020603050405020304" pitchFamily="18" charset="0"/>
              </a:rPr>
              <a:t>Hekimler </a:t>
            </a:r>
            <a:r>
              <a:rPr lang="tr-TR" dirty="0">
                <a:latin typeface="Times New Roman" panose="02020603050405020304" pitchFamily="18" charset="0"/>
                <a:cs typeface="Times New Roman" panose="02020603050405020304" pitchFamily="18" charset="0"/>
              </a:rPr>
              <a:t>ile hükümetler ve sağlık hizmetlerini </a:t>
            </a:r>
            <a:r>
              <a:rPr lang="tr-TR" dirty="0" smtClean="0">
                <a:latin typeface="Times New Roman" panose="02020603050405020304" pitchFamily="18" charset="0"/>
                <a:cs typeface="Times New Roman" panose="02020603050405020304" pitchFamily="18" charset="0"/>
              </a:rPr>
              <a:t>kullananlar </a:t>
            </a:r>
            <a:r>
              <a:rPr lang="tr-TR" dirty="0">
                <a:latin typeface="Times New Roman" panose="02020603050405020304" pitchFamily="18" charset="0"/>
                <a:cs typeface="Times New Roman" panose="02020603050405020304" pitchFamily="18" charset="0"/>
              </a:rPr>
              <a:t>arasında politik gücün dağılımı. Ya da bazı ülkelerde hastane hizmetleri ile diğer hizmetler konusunda politik güçler dengesi, </a:t>
            </a:r>
          </a:p>
          <a:p>
            <a:pPr algn="just">
              <a:lnSpc>
                <a:spcPct val="170000"/>
              </a:lnSpc>
            </a:pPr>
            <a:r>
              <a:rPr lang="tr-TR" dirty="0" smtClean="0">
                <a:latin typeface="Times New Roman" panose="02020603050405020304" pitchFamily="18" charset="0"/>
                <a:cs typeface="Times New Roman" panose="02020603050405020304" pitchFamily="18" charset="0"/>
              </a:rPr>
              <a:t>Örgütsel </a:t>
            </a:r>
            <a:r>
              <a:rPr lang="tr-TR" dirty="0">
                <a:latin typeface="Times New Roman" panose="02020603050405020304" pitchFamily="18" charset="0"/>
                <a:cs typeface="Times New Roman" panose="02020603050405020304" pitchFamily="18" charset="0"/>
              </a:rPr>
              <a:t>rollerin, sağlık </a:t>
            </a:r>
            <a:r>
              <a:rPr lang="tr-TR" dirty="0" err="1">
                <a:latin typeface="Times New Roman" panose="02020603050405020304" pitchFamily="18" charset="0"/>
                <a:cs typeface="Times New Roman" panose="02020603050405020304" pitchFamily="18" charset="0"/>
              </a:rPr>
              <a:t>insangücü</a:t>
            </a:r>
            <a:r>
              <a:rPr lang="tr-TR" dirty="0">
                <a:latin typeface="Times New Roman" panose="02020603050405020304" pitchFamily="18" charset="0"/>
                <a:cs typeface="Times New Roman" panose="02020603050405020304" pitchFamily="18" charset="0"/>
              </a:rPr>
              <a:t> özellikleri ile görev alanlarının, kalite standartlarının, hizmet maliyetlerinin yeniden tanımlanmasını gerektiren teknolojik ve biyomedikal gelişmeler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67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 Finansmanı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838199" y="1825625"/>
            <a:ext cx="10666863" cy="4302220"/>
          </a:xfrm>
        </p:spPr>
        <p:txBody>
          <a:bodyPr>
            <a:normAutofit fontScale="85000" lnSpcReduction="20000"/>
          </a:bodyPr>
          <a:lstStyle/>
          <a:p>
            <a:pPr marL="0" indent="0" algn="ctr">
              <a:lnSpc>
                <a:spcPct val="150000"/>
              </a:lnSpc>
              <a:buNone/>
            </a:pPr>
            <a:r>
              <a:rPr lang="tr-TR" b="1" dirty="0" smtClean="0">
                <a:solidFill>
                  <a:srgbClr val="FF0000"/>
                </a:solidFill>
                <a:latin typeface="Times New Roman" panose="02020603050405020304" pitchFamily="18" charset="0"/>
                <a:cs typeface="Times New Roman" panose="02020603050405020304" pitchFamily="18" charset="0"/>
              </a:rPr>
              <a:t>Temel Finansman Araçları</a:t>
            </a:r>
          </a:p>
          <a:p>
            <a:pPr marL="358775" indent="-49213">
              <a:lnSpc>
                <a:spcPct val="150000"/>
              </a:lnSpc>
            </a:pPr>
            <a:r>
              <a:rPr lang="tr-TR" dirty="0" smtClean="0">
                <a:latin typeface="Times New Roman" panose="02020603050405020304" pitchFamily="18" charset="0"/>
                <a:cs typeface="Times New Roman" panose="02020603050405020304" pitchFamily="18" charset="0"/>
              </a:rPr>
              <a:t>Vergi ile finansman</a:t>
            </a:r>
          </a:p>
          <a:p>
            <a:pPr marL="358775" indent="-49213">
              <a:lnSpc>
                <a:spcPct val="150000"/>
              </a:lnSpc>
            </a:pPr>
            <a:r>
              <a:rPr lang="tr-TR" dirty="0" smtClean="0">
                <a:latin typeface="Times New Roman" panose="02020603050405020304" pitchFamily="18" charset="0"/>
                <a:cs typeface="Times New Roman" panose="02020603050405020304" pitchFamily="18" charset="0"/>
              </a:rPr>
              <a:t>Sosyal sağlık sigortasına dayalı finansman</a:t>
            </a:r>
          </a:p>
          <a:p>
            <a:pPr marL="358775" indent="-49213">
              <a:lnSpc>
                <a:spcPct val="150000"/>
              </a:lnSpc>
            </a:pPr>
            <a:r>
              <a:rPr lang="tr-TR" dirty="0" smtClean="0">
                <a:latin typeface="Times New Roman" panose="02020603050405020304" pitchFamily="18" charset="0"/>
                <a:cs typeface="Times New Roman" panose="02020603050405020304" pitchFamily="18" charset="0"/>
              </a:rPr>
              <a:t>İsteğe bağlı özel sigortalara dayalı finansman</a:t>
            </a:r>
          </a:p>
          <a:p>
            <a:pPr marL="358775" indent="-49213">
              <a:lnSpc>
                <a:spcPct val="150000"/>
              </a:lnSpc>
            </a:pPr>
            <a:r>
              <a:rPr lang="tr-TR" dirty="0" smtClean="0">
                <a:latin typeface="Times New Roman" panose="02020603050405020304" pitchFamily="18" charset="0"/>
                <a:cs typeface="Times New Roman" panose="02020603050405020304" pitchFamily="18" charset="0"/>
              </a:rPr>
              <a:t>Cepten ödemeler</a:t>
            </a:r>
          </a:p>
          <a:p>
            <a:pPr marL="358775" indent="-49213">
              <a:lnSpc>
                <a:spcPct val="150000"/>
              </a:lnSpc>
            </a:pPr>
            <a:r>
              <a:rPr lang="tr-TR" dirty="0" smtClean="0">
                <a:latin typeface="Times New Roman" panose="02020603050405020304" pitchFamily="18" charset="0"/>
                <a:cs typeface="Times New Roman" panose="02020603050405020304" pitchFamily="18" charset="0"/>
              </a:rPr>
              <a:t>Tıbbi tasarruf hesapları</a:t>
            </a:r>
          </a:p>
          <a:p>
            <a:pPr marL="358775" indent="-49213">
              <a:lnSpc>
                <a:spcPct val="150000"/>
              </a:lnSpc>
            </a:pPr>
            <a:r>
              <a:rPr lang="tr-TR" dirty="0" smtClean="0">
                <a:latin typeface="Times New Roman" panose="02020603050405020304" pitchFamily="18" charset="0"/>
                <a:cs typeface="Times New Roman" panose="02020603050405020304" pitchFamily="18" charset="0"/>
              </a:rPr>
              <a:t>Sağlık kooperatifleri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96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althcare systems and how they work | World Economic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64" y="934550"/>
            <a:ext cx="7748403" cy="592345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22870" y="6529023"/>
            <a:ext cx="8901953" cy="276999"/>
          </a:xfrm>
          <a:prstGeom prst="rect">
            <a:avLst/>
          </a:prstGeom>
        </p:spPr>
        <p:txBody>
          <a:bodyPr wrap="square">
            <a:spAutoFit/>
          </a:bodyPr>
          <a:lstStyle/>
          <a:p>
            <a:r>
              <a:rPr lang="tr-TR" sz="1200" dirty="0">
                <a:latin typeface="Times New Roman" panose="02020603050405020304" pitchFamily="18" charset="0"/>
                <a:cs typeface="Times New Roman" panose="02020603050405020304" pitchFamily="18" charset="0"/>
              </a:rPr>
              <a:t>https://www.weforum.org/agenda/2020/10/covid-19-healthcare-health-service-vaccine-health-insurance-pandemic/</a:t>
            </a:r>
          </a:p>
        </p:txBody>
      </p:sp>
      <p:sp>
        <p:nvSpPr>
          <p:cNvPr id="6" name="Unvan 1"/>
          <p:cNvSpPr>
            <a:spLocks noGrp="1"/>
          </p:cNvSpPr>
          <p:nvPr>
            <p:ph type="title"/>
          </p:nvPr>
        </p:nvSpPr>
        <p:spPr>
          <a:xfrm>
            <a:off x="694765" y="125508"/>
            <a:ext cx="10515600" cy="1090053"/>
          </a:xfrm>
        </p:spPr>
        <p:txBody>
          <a:bodyPr>
            <a:normAutofit/>
          </a:bodyPr>
          <a:lstStyle/>
          <a:p>
            <a:pPr algn="ctr"/>
            <a:r>
              <a:rPr lang="tr-TR" sz="4000" dirty="0" smtClean="0">
                <a:latin typeface="Times New Roman" panose="02020603050405020304" pitchFamily="18" charset="0"/>
                <a:cs typeface="Times New Roman" panose="02020603050405020304" pitchFamily="18" charset="0"/>
              </a:rPr>
              <a:t>Farklı Sağlık Sistemleri</a:t>
            </a:r>
            <a:endParaRPr lang="tr-T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735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84333" y="53752"/>
            <a:ext cx="5347291" cy="641644"/>
          </a:xfrm>
        </p:spPr>
        <p:txBody>
          <a:bodyPr>
            <a:normAutofit fontScale="90000"/>
          </a:bodyPr>
          <a:lstStyle/>
          <a:p>
            <a:r>
              <a:rPr lang="tr-TR" dirty="0" smtClean="0">
                <a:latin typeface="Times New Roman" pitchFamily="18" charset="0"/>
                <a:cs typeface="Times New Roman" pitchFamily="18" charset="0"/>
              </a:rPr>
              <a:t>Farklı Sağlık Sistemleri</a:t>
            </a:r>
            <a:endParaRPr lang="tr-TR" dirty="0">
              <a:latin typeface="Times New Roman" pitchFamily="18" charset="0"/>
              <a:cs typeface="Times New Roman" pitchFamily="18" charset="0"/>
            </a:endParaRPr>
          </a:p>
        </p:txBody>
      </p:sp>
      <p:pic>
        <p:nvPicPr>
          <p:cNvPr id="3074" name="Picture 2" descr="C:\Users\sude akay\Desktop\Doğancan Dersler\Mesleki Sorumluluk ve Etik\pdf_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695396"/>
            <a:ext cx="6552728" cy="604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09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206290309"/>
              </p:ext>
            </p:extLst>
          </p:nvPr>
        </p:nvGraphicFramePr>
        <p:xfrm>
          <a:off x="-13647" y="58994"/>
          <a:ext cx="12201098" cy="6799005"/>
        </p:xfrm>
        <a:graphic>
          <a:graphicData uri="http://schemas.openxmlformats.org/drawingml/2006/table">
            <a:tbl>
              <a:tblPr firstRow="1" bandRow="1">
                <a:tableStyleId>{5C22544A-7EE6-4342-B048-85BDC9FD1C3A}</a:tableStyleId>
              </a:tblPr>
              <a:tblGrid>
                <a:gridCol w="2938138">
                  <a:extLst>
                    <a:ext uri="{9D8B030D-6E8A-4147-A177-3AD203B41FA5}">
                      <a16:colId xmlns="" xmlns:a16="http://schemas.microsoft.com/office/drawing/2014/main" val="20000"/>
                    </a:ext>
                  </a:extLst>
                </a:gridCol>
                <a:gridCol w="4074125">
                  <a:extLst>
                    <a:ext uri="{9D8B030D-6E8A-4147-A177-3AD203B41FA5}">
                      <a16:colId xmlns="" xmlns:a16="http://schemas.microsoft.com/office/drawing/2014/main" val="20001"/>
                    </a:ext>
                  </a:extLst>
                </a:gridCol>
                <a:gridCol w="5188835">
                  <a:extLst>
                    <a:ext uri="{9D8B030D-6E8A-4147-A177-3AD203B41FA5}">
                      <a16:colId xmlns="" xmlns:a16="http://schemas.microsoft.com/office/drawing/2014/main" val="20002"/>
                    </a:ext>
                  </a:extLst>
                </a:gridCol>
              </a:tblGrid>
              <a:tr h="380695">
                <a:tc>
                  <a:txBody>
                    <a:bodyPr/>
                    <a:lstStyle/>
                    <a:p>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Hükümetin</a:t>
                      </a:r>
                      <a:r>
                        <a:rPr lang="tr-TR" baseline="0" dirty="0" smtClean="0">
                          <a:latin typeface="Times New Roman" pitchFamily="18" charset="0"/>
                          <a:cs typeface="Times New Roman" pitchFamily="18" charset="0"/>
                        </a:rPr>
                        <a:t> Rolü</a:t>
                      </a:r>
                      <a:endParaRPr lang="tr-TR" dirty="0">
                        <a:latin typeface="Times New Roman" pitchFamily="18" charset="0"/>
                        <a:cs typeface="Times New Roman" pitchFamily="18" charset="0"/>
                      </a:endParaRPr>
                    </a:p>
                  </a:txBody>
                  <a:tcPr/>
                </a:tc>
                <a:tc>
                  <a:txBody>
                    <a:bodyPr/>
                    <a:lstStyle/>
                    <a:p>
                      <a:r>
                        <a:rPr lang="tr-TR" dirty="0" smtClean="0">
                          <a:latin typeface="Times New Roman" pitchFamily="18" charset="0"/>
                          <a:cs typeface="Times New Roman" pitchFamily="18" charset="0"/>
                        </a:rPr>
                        <a:t>Kamu Finansmanı</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919416">
                <a:tc>
                  <a:txBody>
                    <a:bodyPr/>
                    <a:lstStyle/>
                    <a:p>
                      <a:pPr algn="ctr"/>
                      <a:r>
                        <a:rPr lang="tr-TR" b="1" i="1" dirty="0" smtClean="0">
                          <a:latin typeface="Times New Roman" pitchFamily="18" charset="0"/>
                          <a:cs typeface="Times New Roman" pitchFamily="18" charset="0"/>
                        </a:rPr>
                        <a:t>Kanada</a:t>
                      </a:r>
                      <a:endParaRPr lang="tr-TR" b="1" i="1"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Bölgesel kamu sağlık sigortaları (prim toplayıcılar özel)</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Bölge ve federal</a:t>
                      </a:r>
                      <a:r>
                        <a:rPr lang="tr-TR" baseline="0" dirty="0" smtClean="0">
                          <a:latin typeface="Times New Roman" pitchFamily="18" charset="0"/>
                          <a:cs typeface="Times New Roman" pitchFamily="18" charset="0"/>
                        </a:rPr>
                        <a:t> vergiler</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666216">
                <a:tc>
                  <a:txBody>
                    <a:bodyPr/>
                    <a:lstStyle/>
                    <a:p>
                      <a:pPr algn="ctr"/>
                      <a:r>
                        <a:rPr lang="tr-TR" b="1" i="1" dirty="0" smtClean="0">
                          <a:latin typeface="Times New Roman" pitchFamily="18" charset="0"/>
                          <a:cs typeface="Times New Roman" pitchFamily="18" charset="0"/>
                        </a:rPr>
                        <a:t>İngiltere </a:t>
                      </a:r>
                      <a:endParaRPr lang="tr-TR" b="1" i="1"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Ulusal Sağlık Hizmetleri (NHS)</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Genel</a:t>
                      </a:r>
                      <a:r>
                        <a:rPr lang="tr-TR" baseline="0" dirty="0" smtClean="0">
                          <a:latin typeface="Times New Roman" pitchFamily="18" charset="0"/>
                          <a:cs typeface="Times New Roman" pitchFamily="18" charset="0"/>
                        </a:rPr>
                        <a:t> vergiler içinde sağlık vergileri mevcut</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919416">
                <a:tc>
                  <a:txBody>
                    <a:bodyPr/>
                    <a:lstStyle/>
                    <a:p>
                      <a:pPr algn="ctr"/>
                      <a:r>
                        <a:rPr lang="tr-TR" b="1" i="1" dirty="0" smtClean="0">
                          <a:latin typeface="Times New Roman" pitchFamily="18" charset="0"/>
                          <a:cs typeface="Times New Roman" pitchFamily="18" charset="0"/>
                        </a:rPr>
                        <a:t>Almanya</a:t>
                      </a:r>
                      <a:endParaRPr lang="tr-TR" b="1" i="1"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Zorunlu kamu sağlık sigortası</a:t>
                      </a:r>
                      <a:r>
                        <a:rPr lang="tr-TR" baseline="0" dirty="0" smtClean="0">
                          <a:latin typeface="Times New Roman" pitchFamily="18" charset="0"/>
                          <a:cs typeface="Times New Roman" pitchFamily="18" charset="0"/>
                        </a:rPr>
                        <a:t> ancak çok sayıda rekabet eden sigorta şirketi</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İşçi</a:t>
                      </a:r>
                      <a:r>
                        <a:rPr lang="tr-TR" baseline="0" dirty="0" smtClean="0">
                          <a:latin typeface="Times New Roman" pitchFamily="18" charset="0"/>
                          <a:cs typeface="Times New Roman" pitchFamily="18" charset="0"/>
                        </a:rPr>
                        <a:t> ve işveren maaşlarından kesintiler</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1522780">
                <a:tc>
                  <a:txBody>
                    <a:bodyPr/>
                    <a:lstStyle/>
                    <a:p>
                      <a:pPr algn="ctr"/>
                      <a:r>
                        <a:rPr lang="tr-TR" b="1" i="1" dirty="0" smtClean="0">
                          <a:latin typeface="Times New Roman" pitchFamily="18" charset="0"/>
                          <a:cs typeface="Times New Roman" pitchFamily="18" charset="0"/>
                        </a:rPr>
                        <a:t>ABD</a:t>
                      </a:r>
                      <a:endParaRPr lang="tr-TR" b="1" i="1" dirty="0">
                        <a:latin typeface="Times New Roman" pitchFamily="18" charset="0"/>
                        <a:cs typeface="Times New Roman" pitchFamily="18" charset="0"/>
                      </a:endParaRPr>
                    </a:p>
                  </a:txBody>
                  <a:tcPr/>
                </a:tc>
                <a:tc>
                  <a:txBody>
                    <a:bodyPr/>
                    <a:lstStyle/>
                    <a:p>
                      <a:pPr algn="ctr"/>
                      <a:r>
                        <a:rPr lang="tr-TR" dirty="0" err="1" smtClean="0">
                          <a:latin typeface="Times New Roman" pitchFamily="18" charset="0"/>
                          <a:cs typeface="Times New Roman" pitchFamily="18" charset="0"/>
                        </a:rPr>
                        <a:t>Medicare</a:t>
                      </a:r>
                      <a:r>
                        <a:rPr lang="tr-TR" dirty="0" smtClean="0">
                          <a:latin typeface="Times New Roman" pitchFamily="18" charset="0"/>
                          <a:cs typeface="Times New Roman" pitchFamily="18" charset="0"/>
                        </a:rPr>
                        <a:t>; 65 yaş üstü ve engelli. </a:t>
                      </a:r>
                      <a:r>
                        <a:rPr lang="tr-TR" dirty="0" err="1" smtClean="0">
                          <a:latin typeface="Times New Roman" pitchFamily="18" charset="0"/>
                          <a:cs typeface="Times New Roman" pitchFamily="18" charset="0"/>
                        </a:rPr>
                        <a:t>Medicaid:düşük</a:t>
                      </a:r>
                      <a:r>
                        <a:rPr lang="tr-TR" baseline="0" dirty="0" smtClean="0">
                          <a:latin typeface="Times New Roman" pitchFamily="18" charset="0"/>
                          <a:cs typeface="Times New Roman" pitchFamily="18" charset="0"/>
                        </a:rPr>
                        <a:t> gelirler, birtakım tamamlayıcı sigortalar, zorunlu kesintiler</a:t>
                      </a:r>
                      <a:endParaRPr lang="tr-TR" dirty="0">
                        <a:latin typeface="Times New Roman" pitchFamily="18" charset="0"/>
                        <a:cs typeface="Times New Roman" pitchFamily="18" charset="0"/>
                      </a:endParaRPr>
                    </a:p>
                  </a:txBody>
                  <a:tcPr/>
                </a:tc>
                <a:tc>
                  <a:txBody>
                    <a:bodyPr/>
                    <a:lstStyle/>
                    <a:p>
                      <a:pPr algn="ctr"/>
                      <a:r>
                        <a:rPr lang="tr-TR" dirty="0" err="1" smtClean="0">
                          <a:latin typeface="Times New Roman" pitchFamily="18" charset="0"/>
                          <a:cs typeface="Times New Roman" pitchFamily="18" charset="0"/>
                        </a:rPr>
                        <a:t>Medicare</a:t>
                      </a:r>
                      <a:r>
                        <a:rPr lang="tr-TR" dirty="0" smtClean="0">
                          <a:latin typeface="Times New Roman" pitchFamily="18" charset="0"/>
                          <a:cs typeface="Times New Roman" pitchFamily="18" charset="0"/>
                        </a:rPr>
                        <a:t>:</a:t>
                      </a:r>
                      <a:r>
                        <a:rPr lang="tr-TR" baseline="0" dirty="0" smtClean="0">
                          <a:latin typeface="Times New Roman" pitchFamily="18" charset="0"/>
                          <a:cs typeface="Times New Roman" pitchFamily="18" charset="0"/>
                        </a:rPr>
                        <a:t> bordro kesintileri, primler ve federal vergi kesintileri</a:t>
                      </a:r>
                    </a:p>
                    <a:p>
                      <a:pPr algn="ctr"/>
                      <a:r>
                        <a:rPr lang="tr-TR" baseline="0" dirty="0" err="1" smtClean="0">
                          <a:latin typeface="Times New Roman" pitchFamily="18" charset="0"/>
                          <a:cs typeface="Times New Roman" pitchFamily="18" charset="0"/>
                        </a:rPr>
                        <a:t>Medicaid</a:t>
                      </a:r>
                      <a:r>
                        <a:rPr lang="tr-TR" baseline="0" dirty="0" smtClean="0">
                          <a:latin typeface="Times New Roman" pitchFamily="18" charset="0"/>
                          <a:cs typeface="Times New Roman" pitchFamily="18" charset="0"/>
                        </a:rPr>
                        <a:t>: federal ve eyalet vergileri</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1195241">
                <a:tc>
                  <a:txBody>
                    <a:bodyPr/>
                    <a:lstStyle/>
                    <a:p>
                      <a:pPr algn="ctr"/>
                      <a:r>
                        <a:rPr lang="tr-TR" b="1" i="1" dirty="0" smtClean="0">
                          <a:latin typeface="Times New Roman" pitchFamily="18" charset="0"/>
                          <a:cs typeface="Times New Roman" pitchFamily="18" charset="0"/>
                        </a:rPr>
                        <a:t>Japonya</a:t>
                      </a:r>
                      <a:endParaRPr lang="tr-TR" b="1" i="1"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Zorunlu sağlık sigortası, rekabet halinde olmayan bölgesel sigorta organizasyonları</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Genel</a:t>
                      </a:r>
                      <a:r>
                        <a:rPr lang="tr-TR" baseline="0" dirty="0" smtClean="0">
                          <a:latin typeface="Times New Roman" pitchFamily="18" charset="0"/>
                          <a:cs typeface="Times New Roman" pitchFamily="18" charset="0"/>
                        </a:rPr>
                        <a:t> vergiler ve sigorta katkıları</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r h="1195241">
                <a:tc>
                  <a:txBody>
                    <a:bodyPr/>
                    <a:lstStyle/>
                    <a:p>
                      <a:pPr algn="ctr"/>
                      <a:r>
                        <a:rPr lang="tr-TR" b="1" i="1" dirty="0" smtClean="0">
                          <a:latin typeface="Times New Roman" pitchFamily="18" charset="0"/>
                          <a:cs typeface="Times New Roman" pitchFamily="18" charset="0"/>
                        </a:rPr>
                        <a:t>Norveç</a:t>
                      </a:r>
                      <a:endParaRPr lang="tr-TR" b="1" i="1"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Ulusal Sağlık Sistemi,</a:t>
                      </a:r>
                      <a:r>
                        <a:rPr lang="tr-TR" baseline="0" dirty="0" smtClean="0">
                          <a:latin typeface="Times New Roman" pitchFamily="18" charset="0"/>
                          <a:cs typeface="Times New Roman" pitchFamily="18" charset="0"/>
                        </a:rPr>
                        <a:t> Devlet ve Bölgesel yönetimler arasında iş bölümü</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Genel vergiler ve yerel</a:t>
                      </a:r>
                      <a:r>
                        <a:rPr lang="tr-TR" baseline="0" dirty="0" smtClean="0">
                          <a:latin typeface="Times New Roman" pitchFamily="18" charset="0"/>
                          <a:cs typeface="Times New Roman" pitchFamily="18" charset="0"/>
                        </a:rPr>
                        <a:t> vergiler</a:t>
                      </a:r>
                      <a:endParaRPr lang="tr-TR" dirty="0">
                        <a:latin typeface="Times New Roman" pitchFamily="18" charset="0"/>
                        <a:cs typeface="Times New Roman" pitchFamily="18" charset="0"/>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96071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0440" y="457200"/>
            <a:ext cx="10515600" cy="856970"/>
          </a:xfrm>
        </p:spPr>
        <p:txBody>
          <a:bodyPr/>
          <a:lstStyle/>
          <a:p>
            <a:pPr algn="ctr"/>
            <a:r>
              <a:rPr lang="tr-TR" b="1" dirty="0" smtClean="0">
                <a:latin typeface="Times New Roman" panose="02020603050405020304" pitchFamily="18" charset="0"/>
                <a:cs typeface="Times New Roman" panose="02020603050405020304" pitchFamily="18" charset="0"/>
              </a:rPr>
              <a:t>Sağlık Sistemi</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245660" y="1641716"/>
            <a:ext cx="11409527" cy="1929946"/>
          </a:xfrm>
        </p:spPr>
        <p:txBody>
          <a:bodyPr>
            <a:normAutofit/>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Bir ülkedeki toplumun; sağlık durumunu korumak, geliştirmek, hastalıkları önlemek ve tedavi etmek için var olan tüm kaynaklar, örgütler ve bunlar arasındaki ilişkiler bütünü «sağlık sistemi» olarak ifade edilebilir.</a:t>
            </a:r>
            <a:endParaRPr lang="tr-TR" sz="2400" dirty="0">
              <a:latin typeface="Times New Roman" panose="02020603050405020304" pitchFamily="18" charset="0"/>
              <a:cs typeface="Times New Roman" panose="02020603050405020304" pitchFamily="18" charset="0"/>
            </a:endParaRPr>
          </a:p>
        </p:txBody>
      </p:sp>
      <p:pic>
        <p:nvPicPr>
          <p:cNvPr id="1026" name="Picture 2" descr="Strengthening health systems through collaboration and innovation |  International Committee of the Red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152" y="2886275"/>
            <a:ext cx="5172502" cy="3734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9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743683823"/>
              </p:ext>
            </p:extLst>
          </p:nvPr>
        </p:nvGraphicFramePr>
        <p:xfrm>
          <a:off x="1787856" y="1733267"/>
          <a:ext cx="8284192" cy="4544705"/>
        </p:xfrm>
        <a:graphic>
          <a:graphicData uri="http://schemas.openxmlformats.org/drawingml/2006/table">
            <a:tbl>
              <a:tblPr firstRow="1" bandRow="1">
                <a:tableStyleId>{5C22544A-7EE6-4342-B048-85BDC9FD1C3A}</a:tableStyleId>
              </a:tblPr>
              <a:tblGrid>
                <a:gridCol w="1607651">
                  <a:extLst>
                    <a:ext uri="{9D8B030D-6E8A-4147-A177-3AD203B41FA5}">
                      <a16:colId xmlns="" xmlns:a16="http://schemas.microsoft.com/office/drawing/2014/main" val="20000"/>
                    </a:ext>
                  </a:extLst>
                </a:gridCol>
                <a:gridCol w="2052456">
                  <a:extLst>
                    <a:ext uri="{9D8B030D-6E8A-4147-A177-3AD203B41FA5}">
                      <a16:colId xmlns="" xmlns:a16="http://schemas.microsoft.com/office/drawing/2014/main" val="20001"/>
                    </a:ext>
                  </a:extLst>
                </a:gridCol>
                <a:gridCol w="4624085">
                  <a:extLst>
                    <a:ext uri="{9D8B030D-6E8A-4147-A177-3AD203B41FA5}">
                      <a16:colId xmlns="" xmlns:a16="http://schemas.microsoft.com/office/drawing/2014/main" val="20002"/>
                    </a:ext>
                  </a:extLst>
                </a:gridCol>
              </a:tblGrid>
              <a:tr h="486008">
                <a:tc>
                  <a:txBody>
                    <a:bodyPr/>
                    <a:lstStyle/>
                    <a:p>
                      <a:endParaRPr lang="tr-TR" dirty="0">
                        <a:latin typeface="Times New Roman" pitchFamily="18" charset="0"/>
                        <a:cs typeface="Times New Roman" pitchFamily="18" charset="0"/>
                      </a:endParaRPr>
                    </a:p>
                  </a:txBody>
                  <a:tcPr/>
                </a:tc>
                <a:tc gridSpan="2">
                  <a:txBody>
                    <a:bodyPr/>
                    <a:lstStyle/>
                    <a:p>
                      <a:pPr algn="ctr"/>
                      <a:r>
                        <a:rPr lang="tr-TR" dirty="0" smtClean="0">
                          <a:latin typeface="Times New Roman" pitchFamily="18" charset="0"/>
                          <a:cs typeface="Times New Roman" pitchFamily="18" charset="0"/>
                        </a:rPr>
                        <a:t> Hizmet Sunucuların</a:t>
                      </a:r>
                      <a:r>
                        <a:rPr lang="tr-TR" baseline="0" dirty="0" smtClean="0">
                          <a:latin typeface="Times New Roman" pitchFamily="18" charset="0"/>
                          <a:cs typeface="Times New Roman" pitchFamily="18" charset="0"/>
                        </a:rPr>
                        <a:t> Mülkiyet Yapısı</a:t>
                      </a:r>
                      <a:endParaRPr lang="tr-TR" dirty="0">
                        <a:latin typeface="Times New Roman" pitchFamily="18" charset="0"/>
                        <a:cs typeface="Times New Roman" pitchFamily="18" charset="0"/>
                      </a:endParaRPr>
                    </a:p>
                  </a:txBody>
                  <a:tcPr/>
                </a:tc>
                <a:tc hMerge="1">
                  <a:txBody>
                    <a:bodyPr/>
                    <a:lstStyle/>
                    <a:p>
                      <a:endParaRPr lang="tr-TR" dirty="0"/>
                    </a:p>
                  </a:txBody>
                  <a:tcPr/>
                </a:tc>
                <a:extLst>
                  <a:ext uri="{0D108BD9-81ED-4DB2-BD59-A6C34878D82A}">
                    <a16:rowId xmlns="" xmlns:a16="http://schemas.microsoft.com/office/drawing/2014/main" val="10000"/>
                  </a:ext>
                </a:extLst>
              </a:tr>
              <a:tr h="374791">
                <a:tc>
                  <a:txBody>
                    <a:bodyPr/>
                    <a:lstStyle/>
                    <a:p>
                      <a:endParaRPr lang="tr-TR"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tr-TR" b="1" dirty="0" smtClean="0">
                          <a:latin typeface="Times New Roman" pitchFamily="18" charset="0"/>
                          <a:cs typeface="Times New Roman" pitchFamily="18" charset="0"/>
                        </a:rPr>
                        <a:t>Birinci Basamak</a:t>
                      </a:r>
                      <a:endParaRPr lang="tr-TR"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tr-TR" b="1" dirty="0" smtClean="0">
                          <a:latin typeface="Times New Roman" pitchFamily="18" charset="0"/>
                          <a:cs typeface="Times New Roman" pitchFamily="18" charset="0"/>
                        </a:rPr>
                        <a:t>Hastaneler</a:t>
                      </a:r>
                      <a:endParaRPr lang="tr-TR"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4791">
                <a:tc>
                  <a:txBody>
                    <a:bodyPr/>
                    <a:lstStyle/>
                    <a:p>
                      <a:pPr algn="ctr"/>
                      <a:r>
                        <a:rPr lang="tr-TR" sz="2000" b="1" i="1" dirty="0" smtClean="0">
                          <a:latin typeface="Times New Roman" pitchFamily="18" charset="0"/>
                          <a:cs typeface="Times New Roman" pitchFamily="18" charset="0"/>
                        </a:rPr>
                        <a:t>Kanada</a:t>
                      </a:r>
                      <a:endParaRPr lang="tr-TR"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000" dirty="0" smtClean="0">
                          <a:latin typeface="Times New Roman" pitchFamily="18" charset="0"/>
                          <a:cs typeface="Times New Roman" pitchFamily="18" charset="0"/>
                        </a:rPr>
                        <a:t>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smtClean="0">
                          <a:latin typeface="Times New Roman" pitchFamily="18" charset="0"/>
                          <a:cs typeface="Times New Roman" pitchFamily="18" charset="0"/>
                        </a:rPr>
                        <a:t>Kamu/Özel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4791">
                <a:tc>
                  <a:txBody>
                    <a:bodyPr/>
                    <a:lstStyle/>
                    <a:p>
                      <a:pPr algn="ctr"/>
                      <a:r>
                        <a:rPr lang="tr-TR" sz="2000" b="1" i="1" dirty="0" smtClean="0">
                          <a:latin typeface="Times New Roman" pitchFamily="18" charset="0"/>
                          <a:cs typeface="Times New Roman" pitchFamily="18" charset="0"/>
                        </a:rPr>
                        <a:t>İngiltere</a:t>
                      </a:r>
                      <a:endParaRPr lang="tr-TR"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000" dirty="0" smtClean="0">
                          <a:latin typeface="Times New Roman" pitchFamily="18" charset="0"/>
                          <a:cs typeface="Times New Roman" pitchFamily="18" charset="0"/>
                        </a:rPr>
                        <a:t>Çoğunlukla 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smtClean="0">
                          <a:latin typeface="Times New Roman" pitchFamily="18" charset="0"/>
                          <a:cs typeface="Times New Roman" pitchFamily="18" charset="0"/>
                        </a:rPr>
                        <a:t>Çoğunlukla</a:t>
                      </a:r>
                      <a:r>
                        <a:rPr lang="tr-TR" sz="2000" baseline="0" dirty="0" smtClean="0">
                          <a:latin typeface="Times New Roman" pitchFamily="18" charset="0"/>
                          <a:cs typeface="Times New Roman" pitchFamily="18" charset="0"/>
                        </a:rPr>
                        <a:t> Kamu</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924143">
                <a:tc>
                  <a:txBody>
                    <a:bodyPr/>
                    <a:lstStyle/>
                    <a:p>
                      <a:pPr algn="ctr"/>
                      <a:r>
                        <a:rPr lang="tr-TR" sz="2000" b="1" i="1" dirty="0" smtClean="0">
                          <a:latin typeface="Times New Roman" pitchFamily="18" charset="0"/>
                          <a:cs typeface="Times New Roman" pitchFamily="18" charset="0"/>
                        </a:rPr>
                        <a:t>Almanya</a:t>
                      </a:r>
                      <a:endParaRPr lang="tr-TR"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000" dirty="0" smtClean="0">
                          <a:latin typeface="Times New Roman" pitchFamily="18" charset="0"/>
                          <a:cs typeface="Times New Roman" pitchFamily="18" charset="0"/>
                        </a:rPr>
                        <a:t>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smtClean="0">
                          <a:latin typeface="Times New Roman" pitchFamily="18" charset="0"/>
                          <a:cs typeface="Times New Roman" pitchFamily="18" charset="0"/>
                        </a:rPr>
                        <a:t> %50 Kamu</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%50 kar amacı olan ve olmayan 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924143">
                <a:tc>
                  <a:txBody>
                    <a:bodyPr/>
                    <a:lstStyle/>
                    <a:p>
                      <a:pPr algn="ctr"/>
                      <a:r>
                        <a:rPr lang="tr-TR" sz="2000" b="1" i="1" dirty="0" smtClean="0">
                          <a:latin typeface="Times New Roman" pitchFamily="18" charset="0"/>
                          <a:cs typeface="Times New Roman" pitchFamily="18" charset="0"/>
                        </a:rPr>
                        <a:t>ABD</a:t>
                      </a:r>
                      <a:endParaRPr lang="tr-TR"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000" dirty="0" smtClean="0">
                          <a:latin typeface="Times New Roman" pitchFamily="18" charset="0"/>
                          <a:cs typeface="Times New Roman" pitchFamily="18" charset="0"/>
                        </a:rPr>
                        <a:t>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smtClean="0">
                          <a:latin typeface="Times New Roman" pitchFamily="18" charset="0"/>
                          <a:cs typeface="Times New Roman" pitchFamily="18" charset="0"/>
                        </a:rPr>
                        <a:t>%70</a:t>
                      </a:r>
                      <a:r>
                        <a:rPr lang="tr-TR" sz="2000" baseline="0" dirty="0" smtClean="0">
                          <a:latin typeface="Times New Roman" pitchFamily="18" charset="0"/>
                          <a:cs typeface="Times New Roman" pitchFamily="18" charset="0"/>
                        </a:rPr>
                        <a:t> kar amacı olmayan, %15 kamu, %15 kar amacı olan</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46900">
                <a:tc>
                  <a:txBody>
                    <a:bodyPr/>
                    <a:lstStyle/>
                    <a:p>
                      <a:pPr algn="ctr"/>
                      <a:r>
                        <a:rPr lang="tr-TR" sz="2000" b="1" i="1" dirty="0" smtClean="0">
                          <a:latin typeface="Times New Roman" pitchFamily="18" charset="0"/>
                          <a:cs typeface="Times New Roman" pitchFamily="18" charset="0"/>
                        </a:rPr>
                        <a:t>Japonya</a:t>
                      </a:r>
                      <a:endParaRPr lang="tr-TR"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000" dirty="0" smtClean="0">
                          <a:latin typeface="Times New Roman" pitchFamily="18" charset="0"/>
                          <a:cs typeface="Times New Roman" pitchFamily="18" charset="0"/>
                        </a:rPr>
                        <a:t>Çoğunlukla 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smtClean="0">
                          <a:latin typeface="Times New Roman" pitchFamily="18" charset="0"/>
                          <a:cs typeface="Times New Roman" pitchFamily="18" charset="0"/>
                        </a:rPr>
                        <a:t>Çoğunlukla özel(kar</a:t>
                      </a:r>
                      <a:r>
                        <a:rPr lang="tr-TR" sz="2000" baseline="0" dirty="0" smtClean="0">
                          <a:latin typeface="Times New Roman" pitchFamily="18" charset="0"/>
                          <a:cs typeface="Times New Roman" pitchFamily="18" charset="0"/>
                        </a:rPr>
                        <a:t> amacı olmayan)</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4791">
                <a:tc>
                  <a:txBody>
                    <a:bodyPr/>
                    <a:lstStyle/>
                    <a:p>
                      <a:pPr algn="ctr"/>
                      <a:r>
                        <a:rPr lang="tr-TR" sz="2000" b="1" i="1" dirty="0" smtClean="0">
                          <a:latin typeface="Times New Roman" pitchFamily="18" charset="0"/>
                          <a:cs typeface="Times New Roman" pitchFamily="18" charset="0"/>
                        </a:rPr>
                        <a:t>Norveç</a:t>
                      </a:r>
                      <a:endParaRPr lang="tr-TR"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000" dirty="0" smtClean="0">
                          <a:latin typeface="Times New Roman" pitchFamily="18" charset="0"/>
                          <a:cs typeface="Times New Roman" pitchFamily="18" charset="0"/>
                        </a:rPr>
                        <a:t>Özel</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smtClean="0">
                          <a:latin typeface="Times New Roman" pitchFamily="18" charset="0"/>
                          <a:cs typeface="Times New Roman" pitchFamily="18" charset="0"/>
                        </a:rPr>
                        <a:t>Kamu </a:t>
                      </a:r>
                      <a:endParaRPr lang="tr-T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228119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9919" y="268943"/>
            <a:ext cx="10515600" cy="794217"/>
          </a:xfrm>
        </p:spPr>
        <p:txBody>
          <a:bodyPr/>
          <a:lstStyle/>
          <a:p>
            <a:pPr algn="ctr"/>
            <a:r>
              <a:rPr lang="tr-TR" dirty="0" smtClean="0">
                <a:latin typeface="Times New Roman" panose="02020603050405020304" pitchFamily="18" charset="0"/>
                <a:cs typeface="Times New Roman" panose="02020603050405020304" pitchFamily="18" charset="0"/>
              </a:rPr>
              <a:t>Farklı Sağlık Sistemleri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2169995" y="1269242"/>
            <a:ext cx="8093122" cy="5583007"/>
          </a:xfrm>
          <a:prstGeom prst="rect">
            <a:avLst/>
          </a:prstGeom>
        </p:spPr>
      </p:pic>
    </p:spTree>
    <p:extLst>
      <p:ext uri="{BB962C8B-B14F-4D97-AF65-F5344CB8AC3E}">
        <p14:creationId xmlns:p14="http://schemas.microsoft.com/office/powerpoint/2010/main" val="4254143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Kaynaklar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838200" y="1825627"/>
            <a:ext cx="10515600" cy="3840069"/>
          </a:xfrm>
        </p:spPr>
        <p:txBody>
          <a:bodyPr>
            <a:normAutofit fontScale="77500" lnSpcReduction="20000"/>
          </a:bodyPr>
          <a:lstStyle/>
          <a:p>
            <a:pPr algn="just">
              <a:lnSpc>
                <a:spcPct val="160000"/>
              </a:lnSpc>
            </a:pPr>
            <a:r>
              <a:rPr lang="tr-TR" sz="2600" dirty="0" smtClean="0">
                <a:latin typeface="Times New Roman" pitchFamily="18" charset="0"/>
                <a:cs typeface="Times New Roman" pitchFamily="18" charset="0"/>
              </a:rPr>
              <a:t>Hayran, O. (2012). Sağlık Yönetimi Yazıları. </a:t>
            </a:r>
            <a:r>
              <a:rPr lang="tr-TR" sz="2600" dirty="0" err="1" smtClean="0">
                <a:latin typeface="Times New Roman" pitchFamily="18" charset="0"/>
                <a:cs typeface="Times New Roman" pitchFamily="18" charset="0"/>
              </a:rPr>
              <a:t>Sageya</a:t>
            </a:r>
            <a:endParaRPr lang="tr-TR" sz="2600" dirty="0" smtClean="0">
              <a:latin typeface="Times New Roman" pitchFamily="18" charset="0"/>
              <a:cs typeface="Times New Roman" pitchFamily="18" charset="0"/>
            </a:endParaRPr>
          </a:p>
          <a:p>
            <a:pPr algn="just">
              <a:lnSpc>
                <a:spcPct val="160000"/>
              </a:lnSpc>
            </a:pPr>
            <a:r>
              <a:rPr lang="en-US" sz="2600" dirty="0" err="1">
                <a:latin typeface="Times New Roman" pitchFamily="18" charset="0"/>
                <a:cs typeface="Times New Roman" pitchFamily="18" charset="0"/>
              </a:rPr>
              <a:t>Mossialos</a:t>
            </a:r>
            <a:r>
              <a:rPr lang="en-US" sz="2600" dirty="0">
                <a:latin typeface="Times New Roman" pitchFamily="18" charset="0"/>
                <a:cs typeface="Times New Roman" pitchFamily="18" charset="0"/>
              </a:rPr>
              <a:t>, E., </a:t>
            </a:r>
            <a:r>
              <a:rPr lang="en-US" sz="2600" dirty="0" err="1">
                <a:latin typeface="Times New Roman" pitchFamily="18" charset="0"/>
                <a:cs typeface="Times New Roman" pitchFamily="18" charset="0"/>
              </a:rPr>
              <a:t>Wenzl</a:t>
            </a:r>
            <a:r>
              <a:rPr lang="en-US" sz="2600" dirty="0">
                <a:latin typeface="Times New Roman" pitchFamily="18" charset="0"/>
                <a:cs typeface="Times New Roman" pitchFamily="18" charset="0"/>
              </a:rPr>
              <a:t>, M., Osborn, R., &amp; </a:t>
            </a:r>
            <a:r>
              <a:rPr lang="en-US" sz="2600" dirty="0" err="1">
                <a:latin typeface="Times New Roman" pitchFamily="18" charset="0"/>
                <a:cs typeface="Times New Roman" pitchFamily="18" charset="0"/>
              </a:rPr>
              <a:t>Sarnak</a:t>
            </a:r>
            <a:r>
              <a:rPr lang="en-US" sz="2600" dirty="0">
                <a:latin typeface="Times New Roman" pitchFamily="18" charset="0"/>
                <a:cs typeface="Times New Roman" pitchFamily="18" charset="0"/>
              </a:rPr>
              <a:t>, D. (2016). </a:t>
            </a:r>
            <a:r>
              <a:rPr lang="en-US" sz="2600" i="1" dirty="0">
                <a:latin typeface="Times New Roman" pitchFamily="18" charset="0"/>
                <a:cs typeface="Times New Roman" pitchFamily="18" charset="0"/>
              </a:rPr>
              <a:t>2015 international profiles of health care systems</a:t>
            </a:r>
            <a:r>
              <a:rPr lang="en-US" sz="2600" dirty="0">
                <a:latin typeface="Times New Roman" pitchFamily="18" charset="0"/>
                <a:cs typeface="Times New Roman" pitchFamily="18" charset="0"/>
              </a:rPr>
              <a:t>. Ottawa, ON, Canada: Canadian Agency for Drugs and Technologies in Health</a:t>
            </a:r>
            <a:r>
              <a:rPr lang="en-US" sz="2600" dirty="0" smtClean="0">
                <a:latin typeface="Times New Roman" pitchFamily="18" charset="0"/>
                <a:cs typeface="Times New Roman" pitchFamily="18" charset="0"/>
              </a:rPr>
              <a:t>.</a:t>
            </a:r>
            <a:endParaRPr lang="tr-TR" sz="2600" dirty="0" smtClean="0">
              <a:latin typeface="Times New Roman" pitchFamily="18" charset="0"/>
              <a:cs typeface="Times New Roman" pitchFamily="18" charset="0"/>
            </a:endParaRPr>
          </a:p>
          <a:p>
            <a:pPr algn="just">
              <a:lnSpc>
                <a:spcPct val="160000"/>
              </a:lnSpc>
            </a:pPr>
            <a:r>
              <a:rPr lang="tr-TR" sz="2600" dirty="0">
                <a:latin typeface="Times New Roman" panose="02020603050405020304" pitchFamily="18" charset="0"/>
                <a:cs typeface="Times New Roman" panose="02020603050405020304" pitchFamily="18" charset="0"/>
                <a:hlinkClick r:id="rId2"/>
              </a:rPr>
              <a:t>https://</a:t>
            </a:r>
            <a:r>
              <a:rPr lang="tr-TR" sz="2600" dirty="0" smtClean="0">
                <a:latin typeface="Times New Roman" panose="02020603050405020304" pitchFamily="18" charset="0"/>
                <a:cs typeface="Times New Roman" panose="02020603050405020304" pitchFamily="18" charset="0"/>
                <a:hlinkClick r:id="rId2"/>
              </a:rPr>
              <a:t>www.weforum.org/agenda/2020/10/covid-19-healthcare-health-service-vaccine-health-insurance-pandemic</a:t>
            </a:r>
            <a:endParaRPr lang="tr-TR" sz="2600" dirty="0" smtClean="0">
              <a:latin typeface="Times New Roman" panose="02020603050405020304" pitchFamily="18" charset="0"/>
              <a:cs typeface="Times New Roman" panose="02020603050405020304" pitchFamily="18" charset="0"/>
            </a:endParaRPr>
          </a:p>
          <a:p>
            <a:pPr algn="just">
              <a:lnSpc>
                <a:spcPct val="160000"/>
              </a:lnSpc>
            </a:pPr>
            <a:r>
              <a:rPr lang="tr-TR" sz="2600" dirty="0">
                <a:latin typeface="Times New Roman" panose="02020603050405020304" pitchFamily="18" charset="0"/>
                <a:cs typeface="Times New Roman" panose="02020603050405020304" pitchFamily="18" charset="0"/>
              </a:rPr>
              <a:t>Atasever, M. (2021) Sağlık Kurumları İşletmeciliği ve Hastane Yönetimi. Akademisyen Yayınevi.</a:t>
            </a:r>
          </a:p>
          <a:p>
            <a:endParaRPr lang="tr-TR" dirty="0"/>
          </a:p>
        </p:txBody>
      </p:sp>
    </p:spTree>
    <p:extLst>
      <p:ext uri="{BB962C8B-B14F-4D97-AF65-F5344CB8AC3E}">
        <p14:creationId xmlns:p14="http://schemas.microsoft.com/office/powerpoint/2010/main" val="216474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666" y="301840"/>
            <a:ext cx="10515600" cy="1021994"/>
          </a:xfrm>
        </p:spPr>
        <p:txBody>
          <a:bodyPr/>
          <a:lstStyle/>
          <a:p>
            <a:pPr algn="ctr"/>
            <a:r>
              <a:rPr lang="tr-TR" b="1" dirty="0">
                <a:latin typeface="Times New Roman" panose="02020603050405020304" pitchFamily="18" charset="0"/>
                <a:cs typeface="Times New Roman" panose="02020603050405020304" pitchFamily="18" charset="0"/>
              </a:rPr>
              <a:t>Sağlık Sistemi</a:t>
            </a:r>
            <a:endParaRPr lang="tr-TR" dirty="0"/>
          </a:p>
        </p:txBody>
      </p:sp>
      <p:sp>
        <p:nvSpPr>
          <p:cNvPr id="3" name="İçerik Yer Tutucusu 2"/>
          <p:cNvSpPr>
            <a:spLocks noGrp="1"/>
          </p:cNvSpPr>
          <p:nvPr>
            <p:ph sz="quarter" idx="1"/>
          </p:nvPr>
        </p:nvSpPr>
        <p:spPr>
          <a:xfrm>
            <a:off x="505335" y="1815152"/>
            <a:ext cx="10717307" cy="3192907"/>
          </a:xfrm>
        </p:spPr>
        <p:txBody>
          <a:bodyPr>
            <a:normAutofit/>
          </a:bodyPr>
          <a:lstStyle/>
          <a:p>
            <a:pPr marL="0" indent="0" algn="ctr">
              <a:lnSpc>
                <a:spcPct val="150000"/>
              </a:lnSpc>
              <a:buNone/>
            </a:pPr>
            <a:r>
              <a:rPr lang="tr-TR" sz="2400" b="1" u="sng" dirty="0" smtClean="0">
                <a:solidFill>
                  <a:srgbClr val="FF0000"/>
                </a:solidFill>
                <a:latin typeface="Times New Roman" panose="02020603050405020304" pitchFamily="18" charset="0"/>
                <a:cs typeface="Times New Roman" panose="02020603050405020304" pitchFamily="18" charset="0"/>
              </a:rPr>
              <a:t>Sağlık Sisteminin Amaçları</a:t>
            </a:r>
          </a:p>
          <a:p>
            <a:pPr marL="538163" indent="-269875">
              <a:lnSpc>
                <a:spcPct val="150000"/>
              </a:lnSpc>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Hizmet verilen nüfusun sağlığını geliştirmek</a:t>
            </a:r>
          </a:p>
          <a:p>
            <a:pPr marL="538163" indent="-269875">
              <a:lnSpc>
                <a:spcPct val="150000"/>
              </a:lnSpc>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Toplumun sağlık hizmeti beklentilerine cevap vermek</a:t>
            </a:r>
          </a:p>
          <a:p>
            <a:pPr marL="538163" indent="-269875">
              <a:lnSpc>
                <a:spcPct val="150000"/>
              </a:lnSpc>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Hastalık-sağlık masraflarına karşı finansal koruma sağlamak</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301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60779" y="412912"/>
            <a:ext cx="10515600" cy="776288"/>
          </a:xfrm>
        </p:spPr>
        <p:txBody>
          <a:bodyPr/>
          <a:lstStyle/>
          <a:p>
            <a:pPr algn="ctr"/>
            <a:r>
              <a:rPr lang="tr-TR" b="1" dirty="0">
                <a:latin typeface="Times New Roman" panose="02020603050405020304" pitchFamily="18" charset="0"/>
                <a:cs typeface="Times New Roman" panose="02020603050405020304" pitchFamily="18" charset="0"/>
              </a:rPr>
              <a:t>Sağlık Sistemi</a:t>
            </a:r>
            <a:endParaRPr lang="tr-TR" dirty="0"/>
          </a:p>
        </p:txBody>
      </p:sp>
      <p:sp>
        <p:nvSpPr>
          <p:cNvPr id="3" name="İçerik Yer Tutucusu 2"/>
          <p:cNvSpPr>
            <a:spLocks noGrp="1"/>
          </p:cNvSpPr>
          <p:nvPr>
            <p:ph sz="quarter" idx="1"/>
          </p:nvPr>
        </p:nvSpPr>
        <p:spPr>
          <a:xfrm>
            <a:off x="729018" y="1887039"/>
            <a:ext cx="10591800" cy="3409764"/>
          </a:xfrm>
        </p:spPr>
        <p:txBody>
          <a:bodyPr/>
          <a:lstStyle/>
          <a:p>
            <a:pPr marL="0" indent="0" algn="ctr">
              <a:lnSpc>
                <a:spcPct val="150000"/>
              </a:lnSpc>
              <a:buNone/>
            </a:pPr>
            <a:r>
              <a:rPr lang="tr-TR" sz="2400" b="1" u="sng" dirty="0" smtClean="0">
                <a:solidFill>
                  <a:srgbClr val="FF0000"/>
                </a:solidFill>
                <a:latin typeface="Times New Roman" panose="02020603050405020304" pitchFamily="18" charset="0"/>
                <a:cs typeface="Times New Roman" panose="02020603050405020304" pitchFamily="18" charset="0"/>
              </a:rPr>
              <a:t>Sağlık Sisteminin İşlevleri</a:t>
            </a:r>
          </a:p>
          <a:p>
            <a:pPr marL="806450" algn="ctr">
              <a:lnSpc>
                <a:spcPct val="150000"/>
              </a:lnSpc>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Yönetim</a:t>
            </a:r>
          </a:p>
          <a:p>
            <a:pPr marL="806450" algn="ctr">
              <a:lnSpc>
                <a:spcPct val="150000"/>
              </a:lnSpc>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Kaynak Sağlama/Finansman</a:t>
            </a:r>
          </a:p>
          <a:p>
            <a:pPr marL="806450" algn="ctr">
              <a:lnSpc>
                <a:spcPct val="150000"/>
              </a:lnSpc>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Kaynak Tahsisi</a:t>
            </a:r>
          </a:p>
          <a:p>
            <a:pPr marL="806450" algn="ctr">
              <a:lnSpc>
                <a:spcPct val="150000"/>
              </a:lnSpc>
            </a:pPr>
            <a:r>
              <a:rPr lang="tr-TR" sz="2400" i="1" dirty="0">
                <a:solidFill>
                  <a:schemeClr val="tx1">
                    <a:lumMod val="95000"/>
                    <a:lumOff val="5000"/>
                  </a:schemeClr>
                </a:solidFill>
                <a:latin typeface="Times New Roman" panose="02020603050405020304" pitchFamily="18" charset="0"/>
                <a:cs typeface="Times New Roman" panose="02020603050405020304" pitchFamily="18" charset="0"/>
              </a:rPr>
              <a:t>Hizmet Sunumu</a:t>
            </a:r>
          </a:p>
          <a:p>
            <a:endParaRPr lang="tr-TR"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59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Times New Roman" panose="02020603050405020304" pitchFamily="18" charset="0"/>
                <a:cs typeface="Times New Roman" panose="02020603050405020304" pitchFamily="18" charset="0"/>
              </a:rPr>
              <a:t>Sağlık Sistemi</a:t>
            </a:r>
            <a:endParaRPr lang="tr-TR" dirty="0"/>
          </a:p>
        </p:txBody>
      </p:sp>
      <p:sp>
        <p:nvSpPr>
          <p:cNvPr id="3" name="İçerik Yer Tutucusu 2"/>
          <p:cNvSpPr>
            <a:spLocks noGrp="1"/>
          </p:cNvSpPr>
          <p:nvPr>
            <p:ph sz="quarter" idx="1"/>
          </p:nvPr>
        </p:nvSpPr>
        <p:spPr/>
        <p:txBody>
          <a:bodyPr/>
          <a:lstStyle/>
          <a:p>
            <a:pPr marL="0" indent="0" algn="ctr">
              <a:buNone/>
            </a:pPr>
            <a:r>
              <a:rPr lang="tr-TR" b="1" u="sng" dirty="0">
                <a:solidFill>
                  <a:srgbClr val="FF0000"/>
                </a:solidFill>
                <a:latin typeface="Times New Roman" panose="02020603050405020304" pitchFamily="18" charset="0"/>
                <a:cs typeface="Times New Roman" panose="02020603050405020304" pitchFamily="18" charset="0"/>
              </a:rPr>
              <a:t>Sağlık Sisteminin İşlevleri</a:t>
            </a:r>
          </a:p>
          <a:p>
            <a:pPr marL="0" indent="0" algn="just">
              <a:lnSpc>
                <a:spcPct val="150000"/>
              </a:lnSpc>
              <a:buNone/>
            </a:pPr>
            <a:r>
              <a:rPr lang="tr-TR" sz="2400" b="1" i="1" u="sng" dirty="0" smtClean="0">
                <a:latin typeface="Times New Roman" pitchFamily="18" charset="0"/>
                <a:cs typeface="Times New Roman" panose="02020603050405020304" pitchFamily="18" charset="0"/>
              </a:rPr>
              <a:t>Yönetim:</a:t>
            </a:r>
            <a:endParaRPr lang="tr-TR" sz="2400" b="1" i="1" u="sng" dirty="0" smtClean="0">
              <a:latin typeface="Times New Roman" pitchFamily="18" charset="0"/>
              <a:cs typeface="Times New Roman" panose="02020603050405020304" pitchFamily="18" charset="0"/>
            </a:endParaRPr>
          </a:p>
          <a:p>
            <a:pPr marL="0" indent="0" algn="just">
              <a:lnSpc>
                <a:spcPct val="150000"/>
              </a:lnSpc>
              <a:buNone/>
            </a:pPr>
            <a:r>
              <a:rPr lang="tr-TR" sz="2400" dirty="0">
                <a:latin typeface="Times New Roman" pitchFamily="18" charset="0"/>
                <a:cs typeface="Times New Roman" pitchFamily="18" charset="0"/>
              </a:rPr>
              <a:t>	</a:t>
            </a:r>
            <a:r>
              <a:rPr lang="tr-TR" sz="2400" dirty="0" smtClean="0">
                <a:latin typeface="Times New Roman" panose="02020603050405020304" pitchFamily="18" charset="0"/>
                <a:cs typeface="Times New Roman" panose="02020603050405020304" pitchFamily="18" charset="0"/>
              </a:rPr>
              <a:t>Sağlık sisteminin planlanması, yönlendirilmesi ve kontrol edilmesi faaliyetlerinin bütünü.</a:t>
            </a:r>
          </a:p>
          <a:p>
            <a:pPr marL="985838" indent="-139700" algn="just">
              <a:lnSpc>
                <a:spcPct val="150000"/>
              </a:lnSpc>
              <a:buFont typeface="Wingdings" panose="05000000000000000000" pitchFamily="2" charset="2"/>
              <a:buChar char="ü"/>
              <a:tabLst>
                <a:tab pos="538163" algn="l"/>
              </a:tabLst>
            </a:pPr>
            <a:r>
              <a:rPr lang="tr-TR" sz="2400" i="1" dirty="0" smtClean="0">
                <a:latin typeface="Times New Roman" panose="02020603050405020304" pitchFamily="18" charset="0"/>
                <a:cs typeface="Times New Roman" panose="02020603050405020304" pitchFamily="18" charset="0"/>
              </a:rPr>
              <a:t>Hükümet organları</a:t>
            </a:r>
          </a:p>
          <a:p>
            <a:pPr marL="985838" indent="-139700" algn="just">
              <a:lnSpc>
                <a:spcPct val="150000"/>
              </a:lnSpc>
              <a:buFont typeface="Wingdings" panose="05000000000000000000" pitchFamily="2" charset="2"/>
              <a:buChar char="ü"/>
              <a:tabLst>
                <a:tab pos="538163" algn="l"/>
              </a:tabLst>
            </a:pPr>
            <a:r>
              <a:rPr lang="tr-TR" sz="2400" i="1" dirty="0" smtClean="0">
                <a:latin typeface="Times New Roman" panose="02020603050405020304" pitchFamily="18" charset="0"/>
                <a:cs typeface="Times New Roman" panose="02020603050405020304" pitchFamily="18" charset="0"/>
              </a:rPr>
              <a:t>Hizmet sunucular (kamu veya özel)</a:t>
            </a:r>
          </a:p>
          <a:p>
            <a:pPr marL="985838" indent="-139700" algn="just">
              <a:lnSpc>
                <a:spcPct val="150000"/>
              </a:lnSpc>
              <a:buFont typeface="Wingdings" panose="05000000000000000000" pitchFamily="2" charset="2"/>
              <a:buChar char="ü"/>
              <a:tabLst>
                <a:tab pos="538163" algn="l"/>
              </a:tabLst>
            </a:pPr>
            <a:r>
              <a:rPr lang="tr-TR" sz="2400" i="1" dirty="0" smtClean="0">
                <a:latin typeface="Times New Roman" panose="02020603050405020304" pitchFamily="18" charset="0"/>
                <a:cs typeface="Times New Roman" panose="02020603050405020304" pitchFamily="18" charset="0"/>
              </a:rPr>
              <a:t>Yerel yönetimler</a:t>
            </a:r>
            <a:endParaRPr lang="tr-T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01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2726"/>
            <a:ext cx="10515600" cy="916828"/>
          </a:xfrm>
        </p:spPr>
        <p:txBody>
          <a:bodyPr/>
          <a:lstStyle/>
          <a:p>
            <a:pPr algn="ctr"/>
            <a:r>
              <a:rPr lang="tr-TR" b="1" dirty="0">
                <a:latin typeface="Times New Roman" panose="02020603050405020304" pitchFamily="18" charset="0"/>
                <a:cs typeface="Times New Roman" panose="02020603050405020304" pitchFamily="18" charset="0"/>
              </a:rPr>
              <a:t>Sağlık Sistemi</a:t>
            </a:r>
            <a:endParaRPr lang="tr-TR" dirty="0"/>
          </a:p>
        </p:txBody>
      </p:sp>
      <p:sp>
        <p:nvSpPr>
          <p:cNvPr id="3" name="İçerik Yer Tutucusu 2"/>
          <p:cNvSpPr>
            <a:spLocks noGrp="1"/>
          </p:cNvSpPr>
          <p:nvPr>
            <p:ph sz="quarter" idx="1"/>
          </p:nvPr>
        </p:nvSpPr>
        <p:spPr>
          <a:xfrm>
            <a:off x="775446" y="1596788"/>
            <a:ext cx="10743263" cy="4804012"/>
          </a:xfrm>
        </p:spPr>
        <p:txBody>
          <a:bodyPr>
            <a:normAutofit lnSpcReduction="10000"/>
          </a:bodyPr>
          <a:lstStyle/>
          <a:p>
            <a:pPr marL="0" indent="0" algn="ctr">
              <a:buNone/>
            </a:pPr>
            <a:r>
              <a:rPr lang="tr-TR" b="1" u="sng" dirty="0">
                <a:solidFill>
                  <a:srgbClr val="FF0000"/>
                </a:solidFill>
                <a:latin typeface="Times New Roman" panose="02020603050405020304" pitchFamily="18" charset="0"/>
                <a:cs typeface="Times New Roman" panose="02020603050405020304" pitchFamily="18" charset="0"/>
              </a:rPr>
              <a:t>Sağlık Sisteminin İşlevleri</a:t>
            </a:r>
          </a:p>
          <a:p>
            <a:pPr marL="0" indent="0" algn="just">
              <a:lnSpc>
                <a:spcPct val="150000"/>
              </a:lnSpc>
              <a:buNone/>
            </a:pPr>
            <a:r>
              <a:rPr lang="tr-TR" sz="2400" b="1" i="1" u="sng" dirty="0" smtClean="0">
                <a:latin typeface="Times New Roman" panose="02020603050405020304" pitchFamily="18" charset="0"/>
                <a:cs typeface="Times New Roman" panose="02020603050405020304" pitchFamily="18" charset="0"/>
              </a:rPr>
              <a:t>Kaynak </a:t>
            </a:r>
            <a:r>
              <a:rPr lang="tr-TR" sz="2400" b="1" i="1" u="sng" dirty="0" smtClean="0">
                <a:latin typeface="Times New Roman" panose="02020603050405020304" pitchFamily="18" charset="0"/>
                <a:cs typeface="Times New Roman" panose="02020603050405020304" pitchFamily="18" charset="0"/>
              </a:rPr>
              <a:t>Sağlama:</a:t>
            </a:r>
            <a:endParaRPr lang="tr-TR" sz="2400" b="1" i="1" u="sng" dirty="0" smtClean="0">
              <a:latin typeface="Times New Roman" panose="02020603050405020304" pitchFamily="18" charset="0"/>
              <a:cs typeface="Times New Roman" panose="02020603050405020304" pitchFamily="18" charset="0"/>
            </a:endParaRPr>
          </a:p>
          <a:p>
            <a:pPr algn="just">
              <a:lnSpc>
                <a:spcPct val="150000"/>
              </a:lnSpc>
            </a:pPr>
            <a:r>
              <a:rPr lang="tr-TR" sz="2400" dirty="0" smtClean="0">
                <a:latin typeface="Times New Roman" panose="02020603050405020304" pitchFamily="18" charset="0"/>
                <a:cs typeface="Times New Roman" panose="02020603050405020304" pitchFamily="18" charset="0"/>
              </a:rPr>
              <a:t>Hizmet </a:t>
            </a:r>
            <a:r>
              <a:rPr lang="tr-TR" sz="2400" dirty="0" smtClean="0">
                <a:latin typeface="Times New Roman" panose="02020603050405020304" pitchFamily="18" charset="0"/>
                <a:cs typeface="Times New Roman" panose="02020603050405020304" pitchFamily="18" charset="0"/>
              </a:rPr>
              <a:t>üretimi için gereken kaynakların ve bu kaynaklar için gereken finansın teminidir.</a:t>
            </a:r>
          </a:p>
          <a:p>
            <a:pPr algn="just">
              <a:lnSpc>
                <a:spcPct val="150000"/>
              </a:lnSpc>
              <a:buFont typeface="Wingdings" panose="05000000000000000000" pitchFamily="2" charset="2"/>
              <a:buChar char="ü"/>
            </a:pPr>
            <a:r>
              <a:rPr lang="tr-TR" sz="2400" i="1" dirty="0" smtClean="0">
                <a:latin typeface="Times New Roman" panose="02020603050405020304" pitchFamily="18" charset="0"/>
                <a:cs typeface="Times New Roman" panose="02020603050405020304" pitchFamily="18" charset="0"/>
              </a:rPr>
              <a:t>Bina maliyetleri</a:t>
            </a:r>
          </a:p>
          <a:p>
            <a:pPr algn="just">
              <a:lnSpc>
                <a:spcPct val="150000"/>
              </a:lnSpc>
              <a:buFont typeface="Wingdings" panose="05000000000000000000" pitchFamily="2" charset="2"/>
              <a:buChar char="ü"/>
            </a:pPr>
            <a:r>
              <a:rPr lang="tr-TR" sz="2400" i="1" dirty="0" smtClean="0">
                <a:latin typeface="Times New Roman" panose="02020603050405020304" pitchFamily="18" charset="0"/>
                <a:cs typeface="Times New Roman" panose="02020603050405020304" pitchFamily="18" charset="0"/>
              </a:rPr>
              <a:t>İşgücü maliyetleri</a:t>
            </a:r>
          </a:p>
          <a:p>
            <a:pPr algn="just">
              <a:lnSpc>
                <a:spcPct val="150000"/>
              </a:lnSpc>
              <a:buFont typeface="Wingdings" panose="05000000000000000000" pitchFamily="2" charset="2"/>
              <a:buChar char="ü"/>
            </a:pPr>
            <a:r>
              <a:rPr lang="tr-TR" sz="2400" i="1" dirty="0" smtClean="0">
                <a:latin typeface="Times New Roman" panose="02020603050405020304" pitchFamily="18" charset="0"/>
                <a:cs typeface="Times New Roman" panose="02020603050405020304" pitchFamily="18" charset="0"/>
              </a:rPr>
              <a:t>Madde-malzeme giderleri vb. gibi </a:t>
            </a:r>
            <a:r>
              <a:rPr lang="tr-TR" sz="2400" i="1" dirty="0" smtClean="0">
                <a:latin typeface="Times New Roman" panose="02020603050405020304" pitchFamily="18" charset="0"/>
                <a:cs typeface="Times New Roman" panose="02020603050405020304" pitchFamily="18" charset="0"/>
              </a:rPr>
              <a:t>kaynaklar</a:t>
            </a:r>
            <a:endParaRPr lang="tr-TR" sz="2400" i="1" dirty="0">
              <a:latin typeface="Times New Roman" panose="02020603050405020304" pitchFamily="18" charset="0"/>
              <a:cs typeface="Times New Roman" panose="02020603050405020304" pitchFamily="18" charset="0"/>
            </a:endParaRPr>
          </a:p>
          <a:p>
            <a:pPr marL="0" indent="0" algn="just">
              <a:lnSpc>
                <a:spcPct val="150000"/>
              </a:lnSpc>
              <a:buNone/>
            </a:pPr>
            <a:r>
              <a:rPr lang="tr-TR" sz="2400" i="1" dirty="0" smtClean="0">
                <a:latin typeface="Times New Roman" panose="02020603050405020304" pitchFamily="18" charset="0"/>
                <a:cs typeface="Times New Roman" panose="02020603050405020304" pitchFamily="18" charset="0"/>
              </a:rPr>
              <a:t>Bu kaynaklar için gereken; fon, para… yani </a:t>
            </a:r>
            <a:r>
              <a:rPr lang="tr-TR" sz="2400" b="1" i="1" dirty="0" smtClean="0">
                <a:solidFill>
                  <a:srgbClr val="FF0000"/>
                </a:solidFill>
                <a:latin typeface="Times New Roman" panose="02020603050405020304" pitchFamily="18" charset="0"/>
                <a:cs typeface="Times New Roman" panose="02020603050405020304" pitchFamily="18" charset="0"/>
              </a:rPr>
              <a:t>finansman</a:t>
            </a:r>
          </a:p>
          <a:p>
            <a:pPr marL="0" indent="0" algn="just">
              <a:buNone/>
            </a:pPr>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238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2726"/>
            <a:ext cx="10515600" cy="916828"/>
          </a:xfrm>
        </p:spPr>
        <p:txBody>
          <a:bodyPr/>
          <a:lstStyle/>
          <a:p>
            <a:pPr algn="ctr"/>
            <a:r>
              <a:rPr lang="tr-TR" b="1" dirty="0">
                <a:latin typeface="Times New Roman" panose="02020603050405020304" pitchFamily="18" charset="0"/>
                <a:cs typeface="Times New Roman" panose="02020603050405020304" pitchFamily="18" charset="0"/>
              </a:rPr>
              <a:t>Sağlık Sistemi</a:t>
            </a:r>
            <a:endParaRPr lang="tr-TR" dirty="0"/>
          </a:p>
        </p:txBody>
      </p:sp>
      <p:sp>
        <p:nvSpPr>
          <p:cNvPr id="3" name="İçerik Yer Tutucusu 2"/>
          <p:cNvSpPr>
            <a:spLocks noGrp="1"/>
          </p:cNvSpPr>
          <p:nvPr>
            <p:ph sz="quarter" idx="1"/>
          </p:nvPr>
        </p:nvSpPr>
        <p:spPr>
          <a:xfrm>
            <a:off x="775447" y="1571938"/>
            <a:ext cx="10515600" cy="4351338"/>
          </a:xfrm>
        </p:spPr>
        <p:txBody>
          <a:bodyPr>
            <a:normAutofit/>
          </a:bodyPr>
          <a:lstStyle/>
          <a:p>
            <a:pPr marL="0" indent="0" algn="ctr">
              <a:buNone/>
            </a:pPr>
            <a:r>
              <a:rPr lang="tr-TR" b="1" u="sng" dirty="0">
                <a:solidFill>
                  <a:srgbClr val="FF0000"/>
                </a:solidFill>
                <a:latin typeface="Times New Roman" panose="02020603050405020304" pitchFamily="18" charset="0"/>
                <a:cs typeface="Times New Roman" panose="02020603050405020304" pitchFamily="18" charset="0"/>
              </a:rPr>
              <a:t>Sağlık Sisteminin İşlevleri</a:t>
            </a:r>
          </a:p>
          <a:p>
            <a:pPr marL="0" indent="0" algn="just">
              <a:lnSpc>
                <a:spcPct val="150000"/>
              </a:lnSpc>
              <a:buNone/>
            </a:pPr>
            <a:r>
              <a:rPr lang="tr-TR" sz="2400" b="1" i="1" u="sng" dirty="0" smtClean="0">
                <a:latin typeface="Times New Roman" panose="02020603050405020304" pitchFamily="18" charset="0"/>
                <a:cs typeface="Times New Roman" panose="02020603050405020304" pitchFamily="18" charset="0"/>
              </a:rPr>
              <a:t>Kaynak Tahsisi</a:t>
            </a:r>
          </a:p>
          <a:p>
            <a:pPr algn="just">
              <a:lnSpc>
                <a:spcPct val="150000"/>
              </a:lnSpc>
            </a:pPr>
            <a:r>
              <a:rPr lang="tr-TR" sz="2400" dirty="0" smtClean="0">
                <a:latin typeface="Times New Roman" panose="02020603050405020304" pitchFamily="18" charset="0"/>
                <a:cs typeface="Times New Roman" panose="02020603050405020304" pitchFamily="18" charset="0"/>
              </a:rPr>
              <a:t>Toplanan </a:t>
            </a:r>
            <a:r>
              <a:rPr lang="tr-TR" sz="2400" dirty="0" smtClean="0">
                <a:latin typeface="Times New Roman" panose="02020603050405020304" pitchFamily="18" charset="0"/>
                <a:cs typeface="Times New Roman" panose="02020603050405020304" pitchFamily="18" charset="0"/>
              </a:rPr>
              <a:t>fon ve paranın, ilgili sağlık işletmelerine tahsis edilmesi /ayrılması işlemi</a:t>
            </a:r>
            <a:r>
              <a:rPr lang="tr-TR" sz="2400" dirty="0" smtClean="0">
                <a:latin typeface="Times New Roman" panose="02020603050405020304" pitchFamily="18" charset="0"/>
                <a:cs typeface="Times New Roman" panose="02020603050405020304" pitchFamily="18" charset="0"/>
              </a:rPr>
              <a:t>.</a:t>
            </a:r>
            <a:endParaRPr lang="tr-TR" sz="2400" b="1" i="1"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Örneğin; Türkiye’de SGK ile Sağlık Bakanlığı yıllık anlaşmalar üzerinden, bütçe belirlerler ve bütçe Sağlık Bakanlığı aracılığıyla sağlık işletmelerine tahsis edilir. </a:t>
            </a:r>
          </a:p>
          <a:p>
            <a:pPr marL="0" indent="0" algn="just">
              <a:buNone/>
            </a:pPr>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03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659" y="544420"/>
            <a:ext cx="10515600" cy="916828"/>
          </a:xfrm>
        </p:spPr>
        <p:txBody>
          <a:bodyPr/>
          <a:lstStyle/>
          <a:p>
            <a:pPr algn="ctr"/>
            <a:r>
              <a:rPr lang="tr-TR" b="1" dirty="0">
                <a:latin typeface="Times New Roman" panose="02020603050405020304" pitchFamily="18" charset="0"/>
                <a:cs typeface="Times New Roman" panose="02020603050405020304" pitchFamily="18" charset="0"/>
              </a:rPr>
              <a:t>Sağlık Sistemi</a:t>
            </a:r>
            <a:endParaRPr lang="tr-TR" dirty="0"/>
          </a:p>
        </p:txBody>
      </p:sp>
      <p:sp>
        <p:nvSpPr>
          <p:cNvPr id="3" name="İçerik Yer Tutucusu 2"/>
          <p:cNvSpPr>
            <a:spLocks noGrp="1"/>
          </p:cNvSpPr>
          <p:nvPr>
            <p:ph sz="quarter" idx="1"/>
          </p:nvPr>
        </p:nvSpPr>
        <p:spPr>
          <a:xfrm>
            <a:off x="838200" y="1655298"/>
            <a:ext cx="10515600" cy="4019363"/>
          </a:xfrm>
        </p:spPr>
        <p:txBody>
          <a:bodyPr>
            <a:normAutofit fontScale="92500" lnSpcReduction="10000"/>
          </a:bodyPr>
          <a:lstStyle/>
          <a:p>
            <a:pPr marL="0" indent="0" algn="ctr">
              <a:buNone/>
            </a:pPr>
            <a:r>
              <a:rPr lang="tr-TR" b="1" u="sng" dirty="0">
                <a:solidFill>
                  <a:srgbClr val="FF0000"/>
                </a:solidFill>
                <a:latin typeface="Times New Roman" panose="02020603050405020304" pitchFamily="18" charset="0"/>
                <a:cs typeface="Times New Roman" panose="02020603050405020304" pitchFamily="18" charset="0"/>
              </a:rPr>
              <a:t>Sağlık Sisteminin İşlevleri</a:t>
            </a:r>
          </a:p>
          <a:p>
            <a:pPr marL="0" indent="0" algn="just">
              <a:lnSpc>
                <a:spcPct val="150000"/>
              </a:lnSpc>
              <a:buNone/>
            </a:pPr>
            <a:r>
              <a:rPr lang="tr-TR" sz="2400" b="1" i="1" u="sng" dirty="0" smtClean="0">
                <a:latin typeface="Times New Roman" panose="02020603050405020304" pitchFamily="18" charset="0"/>
                <a:cs typeface="Times New Roman" panose="02020603050405020304" pitchFamily="18" charset="0"/>
              </a:rPr>
              <a:t>Hizmet </a:t>
            </a:r>
            <a:r>
              <a:rPr lang="tr-TR" sz="2400" b="1" i="1" u="sng" dirty="0" smtClean="0">
                <a:latin typeface="Times New Roman" panose="02020603050405020304" pitchFamily="18" charset="0"/>
                <a:cs typeface="Times New Roman" panose="02020603050405020304" pitchFamily="18" charset="0"/>
              </a:rPr>
              <a:t>Sunumu:</a:t>
            </a:r>
            <a:endParaRPr lang="tr-TR" sz="2400" b="1" i="1" u="sng" dirty="0" smtClean="0">
              <a:latin typeface="Times New Roman" panose="02020603050405020304" pitchFamily="18" charset="0"/>
              <a:cs typeface="Times New Roman" panose="02020603050405020304" pitchFamily="18" charset="0"/>
            </a:endParaRPr>
          </a:p>
          <a:p>
            <a:pPr algn="just">
              <a:lnSpc>
                <a:spcPct val="150000"/>
              </a:lnSpc>
            </a:pPr>
            <a:r>
              <a:rPr lang="tr-TR" sz="2400" dirty="0" smtClean="0">
                <a:latin typeface="Times New Roman" panose="02020603050405020304" pitchFamily="18" charset="0"/>
                <a:cs typeface="Times New Roman" panose="02020603050405020304" pitchFamily="18" charset="0"/>
              </a:rPr>
              <a:t>Tahsis </a:t>
            </a:r>
            <a:r>
              <a:rPr lang="tr-TR" sz="2400" dirty="0" smtClean="0">
                <a:latin typeface="Times New Roman" panose="02020603050405020304" pitchFamily="18" charset="0"/>
                <a:cs typeface="Times New Roman" panose="02020603050405020304" pitchFamily="18" charset="0"/>
              </a:rPr>
              <a:t>edilen kaynak çerçevesinde; </a:t>
            </a:r>
          </a:p>
          <a:p>
            <a:pPr marL="896938" indent="0" algn="just">
              <a:lnSpc>
                <a:spcPct val="150000"/>
              </a:lnSpc>
              <a:buAutoNum type="arabicPeriod"/>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Basamak</a:t>
            </a:r>
          </a:p>
          <a:p>
            <a:pPr marL="896938" indent="0" algn="just">
              <a:lnSpc>
                <a:spcPct val="150000"/>
              </a:lnSpc>
              <a:buAutoNum type="arabicPeriod"/>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Basamak</a:t>
            </a:r>
          </a:p>
          <a:p>
            <a:pPr marL="896938" indent="0" algn="just">
              <a:lnSpc>
                <a:spcPct val="150000"/>
              </a:lnSpc>
              <a:buAutoNum type="arabicPeriod"/>
            </a:pP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Basamak </a:t>
            </a:r>
          </a:p>
          <a:p>
            <a:pPr marL="896938" indent="0" algn="just">
              <a:lnSpc>
                <a:spcPct val="150000"/>
              </a:lnSpc>
              <a:buNone/>
            </a:pP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s</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ağlık hizmetlerinin üretilmesidir. </a:t>
            </a:r>
          </a:p>
          <a:p>
            <a:pPr marL="0" indent="0" algn="just">
              <a:buNone/>
            </a:pPr>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208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1460" t="43706" r="60945" b="24994"/>
          <a:stretch/>
        </p:blipFill>
        <p:spPr>
          <a:xfrm>
            <a:off x="1214651" y="121445"/>
            <a:ext cx="9662615" cy="6165105"/>
          </a:xfrm>
          <a:prstGeom prst="rect">
            <a:avLst/>
          </a:prstGeom>
        </p:spPr>
      </p:pic>
      <p:sp>
        <p:nvSpPr>
          <p:cNvPr id="5" name="Dikdörtgen 4"/>
          <p:cNvSpPr/>
          <p:nvPr/>
        </p:nvSpPr>
        <p:spPr>
          <a:xfrm>
            <a:off x="1936376" y="6275295"/>
            <a:ext cx="9170895" cy="338554"/>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Ed. Hasan Hüseyin Yıldırım. Sağlık Sigortacılığı. Anadolu Üniversitesi AÖF Yayınları</a:t>
            </a:r>
          </a:p>
        </p:txBody>
      </p:sp>
    </p:spTree>
    <p:extLst>
      <p:ext uri="{BB962C8B-B14F-4D97-AF65-F5344CB8AC3E}">
        <p14:creationId xmlns:p14="http://schemas.microsoft.com/office/powerpoint/2010/main" val="41902558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854</Words>
  <Application>Microsoft Office PowerPoint</Application>
  <PresentationFormat>Özel</PresentationFormat>
  <Paragraphs>135</Paragraphs>
  <Slides>22</Slides>
  <Notes>2</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22</vt:i4>
      </vt:variant>
    </vt:vector>
  </HeadingPairs>
  <TitlesOfParts>
    <vt:vector size="25" baseType="lpstr">
      <vt:lpstr>Office 主题​​</vt:lpstr>
      <vt:lpstr>Medyan</vt:lpstr>
      <vt:lpstr>Slide</vt:lpstr>
      <vt:lpstr>Sağlık Hizmetleri Yönetimi  Sağlık Sistemlerinin Bileşenleri ve Özellikleri</vt:lpstr>
      <vt:lpstr>Sağlık Sistemi</vt:lpstr>
      <vt:lpstr>Sağlık Sistemi</vt:lpstr>
      <vt:lpstr>Sağlık Sistemi</vt:lpstr>
      <vt:lpstr>Sağlık Sistemi</vt:lpstr>
      <vt:lpstr>Sağlık Sistemi</vt:lpstr>
      <vt:lpstr>Sağlık Sistemi</vt:lpstr>
      <vt:lpstr>Sağlık Sistemi</vt:lpstr>
      <vt:lpstr>PowerPoint Sunusu</vt:lpstr>
      <vt:lpstr>PowerPoint Sunusu</vt:lpstr>
      <vt:lpstr>Sağlık Sistemleri ve Devletin Rolü</vt:lpstr>
      <vt:lpstr>Sağlık Sistemleri ve Devletin Rolü</vt:lpstr>
      <vt:lpstr>Sağlık Sistemleri ve Devletin Rolü</vt:lpstr>
      <vt:lpstr>Sağlık Sistemleri ve Devletin Rolü</vt:lpstr>
      <vt:lpstr>Sağlık Sistemlerini Farklılaştıran Faktörler</vt:lpstr>
      <vt:lpstr>Sağlık Hizmetleri Finansmanı</vt:lpstr>
      <vt:lpstr>Farklı Sağlık Sistemleri</vt:lpstr>
      <vt:lpstr>Farklı Sağlık Sistemleri</vt:lpstr>
      <vt:lpstr>PowerPoint Sunusu</vt:lpstr>
      <vt:lpstr>PowerPoint Sunusu</vt:lpstr>
      <vt:lpstr>Farklı Sağlık Sistemleri</vt:lpstr>
      <vt:lpstr>Kaynaklar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2022 Sağlık Sistemlerinin Bileşenleri ve Özellikleri</dc:title>
  <dc:creator>Windows User</dc:creator>
  <cp:lastModifiedBy>Şeyda ÇAVMAK</cp:lastModifiedBy>
  <cp:revision>19</cp:revision>
  <dcterms:created xsi:type="dcterms:W3CDTF">2022-09-01T07:35:49Z</dcterms:created>
  <dcterms:modified xsi:type="dcterms:W3CDTF">2022-09-29T06:51:26Z</dcterms:modified>
</cp:coreProperties>
</file>