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0" r:id="rId4"/>
    <p:sldId id="264" r:id="rId5"/>
    <p:sldId id="269" r:id="rId6"/>
    <p:sldId id="261" r:id="rId7"/>
    <p:sldId id="281" r:id="rId8"/>
    <p:sldId id="265" r:id="rId9"/>
    <p:sldId id="280" r:id="rId10"/>
    <p:sldId id="262" r:id="rId11"/>
    <p:sldId id="266" r:id="rId12"/>
    <p:sldId id="271" r:id="rId13"/>
    <p:sldId id="268" r:id="rId14"/>
    <p:sldId id="272" r:id="rId15"/>
    <p:sldId id="267" r:id="rId16"/>
    <p:sldId id="274" r:id="rId17"/>
    <p:sldId id="279" r:id="rId18"/>
    <p:sldId id="275" r:id="rId19"/>
    <p:sldId id="276" r:id="rId20"/>
    <p:sldId id="277" r:id="rId21"/>
    <p:sldId id="270" r:id="rId22"/>
    <p:sldId id="273" r:id="rId23"/>
    <p:sldId id="278" r:id="rId24"/>
    <p:sldId id="282" r:id="rId25"/>
    <p:sldId id="283" r:id="rId26"/>
    <p:sldId id="284" r:id="rId27"/>
    <p:sldId id="285"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8754D-FF7A-4A0F-B083-8E84BF144239}"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3CDA426A-5B3A-4D39-8FF0-80442EC8DF29}">
      <dgm:prSet/>
      <dgm:spPr/>
      <dgm:t>
        <a:bodyPr/>
        <a:lstStyle/>
        <a:p>
          <a:r>
            <a:rPr lang="en-US" dirty="0"/>
            <a:t>1. Identify and effectively </a:t>
          </a:r>
          <a:r>
            <a:rPr lang="en-US" b="1" dirty="0"/>
            <a:t>solve minor problems </a:t>
          </a:r>
          <a:r>
            <a:rPr lang="en-US" dirty="0"/>
            <a:t>in the work setting.</a:t>
          </a:r>
          <a:endParaRPr lang="tr-TR" dirty="0"/>
        </a:p>
      </dgm:t>
    </dgm:pt>
    <dgm:pt modelId="{F91A2216-9D18-4903-B033-D705A60B0F99}" type="parTrans" cxnId="{F44559E0-0DAC-4E91-B17C-60E3C1EC2B1F}">
      <dgm:prSet/>
      <dgm:spPr/>
      <dgm:t>
        <a:bodyPr/>
        <a:lstStyle/>
        <a:p>
          <a:endParaRPr lang="tr-TR"/>
        </a:p>
      </dgm:t>
    </dgm:pt>
    <dgm:pt modelId="{E7B8C08F-33F9-403B-B22A-B3578BC092B9}" type="sibTrans" cxnId="{F44559E0-0DAC-4E91-B17C-60E3C1EC2B1F}">
      <dgm:prSet/>
      <dgm:spPr/>
      <dgm:t>
        <a:bodyPr/>
        <a:lstStyle/>
        <a:p>
          <a:endParaRPr lang="tr-TR"/>
        </a:p>
      </dgm:t>
    </dgm:pt>
    <dgm:pt modelId="{73985C6B-ABCF-41C8-9597-CDBAE4B4F391}">
      <dgm:prSet/>
      <dgm:spPr/>
      <dgm:t>
        <a:bodyPr/>
        <a:lstStyle/>
        <a:p>
          <a:r>
            <a:rPr lang="en-US" dirty="0"/>
            <a:t>2. Know how to discriminate good from bad research.</a:t>
          </a:r>
          <a:endParaRPr lang="tr-TR" dirty="0"/>
        </a:p>
      </dgm:t>
    </dgm:pt>
    <dgm:pt modelId="{C925CAC0-4DF1-42B6-A403-E98FE17421F7}" type="parTrans" cxnId="{09C4D346-CB94-4528-93C4-7A93F514DB99}">
      <dgm:prSet/>
      <dgm:spPr/>
      <dgm:t>
        <a:bodyPr/>
        <a:lstStyle/>
        <a:p>
          <a:endParaRPr lang="tr-TR"/>
        </a:p>
      </dgm:t>
    </dgm:pt>
    <dgm:pt modelId="{70B3E474-A141-45F5-9195-BBDCE71C95FE}" type="sibTrans" cxnId="{09C4D346-CB94-4528-93C4-7A93F514DB99}">
      <dgm:prSet/>
      <dgm:spPr/>
      <dgm:t>
        <a:bodyPr/>
        <a:lstStyle/>
        <a:p>
          <a:endParaRPr lang="tr-TR"/>
        </a:p>
      </dgm:t>
    </dgm:pt>
    <dgm:pt modelId="{EFA99FC2-3BCD-4F2E-983F-0E14CC2DD7A9}">
      <dgm:prSet/>
      <dgm:spPr/>
      <dgm:t>
        <a:bodyPr/>
        <a:lstStyle/>
        <a:p>
          <a:r>
            <a:rPr lang="en-US" dirty="0"/>
            <a:t>3. Appreciate and be constantly aware of the multiple influences and multiple</a:t>
          </a:r>
          <a:endParaRPr lang="tr-TR" dirty="0"/>
        </a:p>
      </dgm:t>
    </dgm:pt>
    <dgm:pt modelId="{C74F27A2-3245-4299-B9DC-2ACE4E9509EA}" type="parTrans" cxnId="{E996E6E6-C7A7-4DE3-AA15-7A76EE8EB595}">
      <dgm:prSet/>
      <dgm:spPr/>
      <dgm:t>
        <a:bodyPr/>
        <a:lstStyle/>
        <a:p>
          <a:endParaRPr lang="tr-TR"/>
        </a:p>
      </dgm:t>
    </dgm:pt>
    <dgm:pt modelId="{BC7A26D0-9660-4BB0-89CD-87124E320EA8}" type="sibTrans" cxnId="{E996E6E6-C7A7-4DE3-AA15-7A76EE8EB595}">
      <dgm:prSet/>
      <dgm:spPr/>
      <dgm:t>
        <a:bodyPr/>
        <a:lstStyle/>
        <a:p>
          <a:endParaRPr lang="tr-TR"/>
        </a:p>
      </dgm:t>
    </dgm:pt>
    <dgm:pt modelId="{A957457E-AD79-4280-A10B-453B7FEDEEC1}">
      <dgm:prSet/>
      <dgm:spPr/>
      <dgm:t>
        <a:bodyPr/>
        <a:lstStyle/>
        <a:p>
          <a:r>
            <a:rPr lang="en-US"/>
            <a:t>effects of factors impinging on a situation.</a:t>
          </a:r>
          <a:endParaRPr lang="tr-TR"/>
        </a:p>
      </dgm:t>
    </dgm:pt>
    <dgm:pt modelId="{DC7CF919-70A6-4BE1-B0A2-2C0F6E24EA3F}" type="parTrans" cxnId="{B732C2AB-CC71-4B6E-BF17-06FB48306EB8}">
      <dgm:prSet/>
      <dgm:spPr/>
      <dgm:t>
        <a:bodyPr/>
        <a:lstStyle/>
        <a:p>
          <a:endParaRPr lang="tr-TR"/>
        </a:p>
      </dgm:t>
    </dgm:pt>
    <dgm:pt modelId="{DAEFEA74-08B9-4E63-B7C0-55E830E6C6BC}" type="sibTrans" cxnId="{B732C2AB-CC71-4B6E-BF17-06FB48306EB8}">
      <dgm:prSet/>
      <dgm:spPr/>
      <dgm:t>
        <a:bodyPr/>
        <a:lstStyle/>
        <a:p>
          <a:endParaRPr lang="tr-TR"/>
        </a:p>
      </dgm:t>
    </dgm:pt>
    <dgm:pt modelId="{A3B73BA0-BCD9-4B36-8BE7-A2DEB3C23DEF}">
      <dgm:prSet/>
      <dgm:spPr/>
      <dgm:t>
        <a:bodyPr/>
        <a:lstStyle/>
        <a:p>
          <a:r>
            <a:rPr lang="en-US"/>
            <a:t>4. Take calculated risks in decision making, knowing full well the probabilities</a:t>
          </a:r>
          <a:endParaRPr lang="tr-TR"/>
        </a:p>
      </dgm:t>
    </dgm:pt>
    <dgm:pt modelId="{84478C5B-AA50-4E5F-B756-69C9C08583EC}" type="parTrans" cxnId="{3FEB635F-1929-48CA-BF57-1A047B30A5CA}">
      <dgm:prSet/>
      <dgm:spPr/>
      <dgm:t>
        <a:bodyPr/>
        <a:lstStyle/>
        <a:p>
          <a:endParaRPr lang="tr-TR"/>
        </a:p>
      </dgm:t>
    </dgm:pt>
    <dgm:pt modelId="{B76E2C0B-9415-4994-9732-70CC88110106}" type="sibTrans" cxnId="{3FEB635F-1929-48CA-BF57-1A047B30A5CA}">
      <dgm:prSet/>
      <dgm:spPr/>
      <dgm:t>
        <a:bodyPr/>
        <a:lstStyle/>
        <a:p>
          <a:endParaRPr lang="tr-TR"/>
        </a:p>
      </dgm:t>
    </dgm:pt>
    <dgm:pt modelId="{57AC2E30-A234-4A76-A347-3966DE919AA3}">
      <dgm:prSet/>
      <dgm:spPr/>
      <dgm:t>
        <a:bodyPr/>
        <a:lstStyle/>
        <a:p>
          <a:r>
            <a:rPr lang="en-US" dirty="0"/>
            <a:t>associated with the different possible outcomes.</a:t>
          </a:r>
          <a:endParaRPr lang="tr-TR" dirty="0"/>
        </a:p>
      </dgm:t>
    </dgm:pt>
    <dgm:pt modelId="{81149A16-F919-4A9A-935E-FC45B16D463A}" type="parTrans" cxnId="{362F0767-3FA4-452C-8E94-6CFE403A5200}">
      <dgm:prSet/>
      <dgm:spPr/>
      <dgm:t>
        <a:bodyPr/>
        <a:lstStyle/>
        <a:p>
          <a:endParaRPr lang="tr-TR"/>
        </a:p>
      </dgm:t>
    </dgm:pt>
    <dgm:pt modelId="{CB94D406-54F2-48A3-86C8-A09F42385D1B}" type="sibTrans" cxnId="{362F0767-3FA4-452C-8E94-6CFE403A5200}">
      <dgm:prSet/>
      <dgm:spPr/>
      <dgm:t>
        <a:bodyPr/>
        <a:lstStyle/>
        <a:p>
          <a:endParaRPr lang="tr-TR"/>
        </a:p>
      </dgm:t>
    </dgm:pt>
    <dgm:pt modelId="{049C5FB1-2CE5-4E3C-9EF1-62D3655E3508}">
      <dgm:prSet/>
      <dgm:spPr/>
      <dgm:t>
        <a:bodyPr/>
        <a:lstStyle/>
        <a:p>
          <a:r>
            <a:rPr lang="en-US"/>
            <a:t>5. Prevent possible vested interests from exercising their influence in a situation.</a:t>
          </a:r>
          <a:endParaRPr lang="tr-TR"/>
        </a:p>
      </dgm:t>
    </dgm:pt>
    <dgm:pt modelId="{9EF9D212-7535-47DA-A569-65C57DA5F92A}" type="parTrans" cxnId="{C508B44A-623A-414B-9C48-BE3DFB4D022C}">
      <dgm:prSet/>
      <dgm:spPr/>
      <dgm:t>
        <a:bodyPr/>
        <a:lstStyle/>
        <a:p>
          <a:endParaRPr lang="tr-TR"/>
        </a:p>
      </dgm:t>
    </dgm:pt>
    <dgm:pt modelId="{4D2282E8-E869-4609-8877-DD3EACB425F3}" type="sibTrans" cxnId="{C508B44A-623A-414B-9C48-BE3DFB4D022C}">
      <dgm:prSet/>
      <dgm:spPr/>
      <dgm:t>
        <a:bodyPr/>
        <a:lstStyle/>
        <a:p>
          <a:endParaRPr lang="tr-TR"/>
        </a:p>
      </dgm:t>
    </dgm:pt>
    <dgm:pt modelId="{7B659B3A-FBE7-4239-96C8-F1ABE1F698F5}">
      <dgm:prSet/>
      <dgm:spPr/>
      <dgm:t>
        <a:bodyPr/>
        <a:lstStyle/>
        <a:p>
          <a:r>
            <a:rPr lang="en-US"/>
            <a:t>6. Relate to hired researchers and consultants more effectively.</a:t>
          </a:r>
          <a:endParaRPr lang="tr-TR"/>
        </a:p>
      </dgm:t>
    </dgm:pt>
    <dgm:pt modelId="{5E15D79C-65CD-4C53-9BB6-60DC29C549D1}" type="parTrans" cxnId="{AB716836-6C7A-4D6E-A485-4CEDA15B7D9A}">
      <dgm:prSet/>
      <dgm:spPr/>
      <dgm:t>
        <a:bodyPr/>
        <a:lstStyle/>
        <a:p>
          <a:endParaRPr lang="tr-TR"/>
        </a:p>
      </dgm:t>
    </dgm:pt>
    <dgm:pt modelId="{7890BA38-5249-4ECD-AC6E-4C0A928066B5}" type="sibTrans" cxnId="{AB716836-6C7A-4D6E-A485-4CEDA15B7D9A}">
      <dgm:prSet/>
      <dgm:spPr/>
      <dgm:t>
        <a:bodyPr/>
        <a:lstStyle/>
        <a:p>
          <a:endParaRPr lang="tr-TR"/>
        </a:p>
      </dgm:t>
    </dgm:pt>
    <dgm:pt modelId="{E8D21B8F-DD8C-46E7-BC8E-63581AC5E1B7}">
      <dgm:prSet/>
      <dgm:spPr/>
      <dgm:t>
        <a:bodyPr/>
        <a:lstStyle/>
        <a:p>
          <a:r>
            <a:rPr lang="en-US"/>
            <a:t>7. Combine experience with scientific knowledge while making decisions</a:t>
          </a:r>
          <a:endParaRPr lang="tr-TR"/>
        </a:p>
      </dgm:t>
    </dgm:pt>
    <dgm:pt modelId="{C86439A3-AC6E-4754-8551-E37D1FC27F14}" type="parTrans" cxnId="{C69507A8-8A9B-4671-B29E-EFCC47590FA9}">
      <dgm:prSet/>
      <dgm:spPr/>
      <dgm:t>
        <a:bodyPr/>
        <a:lstStyle/>
        <a:p>
          <a:endParaRPr lang="tr-TR"/>
        </a:p>
      </dgm:t>
    </dgm:pt>
    <dgm:pt modelId="{906CC20F-593E-408F-828C-5603692DEBE7}" type="sibTrans" cxnId="{C69507A8-8A9B-4671-B29E-EFCC47590FA9}">
      <dgm:prSet/>
      <dgm:spPr/>
      <dgm:t>
        <a:bodyPr/>
        <a:lstStyle/>
        <a:p>
          <a:endParaRPr lang="tr-TR"/>
        </a:p>
      </dgm:t>
    </dgm:pt>
    <dgm:pt modelId="{EDD28276-53C8-4C70-B755-2EE9F9F8F1AE}" type="pres">
      <dgm:prSet presAssocID="{4618754D-FF7A-4A0F-B083-8E84BF144239}" presName="linear" presStyleCnt="0">
        <dgm:presLayoutVars>
          <dgm:animLvl val="lvl"/>
          <dgm:resizeHandles val="exact"/>
        </dgm:presLayoutVars>
      </dgm:prSet>
      <dgm:spPr/>
    </dgm:pt>
    <dgm:pt modelId="{FF039C4F-EDAD-4BA5-955E-D3F21D25FF34}" type="pres">
      <dgm:prSet presAssocID="{3CDA426A-5B3A-4D39-8FF0-80442EC8DF29}" presName="parentText" presStyleLbl="node1" presStyleIdx="0" presStyleCnt="9" custLinFactNeighborY="18000">
        <dgm:presLayoutVars>
          <dgm:chMax val="0"/>
          <dgm:bulletEnabled val="1"/>
        </dgm:presLayoutVars>
      </dgm:prSet>
      <dgm:spPr/>
    </dgm:pt>
    <dgm:pt modelId="{4C440A9E-0647-42C2-A074-1098194592DE}" type="pres">
      <dgm:prSet presAssocID="{E7B8C08F-33F9-403B-B22A-B3578BC092B9}" presName="spacer" presStyleCnt="0"/>
      <dgm:spPr/>
    </dgm:pt>
    <dgm:pt modelId="{1839C5C2-F765-4880-9FE8-F046F62A5CC0}" type="pres">
      <dgm:prSet presAssocID="{73985C6B-ABCF-41C8-9597-CDBAE4B4F391}" presName="parentText" presStyleLbl="node1" presStyleIdx="1" presStyleCnt="9" custLinFactNeighborX="-11890" custLinFactNeighborY="53997">
        <dgm:presLayoutVars>
          <dgm:chMax val="0"/>
          <dgm:bulletEnabled val="1"/>
        </dgm:presLayoutVars>
      </dgm:prSet>
      <dgm:spPr/>
    </dgm:pt>
    <dgm:pt modelId="{C339581C-8D04-4B92-A261-B183B083237D}" type="pres">
      <dgm:prSet presAssocID="{70B3E474-A141-45F5-9195-BBDCE71C95FE}" presName="spacer" presStyleCnt="0"/>
      <dgm:spPr/>
    </dgm:pt>
    <dgm:pt modelId="{D5BF0712-B9C7-4595-8DD8-F30421DF4452}" type="pres">
      <dgm:prSet presAssocID="{EFA99FC2-3BCD-4F2E-983F-0E14CC2DD7A9}" presName="parentText" presStyleLbl="node1" presStyleIdx="2" presStyleCnt="9">
        <dgm:presLayoutVars>
          <dgm:chMax val="0"/>
          <dgm:bulletEnabled val="1"/>
        </dgm:presLayoutVars>
      </dgm:prSet>
      <dgm:spPr/>
    </dgm:pt>
    <dgm:pt modelId="{38DED05F-CD73-4685-97D3-BA3FB3FB8389}" type="pres">
      <dgm:prSet presAssocID="{BC7A26D0-9660-4BB0-89CD-87124E320EA8}" presName="spacer" presStyleCnt="0"/>
      <dgm:spPr/>
    </dgm:pt>
    <dgm:pt modelId="{367D6EBE-8BDE-4EE9-9841-B30384409792}" type="pres">
      <dgm:prSet presAssocID="{A957457E-AD79-4280-A10B-453B7FEDEEC1}" presName="parentText" presStyleLbl="node1" presStyleIdx="3" presStyleCnt="9">
        <dgm:presLayoutVars>
          <dgm:chMax val="0"/>
          <dgm:bulletEnabled val="1"/>
        </dgm:presLayoutVars>
      </dgm:prSet>
      <dgm:spPr/>
    </dgm:pt>
    <dgm:pt modelId="{7385C6AA-16B8-4FE8-99E0-E03BD9A28B2B}" type="pres">
      <dgm:prSet presAssocID="{DAEFEA74-08B9-4E63-B7C0-55E830E6C6BC}" presName="spacer" presStyleCnt="0"/>
      <dgm:spPr/>
    </dgm:pt>
    <dgm:pt modelId="{9693E37E-DAA7-47CE-860B-6AE810AC2E67}" type="pres">
      <dgm:prSet presAssocID="{A3B73BA0-BCD9-4B36-8BE7-A2DEB3C23DEF}" presName="parentText" presStyleLbl="node1" presStyleIdx="4" presStyleCnt="9">
        <dgm:presLayoutVars>
          <dgm:chMax val="0"/>
          <dgm:bulletEnabled val="1"/>
        </dgm:presLayoutVars>
      </dgm:prSet>
      <dgm:spPr/>
    </dgm:pt>
    <dgm:pt modelId="{A9919518-CC0B-4EBE-A17C-1033B52E9C3B}" type="pres">
      <dgm:prSet presAssocID="{B76E2C0B-9415-4994-9732-70CC88110106}" presName="spacer" presStyleCnt="0"/>
      <dgm:spPr/>
    </dgm:pt>
    <dgm:pt modelId="{6875F400-4E73-4CB1-AC8A-2B29C59F515B}" type="pres">
      <dgm:prSet presAssocID="{57AC2E30-A234-4A76-A347-3966DE919AA3}" presName="parentText" presStyleLbl="node1" presStyleIdx="5" presStyleCnt="9" custLinFactNeighborX="-4082" custLinFactNeighborY="71997">
        <dgm:presLayoutVars>
          <dgm:chMax val="0"/>
          <dgm:bulletEnabled val="1"/>
        </dgm:presLayoutVars>
      </dgm:prSet>
      <dgm:spPr/>
    </dgm:pt>
    <dgm:pt modelId="{A6711EB5-9159-4E7C-9340-EE738095ECD9}" type="pres">
      <dgm:prSet presAssocID="{CB94D406-54F2-48A3-86C8-A09F42385D1B}" presName="spacer" presStyleCnt="0"/>
      <dgm:spPr/>
    </dgm:pt>
    <dgm:pt modelId="{B742B650-5810-4863-8DE3-7B8F0138DBEC}" type="pres">
      <dgm:prSet presAssocID="{049C5FB1-2CE5-4E3C-9EF1-62D3655E3508}" presName="parentText" presStyleLbl="node1" presStyleIdx="6" presStyleCnt="9">
        <dgm:presLayoutVars>
          <dgm:chMax val="0"/>
          <dgm:bulletEnabled val="1"/>
        </dgm:presLayoutVars>
      </dgm:prSet>
      <dgm:spPr/>
    </dgm:pt>
    <dgm:pt modelId="{0B38AA65-EC63-40E2-AD2B-66CD72B42741}" type="pres">
      <dgm:prSet presAssocID="{4D2282E8-E869-4609-8877-DD3EACB425F3}" presName="spacer" presStyleCnt="0"/>
      <dgm:spPr/>
    </dgm:pt>
    <dgm:pt modelId="{4C6573F2-96A8-4855-B0C6-0F6C49782FB7}" type="pres">
      <dgm:prSet presAssocID="{7B659B3A-FBE7-4239-96C8-F1ABE1F698F5}" presName="parentText" presStyleLbl="node1" presStyleIdx="7" presStyleCnt="9">
        <dgm:presLayoutVars>
          <dgm:chMax val="0"/>
          <dgm:bulletEnabled val="1"/>
        </dgm:presLayoutVars>
      </dgm:prSet>
      <dgm:spPr/>
    </dgm:pt>
    <dgm:pt modelId="{24B035C0-D9CC-461E-A53D-42902006B1CC}" type="pres">
      <dgm:prSet presAssocID="{7890BA38-5249-4ECD-AC6E-4C0A928066B5}" presName="spacer" presStyleCnt="0"/>
      <dgm:spPr/>
    </dgm:pt>
    <dgm:pt modelId="{8073E4E0-C5E4-4AF9-A80C-41950716B801}" type="pres">
      <dgm:prSet presAssocID="{E8D21B8F-DD8C-46E7-BC8E-63581AC5E1B7}" presName="parentText" presStyleLbl="node1" presStyleIdx="8" presStyleCnt="9">
        <dgm:presLayoutVars>
          <dgm:chMax val="0"/>
          <dgm:bulletEnabled val="1"/>
        </dgm:presLayoutVars>
      </dgm:prSet>
      <dgm:spPr/>
    </dgm:pt>
  </dgm:ptLst>
  <dgm:cxnLst>
    <dgm:cxn modelId="{14141C16-1F92-4F9F-8A5C-852A8D578229}" type="presOf" srcId="{7B659B3A-FBE7-4239-96C8-F1ABE1F698F5}" destId="{4C6573F2-96A8-4855-B0C6-0F6C49782FB7}" srcOrd="0" destOrd="0" presId="urn:microsoft.com/office/officeart/2005/8/layout/vList2"/>
    <dgm:cxn modelId="{5099CF30-E57E-4B24-90A4-4E7E4941AA58}" type="presOf" srcId="{57AC2E30-A234-4A76-A347-3966DE919AA3}" destId="{6875F400-4E73-4CB1-AC8A-2B29C59F515B}" srcOrd="0" destOrd="0" presId="urn:microsoft.com/office/officeart/2005/8/layout/vList2"/>
    <dgm:cxn modelId="{AB716836-6C7A-4D6E-A485-4CEDA15B7D9A}" srcId="{4618754D-FF7A-4A0F-B083-8E84BF144239}" destId="{7B659B3A-FBE7-4239-96C8-F1ABE1F698F5}" srcOrd="7" destOrd="0" parTransId="{5E15D79C-65CD-4C53-9BB6-60DC29C549D1}" sibTransId="{7890BA38-5249-4ECD-AC6E-4C0A928066B5}"/>
    <dgm:cxn modelId="{3FEB635F-1929-48CA-BF57-1A047B30A5CA}" srcId="{4618754D-FF7A-4A0F-B083-8E84BF144239}" destId="{A3B73BA0-BCD9-4B36-8BE7-A2DEB3C23DEF}" srcOrd="4" destOrd="0" parTransId="{84478C5B-AA50-4E5F-B756-69C9C08583EC}" sibTransId="{B76E2C0B-9415-4994-9732-70CC88110106}"/>
    <dgm:cxn modelId="{DDF48D42-4C9D-4FAF-8B58-BD1480A33C67}" type="presOf" srcId="{73985C6B-ABCF-41C8-9597-CDBAE4B4F391}" destId="{1839C5C2-F765-4880-9FE8-F046F62A5CC0}" srcOrd="0" destOrd="0" presId="urn:microsoft.com/office/officeart/2005/8/layout/vList2"/>
    <dgm:cxn modelId="{09C4D346-CB94-4528-93C4-7A93F514DB99}" srcId="{4618754D-FF7A-4A0F-B083-8E84BF144239}" destId="{73985C6B-ABCF-41C8-9597-CDBAE4B4F391}" srcOrd="1" destOrd="0" parTransId="{C925CAC0-4DF1-42B6-A403-E98FE17421F7}" sibTransId="{70B3E474-A141-45F5-9195-BBDCE71C95FE}"/>
    <dgm:cxn modelId="{362F0767-3FA4-452C-8E94-6CFE403A5200}" srcId="{4618754D-FF7A-4A0F-B083-8E84BF144239}" destId="{57AC2E30-A234-4A76-A347-3966DE919AA3}" srcOrd="5" destOrd="0" parTransId="{81149A16-F919-4A9A-935E-FC45B16D463A}" sibTransId="{CB94D406-54F2-48A3-86C8-A09F42385D1B}"/>
    <dgm:cxn modelId="{C508B44A-623A-414B-9C48-BE3DFB4D022C}" srcId="{4618754D-FF7A-4A0F-B083-8E84BF144239}" destId="{049C5FB1-2CE5-4E3C-9EF1-62D3655E3508}" srcOrd="6" destOrd="0" parTransId="{9EF9D212-7535-47DA-A569-65C57DA5F92A}" sibTransId="{4D2282E8-E869-4609-8877-DD3EACB425F3}"/>
    <dgm:cxn modelId="{DEF93F6B-D492-4056-BB83-8120E116FC8E}" type="presOf" srcId="{A3B73BA0-BCD9-4B36-8BE7-A2DEB3C23DEF}" destId="{9693E37E-DAA7-47CE-860B-6AE810AC2E67}" srcOrd="0" destOrd="0" presId="urn:microsoft.com/office/officeart/2005/8/layout/vList2"/>
    <dgm:cxn modelId="{10AE344D-3BAD-4A63-A136-6663F8EF3DBC}" type="presOf" srcId="{E8D21B8F-DD8C-46E7-BC8E-63581AC5E1B7}" destId="{8073E4E0-C5E4-4AF9-A80C-41950716B801}" srcOrd="0" destOrd="0" presId="urn:microsoft.com/office/officeart/2005/8/layout/vList2"/>
    <dgm:cxn modelId="{FFB36896-3117-4AA5-AE04-CE305CEDB8B8}" type="presOf" srcId="{A957457E-AD79-4280-A10B-453B7FEDEEC1}" destId="{367D6EBE-8BDE-4EE9-9841-B30384409792}" srcOrd="0" destOrd="0" presId="urn:microsoft.com/office/officeart/2005/8/layout/vList2"/>
    <dgm:cxn modelId="{3398889E-3948-4F85-9AA0-C8F61AE42209}" type="presOf" srcId="{3CDA426A-5B3A-4D39-8FF0-80442EC8DF29}" destId="{FF039C4F-EDAD-4BA5-955E-D3F21D25FF34}" srcOrd="0" destOrd="0" presId="urn:microsoft.com/office/officeart/2005/8/layout/vList2"/>
    <dgm:cxn modelId="{C69507A8-8A9B-4671-B29E-EFCC47590FA9}" srcId="{4618754D-FF7A-4A0F-B083-8E84BF144239}" destId="{E8D21B8F-DD8C-46E7-BC8E-63581AC5E1B7}" srcOrd="8" destOrd="0" parTransId="{C86439A3-AC6E-4754-8551-E37D1FC27F14}" sibTransId="{906CC20F-593E-408F-828C-5603692DEBE7}"/>
    <dgm:cxn modelId="{B732C2AB-CC71-4B6E-BF17-06FB48306EB8}" srcId="{4618754D-FF7A-4A0F-B083-8E84BF144239}" destId="{A957457E-AD79-4280-A10B-453B7FEDEEC1}" srcOrd="3" destOrd="0" parTransId="{DC7CF919-70A6-4BE1-B0A2-2C0F6E24EA3F}" sibTransId="{DAEFEA74-08B9-4E63-B7C0-55E830E6C6BC}"/>
    <dgm:cxn modelId="{90518DD5-764F-49C1-8CE0-636D63AD1C4B}" type="presOf" srcId="{EFA99FC2-3BCD-4F2E-983F-0E14CC2DD7A9}" destId="{D5BF0712-B9C7-4595-8DD8-F30421DF4452}" srcOrd="0" destOrd="0" presId="urn:microsoft.com/office/officeart/2005/8/layout/vList2"/>
    <dgm:cxn modelId="{A073FFD9-369A-471F-8F55-2A1E8F8F4CA7}" type="presOf" srcId="{4618754D-FF7A-4A0F-B083-8E84BF144239}" destId="{EDD28276-53C8-4C70-B755-2EE9F9F8F1AE}" srcOrd="0" destOrd="0" presId="urn:microsoft.com/office/officeart/2005/8/layout/vList2"/>
    <dgm:cxn modelId="{F44559E0-0DAC-4E91-B17C-60E3C1EC2B1F}" srcId="{4618754D-FF7A-4A0F-B083-8E84BF144239}" destId="{3CDA426A-5B3A-4D39-8FF0-80442EC8DF29}" srcOrd="0" destOrd="0" parTransId="{F91A2216-9D18-4903-B033-D705A60B0F99}" sibTransId="{E7B8C08F-33F9-403B-B22A-B3578BC092B9}"/>
    <dgm:cxn modelId="{DBFC96E2-DCFA-4A78-BFA7-EECC7E7CBD30}" type="presOf" srcId="{049C5FB1-2CE5-4E3C-9EF1-62D3655E3508}" destId="{B742B650-5810-4863-8DE3-7B8F0138DBEC}" srcOrd="0" destOrd="0" presId="urn:microsoft.com/office/officeart/2005/8/layout/vList2"/>
    <dgm:cxn modelId="{E996E6E6-C7A7-4DE3-AA15-7A76EE8EB595}" srcId="{4618754D-FF7A-4A0F-B083-8E84BF144239}" destId="{EFA99FC2-3BCD-4F2E-983F-0E14CC2DD7A9}" srcOrd="2" destOrd="0" parTransId="{C74F27A2-3245-4299-B9DC-2ACE4E9509EA}" sibTransId="{BC7A26D0-9660-4BB0-89CD-87124E320EA8}"/>
    <dgm:cxn modelId="{9CED0D20-1C4E-44BF-8AC3-5E02FEC346DE}" type="presParOf" srcId="{EDD28276-53C8-4C70-B755-2EE9F9F8F1AE}" destId="{FF039C4F-EDAD-4BA5-955E-D3F21D25FF34}" srcOrd="0" destOrd="0" presId="urn:microsoft.com/office/officeart/2005/8/layout/vList2"/>
    <dgm:cxn modelId="{1D3A5159-E0AD-4A51-BA41-C8ACC2B3E9E2}" type="presParOf" srcId="{EDD28276-53C8-4C70-B755-2EE9F9F8F1AE}" destId="{4C440A9E-0647-42C2-A074-1098194592DE}" srcOrd="1" destOrd="0" presId="urn:microsoft.com/office/officeart/2005/8/layout/vList2"/>
    <dgm:cxn modelId="{275E4E01-BF4A-47E2-B590-CBB1367750FF}" type="presParOf" srcId="{EDD28276-53C8-4C70-B755-2EE9F9F8F1AE}" destId="{1839C5C2-F765-4880-9FE8-F046F62A5CC0}" srcOrd="2" destOrd="0" presId="urn:microsoft.com/office/officeart/2005/8/layout/vList2"/>
    <dgm:cxn modelId="{0C179FE2-64A9-4677-B8A5-4419A6D5ABAF}" type="presParOf" srcId="{EDD28276-53C8-4C70-B755-2EE9F9F8F1AE}" destId="{C339581C-8D04-4B92-A261-B183B083237D}" srcOrd="3" destOrd="0" presId="urn:microsoft.com/office/officeart/2005/8/layout/vList2"/>
    <dgm:cxn modelId="{A7A87CC4-7F96-473D-BF50-DFDEE0D8B957}" type="presParOf" srcId="{EDD28276-53C8-4C70-B755-2EE9F9F8F1AE}" destId="{D5BF0712-B9C7-4595-8DD8-F30421DF4452}" srcOrd="4" destOrd="0" presId="urn:microsoft.com/office/officeart/2005/8/layout/vList2"/>
    <dgm:cxn modelId="{8B269D02-C0D3-4EEE-A8B4-482ED51B3AA3}" type="presParOf" srcId="{EDD28276-53C8-4C70-B755-2EE9F9F8F1AE}" destId="{38DED05F-CD73-4685-97D3-BA3FB3FB8389}" srcOrd="5" destOrd="0" presId="urn:microsoft.com/office/officeart/2005/8/layout/vList2"/>
    <dgm:cxn modelId="{E7C40E37-1741-4BCB-BAEC-D8923995CBBF}" type="presParOf" srcId="{EDD28276-53C8-4C70-B755-2EE9F9F8F1AE}" destId="{367D6EBE-8BDE-4EE9-9841-B30384409792}" srcOrd="6" destOrd="0" presId="urn:microsoft.com/office/officeart/2005/8/layout/vList2"/>
    <dgm:cxn modelId="{DC16858D-CF12-46AC-8E91-EB419B25B3FE}" type="presParOf" srcId="{EDD28276-53C8-4C70-B755-2EE9F9F8F1AE}" destId="{7385C6AA-16B8-4FE8-99E0-E03BD9A28B2B}" srcOrd="7" destOrd="0" presId="urn:microsoft.com/office/officeart/2005/8/layout/vList2"/>
    <dgm:cxn modelId="{85B0EEF3-71C6-4329-905C-2BD83B35ADA1}" type="presParOf" srcId="{EDD28276-53C8-4C70-B755-2EE9F9F8F1AE}" destId="{9693E37E-DAA7-47CE-860B-6AE810AC2E67}" srcOrd="8" destOrd="0" presId="urn:microsoft.com/office/officeart/2005/8/layout/vList2"/>
    <dgm:cxn modelId="{5F8D326A-41F4-4C67-8B53-C670572EB219}" type="presParOf" srcId="{EDD28276-53C8-4C70-B755-2EE9F9F8F1AE}" destId="{A9919518-CC0B-4EBE-A17C-1033B52E9C3B}" srcOrd="9" destOrd="0" presId="urn:microsoft.com/office/officeart/2005/8/layout/vList2"/>
    <dgm:cxn modelId="{C69D8F69-7CD2-4492-9D9B-23661AC52C1F}" type="presParOf" srcId="{EDD28276-53C8-4C70-B755-2EE9F9F8F1AE}" destId="{6875F400-4E73-4CB1-AC8A-2B29C59F515B}" srcOrd="10" destOrd="0" presId="urn:microsoft.com/office/officeart/2005/8/layout/vList2"/>
    <dgm:cxn modelId="{385190B9-573E-43FF-924B-82F779DA526F}" type="presParOf" srcId="{EDD28276-53C8-4C70-B755-2EE9F9F8F1AE}" destId="{A6711EB5-9159-4E7C-9340-EE738095ECD9}" srcOrd="11" destOrd="0" presId="urn:microsoft.com/office/officeart/2005/8/layout/vList2"/>
    <dgm:cxn modelId="{E119DFB3-AF8C-429D-B7C1-A0B6E4317D5A}" type="presParOf" srcId="{EDD28276-53C8-4C70-B755-2EE9F9F8F1AE}" destId="{B742B650-5810-4863-8DE3-7B8F0138DBEC}" srcOrd="12" destOrd="0" presId="urn:microsoft.com/office/officeart/2005/8/layout/vList2"/>
    <dgm:cxn modelId="{33C7420C-FB3A-4415-8CE7-A299D3CD17D9}" type="presParOf" srcId="{EDD28276-53C8-4C70-B755-2EE9F9F8F1AE}" destId="{0B38AA65-EC63-40E2-AD2B-66CD72B42741}" srcOrd="13" destOrd="0" presId="urn:microsoft.com/office/officeart/2005/8/layout/vList2"/>
    <dgm:cxn modelId="{0F40A85C-2F77-4108-BBFF-685D7C067661}" type="presParOf" srcId="{EDD28276-53C8-4C70-B755-2EE9F9F8F1AE}" destId="{4C6573F2-96A8-4855-B0C6-0F6C49782FB7}" srcOrd="14" destOrd="0" presId="urn:microsoft.com/office/officeart/2005/8/layout/vList2"/>
    <dgm:cxn modelId="{502AD55B-1AB6-4D1C-95FC-B7A813F11C8D}" type="presParOf" srcId="{EDD28276-53C8-4C70-B755-2EE9F9F8F1AE}" destId="{24B035C0-D9CC-461E-A53D-42902006B1CC}" srcOrd="15" destOrd="0" presId="urn:microsoft.com/office/officeart/2005/8/layout/vList2"/>
    <dgm:cxn modelId="{39587152-5430-42DE-A0A9-33ABC3F12178}" type="presParOf" srcId="{EDD28276-53C8-4C70-B755-2EE9F9F8F1AE}" destId="{8073E4E0-C5E4-4AF9-A80C-41950716B801}"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039C4F-EDAD-4BA5-955E-D3F21D25FF34}">
      <dsp:nvSpPr>
        <dsp:cNvPr id="0" name=""/>
        <dsp:cNvSpPr/>
      </dsp:nvSpPr>
      <dsp:spPr>
        <a:xfrm>
          <a:off x="0" y="34855"/>
          <a:ext cx="10515600" cy="431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1. Identify and effectively </a:t>
          </a:r>
          <a:r>
            <a:rPr lang="en-US" sz="1800" b="1" kern="1200" dirty="0"/>
            <a:t>solve minor problems </a:t>
          </a:r>
          <a:r>
            <a:rPr lang="en-US" sz="1800" kern="1200" dirty="0"/>
            <a:t>in the work setting.</a:t>
          </a:r>
          <a:endParaRPr lang="tr-TR" sz="1800" kern="1200" dirty="0"/>
        </a:p>
      </dsp:txBody>
      <dsp:txXfrm>
        <a:off x="21075" y="55930"/>
        <a:ext cx="10473450" cy="389580"/>
      </dsp:txXfrm>
    </dsp:sp>
    <dsp:sp modelId="{1839C5C2-F765-4880-9FE8-F046F62A5CC0}">
      <dsp:nvSpPr>
        <dsp:cNvPr id="0" name=""/>
        <dsp:cNvSpPr/>
      </dsp:nvSpPr>
      <dsp:spPr>
        <a:xfrm>
          <a:off x="0" y="537086"/>
          <a:ext cx="10515600" cy="43173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2. Know how to discriminate good from bad research.</a:t>
          </a:r>
          <a:endParaRPr lang="tr-TR" sz="1800" kern="1200" dirty="0"/>
        </a:p>
      </dsp:txBody>
      <dsp:txXfrm>
        <a:off x="21075" y="558161"/>
        <a:ext cx="10473450" cy="389580"/>
      </dsp:txXfrm>
    </dsp:sp>
    <dsp:sp modelId="{D5BF0712-B9C7-4595-8DD8-F30421DF4452}">
      <dsp:nvSpPr>
        <dsp:cNvPr id="0" name=""/>
        <dsp:cNvSpPr/>
      </dsp:nvSpPr>
      <dsp:spPr>
        <a:xfrm>
          <a:off x="0" y="992664"/>
          <a:ext cx="10515600" cy="43173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3. Appreciate and be constantly aware of the multiple influences and multiple</a:t>
          </a:r>
          <a:endParaRPr lang="tr-TR" sz="1800" kern="1200" dirty="0"/>
        </a:p>
      </dsp:txBody>
      <dsp:txXfrm>
        <a:off x="21075" y="1013739"/>
        <a:ext cx="10473450" cy="389580"/>
      </dsp:txXfrm>
    </dsp:sp>
    <dsp:sp modelId="{367D6EBE-8BDE-4EE9-9841-B30384409792}">
      <dsp:nvSpPr>
        <dsp:cNvPr id="0" name=""/>
        <dsp:cNvSpPr/>
      </dsp:nvSpPr>
      <dsp:spPr>
        <a:xfrm>
          <a:off x="0" y="1476233"/>
          <a:ext cx="10515600" cy="43173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effects of factors impinging on a situation.</a:t>
          </a:r>
          <a:endParaRPr lang="tr-TR" sz="1800" kern="1200"/>
        </a:p>
      </dsp:txBody>
      <dsp:txXfrm>
        <a:off x="21075" y="1497308"/>
        <a:ext cx="10473450" cy="389580"/>
      </dsp:txXfrm>
    </dsp:sp>
    <dsp:sp modelId="{9693E37E-DAA7-47CE-860B-6AE810AC2E67}">
      <dsp:nvSpPr>
        <dsp:cNvPr id="0" name=""/>
        <dsp:cNvSpPr/>
      </dsp:nvSpPr>
      <dsp:spPr>
        <a:xfrm>
          <a:off x="0" y="1959803"/>
          <a:ext cx="10515600" cy="43173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4. Take calculated risks in decision making, knowing full well the probabilities</a:t>
          </a:r>
          <a:endParaRPr lang="tr-TR" sz="1800" kern="1200"/>
        </a:p>
      </dsp:txBody>
      <dsp:txXfrm>
        <a:off x="21075" y="1980878"/>
        <a:ext cx="10473450" cy="389580"/>
      </dsp:txXfrm>
    </dsp:sp>
    <dsp:sp modelId="{6875F400-4E73-4CB1-AC8A-2B29C59F515B}">
      <dsp:nvSpPr>
        <dsp:cNvPr id="0" name=""/>
        <dsp:cNvSpPr/>
      </dsp:nvSpPr>
      <dsp:spPr>
        <a:xfrm>
          <a:off x="0" y="2480697"/>
          <a:ext cx="10515600" cy="431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associated with the different possible outcomes.</a:t>
          </a:r>
          <a:endParaRPr lang="tr-TR" sz="1800" kern="1200" dirty="0"/>
        </a:p>
      </dsp:txBody>
      <dsp:txXfrm>
        <a:off x="21075" y="2501772"/>
        <a:ext cx="10473450" cy="389580"/>
      </dsp:txXfrm>
    </dsp:sp>
    <dsp:sp modelId="{B742B650-5810-4863-8DE3-7B8F0138DBEC}">
      <dsp:nvSpPr>
        <dsp:cNvPr id="0" name=""/>
        <dsp:cNvSpPr/>
      </dsp:nvSpPr>
      <dsp:spPr>
        <a:xfrm>
          <a:off x="0" y="2926944"/>
          <a:ext cx="10515600" cy="43173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5. Prevent possible vested interests from exercising their influence in a situation.</a:t>
          </a:r>
          <a:endParaRPr lang="tr-TR" sz="1800" kern="1200"/>
        </a:p>
      </dsp:txBody>
      <dsp:txXfrm>
        <a:off x="21075" y="2948019"/>
        <a:ext cx="10473450" cy="389580"/>
      </dsp:txXfrm>
    </dsp:sp>
    <dsp:sp modelId="{4C6573F2-96A8-4855-B0C6-0F6C49782FB7}">
      <dsp:nvSpPr>
        <dsp:cNvPr id="0" name=""/>
        <dsp:cNvSpPr/>
      </dsp:nvSpPr>
      <dsp:spPr>
        <a:xfrm>
          <a:off x="0" y="3410514"/>
          <a:ext cx="10515600" cy="43173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6. Relate to hired researchers and consultants more effectively.</a:t>
          </a:r>
          <a:endParaRPr lang="tr-TR" sz="1800" kern="1200"/>
        </a:p>
      </dsp:txBody>
      <dsp:txXfrm>
        <a:off x="21075" y="3431589"/>
        <a:ext cx="10473450" cy="389580"/>
      </dsp:txXfrm>
    </dsp:sp>
    <dsp:sp modelId="{8073E4E0-C5E4-4AF9-A80C-41950716B801}">
      <dsp:nvSpPr>
        <dsp:cNvPr id="0" name=""/>
        <dsp:cNvSpPr/>
      </dsp:nvSpPr>
      <dsp:spPr>
        <a:xfrm>
          <a:off x="0" y="3894084"/>
          <a:ext cx="10515600" cy="43173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7. Combine experience with scientific knowledge while making decisions</a:t>
          </a:r>
          <a:endParaRPr lang="tr-TR" sz="1800" kern="1200"/>
        </a:p>
      </dsp:txBody>
      <dsp:txXfrm>
        <a:off x="21075" y="3915159"/>
        <a:ext cx="10473450" cy="3895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35529C-9009-28C3-6211-13F0D4AAD99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8A122E4-7FD9-0323-D2CB-28F6F7E526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6D1631D-3C68-E6C5-917A-971D4C45FC1D}"/>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ACFA55C3-BFA0-6ABB-3543-AA4EE9E7EFA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3AAB19A-64A6-9AE8-4879-9502DADC4BAE}"/>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4231373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B54241-1876-E42C-298E-362216386A4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83D4D2E-E7E8-75B4-F1FF-A140303C7EE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5C12BE0-8272-3248-89B9-7D074F3D97D0}"/>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44BD8AC8-C2EB-1AD9-4AA9-77A6729941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25945A0-2538-ECAD-3425-94F4FC9D6826}"/>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2256586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D732374-72D7-9642-861E-5081D0B24BD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42FF682-69B2-2547-9357-C3BC7CD57E8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CE3C5E3-B753-81F3-29B9-30C28839A262}"/>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B62AA079-0A51-65E5-0806-092C4DE574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9648ED-8EF7-79A8-1948-A58CD26F9D5F}"/>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84130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F1F06D-EF1E-A19B-F821-2CE23BA419C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AC66ED-A564-8923-1F33-96D468DD98C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E6C23BE-B4EE-4167-1D9D-CA3769A8A18D}"/>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D8E2718A-F3F0-ECB7-BF0F-04B851046D8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E236136-010E-AE7F-D263-61A818F3FA79}"/>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1722193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B26D2C-515D-FD6B-68E2-8E691068BFD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7050439-3325-8225-71F1-414AE0CDCC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BA06374-E27C-03E6-5CD3-A36081798877}"/>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34A0B4A1-1AF5-9AEE-7C07-C003C54502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E2FFE4-4EA6-8F60-873F-4762E965BEF6}"/>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1839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B227B1-60D9-9395-2AFB-A04E2F60D73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2DBA5E0-FE24-CEEE-2476-734B84D016D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22C5E0-CEBD-781B-CFF3-6D3A28104B6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DC515C-D4B8-E040-5799-66F6FAF2331F}"/>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6" name="Alt Bilgi Yer Tutucusu 5">
            <a:extLst>
              <a:ext uri="{FF2B5EF4-FFF2-40B4-BE49-F238E27FC236}">
                <a16:creationId xmlns:a16="http://schemas.microsoft.com/office/drawing/2014/main" id="{74F0DE23-D593-D48F-ACE8-DE06AA293FF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6DDD50F-5165-3BE8-F2F5-26E664267FF0}"/>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306552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23C7C4-46B8-2C1C-937C-659917BD089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7C1C37B-90C5-B522-4F5D-F4A6087067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1E459F5-9925-9170-A644-FB48CE3FB52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0E71BAE-4090-1260-CF7E-D397C16E73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E828459-C9F8-6113-3BF3-73DCFC30B79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8B01903-891D-D72F-737B-B4D64D22993B}"/>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8" name="Alt Bilgi Yer Tutucusu 7">
            <a:extLst>
              <a:ext uri="{FF2B5EF4-FFF2-40B4-BE49-F238E27FC236}">
                <a16:creationId xmlns:a16="http://schemas.microsoft.com/office/drawing/2014/main" id="{CB0A1098-50EE-D44F-B418-BDFFCCB6030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24B7C19-6ABA-66BD-9ABB-F387C734DCE8}"/>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3225374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FE2653-9F8D-9526-0007-763510A1F32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5EC80A4-581B-7072-B3E5-466B5E11E78C}"/>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4" name="Alt Bilgi Yer Tutucusu 3">
            <a:extLst>
              <a:ext uri="{FF2B5EF4-FFF2-40B4-BE49-F238E27FC236}">
                <a16:creationId xmlns:a16="http://schemas.microsoft.com/office/drawing/2014/main" id="{8439CA14-FCDC-1908-503F-9119A24E93F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1D3CC49-B968-A757-EF0A-23323CF3EB33}"/>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327906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FF32CEF-E378-42DA-0F84-20494EDFE1D8}"/>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3" name="Alt Bilgi Yer Tutucusu 2">
            <a:extLst>
              <a:ext uri="{FF2B5EF4-FFF2-40B4-BE49-F238E27FC236}">
                <a16:creationId xmlns:a16="http://schemas.microsoft.com/office/drawing/2014/main" id="{11D4B185-CA16-55C7-203C-F9EA67921C4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53C3F95-DB82-15BC-DF58-B780AD5DED64}"/>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1111405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35B02-8FC6-7567-94B7-ECDF57FF31F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2453232-201A-EFAD-EB36-B12402D680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00C32E-B417-1E1E-0938-19F6D84014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B19187A-A5BB-2D9A-656A-223A00EB56CA}"/>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6" name="Alt Bilgi Yer Tutucusu 5">
            <a:extLst>
              <a:ext uri="{FF2B5EF4-FFF2-40B4-BE49-F238E27FC236}">
                <a16:creationId xmlns:a16="http://schemas.microsoft.com/office/drawing/2014/main" id="{63028C7C-A88D-FF36-BF24-D0D6B51F4DB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4322024-B164-08FF-039C-3F40E6533DBA}"/>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84028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1683FC-C426-C455-C672-DAED4178AFF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CE5FDD5-7BF5-F997-562F-0D5C720839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8535A8C-AFD2-A000-BBDE-69CBBBEA2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2EDE808-0F4E-1319-511F-7A275A91418B}"/>
              </a:ext>
            </a:extLst>
          </p:cNvPr>
          <p:cNvSpPr>
            <a:spLocks noGrp="1"/>
          </p:cNvSpPr>
          <p:nvPr>
            <p:ph type="dt" sz="half" idx="10"/>
          </p:nvPr>
        </p:nvSpPr>
        <p:spPr/>
        <p:txBody>
          <a:bodyPr/>
          <a:lstStyle/>
          <a:p>
            <a:fld id="{D57CBB47-F3DB-418B-81DF-32A9D480126B}" type="datetimeFigureOut">
              <a:rPr lang="tr-TR" smtClean="0"/>
              <a:t>3.03.2024</a:t>
            </a:fld>
            <a:endParaRPr lang="tr-TR"/>
          </a:p>
        </p:txBody>
      </p:sp>
      <p:sp>
        <p:nvSpPr>
          <p:cNvPr id="6" name="Alt Bilgi Yer Tutucusu 5">
            <a:extLst>
              <a:ext uri="{FF2B5EF4-FFF2-40B4-BE49-F238E27FC236}">
                <a16:creationId xmlns:a16="http://schemas.microsoft.com/office/drawing/2014/main" id="{947EAE89-45FA-9B93-40CE-69BE9146C3B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9843570-B6F3-0F8F-5C38-A967574B824F}"/>
              </a:ext>
            </a:extLst>
          </p:cNvPr>
          <p:cNvSpPr>
            <a:spLocks noGrp="1"/>
          </p:cNvSpPr>
          <p:nvPr>
            <p:ph type="sldNum" sz="quarter" idx="12"/>
          </p:nvPr>
        </p:nvSpPr>
        <p:spPr/>
        <p:txBody>
          <a:bodyPr/>
          <a:lstStyle/>
          <a:p>
            <a:fld id="{4987A632-C936-4A2F-BE03-A239FB2C0FF1}" type="slidenum">
              <a:rPr lang="tr-TR" smtClean="0"/>
              <a:t>‹#›</a:t>
            </a:fld>
            <a:endParaRPr lang="tr-TR"/>
          </a:p>
        </p:txBody>
      </p:sp>
    </p:spTree>
    <p:extLst>
      <p:ext uri="{BB962C8B-B14F-4D97-AF65-F5344CB8AC3E}">
        <p14:creationId xmlns:p14="http://schemas.microsoft.com/office/powerpoint/2010/main" val="3434931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CFCE0D7-EC85-0E51-377C-B4D34EE5B5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332FD70-CFAF-AACB-9E18-234F67AD6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D2E6D2-12E4-AC09-54C9-6F4B238426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7CBB47-F3DB-418B-81DF-32A9D480126B}" type="datetimeFigureOut">
              <a:rPr lang="tr-TR" smtClean="0"/>
              <a:t>3.03.2024</a:t>
            </a:fld>
            <a:endParaRPr lang="tr-TR"/>
          </a:p>
        </p:txBody>
      </p:sp>
      <p:sp>
        <p:nvSpPr>
          <p:cNvPr id="5" name="Alt Bilgi Yer Tutucusu 4">
            <a:extLst>
              <a:ext uri="{FF2B5EF4-FFF2-40B4-BE49-F238E27FC236}">
                <a16:creationId xmlns:a16="http://schemas.microsoft.com/office/drawing/2014/main" id="{5EFF8AC8-0A49-A3AA-F6F0-8FC35A03A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73512F7-9C82-050C-5108-B4FECAD36B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87A632-C936-4A2F-BE03-A239FB2C0FF1}" type="slidenum">
              <a:rPr lang="tr-TR" smtClean="0"/>
              <a:t>‹#›</a:t>
            </a:fld>
            <a:endParaRPr lang="tr-TR"/>
          </a:p>
        </p:txBody>
      </p:sp>
    </p:spTree>
    <p:extLst>
      <p:ext uri="{BB962C8B-B14F-4D97-AF65-F5344CB8AC3E}">
        <p14:creationId xmlns:p14="http://schemas.microsoft.com/office/powerpoint/2010/main" val="1576015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24" name="Straight Connector 21">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Rectangle 24">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ACA9611-3ACD-6B09-0736-49443E1B927D}"/>
              </a:ext>
            </a:extLst>
          </p:cNvPr>
          <p:cNvSpPr>
            <a:spLocks noGrp="1"/>
          </p:cNvSpPr>
          <p:nvPr>
            <p:ph type="ctrTitle"/>
          </p:nvPr>
        </p:nvSpPr>
        <p:spPr>
          <a:xfrm>
            <a:off x="1524000" y="1584683"/>
            <a:ext cx="9144000" cy="2551829"/>
          </a:xfrm>
        </p:spPr>
        <p:txBody>
          <a:bodyPr anchor="ctr">
            <a:normAutofit fontScale="90000"/>
          </a:bodyPr>
          <a:lstStyle/>
          <a:p>
            <a:r>
              <a:rPr lang="tr-TR" sz="6600" dirty="0"/>
              <a:t>MAT 304</a:t>
            </a:r>
            <a:br>
              <a:rPr lang="tr-TR" sz="6600" dirty="0"/>
            </a:br>
            <a:r>
              <a:rPr lang="tr-TR" sz="6600" dirty="0"/>
              <a:t>Data Analysis &amp; </a:t>
            </a:r>
            <a:r>
              <a:rPr lang="tr-TR" sz="6600" dirty="0" err="1"/>
              <a:t>Reporting</a:t>
            </a:r>
            <a:br>
              <a:rPr lang="tr-TR" sz="6600" dirty="0"/>
            </a:br>
            <a:endParaRPr lang="tr-TR" sz="6600" dirty="0"/>
          </a:p>
        </p:txBody>
      </p:sp>
      <p:sp>
        <p:nvSpPr>
          <p:cNvPr id="3" name="Alt Başlık 2">
            <a:extLst>
              <a:ext uri="{FF2B5EF4-FFF2-40B4-BE49-F238E27FC236}">
                <a16:creationId xmlns:a16="http://schemas.microsoft.com/office/drawing/2014/main" id="{67011A34-FFEA-23A9-EF95-F987100F7885}"/>
              </a:ext>
            </a:extLst>
          </p:cNvPr>
          <p:cNvSpPr>
            <a:spLocks noGrp="1"/>
          </p:cNvSpPr>
          <p:nvPr>
            <p:ph type="subTitle" idx="1"/>
          </p:nvPr>
        </p:nvSpPr>
        <p:spPr>
          <a:xfrm>
            <a:off x="1666875" y="4466632"/>
            <a:ext cx="9144000" cy="1182135"/>
          </a:xfrm>
        </p:spPr>
        <p:txBody>
          <a:bodyPr anchor="ctr">
            <a:normAutofit/>
          </a:bodyPr>
          <a:lstStyle/>
          <a:p>
            <a:r>
              <a:rPr lang="tr-TR" sz="2800" dirty="0" err="1"/>
              <a:t>Chapter</a:t>
            </a:r>
            <a:r>
              <a:rPr lang="tr-TR" sz="2800" dirty="0"/>
              <a:t> 1 -</a:t>
            </a:r>
            <a:r>
              <a:rPr lang="tr-TR" sz="2800" dirty="0" err="1"/>
              <a:t>What</a:t>
            </a:r>
            <a:r>
              <a:rPr lang="tr-TR" sz="2800" dirty="0"/>
              <a:t> is Business </a:t>
            </a:r>
            <a:r>
              <a:rPr lang="tr-TR" sz="2800" dirty="0" err="1"/>
              <a:t>Research</a:t>
            </a:r>
            <a:r>
              <a:rPr lang="tr-TR" sz="2800" dirty="0"/>
              <a:t>?</a:t>
            </a:r>
          </a:p>
          <a:p>
            <a:r>
              <a:rPr lang="tr-TR" sz="2800" dirty="0" err="1"/>
              <a:t>Assist.Prof</a:t>
            </a:r>
            <a:r>
              <a:rPr lang="tr-TR" sz="2800" dirty="0"/>
              <a:t>. Dr. Duygu GÜR</a:t>
            </a:r>
          </a:p>
        </p:txBody>
      </p:sp>
    </p:spTree>
    <p:extLst>
      <p:ext uri="{BB962C8B-B14F-4D97-AF65-F5344CB8AC3E}">
        <p14:creationId xmlns:p14="http://schemas.microsoft.com/office/powerpoint/2010/main" val="796618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D07166-C717-B199-34B0-1086508DF810}"/>
              </a:ext>
            </a:extLst>
          </p:cNvPr>
          <p:cNvSpPr>
            <a:spLocks noGrp="1"/>
          </p:cNvSpPr>
          <p:nvPr>
            <p:ph type="title"/>
          </p:nvPr>
        </p:nvSpPr>
        <p:spPr/>
        <p:txBody>
          <a:bodyPr>
            <a:normAutofit/>
          </a:bodyPr>
          <a:lstStyle/>
          <a:p>
            <a:r>
              <a:rPr lang="en-US" sz="3200" u="none" strike="noStrike" baseline="0" dirty="0">
                <a:latin typeface="+mn-lt"/>
              </a:rPr>
              <a:t>TYPES OF BUSINESS RESEARCH: APPLIED AND BASIC</a:t>
            </a:r>
            <a:endParaRPr lang="tr-TR" sz="3200" dirty="0">
              <a:latin typeface="+mn-lt"/>
            </a:endParaRPr>
          </a:p>
        </p:txBody>
      </p:sp>
      <p:sp>
        <p:nvSpPr>
          <p:cNvPr id="3" name="İçerik Yer Tutucusu 2">
            <a:extLst>
              <a:ext uri="{FF2B5EF4-FFF2-40B4-BE49-F238E27FC236}">
                <a16:creationId xmlns:a16="http://schemas.microsoft.com/office/drawing/2014/main" id="{28EF2016-A794-4FC5-5E43-1F82B9582AC2}"/>
              </a:ext>
            </a:extLst>
          </p:cNvPr>
          <p:cNvSpPr>
            <a:spLocks noGrp="1"/>
          </p:cNvSpPr>
          <p:nvPr>
            <p:ph idx="1"/>
          </p:nvPr>
        </p:nvSpPr>
        <p:spPr/>
        <p:txBody>
          <a:bodyPr/>
          <a:lstStyle/>
          <a:p>
            <a:endParaRPr lang="tr-TR" dirty="0"/>
          </a:p>
          <a:p>
            <a:pPr marL="514350" indent="-514350" algn="ctr">
              <a:lnSpc>
                <a:spcPct val="250000"/>
              </a:lnSpc>
              <a:buFont typeface="+mj-lt"/>
              <a:buAutoNum type="arabicPeriod"/>
            </a:pPr>
            <a:r>
              <a:rPr lang="tr-TR" sz="3200" b="1" dirty="0">
                <a:highlight>
                  <a:srgbClr val="FFFF00"/>
                </a:highlight>
              </a:rPr>
              <a:t>Basic / </a:t>
            </a:r>
            <a:r>
              <a:rPr lang="tr-TR" sz="3200" b="1" dirty="0" err="1">
                <a:highlight>
                  <a:srgbClr val="FFFF00"/>
                </a:highlight>
              </a:rPr>
              <a:t>Pure</a:t>
            </a:r>
            <a:r>
              <a:rPr lang="tr-TR" sz="3200" b="1" dirty="0">
                <a:highlight>
                  <a:srgbClr val="FFFF00"/>
                </a:highlight>
              </a:rPr>
              <a:t> / </a:t>
            </a:r>
            <a:r>
              <a:rPr lang="tr-TR" sz="3200" b="1" dirty="0" err="1">
                <a:highlight>
                  <a:srgbClr val="FFFF00"/>
                </a:highlight>
              </a:rPr>
              <a:t>Fundamental</a:t>
            </a:r>
            <a:r>
              <a:rPr lang="tr-TR" sz="3200" b="1" dirty="0">
                <a:highlight>
                  <a:srgbClr val="FFFF00"/>
                </a:highlight>
              </a:rPr>
              <a:t> </a:t>
            </a:r>
            <a:r>
              <a:rPr lang="tr-TR" sz="3200" b="1" dirty="0" err="1">
                <a:highlight>
                  <a:srgbClr val="FFFF00"/>
                </a:highlight>
              </a:rPr>
              <a:t>Research</a:t>
            </a:r>
            <a:endParaRPr lang="tr-TR" sz="3200" b="1" dirty="0">
              <a:highlight>
                <a:srgbClr val="FFFF00"/>
              </a:highlight>
            </a:endParaRPr>
          </a:p>
          <a:p>
            <a:pPr marL="514350" indent="-514350" algn="ctr">
              <a:lnSpc>
                <a:spcPct val="250000"/>
              </a:lnSpc>
              <a:buFont typeface="+mj-lt"/>
              <a:buAutoNum type="arabicPeriod"/>
            </a:pPr>
            <a:r>
              <a:rPr lang="tr-TR" sz="3200" b="1" dirty="0" err="1">
                <a:highlight>
                  <a:srgbClr val="FFFF00"/>
                </a:highlight>
              </a:rPr>
              <a:t>Applied</a:t>
            </a:r>
            <a:r>
              <a:rPr lang="tr-TR" sz="3200" b="1" dirty="0">
                <a:highlight>
                  <a:srgbClr val="FFFF00"/>
                </a:highlight>
              </a:rPr>
              <a:t> </a:t>
            </a:r>
            <a:r>
              <a:rPr lang="tr-TR" sz="3200" b="1" dirty="0" err="1">
                <a:highlight>
                  <a:srgbClr val="FFFF00"/>
                </a:highlight>
              </a:rPr>
              <a:t>Research</a:t>
            </a:r>
            <a:endParaRPr lang="tr-TR" sz="3200" b="1" dirty="0">
              <a:highlight>
                <a:srgbClr val="FFFF00"/>
              </a:highlight>
            </a:endParaRPr>
          </a:p>
        </p:txBody>
      </p:sp>
    </p:spTree>
    <p:extLst>
      <p:ext uri="{BB962C8B-B14F-4D97-AF65-F5344CB8AC3E}">
        <p14:creationId xmlns:p14="http://schemas.microsoft.com/office/powerpoint/2010/main" val="3349685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A46155-0D3F-156F-43E1-CB8582FFAF15}"/>
              </a:ext>
            </a:extLst>
          </p:cNvPr>
          <p:cNvSpPr>
            <a:spLocks noGrp="1"/>
          </p:cNvSpPr>
          <p:nvPr>
            <p:ph type="title"/>
          </p:nvPr>
        </p:nvSpPr>
        <p:spPr/>
        <p:txBody>
          <a:bodyPr/>
          <a:lstStyle/>
          <a:p>
            <a:r>
              <a:rPr lang="tr-TR" dirty="0"/>
              <a:t>1. Basic </a:t>
            </a:r>
            <a:r>
              <a:rPr lang="tr-TR" dirty="0" err="1"/>
              <a:t>Research</a:t>
            </a:r>
            <a:endParaRPr lang="tr-TR" dirty="0"/>
          </a:p>
        </p:txBody>
      </p:sp>
      <p:sp>
        <p:nvSpPr>
          <p:cNvPr id="3" name="İçerik Yer Tutucusu 2">
            <a:extLst>
              <a:ext uri="{FF2B5EF4-FFF2-40B4-BE49-F238E27FC236}">
                <a16:creationId xmlns:a16="http://schemas.microsoft.com/office/drawing/2014/main" id="{1E15AF41-80E5-BE9F-DE69-E24C6EC65D4B}"/>
              </a:ext>
            </a:extLst>
          </p:cNvPr>
          <p:cNvSpPr>
            <a:spLocks noGrp="1"/>
          </p:cNvSpPr>
          <p:nvPr>
            <p:ph idx="1"/>
          </p:nvPr>
        </p:nvSpPr>
        <p:spPr/>
        <p:txBody>
          <a:bodyPr>
            <a:normAutofit fontScale="92500"/>
          </a:bodyPr>
          <a:lstStyle/>
          <a:p>
            <a:pPr algn="just"/>
            <a:r>
              <a:rPr lang="en-US" sz="2400" b="1" dirty="0">
                <a:effectLst/>
                <a:ea typeface="Calibri" panose="020F0502020204030204" pitchFamily="34" charset="0"/>
                <a:cs typeface="Times New Roman" panose="02020603050405020304" pitchFamily="18" charset="0"/>
              </a:rPr>
              <a:t>It is more focused on creating scientific knowledge and predictions for further studies</a:t>
            </a:r>
            <a:endParaRPr lang="tr-TR" sz="2400" dirty="0"/>
          </a:p>
          <a:p>
            <a:pPr algn="just"/>
            <a:r>
              <a:rPr lang="tr-TR" dirty="0" err="1"/>
              <a:t>The</a:t>
            </a:r>
            <a:r>
              <a:rPr lang="tr-TR" dirty="0"/>
              <a:t> </a:t>
            </a:r>
            <a:r>
              <a:rPr lang="tr-TR" dirty="0" err="1"/>
              <a:t>aim</a:t>
            </a:r>
            <a:r>
              <a:rPr lang="tr-TR" dirty="0"/>
              <a:t> </a:t>
            </a:r>
            <a:r>
              <a:rPr lang="en-US" dirty="0"/>
              <a:t>is to generate a body of knowledge</a:t>
            </a:r>
            <a:r>
              <a:rPr lang="tr-TR" dirty="0"/>
              <a:t> </a:t>
            </a:r>
            <a:r>
              <a:rPr lang="en-US" dirty="0"/>
              <a:t>by trying to comprehend how certain problems that occur in organizations</a:t>
            </a:r>
            <a:r>
              <a:rPr lang="tr-TR" dirty="0"/>
              <a:t> </a:t>
            </a:r>
            <a:r>
              <a:rPr lang="en-US" dirty="0"/>
              <a:t>can be solved</a:t>
            </a:r>
            <a:endParaRPr lang="tr-TR" dirty="0"/>
          </a:p>
          <a:p>
            <a:pPr algn="just"/>
            <a:r>
              <a:rPr lang="tr-TR" dirty="0" err="1"/>
              <a:t>It</a:t>
            </a:r>
            <a:r>
              <a:rPr lang="tr-TR" dirty="0"/>
              <a:t> </a:t>
            </a:r>
            <a:r>
              <a:rPr lang="en-US" b="1" dirty="0"/>
              <a:t>enhance</a:t>
            </a:r>
            <a:r>
              <a:rPr lang="tr-TR" b="1" dirty="0"/>
              <a:t>s</a:t>
            </a:r>
            <a:r>
              <a:rPr lang="en-US" b="1" dirty="0"/>
              <a:t> the</a:t>
            </a:r>
            <a:r>
              <a:rPr lang="tr-TR" b="1" dirty="0"/>
              <a:t> </a:t>
            </a:r>
            <a:r>
              <a:rPr lang="en-US" b="1" dirty="0"/>
              <a:t>understanding of certain problems </a:t>
            </a:r>
            <a:r>
              <a:rPr lang="en-US" dirty="0"/>
              <a:t>that </a:t>
            </a:r>
            <a:r>
              <a:rPr lang="en-US" u="sng" dirty="0"/>
              <a:t>commonly occur in organizational settings and</a:t>
            </a:r>
            <a:r>
              <a:rPr lang="en-US" dirty="0"/>
              <a:t> </a:t>
            </a:r>
            <a:r>
              <a:rPr lang="en-US" u="sng" dirty="0"/>
              <a:t>seek methods of solving them</a:t>
            </a:r>
            <a:r>
              <a:rPr lang="tr-TR" u="sng" dirty="0"/>
              <a:t>.</a:t>
            </a:r>
          </a:p>
          <a:p>
            <a:pPr algn="just"/>
            <a:r>
              <a:rPr lang="en-US" dirty="0"/>
              <a:t>The findings of such research</a:t>
            </a:r>
            <a:r>
              <a:rPr lang="tr-TR" dirty="0"/>
              <a:t> </a:t>
            </a:r>
            <a:r>
              <a:rPr lang="en-US" dirty="0"/>
              <a:t>contribute to </a:t>
            </a:r>
            <a:r>
              <a:rPr lang="en-US" dirty="0">
                <a:highlight>
                  <a:srgbClr val="FFFF00"/>
                </a:highlight>
              </a:rPr>
              <a:t>the building of knowledge </a:t>
            </a:r>
            <a:r>
              <a:rPr lang="en-US" dirty="0"/>
              <a:t>in the </a:t>
            </a:r>
            <a:r>
              <a:rPr lang="en-US" u="sng" dirty="0"/>
              <a:t>various functional areas of</a:t>
            </a:r>
            <a:r>
              <a:rPr lang="tr-TR" u="sng" dirty="0"/>
              <a:t> </a:t>
            </a:r>
            <a:r>
              <a:rPr lang="en-US" u="sng" dirty="0"/>
              <a:t>business</a:t>
            </a:r>
            <a:r>
              <a:rPr lang="en-US" dirty="0"/>
              <a:t>. Such knowledge generated is </a:t>
            </a:r>
            <a:r>
              <a:rPr lang="en-US" u="sng" dirty="0"/>
              <a:t>usually later applied in organizational</a:t>
            </a:r>
            <a:r>
              <a:rPr lang="tr-TR" u="sng" dirty="0"/>
              <a:t> </a:t>
            </a:r>
            <a:r>
              <a:rPr lang="en-US" u="sng" dirty="0"/>
              <a:t>settings </a:t>
            </a:r>
            <a:r>
              <a:rPr lang="en-US" dirty="0"/>
              <a:t>for problem solving.</a:t>
            </a:r>
            <a:endParaRPr lang="tr-TR" dirty="0"/>
          </a:p>
          <a:p>
            <a:pPr lvl="1" algn="just"/>
            <a:r>
              <a:rPr lang="en-US" dirty="0"/>
              <a:t>For example, Coca-Cola may want to know why Pepsi is gaining market share in Paris.</a:t>
            </a:r>
            <a:endParaRPr lang="tr-TR" dirty="0"/>
          </a:p>
        </p:txBody>
      </p:sp>
    </p:spTree>
    <p:extLst>
      <p:ext uri="{BB962C8B-B14F-4D97-AF65-F5344CB8AC3E}">
        <p14:creationId xmlns:p14="http://schemas.microsoft.com/office/powerpoint/2010/main" val="274996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279B2F-FDAD-7D43-E8DB-FE8D982AD3BF}"/>
              </a:ext>
            </a:extLst>
          </p:cNvPr>
          <p:cNvSpPr>
            <a:spLocks noGrp="1"/>
          </p:cNvSpPr>
          <p:nvPr>
            <p:ph type="title"/>
          </p:nvPr>
        </p:nvSpPr>
        <p:spPr/>
        <p:txBody>
          <a:bodyPr/>
          <a:lstStyle/>
          <a:p>
            <a:r>
              <a:rPr lang="en-US" b="1" i="0" dirty="0">
                <a:solidFill>
                  <a:srgbClr val="2D2D2D"/>
                </a:solidFill>
                <a:effectLst/>
                <a:latin typeface="Noto Sans" panose="020B0502040504020204" pitchFamily="34" charset="0"/>
              </a:rPr>
              <a:t>Examples of basic research</a:t>
            </a:r>
            <a:br>
              <a:rPr lang="en-US" b="1" i="0" dirty="0">
                <a:solidFill>
                  <a:srgbClr val="2D2D2D"/>
                </a:solidFill>
                <a:effectLst/>
                <a:latin typeface="Noto Sans" panose="020B0502040504020204" pitchFamily="34" charset="0"/>
              </a:rPr>
            </a:br>
            <a:endParaRPr lang="tr-TR" dirty="0"/>
          </a:p>
        </p:txBody>
      </p:sp>
      <p:sp>
        <p:nvSpPr>
          <p:cNvPr id="3" name="İçerik Yer Tutucusu 2">
            <a:extLst>
              <a:ext uri="{FF2B5EF4-FFF2-40B4-BE49-F238E27FC236}">
                <a16:creationId xmlns:a16="http://schemas.microsoft.com/office/drawing/2014/main" id="{124E12D1-DD95-C91E-8162-F90D04875DD2}"/>
              </a:ext>
            </a:extLst>
          </p:cNvPr>
          <p:cNvSpPr>
            <a:spLocks noGrp="1"/>
          </p:cNvSpPr>
          <p:nvPr>
            <p:ph idx="1"/>
          </p:nvPr>
        </p:nvSpPr>
        <p:spPr/>
        <p:txBody>
          <a:bodyPr>
            <a:normAutofit fontScale="92500" lnSpcReduction="20000"/>
          </a:bodyPr>
          <a:lstStyle/>
          <a:p>
            <a:pPr algn="l">
              <a:buFont typeface="Arial" panose="020B0604020202020204" pitchFamily="34" charset="0"/>
              <a:buChar char="•"/>
            </a:pPr>
            <a:r>
              <a:rPr lang="en-US" b="0" i="1" dirty="0">
                <a:solidFill>
                  <a:srgbClr val="2D2D2D"/>
                </a:solidFill>
                <a:effectLst/>
                <a:latin typeface="Noto Sans" panose="020B0502040504020204" pitchFamily="34" charset="0"/>
              </a:rPr>
              <a:t>A study looking at </a:t>
            </a:r>
            <a:r>
              <a:rPr lang="en-US" b="1" i="1" dirty="0">
                <a:solidFill>
                  <a:srgbClr val="2D2D2D"/>
                </a:solidFill>
                <a:effectLst/>
                <a:latin typeface="Noto Sans" panose="020B0502040504020204" pitchFamily="34" charset="0"/>
              </a:rPr>
              <a:t>how alcohol consumption impacts the brain</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to discover the components making up human DNA</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accessing </a:t>
            </a:r>
            <a:r>
              <a:rPr lang="en-US" b="1" i="1" dirty="0">
                <a:solidFill>
                  <a:srgbClr val="2D2D2D"/>
                </a:solidFill>
                <a:effectLst/>
                <a:latin typeface="Noto Sans" panose="020B0502040504020204" pitchFamily="34" charset="0"/>
              </a:rPr>
              <a:t>whether stress levels make people more aggressive</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looking to see if gender stereotypes lead to depression</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searching for the </a:t>
            </a:r>
            <a:r>
              <a:rPr lang="en-US" b="1" i="1" dirty="0">
                <a:solidFill>
                  <a:srgbClr val="2D2D2D"/>
                </a:solidFill>
                <a:effectLst/>
                <a:latin typeface="Noto Sans" panose="020B0502040504020204" pitchFamily="34" charset="0"/>
              </a:rPr>
              <a:t>causative factors of cancer</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on the </a:t>
            </a:r>
            <a:r>
              <a:rPr lang="en-US" b="1" i="1" dirty="0">
                <a:solidFill>
                  <a:srgbClr val="2D2D2D"/>
                </a:solidFill>
                <a:effectLst/>
                <a:latin typeface="Noto Sans" panose="020B0502040504020204" pitchFamily="34" charset="0"/>
              </a:rPr>
              <a:t>growth process of oak trees</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seeing what areas of the United States have the most rain</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examining whether a vegetarian diet is healthier than one with meat</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on the </a:t>
            </a:r>
            <a:r>
              <a:rPr lang="en-US" b="1" i="1" dirty="0">
                <a:solidFill>
                  <a:srgbClr val="2D2D2D"/>
                </a:solidFill>
                <a:effectLst/>
                <a:latin typeface="Noto Sans" panose="020B0502040504020204" pitchFamily="34" charset="0"/>
              </a:rPr>
              <a:t>various types of kiwis grown in Chile</a:t>
            </a:r>
            <a:endParaRPr lang="en-US" b="1" i="0" dirty="0">
              <a:solidFill>
                <a:srgbClr val="2D2D2D"/>
              </a:solidFill>
              <a:effectLst/>
              <a:latin typeface="Noto Sans" panose="020B0502040504020204" pitchFamily="34" charset="0"/>
            </a:endParaRPr>
          </a:p>
          <a:p>
            <a:endParaRPr lang="tr-TR" dirty="0"/>
          </a:p>
        </p:txBody>
      </p:sp>
    </p:spTree>
    <p:extLst>
      <p:ext uri="{BB962C8B-B14F-4D97-AF65-F5344CB8AC3E}">
        <p14:creationId xmlns:p14="http://schemas.microsoft.com/office/powerpoint/2010/main" val="3870239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011BA6-5250-5D2E-245C-D0F2A66A84A8}"/>
              </a:ext>
            </a:extLst>
          </p:cNvPr>
          <p:cNvSpPr>
            <a:spLocks noGrp="1"/>
          </p:cNvSpPr>
          <p:nvPr>
            <p:ph type="title"/>
          </p:nvPr>
        </p:nvSpPr>
        <p:spPr/>
        <p:txBody>
          <a:bodyPr/>
          <a:lstStyle/>
          <a:p>
            <a:r>
              <a:rPr lang="tr-TR" dirty="0"/>
              <a:t>2. </a:t>
            </a:r>
            <a:r>
              <a:rPr lang="tr-TR" dirty="0" err="1"/>
              <a:t>Applied</a:t>
            </a:r>
            <a:r>
              <a:rPr lang="tr-TR" dirty="0"/>
              <a:t> </a:t>
            </a:r>
            <a:r>
              <a:rPr lang="tr-TR" dirty="0" err="1"/>
              <a:t>Research</a:t>
            </a:r>
            <a:endParaRPr lang="tr-TR" dirty="0"/>
          </a:p>
        </p:txBody>
      </p:sp>
      <p:sp>
        <p:nvSpPr>
          <p:cNvPr id="3" name="İçerik Yer Tutucusu 2">
            <a:extLst>
              <a:ext uri="{FF2B5EF4-FFF2-40B4-BE49-F238E27FC236}">
                <a16:creationId xmlns:a16="http://schemas.microsoft.com/office/drawing/2014/main" id="{D2164576-A832-B8C0-6AF1-77A5E9DC727B}"/>
              </a:ext>
            </a:extLst>
          </p:cNvPr>
          <p:cNvSpPr>
            <a:spLocks noGrp="1"/>
          </p:cNvSpPr>
          <p:nvPr>
            <p:ph idx="1"/>
          </p:nvPr>
        </p:nvSpPr>
        <p:spPr/>
        <p:txBody>
          <a:bodyPr>
            <a:normAutofit/>
          </a:bodyPr>
          <a:lstStyle/>
          <a:p>
            <a:r>
              <a:rPr lang="en-US" dirty="0"/>
              <a:t>Applied research is a type of examination looking to find practical solutions for existing problems</a:t>
            </a:r>
            <a:endParaRPr lang="tr-TR" dirty="0"/>
          </a:p>
          <a:p>
            <a:r>
              <a:rPr lang="tr-TR" dirty="0"/>
              <a:t>t</a:t>
            </a:r>
            <a:r>
              <a:rPr lang="en-US" dirty="0"/>
              <a:t>o solve a current</a:t>
            </a:r>
            <a:r>
              <a:rPr lang="tr-TR" dirty="0"/>
              <a:t> </a:t>
            </a:r>
            <a:r>
              <a:rPr lang="en-US" dirty="0"/>
              <a:t>problem faced by the manager in the work setting, demanding a timely solution.</a:t>
            </a:r>
            <a:endParaRPr lang="tr-TR" dirty="0"/>
          </a:p>
          <a:p>
            <a:pPr lvl="1"/>
            <a:r>
              <a:rPr lang="en-US" dirty="0"/>
              <a:t>For example, a particular product may not be selling well and the manager</a:t>
            </a:r>
            <a:r>
              <a:rPr lang="tr-TR" dirty="0"/>
              <a:t> </a:t>
            </a:r>
            <a:r>
              <a:rPr lang="en-US" dirty="0"/>
              <a:t>might want to find the reasons for this in order to take corrective action</a:t>
            </a:r>
            <a:r>
              <a:rPr lang="tr-TR" dirty="0"/>
              <a:t>.</a:t>
            </a:r>
          </a:p>
          <a:p>
            <a:r>
              <a:rPr lang="tr-TR" dirty="0"/>
              <a:t>R</a:t>
            </a:r>
            <a:r>
              <a:rPr lang="en-US" dirty="0" err="1"/>
              <a:t>esearch</a:t>
            </a:r>
            <a:r>
              <a:rPr lang="en-US" dirty="0"/>
              <a:t> done with the intention of </a:t>
            </a:r>
            <a:r>
              <a:rPr lang="en-US" u="sng" dirty="0"/>
              <a:t>applying the results of the findings</a:t>
            </a:r>
            <a:r>
              <a:rPr lang="tr-TR" dirty="0"/>
              <a:t> </a:t>
            </a:r>
            <a:r>
              <a:rPr lang="en-US" dirty="0"/>
              <a:t>to solve specific problems currently being experienced in the organization</a:t>
            </a:r>
            <a:r>
              <a:rPr lang="tr-TR" dirty="0"/>
              <a:t> </a:t>
            </a:r>
            <a:r>
              <a:rPr lang="en-US" dirty="0"/>
              <a:t>is called applied research.</a:t>
            </a:r>
            <a:endParaRPr lang="tr-TR" dirty="0"/>
          </a:p>
          <a:p>
            <a:pPr lvl="1"/>
            <a:r>
              <a:rPr lang="en-US" dirty="0"/>
              <a:t>For example, why are people drinking more bottled water and less cola?</a:t>
            </a:r>
            <a:endParaRPr lang="tr-TR" dirty="0"/>
          </a:p>
        </p:txBody>
      </p:sp>
    </p:spTree>
    <p:extLst>
      <p:ext uri="{BB962C8B-B14F-4D97-AF65-F5344CB8AC3E}">
        <p14:creationId xmlns:p14="http://schemas.microsoft.com/office/powerpoint/2010/main" val="257320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BA3E07-3675-F2FC-CFA6-1DD62D1A18AA}"/>
              </a:ext>
            </a:extLst>
          </p:cNvPr>
          <p:cNvSpPr>
            <a:spLocks noGrp="1"/>
          </p:cNvSpPr>
          <p:nvPr>
            <p:ph type="title"/>
          </p:nvPr>
        </p:nvSpPr>
        <p:spPr/>
        <p:txBody>
          <a:bodyPr/>
          <a:lstStyle/>
          <a:p>
            <a:r>
              <a:rPr lang="tr-TR" b="1" i="0" dirty="0" err="1">
                <a:solidFill>
                  <a:srgbClr val="2D2D2D"/>
                </a:solidFill>
                <a:effectLst/>
                <a:latin typeface="Noto Sans" panose="020B0502040504020204" pitchFamily="34" charset="0"/>
              </a:rPr>
              <a:t>Examples</a:t>
            </a:r>
            <a:r>
              <a:rPr lang="tr-TR" b="1" i="0" dirty="0">
                <a:solidFill>
                  <a:srgbClr val="2D2D2D"/>
                </a:solidFill>
                <a:effectLst/>
                <a:latin typeface="Noto Sans" panose="020B0502040504020204" pitchFamily="34" charset="0"/>
              </a:rPr>
              <a:t> of </a:t>
            </a:r>
            <a:r>
              <a:rPr lang="tr-TR" b="1" i="0" dirty="0" err="1">
                <a:solidFill>
                  <a:srgbClr val="2D2D2D"/>
                </a:solidFill>
                <a:effectLst/>
                <a:latin typeface="Noto Sans" panose="020B0502040504020204" pitchFamily="34" charset="0"/>
              </a:rPr>
              <a:t>applied</a:t>
            </a:r>
            <a:r>
              <a:rPr lang="tr-TR" b="1" i="0" dirty="0">
                <a:solidFill>
                  <a:srgbClr val="2D2D2D"/>
                </a:solidFill>
                <a:effectLst/>
                <a:latin typeface="Noto Sans" panose="020B0502040504020204" pitchFamily="34" charset="0"/>
              </a:rPr>
              <a:t> </a:t>
            </a:r>
            <a:r>
              <a:rPr lang="tr-TR" b="1" i="0" dirty="0" err="1">
                <a:solidFill>
                  <a:srgbClr val="2D2D2D"/>
                </a:solidFill>
                <a:effectLst/>
                <a:latin typeface="Noto Sans" panose="020B0502040504020204" pitchFamily="34" charset="0"/>
              </a:rPr>
              <a:t>research</a:t>
            </a:r>
            <a:br>
              <a:rPr lang="tr-TR" b="1" i="0" dirty="0">
                <a:solidFill>
                  <a:srgbClr val="2D2D2D"/>
                </a:solidFill>
                <a:effectLst/>
                <a:latin typeface="Noto Sans" panose="020B0502040504020204" pitchFamily="34" charset="0"/>
              </a:rPr>
            </a:br>
            <a:endParaRPr lang="tr-TR" dirty="0"/>
          </a:p>
        </p:txBody>
      </p:sp>
      <p:sp>
        <p:nvSpPr>
          <p:cNvPr id="3" name="İçerik Yer Tutucusu 2">
            <a:extLst>
              <a:ext uri="{FF2B5EF4-FFF2-40B4-BE49-F238E27FC236}">
                <a16:creationId xmlns:a16="http://schemas.microsoft.com/office/drawing/2014/main" id="{0EC1261D-6407-B6B1-7D7F-030982006663}"/>
              </a:ext>
            </a:extLst>
          </p:cNvPr>
          <p:cNvSpPr>
            <a:spLocks noGrp="1"/>
          </p:cNvSpPr>
          <p:nvPr>
            <p:ph idx="1"/>
          </p:nvPr>
        </p:nvSpPr>
        <p:spPr/>
        <p:txBody>
          <a:bodyPr>
            <a:normAutofit fontScale="85000" lnSpcReduction="10000"/>
          </a:bodyPr>
          <a:lstStyle/>
          <a:p>
            <a:pPr algn="l">
              <a:buFont typeface="Arial" panose="020B0604020202020204" pitchFamily="34" charset="0"/>
              <a:buChar char="•"/>
            </a:pPr>
            <a:r>
              <a:rPr lang="en-US" b="0" i="1" dirty="0">
                <a:solidFill>
                  <a:srgbClr val="2D2D2D"/>
                </a:solidFill>
                <a:effectLst/>
                <a:latin typeface="Noto Sans" panose="020B0502040504020204" pitchFamily="34" charset="0"/>
              </a:rPr>
              <a:t>A study on how to </a:t>
            </a:r>
            <a:r>
              <a:rPr lang="en-US" b="1" i="1" dirty="0">
                <a:solidFill>
                  <a:srgbClr val="2D2D2D"/>
                </a:solidFill>
                <a:effectLst/>
                <a:latin typeface="Noto Sans" panose="020B0502040504020204" pitchFamily="34" charset="0"/>
              </a:rPr>
              <a:t>improve illiteracy in teenagers</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looking for ways to market products for millennials</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trying to </a:t>
            </a:r>
            <a:r>
              <a:rPr lang="en-US" b="1" i="1" dirty="0">
                <a:solidFill>
                  <a:srgbClr val="2D2D2D"/>
                </a:solidFill>
                <a:effectLst/>
                <a:latin typeface="Noto Sans" panose="020B0502040504020204" pitchFamily="34" charset="0"/>
              </a:rPr>
              <a:t>decrease fraud on social media platforms</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searching for ways to </a:t>
            </a:r>
            <a:r>
              <a:rPr lang="en-US" b="1" i="1" dirty="0">
                <a:solidFill>
                  <a:srgbClr val="2D2D2D"/>
                </a:solidFill>
                <a:effectLst/>
                <a:latin typeface="Noto Sans" panose="020B0502040504020204" pitchFamily="34" charset="0"/>
              </a:rPr>
              <a:t>encourage high school graduates to attend college</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to find ways to make car tires last longer</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exploring ways to cook gluten-free meals with a limited budget</a:t>
            </a:r>
            <a:endParaRPr lang="en-US" b="0"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on </a:t>
            </a:r>
            <a:r>
              <a:rPr lang="en-US" b="1" i="1" dirty="0">
                <a:solidFill>
                  <a:srgbClr val="2D2D2D"/>
                </a:solidFill>
                <a:effectLst/>
                <a:latin typeface="Noto Sans" panose="020B0502040504020204" pitchFamily="34" charset="0"/>
              </a:rPr>
              <a:t>how to treat patients with insomnia</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looking for ways to </a:t>
            </a:r>
            <a:r>
              <a:rPr lang="en-US" b="1" i="1" dirty="0">
                <a:solidFill>
                  <a:srgbClr val="2D2D2D"/>
                </a:solidFill>
                <a:effectLst/>
                <a:latin typeface="Noto Sans" panose="020B0502040504020204" pitchFamily="34" charset="0"/>
              </a:rPr>
              <a:t>improve patient retention at a dentist's office</a:t>
            </a:r>
            <a:endParaRPr lang="en-US" b="1" i="0" dirty="0">
              <a:solidFill>
                <a:srgbClr val="2D2D2D"/>
              </a:solidFill>
              <a:effectLst/>
              <a:latin typeface="Noto Sans" panose="020B0502040504020204" pitchFamily="34" charset="0"/>
            </a:endParaRPr>
          </a:p>
          <a:p>
            <a:pPr algn="l">
              <a:buFont typeface="Arial" panose="020B0604020202020204" pitchFamily="34" charset="0"/>
              <a:buChar char="•"/>
            </a:pPr>
            <a:r>
              <a:rPr lang="en-US" b="0" i="1" dirty="0">
                <a:solidFill>
                  <a:srgbClr val="2D2D2D"/>
                </a:solidFill>
                <a:effectLst/>
                <a:latin typeface="Noto Sans" panose="020B0502040504020204" pitchFamily="34" charset="0"/>
              </a:rPr>
              <a:t>A study providing solutions for how to train dogs to stay in their yard</a:t>
            </a:r>
            <a:endParaRPr lang="en-US" b="0" i="0" dirty="0">
              <a:solidFill>
                <a:srgbClr val="2D2D2D"/>
              </a:solidFill>
              <a:effectLst/>
              <a:latin typeface="Noto Sans" panose="020B0502040504020204" pitchFamily="34" charset="0"/>
            </a:endParaRPr>
          </a:p>
          <a:p>
            <a:endParaRPr lang="tr-TR" dirty="0"/>
          </a:p>
        </p:txBody>
      </p:sp>
    </p:spTree>
    <p:extLst>
      <p:ext uri="{BB962C8B-B14F-4D97-AF65-F5344CB8AC3E}">
        <p14:creationId xmlns:p14="http://schemas.microsoft.com/office/powerpoint/2010/main" val="3431168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9725B1F-7F05-1528-8FE2-08A3C9588BB5}"/>
              </a:ext>
            </a:extLst>
          </p:cNvPr>
          <p:cNvSpPr>
            <a:spLocks noGrp="1"/>
          </p:cNvSpPr>
          <p:nvPr>
            <p:ph type="title"/>
          </p:nvPr>
        </p:nvSpPr>
        <p:spPr>
          <a:xfrm>
            <a:off x="686834" y="1153572"/>
            <a:ext cx="3200400" cy="4461163"/>
          </a:xfrm>
        </p:spPr>
        <p:txBody>
          <a:bodyPr>
            <a:normAutofit/>
          </a:bodyPr>
          <a:lstStyle/>
          <a:p>
            <a:r>
              <a:rPr lang="en-US">
                <a:solidFill>
                  <a:srgbClr val="FFFFFF"/>
                </a:solidFill>
              </a:rPr>
              <a:t>Key Differences between Basic and Applied Research</a:t>
            </a:r>
            <a:endParaRPr lang="tr-T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2258C2F7-5294-5175-E7DA-030A7CE37522}"/>
              </a:ext>
            </a:extLst>
          </p:cNvPr>
          <p:cNvSpPr>
            <a:spLocks noGrp="1"/>
          </p:cNvSpPr>
          <p:nvPr>
            <p:ph idx="1"/>
          </p:nvPr>
        </p:nvSpPr>
        <p:spPr>
          <a:xfrm>
            <a:off x="4447308" y="591344"/>
            <a:ext cx="6906491" cy="5585619"/>
          </a:xfrm>
        </p:spPr>
        <p:txBody>
          <a:bodyPr anchor="ctr">
            <a:normAutofit/>
          </a:bodyPr>
          <a:lstStyle/>
          <a:p>
            <a:pPr marL="0" indent="0" algn="just">
              <a:buNone/>
            </a:pPr>
            <a:r>
              <a:rPr lang="en-US" sz="1800" dirty="0"/>
              <a:t>a) Basic Research can be explained as </a:t>
            </a:r>
            <a:r>
              <a:rPr lang="en-US" sz="1800" b="1" dirty="0"/>
              <a:t>research that tries to expand the already</a:t>
            </a:r>
            <a:r>
              <a:rPr lang="tr-TR" sz="1800" b="1" dirty="0"/>
              <a:t> </a:t>
            </a:r>
            <a:r>
              <a:rPr lang="en-US" sz="1800" b="1" dirty="0"/>
              <a:t>existing scientific knowledge base</a:t>
            </a:r>
            <a:r>
              <a:rPr lang="en-US" sz="1800" dirty="0"/>
              <a:t>. On the contrary, applied research is used</a:t>
            </a:r>
            <a:r>
              <a:rPr lang="tr-TR" sz="1800" dirty="0"/>
              <a:t> </a:t>
            </a:r>
            <a:r>
              <a:rPr lang="en-US" sz="1800" dirty="0"/>
              <a:t>to mean the </a:t>
            </a:r>
            <a:r>
              <a:rPr lang="en-US" sz="1800" b="1" dirty="0"/>
              <a:t>scientific study that is helpful in solving real-life problems.</a:t>
            </a:r>
          </a:p>
          <a:p>
            <a:pPr marL="0" indent="0" algn="just">
              <a:buNone/>
            </a:pPr>
            <a:r>
              <a:rPr lang="en-US" sz="1800" dirty="0"/>
              <a:t>b) While </a:t>
            </a:r>
            <a:r>
              <a:rPr lang="en-US" sz="1800" b="1" dirty="0"/>
              <a:t>basic research is purely theoretical</a:t>
            </a:r>
            <a:r>
              <a:rPr lang="en-US" sz="1800" dirty="0"/>
              <a:t>, </a:t>
            </a:r>
            <a:r>
              <a:rPr lang="en-US" sz="1800" b="1" dirty="0"/>
              <a:t>applied research has a practical</a:t>
            </a:r>
            <a:r>
              <a:rPr lang="tr-TR" sz="1800" b="1" dirty="0"/>
              <a:t> </a:t>
            </a:r>
            <a:r>
              <a:rPr lang="en-US" sz="1800" b="1" dirty="0"/>
              <a:t>approach.</a:t>
            </a:r>
          </a:p>
          <a:p>
            <a:pPr marL="0" indent="0" algn="just">
              <a:buNone/>
            </a:pPr>
            <a:r>
              <a:rPr lang="en-US" sz="1800" dirty="0"/>
              <a:t>c) The </a:t>
            </a:r>
            <a:r>
              <a:rPr lang="en-US" sz="1800" b="1" dirty="0"/>
              <a:t>applicability</a:t>
            </a:r>
            <a:r>
              <a:rPr lang="en-US" sz="1800" dirty="0"/>
              <a:t> of basic research is greater than the applied research, in the</a:t>
            </a:r>
            <a:r>
              <a:rPr lang="tr-TR" sz="1800" dirty="0"/>
              <a:t> </a:t>
            </a:r>
            <a:r>
              <a:rPr lang="en-US" sz="1800" dirty="0"/>
              <a:t>sense that </a:t>
            </a:r>
            <a:r>
              <a:rPr lang="en-US" sz="1800" b="1" dirty="0"/>
              <a:t>the former is universally applicable </a:t>
            </a:r>
            <a:r>
              <a:rPr lang="en-US" sz="1800" dirty="0"/>
              <a:t>whereas the latter can be</a:t>
            </a:r>
            <a:r>
              <a:rPr lang="tr-TR" sz="1800" dirty="0"/>
              <a:t> </a:t>
            </a:r>
            <a:r>
              <a:rPr lang="en-US" sz="1800" b="1" dirty="0"/>
              <a:t>applied only to the specific problem</a:t>
            </a:r>
            <a:r>
              <a:rPr lang="en-US" sz="1800" dirty="0"/>
              <a:t>, for which it was carried out.</a:t>
            </a:r>
          </a:p>
          <a:p>
            <a:pPr marL="0" indent="0" algn="just">
              <a:buNone/>
            </a:pPr>
            <a:r>
              <a:rPr lang="en-US" sz="1800" dirty="0"/>
              <a:t>d) The primary concern of the basic research is to </a:t>
            </a:r>
            <a:r>
              <a:rPr lang="en-US" sz="1800" b="1" dirty="0"/>
              <a:t>develop scientific knowledge</a:t>
            </a:r>
            <a:r>
              <a:rPr lang="tr-TR" sz="1800" b="1" dirty="0"/>
              <a:t> </a:t>
            </a:r>
            <a:r>
              <a:rPr lang="en-US" sz="1800" b="1" dirty="0"/>
              <a:t>and predictions. </a:t>
            </a:r>
            <a:r>
              <a:rPr lang="en-US" sz="1800" dirty="0"/>
              <a:t>On the other hand, applied research stresses on the</a:t>
            </a:r>
            <a:r>
              <a:rPr lang="tr-TR" sz="1800" dirty="0"/>
              <a:t> </a:t>
            </a:r>
            <a:r>
              <a:rPr lang="en-US" sz="1800" b="1" dirty="0"/>
              <a:t>development of technology and technique with the help of basic science.</a:t>
            </a:r>
          </a:p>
          <a:p>
            <a:pPr marL="0" indent="0" algn="just">
              <a:buNone/>
            </a:pPr>
            <a:r>
              <a:rPr lang="en-US" sz="1800" dirty="0"/>
              <a:t>e) The fundamental goal of the basic research is to </a:t>
            </a:r>
            <a:r>
              <a:rPr lang="en-US" sz="1800" b="1" dirty="0"/>
              <a:t>add some knowledge to the</a:t>
            </a:r>
            <a:r>
              <a:rPr lang="tr-TR" sz="1800" b="1" dirty="0"/>
              <a:t> </a:t>
            </a:r>
            <a:r>
              <a:rPr lang="en-US" sz="1800" b="1" dirty="0"/>
              <a:t>already existing one.</a:t>
            </a:r>
            <a:r>
              <a:rPr lang="en-US" sz="1800" dirty="0"/>
              <a:t> Conversely, applied research is directed towards </a:t>
            </a:r>
            <a:r>
              <a:rPr lang="en-US" sz="1800" b="1" dirty="0"/>
              <a:t>finding</a:t>
            </a:r>
            <a:r>
              <a:rPr lang="tr-TR" sz="1800" b="1" dirty="0"/>
              <a:t> </a:t>
            </a:r>
            <a:r>
              <a:rPr lang="en-US" sz="1800" b="1" dirty="0"/>
              <a:t>a solution to the problem under consideration</a:t>
            </a:r>
            <a:r>
              <a:rPr lang="en-US" sz="1800" dirty="0"/>
              <a:t>.</a:t>
            </a:r>
          </a:p>
          <a:p>
            <a:pPr marL="0" indent="0">
              <a:buNone/>
            </a:pPr>
            <a:endParaRPr lang="tr-TR" sz="1800" dirty="0"/>
          </a:p>
        </p:txBody>
      </p:sp>
    </p:spTree>
    <p:extLst>
      <p:ext uri="{BB962C8B-B14F-4D97-AF65-F5344CB8AC3E}">
        <p14:creationId xmlns:p14="http://schemas.microsoft.com/office/powerpoint/2010/main" val="417988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75CC47-B103-4FAF-7872-A6B8C20C27A6}"/>
              </a:ext>
            </a:extLst>
          </p:cNvPr>
          <p:cNvSpPr>
            <a:spLocks noGrp="1"/>
          </p:cNvSpPr>
          <p:nvPr>
            <p:ph type="title"/>
          </p:nvPr>
        </p:nvSpPr>
        <p:spPr/>
        <p:txBody>
          <a:bodyPr/>
          <a:lstStyle/>
          <a:p>
            <a:r>
              <a:rPr lang="tr-TR" dirty="0"/>
              <a:t>Basic </a:t>
            </a:r>
            <a:r>
              <a:rPr lang="tr-TR" dirty="0" err="1"/>
              <a:t>or</a:t>
            </a:r>
            <a:r>
              <a:rPr lang="tr-TR" dirty="0"/>
              <a:t> </a:t>
            </a:r>
            <a:r>
              <a:rPr lang="tr-TR" dirty="0" err="1"/>
              <a:t>Applied</a:t>
            </a:r>
            <a:r>
              <a:rPr lang="tr-TR" dirty="0"/>
              <a:t> </a:t>
            </a:r>
            <a:r>
              <a:rPr lang="tr-TR" dirty="0" err="1"/>
              <a:t>Research</a:t>
            </a:r>
            <a:r>
              <a:rPr lang="tr-TR" dirty="0"/>
              <a:t>? </a:t>
            </a:r>
          </a:p>
        </p:txBody>
      </p:sp>
      <p:sp>
        <p:nvSpPr>
          <p:cNvPr id="3" name="İçerik Yer Tutucusu 2">
            <a:extLst>
              <a:ext uri="{FF2B5EF4-FFF2-40B4-BE49-F238E27FC236}">
                <a16:creationId xmlns:a16="http://schemas.microsoft.com/office/drawing/2014/main" id="{82F0E2DA-B432-7985-25A8-C38FD7EADC5D}"/>
              </a:ext>
            </a:extLst>
          </p:cNvPr>
          <p:cNvSpPr>
            <a:spLocks noGrp="1"/>
          </p:cNvSpPr>
          <p:nvPr>
            <p:ph idx="1"/>
          </p:nvPr>
        </p:nvSpPr>
        <p:spPr/>
        <p:txBody>
          <a:bodyPr>
            <a:normAutofit/>
          </a:bodyPr>
          <a:lstStyle/>
          <a:p>
            <a:r>
              <a:rPr lang="en-US" dirty="0"/>
              <a:t>General</a:t>
            </a:r>
            <a:r>
              <a:rPr lang="tr-TR" dirty="0"/>
              <a:t> </a:t>
            </a:r>
            <a:r>
              <a:rPr lang="en-US" dirty="0"/>
              <a:t>Electric Company generates knowledge concerning the different applications</a:t>
            </a:r>
            <a:r>
              <a:rPr lang="tr-TR" dirty="0"/>
              <a:t> </a:t>
            </a:r>
            <a:r>
              <a:rPr lang="en-US" dirty="0"/>
              <a:t>of electrical energy, their motto being “We bring good things to life.” Computer</a:t>
            </a:r>
            <a:r>
              <a:rPr lang="tr-TR" dirty="0"/>
              <a:t> </a:t>
            </a:r>
            <a:r>
              <a:rPr lang="en-US" dirty="0"/>
              <a:t>companies in the Silicon Valley are constantly engaged in generating the</a:t>
            </a:r>
            <a:r>
              <a:rPr lang="tr-TR" dirty="0"/>
              <a:t> </a:t>
            </a:r>
            <a:r>
              <a:rPr lang="en-US" dirty="0"/>
              <a:t>know-how to increase the usefulness of microcomputers in industry, which</a:t>
            </a:r>
            <a:r>
              <a:rPr lang="tr-TR" dirty="0"/>
              <a:t> </a:t>
            </a:r>
            <a:r>
              <a:rPr lang="en-US" dirty="0"/>
              <a:t>benefits managers and technicians in all organizations. This, ultimately, results</a:t>
            </a:r>
            <a:r>
              <a:rPr lang="tr-TR" dirty="0"/>
              <a:t> </a:t>
            </a:r>
            <a:r>
              <a:rPr lang="en-US" dirty="0"/>
              <a:t>in increased sales of computers for them.</a:t>
            </a:r>
            <a:endParaRPr lang="tr-TR" dirty="0"/>
          </a:p>
        </p:txBody>
      </p:sp>
    </p:spTree>
    <p:extLst>
      <p:ext uri="{BB962C8B-B14F-4D97-AF65-F5344CB8AC3E}">
        <p14:creationId xmlns:p14="http://schemas.microsoft.com/office/powerpoint/2010/main" val="2446790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457B6524-52BD-8276-DFFE-60885E4D2DBB}"/>
              </a:ext>
            </a:extLst>
          </p:cNvPr>
          <p:cNvPicPr>
            <a:picLocks noChangeAspect="1"/>
          </p:cNvPicPr>
          <p:nvPr/>
        </p:nvPicPr>
        <p:blipFill>
          <a:blip r:embed="rId2"/>
          <a:stretch>
            <a:fillRect/>
          </a:stretch>
        </p:blipFill>
        <p:spPr>
          <a:xfrm>
            <a:off x="643467" y="1152567"/>
            <a:ext cx="10905066" cy="4552864"/>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0443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4DA8EE-0245-1AE8-99C7-0E9AAD69A225}"/>
              </a:ext>
            </a:extLst>
          </p:cNvPr>
          <p:cNvSpPr>
            <a:spLocks noGrp="1"/>
          </p:cNvSpPr>
          <p:nvPr>
            <p:ph type="title"/>
          </p:nvPr>
        </p:nvSpPr>
        <p:spPr/>
        <p:txBody>
          <a:bodyPr/>
          <a:lstStyle/>
          <a:p>
            <a:r>
              <a:rPr lang="tr-TR" dirty="0"/>
              <a:t>Basic </a:t>
            </a:r>
            <a:r>
              <a:rPr lang="tr-TR" dirty="0" err="1"/>
              <a:t>or</a:t>
            </a:r>
            <a:r>
              <a:rPr lang="tr-TR" dirty="0"/>
              <a:t> </a:t>
            </a:r>
            <a:r>
              <a:rPr lang="tr-TR" dirty="0" err="1"/>
              <a:t>Applied</a:t>
            </a:r>
            <a:r>
              <a:rPr lang="tr-TR" dirty="0"/>
              <a:t> </a:t>
            </a:r>
            <a:r>
              <a:rPr lang="tr-TR" dirty="0" err="1"/>
              <a:t>Research</a:t>
            </a:r>
            <a:r>
              <a:rPr lang="tr-TR" dirty="0"/>
              <a:t>? </a:t>
            </a:r>
          </a:p>
        </p:txBody>
      </p:sp>
      <p:sp>
        <p:nvSpPr>
          <p:cNvPr id="3" name="İçerik Yer Tutucusu 2">
            <a:extLst>
              <a:ext uri="{FF2B5EF4-FFF2-40B4-BE49-F238E27FC236}">
                <a16:creationId xmlns:a16="http://schemas.microsoft.com/office/drawing/2014/main" id="{7DEAA59D-D757-1B4C-7F59-8E711BDAAE3D}"/>
              </a:ext>
            </a:extLst>
          </p:cNvPr>
          <p:cNvSpPr>
            <a:spLocks noGrp="1"/>
          </p:cNvSpPr>
          <p:nvPr>
            <p:ph idx="1"/>
          </p:nvPr>
        </p:nvSpPr>
        <p:spPr/>
        <p:txBody>
          <a:bodyPr/>
          <a:lstStyle/>
          <a:p>
            <a:r>
              <a:rPr lang="en-US" b="0" i="0" dirty="0">
                <a:effectLst/>
                <a:latin typeface="Quicksand"/>
              </a:rPr>
              <a:t>How does the human memory work?</a:t>
            </a:r>
          </a:p>
          <a:p>
            <a:r>
              <a:rPr lang="en-US" b="0" i="0" dirty="0">
                <a:effectLst/>
                <a:latin typeface="Quicksand"/>
              </a:rPr>
              <a:t>A study to improve classroom interaction between teachers and students. </a:t>
            </a:r>
            <a:endParaRPr lang="tr-TR" b="0" i="0" dirty="0">
              <a:effectLst/>
              <a:latin typeface="Quicksand"/>
            </a:endParaRPr>
          </a:p>
          <a:p>
            <a:r>
              <a:rPr lang="en-US" b="0" i="0" dirty="0">
                <a:effectLst/>
                <a:latin typeface="Quicksand"/>
              </a:rPr>
              <a:t>An investigation to determine the side effects of alcohol consumption.</a:t>
            </a:r>
          </a:p>
          <a:p>
            <a:r>
              <a:rPr lang="en-US" b="0" i="0" dirty="0">
                <a:effectLst/>
                <a:latin typeface="Quicksand"/>
              </a:rPr>
              <a:t>An investigation into the symptoms of diarrhea. </a:t>
            </a:r>
            <a:endParaRPr lang="tr-TR" b="0" i="0" dirty="0">
              <a:effectLst/>
              <a:latin typeface="Quicksand"/>
            </a:endParaRPr>
          </a:p>
          <a:p>
            <a:r>
              <a:rPr lang="en-US" b="0" i="0" dirty="0">
                <a:effectLst/>
                <a:latin typeface="Quicksand"/>
              </a:rPr>
              <a:t>How do panic attacks happen? </a:t>
            </a:r>
          </a:p>
          <a:p>
            <a:r>
              <a:rPr lang="en-US" b="0" i="0" dirty="0">
                <a:effectLst/>
                <a:latin typeface="Quicksand"/>
              </a:rPr>
              <a:t>What are the ways to improve employees’ productivity in the workplace? </a:t>
            </a:r>
          </a:p>
          <a:p>
            <a:endParaRPr lang="en-US" b="0" i="0" dirty="0">
              <a:effectLst/>
              <a:latin typeface="Quicksand"/>
            </a:endParaRPr>
          </a:p>
        </p:txBody>
      </p:sp>
    </p:spTree>
    <p:extLst>
      <p:ext uri="{BB962C8B-B14F-4D97-AF65-F5344CB8AC3E}">
        <p14:creationId xmlns:p14="http://schemas.microsoft.com/office/powerpoint/2010/main" val="359851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5960FCD-D2CD-FC0C-7872-85D58ECFDB40}"/>
              </a:ext>
            </a:extLst>
          </p:cNvPr>
          <p:cNvSpPr>
            <a:spLocks noGrp="1"/>
          </p:cNvSpPr>
          <p:nvPr>
            <p:ph type="title"/>
          </p:nvPr>
        </p:nvSpPr>
        <p:spPr/>
        <p:txBody>
          <a:bodyPr/>
          <a:lstStyle/>
          <a:p>
            <a:r>
              <a:rPr lang="tr-TR" dirty="0"/>
              <a:t>Basic </a:t>
            </a:r>
            <a:r>
              <a:rPr lang="tr-TR" dirty="0" err="1"/>
              <a:t>or</a:t>
            </a:r>
            <a:r>
              <a:rPr lang="tr-TR" dirty="0"/>
              <a:t> </a:t>
            </a:r>
            <a:r>
              <a:rPr lang="tr-TR" dirty="0" err="1"/>
              <a:t>Applied</a:t>
            </a:r>
            <a:r>
              <a:rPr lang="tr-TR" dirty="0"/>
              <a:t> </a:t>
            </a:r>
            <a:r>
              <a:rPr lang="tr-TR" dirty="0" err="1"/>
              <a:t>Research</a:t>
            </a:r>
            <a:r>
              <a:rPr lang="tr-TR" dirty="0"/>
              <a:t>? </a:t>
            </a:r>
          </a:p>
        </p:txBody>
      </p:sp>
      <p:sp>
        <p:nvSpPr>
          <p:cNvPr id="3" name="İçerik Yer Tutucusu 2">
            <a:extLst>
              <a:ext uri="{FF2B5EF4-FFF2-40B4-BE49-F238E27FC236}">
                <a16:creationId xmlns:a16="http://schemas.microsoft.com/office/drawing/2014/main" id="{3EA8331D-E5C9-7046-232F-4F3884E9DB86}"/>
              </a:ext>
            </a:extLst>
          </p:cNvPr>
          <p:cNvSpPr>
            <a:spLocks noGrp="1"/>
          </p:cNvSpPr>
          <p:nvPr>
            <p:ph sz="half" idx="1"/>
          </p:nvPr>
        </p:nvSpPr>
        <p:spPr>
          <a:ln>
            <a:solidFill>
              <a:schemeClr val="accent2"/>
            </a:solidFill>
          </a:ln>
        </p:spPr>
        <p:txBody>
          <a:bodyPr/>
          <a:lstStyle/>
          <a:p>
            <a:pPr algn="l"/>
            <a:r>
              <a:rPr lang="tr-TR" sz="2000" b="1" i="0" u="none" strike="noStrike" baseline="0" dirty="0" err="1">
                <a:latin typeface="Garamond-Bold"/>
              </a:rPr>
              <a:t>Reasons</a:t>
            </a:r>
            <a:r>
              <a:rPr lang="tr-TR" sz="2000" b="1" i="0" u="none" strike="noStrike" baseline="0" dirty="0">
                <a:latin typeface="Garamond-Bold"/>
              </a:rPr>
              <a:t> </a:t>
            </a:r>
            <a:r>
              <a:rPr lang="tr-TR" sz="2000" b="1" i="0" u="none" strike="noStrike" baseline="0" dirty="0" err="1">
                <a:latin typeface="Garamond-Bold"/>
              </a:rPr>
              <a:t>for</a:t>
            </a:r>
            <a:r>
              <a:rPr lang="tr-TR" sz="2000" b="1" i="0" u="none" strike="noStrike" baseline="0" dirty="0">
                <a:latin typeface="Garamond-Bold"/>
              </a:rPr>
              <a:t> </a:t>
            </a:r>
            <a:r>
              <a:rPr lang="tr-TR" sz="2000" b="1" i="0" u="none" strike="noStrike" baseline="0" dirty="0" err="1">
                <a:latin typeface="Garamond-Bold"/>
              </a:rPr>
              <a:t>Absenteeism</a:t>
            </a:r>
            <a:endParaRPr lang="tr-TR" sz="2000" b="1" i="0" u="none" strike="noStrike" baseline="0" dirty="0">
              <a:latin typeface="Garamond-Bold"/>
            </a:endParaRPr>
          </a:p>
          <a:p>
            <a:pPr algn="just"/>
            <a:r>
              <a:rPr lang="en-US" sz="2400" b="0" i="0" u="none" strike="noStrike" baseline="0" dirty="0"/>
              <a:t>A university professor wanted to analyze in depth the reasons for absenteeism of</a:t>
            </a:r>
            <a:r>
              <a:rPr lang="tr-TR" sz="2400" b="0" i="0" u="none" strike="noStrike" baseline="0" dirty="0"/>
              <a:t> </a:t>
            </a:r>
            <a:r>
              <a:rPr lang="en-US" sz="2400" b="0" i="0" u="none" strike="noStrike" baseline="0" dirty="0"/>
              <a:t>employees in organizations. Fortunately, a company within 20 miles of the campus</a:t>
            </a:r>
            <a:r>
              <a:rPr lang="tr-TR" sz="2400" b="0" i="0" u="none" strike="noStrike" baseline="0" dirty="0"/>
              <a:t> </a:t>
            </a:r>
            <a:r>
              <a:rPr lang="en-US" sz="2400" b="0" i="0" u="none" strike="noStrike" baseline="0" dirty="0"/>
              <a:t>employed her as a consultant to study that very issue</a:t>
            </a:r>
            <a:r>
              <a:rPr lang="en-US" sz="1800" b="0" i="0" u="none" strike="noStrike" baseline="0" dirty="0">
                <a:latin typeface="Garamond-Light"/>
              </a:rPr>
              <a:t>.</a:t>
            </a:r>
            <a:endParaRPr lang="tr-TR" dirty="0"/>
          </a:p>
        </p:txBody>
      </p:sp>
      <p:sp>
        <p:nvSpPr>
          <p:cNvPr id="5" name="İçerik Yer Tutucusu 4">
            <a:extLst>
              <a:ext uri="{FF2B5EF4-FFF2-40B4-BE49-F238E27FC236}">
                <a16:creationId xmlns:a16="http://schemas.microsoft.com/office/drawing/2014/main" id="{6C1A0EF4-7910-B406-EA6B-DFA0EE911AE0}"/>
              </a:ext>
            </a:extLst>
          </p:cNvPr>
          <p:cNvSpPr>
            <a:spLocks noGrp="1"/>
          </p:cNvSpPr>
          <p:nvPr>
            <p:ph sz="half" idx="2"/>
          </p:nvPr>
        </p:nvSpPr>
        <p:spPr>
          <a:ln>
            <a:solidFill>
              <a:schemeClr val="accent2"/>
            </a:solidFill>
          </a:ln>
        </p:spPr>
        <p:txBody>
          <a:bodyPr/>
          <a:lstStyle/>
          <a:p>
            <a:pPr algn="l"/>
            <a:r>
              <a:rPr lang="en-US" sz="1800" b="1" i="0" u="none" strike="noStrike" baseline="0" dirty="0">
                <a:latin typeface="Garamond-Bold"/>
              </a:rPr>
              <a:t>Effects of Nasal Spray on Flu</a:t>
            </a:r>
          </a:p>
          <a:p>
            <a:pPr algn="just"/>
            <a:r>
              <a:rPr lang="en-US" sz="2200" b="0" i="0" u="none" strike="noStrike" baseline="0" dirty="0"/>
              <a:t>A research scientist surveys 1,000 employees in different organizational settings to</a:t>
            </a:r>
            <a:r>
              <a:rPr lang="tr-TR" sz="2200" b="0" i="0" u="none" strike="noStrike" baseline="0" dirty="0"/>
              <a:t> </a:t>
            </a:r>
            <a:r>
              <a:rPr lang="en-US" sz="2200" b="0" i="0" u="none" strike="noStrike" baseline="0" dirty="0"/>
              <a:t>study the efficacy of several types of nasal sprays in controlling the flu virus. He</a:t>
            </a:r>
            <a:r>
              <a:rPr lang="tr-TR" sz="2200" b="0" i="0" u="none" strike="noStrike" baseline="0" dirty="0"/>
              <a:t> </a:t>
            </a:r>
            <a:r>
              <a:rPr lang="en-US" sz="2200" b="0" i="0" u="none" strike="noStrike" baseline="0" dirty="0"/>
              <a:t>subsequently publishes his findings in a highly respected medical journal.</a:t>
            </a:r>
            <a:endParaRPr lang="tr-TR" sz="2200" dirty="0"/>
          </a:p>
        </p:txBody>
      </p:sp>
    </p:spTree>
    <p:extLst>
      <p:ext uri="{BB962C8B-B14F-4D97-AF65-F5344CB8AC3E}">
        <p14:creationId xmlns:p14="http://schemas.microsoft.com/office/powerpoint/2010/main" val="173955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E07374-F6F9-032B-1F7D-7328DDA9ECCC}"/>
              </a:ext>
            </a:extLst>
          </p:cNvPr>
          <p:cNvSpPr>
            <a:spLocks noGrp="1"/>
          </p:cNvSpPr>
          <p:nvPr>
            <p:ph type="title"/>
          </p:nvPr>
        </p:nvSpPr>
        <p:spPr/>
        <p:txBody>
          <a:bodyPr/>
          <a:lstStyle/>
          <a:p>
            <a:r>
              <a:rPr lang="tr-TR" dirty="0" err="1"/>
              <a:t>Objectives</a:t>
            </a:r>
            <a:r>
              <a:rPr lang="tr-TR" dirty="0"/>
              <a:t> of </a:t>
            </a:r>
            <a:r>
              <a:rPr lang="tr-TR" dirty="0" err="1"/>
              <a:t>the</a:t>
            </a:r>
            <a:r>
              <a:rPr lang="tr-TR" dirty="0"/>
              <a:t> </a:t>
            </a:r>
            <a:r>
              <a:rPr lang="tr-TR" dirty="0" err="1"/>
              <a:t>unit</a:t>
            </a:r>
            <a:r>
              <a:rPr lang="tr-TR" dirty="0"/>
              <a:t>- </a:t>
            </a:r>
            <a:r>
              <a:rPr lang="tr-TR" dirty="0" err="1"/>
              <a:t>What</a:t>
            </a:r>
            <a:r>
              <a:rPr lang="tr-TR" dirty="0"/>
              <a:t> is </a:t>
            </a:r>
            <a:r>
              <a:rPr lang="tr-TR" dirty="0" err="1"/>
              <a:t>business</a:t>
            </a:r>
            <a:r>
              <a:rPr lang="tr-TR" dirty="0"/>
              <a:t> </a:t>
            </a:r>
            <a:r>
              <a:rPr lang="tr-TR" dirty="0" err="1"/>
              <a:t>research</a:t>
            </a:r>
            <a:r>
              <a:rPr lang="tr-TR" dirty="0"/>
              <a:t>?</a:t>
            </a:r>
          </a:p>
        </p:txBody>
      </p:sp>
      <p:sp>
        <p:nvSpPr>
          <p:cNvPr id="3" name="İçerik Yer Tutucusu 2">
            <a:extLst>
              <a:ext uri="{FF2B5EF4-FFF2-40B4-BE49-F238E27FC236}">
                <a16:creationId xmlns:a16="http://schemas.microsoft.com/office/drawing/2014/main" id="{BE0EA87B-9E4A-A1FD-CB8F-C764D3C97786}"/>
              </a:ext>
            </a:extLst>
          </p:cNvPr>
          <p:cNvSpPr>
            <a:spLocks noGrp="1"/>
          </p:cNvSpPr>
          <p:nvPr>
            <p:ph idx="1"/>
          </p:nvPr>
        </p:nvSpPr>
        <p:spPr/>
        <p:txBody>
          <a:bodyPr/>
          <a:lstStyle/>
          <a:p>
            <a:r>
              <a:rPr lang="en-US" dirty="0"/>
              <a:t>Understand the meaning of research.</a:t>
            </a:r>
          </a:p>
          <a:p>
            <a:r>
              <a:rPr lang="en-US" dirty="0"/>
              <a:t>Distinguish between different kinds of researches.</a:t>
            </a:r>
          </a:p>
          <a:p>
            <a:r>
              <a:rPr lang="en-US" dirty="0"/>
              <a:t>Understand the importance, need and significance of the research.</a:t>
            </a:r>
            <a:endParaRPr lang="tr-TR" dirty="0"/>
          </a:p>
          <a:p>
            <a:r>
              <a:rPr lang="tr-TR" dirty="0"/>
              <a:t>Define </a:t>
            </a:r>
            <a:r>
              <a:rPr lang="tr-TR" dirty="0" err="1"/>
              <a:t>the</a:t>
            </a:r>
            <a:r>
              <a:rPr lang="tr-TR" dirty="0"/>
              <a:t> </a:t>
            </a:r>
            <a:r>
              <a:rPr lang="tr-TR" dirty="0" err="1"/>
              <a:t>importance</a:t>
            </a:r>
            <a:r>
              <a:rPr lang="tr-TR" dirty="0"/>
              <a:t> of </a:t>
            </a:r>
            <a:r>
              <a:rPr lang="tr-TR" dirty="0" err="1"/>
              <a:t>ethics</a:t>
            </a:r>
            <a:r>
              <a:rPr lang="tr-TR" dirty="0"/>
              <a:t> in </a:t>
            </a:r>
            <a:r>
              <a:rPr lang="tr-TR" dirty="0" err="1"/>
              <a:t>business</a:t>
            </a:r>
            <a:r>
              <a:rPr lang="tr-TR" dirty="0"/>
              <a:t> </a:t>
            </a:r>
            <a:r>
              <a:rPr lang="tr-TR" dirty="0" err="1"/>
              <a:t>research</a:t>
            </a:r>
            <a:r>
              <a:rPr lang="tr-TR" dirty="0"/>
              <a:t>.</a:t>
            </a:r>
            <a:endParaRPr lang="en-US" dirty="0"/>
          </a:p>
          <a:p>
            <a:r>
              <a:rPr lang="en-US" dirty="0"/>
              <a:t>Understand research design and the process of research design.</a:t>
            </a:r>
          </a:p>
          <a:p>
            <a:r>
              <a:rPr lang="en-US" dirty="0"/>
              <a:t>Formulate a research problem and state it as a hypothesis. </a:t>
            </a:r>
            <a:endParaRPr lang="tr-TR" dirty="0"/>
          </a:p>
        </p:txBody>
      </p:sp>
    </p:spTree>
    <p:extLst>
      <p:ext uri="{BB962C8B-B14F-4D97-AF65-F5344CB8AC3E}">
        <p14:creationId xmlns:p14="http://schemas.microsoft.com/office/powerpoint/2010/main" val="3621621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id="{30512C6F-2871-324D-FA46-A15667A91045}"/>
              </a:ext>
            </a:extLst>
          </p:cNvPr>
          <p:cNvSpPr>
            <a:spLocks noGrp="1"/>
          </p:cNvSpPr>
          <p:nvPr>
            <p:ph type="title"/>
          </p:nvPr>
        </p:nvSpPr>
        <p:spPr/>
        <p:txBody>
          <a:bodyPr/>
          <a:lstStyle/>
          <a:p>
            <a:r>
              <a:rPr lang="tr-TR" dirty="0"/>
              <a:t>Basic </a:t>
            </a:r>
            <a:r>
              <a:rPr lang="tr-TR" dirty="0" err="1"/>
              <a:t>or</a:t>
            </a:r>
            <a:r>
              <a:rPr lang="tr-TR" dirty="0"/>
              <a:t> </a:t>
            </a:r>
            <a:r>
              <a:rPr lang="tr-TR" dirty="0" err="1"/>
              <a:t>applied</a:t>
            </a:r>
            <a:r>
              <a:rPr lang="tr-TR" dirty="0"/>
              <a:t> </a:t>
            </a:r>
            <a:r>
              <a:rPr lang="tr-TR" dirty="0" err="1"/>
              <a:t>research</a:t>
            </a:r>
            <a:r>
              <a:rPr lang="tr-TR" dirty="0"/>
              <a:t>?</a:t>
            </a:r>
          </a:p>
        </p:txBody>
      </p:sp>
      <p:sp>
        <p:nvSpPr>
          <p:cNvPr id="6" name="İçerik Yer Tutucusu 5">
            <a:extLst>
              <a:ext uri="{FF2B5EF4-FFF2-40B4-BE49-F238E27FC236}">
                <a16:creationId xmlns:a16="http://schemas.microsoft.com/office/drawing/2014/main" id="{3FE6A837-1053-3DA7-3FE2-C46DB72CCFED}"/>
              </a:ext>
            </a:extLst>
          </p:cNvPr>
          <p:cNvSpPr>
            <a:spLocks noGrp="1"/>
          </p:cNvSpPr>
          <p:nvPr>
            <p:ph idx="1"/>
          </p:nvPr>
        </p:nvSpPr>
        <p:spPr/>
        <p:txBody>
          <a:bodyPr/>
          <a:lstStyle/>
          <a:p>
            <a:r>
              <a:rPr lang="en-US" b="0" i="0" dirty="0">
                <a:solidFill>
                  <a:srgbClr val="374151"/>
                </a:solidFill>
                <a:effectLst/>
                <a:latin typeface="Söhne"/>
              </a:rPr>
              <a:t>A team of researchers is conducting a study on the effectiveness of a new drug in treating a rare disease. The study involves administering the drug to a group of patients with the disease and comparing their outcomes to a control group that receives a placebo. The researchers collect data on the patients' symptoms, as well as any side effects of the drug</a:t>
            </a:r>
            <a:endParaRPr lang="tr-TR" dirty="0"/>
          </a:p>
        </p:txBody>
      </p:sp>
      <p:sp>
        <p:nvSpPr>
          <p:cNvPr id="8" name="Metin kutusu 7">
            <a:extLst>
              <a:ext uri="{FF2B5EF4-FFF2-40B4-BE49-F238E27FC236}">
                <a16:creationId xmlns:a16="http://schemas.microsoft.com/office/drawing/2014/main" id="{C79C7332-B2BC-2FF1-6610-662035B42F4D}"/>
              </a:ext>
            </a:extLst>
          </p:cNvPr>
          <p:cNvSpPr txBox="1"/>
          <p:nvPr/>
        </p:nvSpPr>
        <p:spPr>
          <a:xfrm>
            <a:off x="3048778" y="2551837"/>
            <a:ext cx="6097554" cy="369332"/>
          </a:xfrm>
          <a:prstGeom prst="rect">
            <a:avLst/>
          </a:prstGeom>
          <a:noFill/>
        </p:spPr>
        <p:txBody>
          <a:bodyPr wrap="square">
            <a:spAutoFit/>
          </a:bodyPr>
          <a:lstStyle/>
          <a:p>
            <a:r>
              <a:rPr lang="en-US" b="0" i="0" dirty="0">
                <a:solidFill>
                  <a:srgbClr val="374151"/>
                </a:solidFill>
                <a:effectLst/>
                <a:latin typeface="Söhne"/>
              </a:rPr>
              <a:t>.</a:t>
            </a:r>
            <a:endParaRPr lang="tr-TR" dirty="0"/>
          </a:p>
        </p:txBody>
      </p:sp>
    </p:spTree>
    <p:extLst>
      <p:ext uri="{BB962C8B-B14F-4D97-AF65-F5344CB8AC3E}">
        <p14:creationId xmlns:p14="http://schemas.microsoft.com/office/powerpoint/2010/main" val="171111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74B266-6044-0591-4F3F-0B9A2A718D1A}"/>
              </a:ext>
            </a:extLst>
          </p:cNvPr>
          <p:cNvSpPr>
            <a:spLocks noGrp="1"/>
          </p:cNvSpPr>
          <p:nvPr>
            <p:ph type="title"/>
          </p:nvPr>
        </p:nvSpPr>
        <p:spPr/>
        <p:txBody>
          <a:bodyPr>
            <a:normAutofit fontScale="90000"/>
          </a:bodyPr>
          <a:lstStyle/>
          <a:p>
            <a:r>
              <a:rPr lang="en-US" sz="3300" dirty="0"/>
              <a:t>In sum, being knowledgeable about research and research methods helps Professional</a:t>
            </a:r>
            <a:r>
              <a:rPr lang="tr-TR" sz="3300" dirty="0"/>
              <a:t> </a:t>
            </a:r>
            <a:r>
              <a:rPr lang="en-US" sz="3300" dirty="0"/>
              <a:t>managers to:</a:t>
            </a:r>
            <a:br>
              <a:rPr lang="en-US" dirty="0"/>
            </a:br>
            <a:endParaRPr lang="tr-TR" dirty="0"/>
          </a:p>
        </p:txBody>
      </p:sp>
      <p:graphicFrame>
        <p:nvGraphicFramePr>
          <p:cNvPr id="6" name="İçerik Yer Tutucusu 5">
            <a:extLst>
              <a:ext uri="{FF2B5EF4-FFF2-40B4-BE49-F238E27FC236}">
                <a16:creationId xmlns:a16="http://schemas.microsoft.com/office/drawing/2014/main" id="{55DA4E49-A79C-5DB8-0D10-C490CD70EC83}"/>
              </a:ext>
            </a:extLst>
          </p:cNvPr>
          <p:cNvGraphicFramePr>
            <a:graphicFrameLocks noGrp="1"/>
          </p:cNvGraphicFramePr>
          <p:nvPr>
            <p:ph idx="1"/>
            <p:extLst>
              <p:ext uri="{D42A27DB-BD31-4B8C-83A1-F6EECF244321}">
                <p14:modId xmlns:p14="http://schemas.microsoft.com/office/powerpoint/2010/main" val="7627016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175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7F8172-ECD7-0AAD-A9C6-07D6D0FCA613}"/>
              </a:ext>
            </a:extLst>
          </p:cNvPr>
          <p:cNvSpPr>
            <a:spLocks noGrp="1"/>
          </p:cNvSpPr>
          <p:nvPr>
            <p:ph type="title"/>
          </p:nvPr>
        </p:nvSpPr>
        <p:spPr/>
        <p:txBody>
          <a:bodyPr>
            <a:normAutofit fontScale="90000"/>
          </a:bodyPr>
          <a:lstStyle/>
          <a:p>
            <a:r>
              <a:rPr lang="en-US" b="1" i="0" dirty="0">
                <a:solidFill>
                  <a:srgbClr val="2D2D2D"/>
                </a:solidFill>
                <a:effectLst/>
                <a:latin typeface="Noto Sans" panose="020B0502040504020204" pitchFamily="34" charset="0"/>
              </a:rPr>
              <a:t>Careers that use basic research and applied research</a:t>
            </a:r>
            <a:br>
              <a:rPr lang="en-US" b="1" i="0" dirty="0">
                <a:solidFill>
                  <a:srgbClr val="2D2D2D"/>
                </a:solidFill>
                <a:effectLst/>
                <a:latin typeface="Noto Sans" panose="020B0502040504020204" pitchFamily="34" charset="0"/>
              </a:rPr>
            </a:br>
            <a:endParaRPr lang="tr-TR" dirty="0"/>
          </a:p>
        </p:txBody>
      </p:sp>
      <p:sp>
        <p:nvSpPr>
          <p:cNvPr id="3" name="İçerik Yer Tutucusu 2">
            <a:extLst>
              <a:ext uri="{FF2B5EF4-FFF2-40B4-BE49-F238E27FC236}">
                <a16:creationId xmlns:a16="http://schemas.microsoft.com/office/drawing/2014/main" id="{9C3B5A9D-BD89-DEB1-A6C6-319E5F972684}"/>
              </a:ext>
            </a:extLst>
          </p:cNvPr>
          <p:cNvSpPr>
            <a:spLocks noGrp="1"/>
          </p:cNvSpPr>
          <p:nvPr>
            <p:ph idx="1"/>
          </p:nvPr>
        </p:nvSpPr>
        <p:spPr/>
        <p:txBody>
          <a:bodyPr>
            <a:normAutofit fontScale="77500" lnSpcReduction="20000"/>
          </a:bodyPr>
          <a:lstStyle/>
          <a:p>
            <a:pPr algn="l">
              <a:buFont typeface="Arial" panose="020B0604020202020204" pitchFamily="34" charset="0"/>
              <a:buChar char="•"/>
            </a:pPr>
            <a:r>
              <a:rPr lang="en-US" b="1" i="0" dirty="0">
                <a:solidFill>
                  <a:srgbClr val="2D2D2D"/>
                </a:solidFill>
                <a:effectLst/>
              </a:rPr>
              <a:t>Researcher:</a:t>
            </a:r>
            <a:r>
              <a:rPr lang="en-US" b="0" i="0" dirty="0">
                <a:solidFill>
                  <a:srgbClr val="2D2D2D"/>
                </a:solidFill>
                <a:effectLst/>
              </a:rPr>
              <a:t> A researcher may use basic research to analyze trends and, depending on the industry they work in, they may work to find a solution to a problem through the use of applied research.</a:t>
            </a:r>
          </a:p>
          <a:p>
            <a:pPr algn="l">
              <a:buFont typeface="Arial" panose="020B0604020202020204" pitchFamily="34" charset="0"/>
              <a:buChar char="•"/>
            </a:pPr>
            <a:r>
              <a:rPr lang="en-US" b="1" i="0" dirty="0">
                <a:solidFill>
                  <a:srgbClr val="2D2D2D"/>
                </a:solidFill>
                <a:effectLst/>
              </a:rPr>
              <a:t>Psychologists: </a:t>
            </a:r>
            <a:r>
              <a:rPr lang="en-US" i="0" dirty="0">
                <a:solidFill>
                  <a:srgbClr val="2D2D2D"/>
                </a:solidFill>
                <a:effectLst/>
              </a:rPr>
              <a:t>Basic research </a:t>
            </a:r>
            <a:r>
              <a:rPr lang="en-US" b="0" i="0" dirty="0">
                <a:solidFill>
                  <a:srgbClr val="2D2D2D"/>
                </a:solidFill>
                <a:effectLst/>
              </a:rPr>
              <a:t>helps psychologists understand different types of mental health conditions, while applied research can help them find possible solutions to help their patients cope with these conditions.</a:t>
            </a:r>
          </a:p>
          <a:p>
            <a:pPr algn="l">
              <a:buFont typeface="Arial" panose="020B0604020202020204" pitchFamily="34" charset="0"/>
              <a:buChar char="•"/>
            </a:pPr>
            <a:r>
              <a:rPr lang="en-US" b="1" i="0" dirty="0">
                <a:solidFill>
                  <a:srgbClr val="2D2D2D"/>
                </a:solidFill>
                <a:effectLst/>
              </a:rPr>
              <a:t>Market research analysts:</a:t>
            </a:r>
            <a:r>
              <a:rPr lang="en-US" b="0" i="0" dirty="0">
                <a:solidFill>
                  <a:srgbClr val="2D2D2D"/>
                </a:solidFill>
                <a:effectLst/>
              </a:rPr>
              <a:t> Market research analysts use </a:t>
            </a:r>
            <a:r>
              <a:rPr lang="en-US" i="0" dirty="0">
                <a:solidFill>
                  <a:srgbClr val="2D2D2D"/>
                </a:solidFill>
                <a:effectLst/>
              </a:rPr>
              <a:t>basic research </a:t>
            </a:r>
            <a:r>
              <a:rPr lang="en-US" b="0" i="0" dirty="0">
                <a:solidFill>
                  <a:srgbClr val="2D2D2D"/>
                </a:solidFill>
                <a:effectLst/>
              </a:rPr>
              <a:t>to help predict sales trends and use applied research to come up with new ways to collect data from customers to use for market strategies.</a:t>
            </a:r>
          </a:p>
          <a:p>
            <a:pPr algn="l">
              <a:buFont typeface="Arial" panose="020B0604020202020204" pitchFamily="34" charset="0"/>
              <a:buChar char="•"/>
            </a:pPr>
            <a:r>
              <a:rPr lang="en-US" b="1" i="0" dirty="0">
                <a:solidFill>
                  <a:srgbClr val="2D2D2D"/>
                </a:solidFill>
                <a:effectLst/>
              </a:rPr>
              <a:t>Research assistant:</a:t>
            </a:r>
            <a:r>
              <a:rPr lang="en-US" b="0" i="0" dirty="0">
                <a:solidFill>
                  <a:srgbClr val="2D2D2D"/>
                </a:solidFill>
                <a:effectLst/>
              </a:rPr>
              <a:t> Like researchers, a research assistant may use basic research when looking to expand knowledge in an area of study and applied research when looking to find a resolution to a problem.</a:t>
            </a:r>
          </a:p>
          <a:p>
            <a:pPr algn="l">
              <a:buFont typeface="Arial" panose="020B0604020202020204" pitchFamily="34" charset="0"/>
              <a:buChar char="•"/>
            </a:pPr>
            <a:r>
              <a:rPr lang="en-US" b="1" i="0" dirty="0">
                <a:solidFill>
                  <a:srgbClr val="2D2D2D"/>
                </a:solidFill>
                <a:effectLst/>
              </a:rPr>
              <a:t>Sociologists:</a:t>
            </a:r>
            <a:r>
              <a:rPr lang="en-US" b="0" i="0" dirty="0">
                <a:solidFill>
                  <a:srgbClr val="2D2D2D"/>
                </a:solidFill>
                <a:effectLst/>
              </a:rPr>
              <a:t> A sociologist often uses basic research when trying to learn more about a particular group of people, such as middle schoolers, in their settings and may also use applied research to find solutions to problems a group faces.</a:t>
            </a:r>
          </a:p>
          <a:p>
            <a:endParaRPr lang="tr-TR" dirty="0"/>
          </a:p>
        </p:txBody>
      </p:sp>
    </p:spTree>
    <p:extLst>
      <p:ext uri="{BB962C8B-B14F-4D97-AF65-F5344CB8AC3E}">
        <p14:creationId xmlns:p14="http://schemas.microsoft.com/office/powerpoint/2010/main" val="268674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FD3D9D-41E5-1F4E-D9A3-4E6C245C004D}"/>
              </a:ext>
            </a:extLst>
          </p:cNvPr>
          <p:cNvSpPr>
            <a:spLocks noGrp="1"/>
          </p:cNvSpPr>
          <p:nvPr>
            <p:ph type="title"/>
          </p:nvPr>
        </p:nvSpPr>
        <p:spPr/>
        <p:txBody>
          <a:bodyPr/>
          <a:lstStyle/>
          <a:p>
            <a:r>
              <a:rPr lang="tr-TR" dirty="0" err="1"/>
              <a:t>Ethics</a:t>
            </a:r>
            <a:r>
              <a:rPr lang="tr-TR" dirty="0"/>
              <a:t> in Business </a:t>
            </a:r>
            <a:r>
              <a:rPr lang="tr-TR" dirty="0" err="1"/>
              <a:t>Research</a:t>
            </a:r>
            <a:endParaRPr lang="tr-TR" dirty="0"/>
          </a:p>
        </p:txBody>
      </p:sp>
      <p:sp>
        <p:nvSpPr>
          <p:cNvPr id="3" name="İçerik Yer Tutucusu 2">
            <a:extLst>
              <a:ext uri="{FF2B5EF4-FFF2-40B4-BE49-F238E27FC236}">
                <a16:creationId xmlns:a16="http://schemas.microsoft.com/office/drawing/2014/main" id="{276276EA-0940-18C7-AE8A-AA232E54688E}"/>
              </a:ext>
            </a:extLst>
          </p:cNvPr>
          <p:cNvSpPr>
            <a:spLocks noGrp="1"/>
          </p:cNvSpPr>
          <p:nvPr>
            <p:ph idx="1"/>
          </p:nvPr>
        </p:nvSpPr>
        <p:spPr/>
        <p:txBody>
          <a:bodyPr/>
          <a:lstStyle/>
          <a:p>
            <a:r>
              <a:rPr lang="en-US" b="0" i="0" dirty="0">
                <a:solidFill>
                  <a:srgbClr val="374151"/>
                </a:solidFill>
                <a:effectLst/>
                <a:latin typeface="Söhne"/>
              </a:rPr>
              <a:t>Ethics refers to the </a:t>
            </a:r>
            <a:r>
              <a:rPr lang="en-US" b="1" i="0" dirty="0">
                <a:solidFill>
                  <a:srgbClr val="374151"/>
                </a:solidFill>
                <a:effectLst/>
                <a:latin typeface="Söhne"/>
              </a:rPr>
              <a:t>moral principles that govern a person’s behavior or the conduct of an activity.</a:t>
            </a:r>
            <a:r>
              <a:rPr lang="en-US" b="0" i="0" dirty="0">
                <a:solidFill>
                  <a:srgbClr val="374151"/>
                </a:solidFill>
                <a:effectLst/>
                <a:latin typeface="Söhne"/>
              </a:rPr>
              <a:t> </a:t>
            </a:r>
            <a:endParaRPr lang="tr-TR" b="0" i="0" dirty="0">
              <a:solidFill>
                <a:srgbClr val="374151"/>
              </a:solidFill>
              <a:effectLst/>
              <a:latin typeface="Söhne"/>
            </a:endParaRPr>
          </a:p>
          <a:p>
            <a:r>
              <a:rPr lang="en-US" b="0" i="0" dirty="0">
                <a:solidFill>
                  <a:srgbClr val="374151"/>
                </a:solidFill>
                <a:effectLst/>
                <a:latin typeface="Söhne"/>
              </a:rPr>
              <a:t>In business research, ethics are essential to </a:t>
            </a:r>
            <a:r>
              <a:rPr lang="en-US" b="1" i="0" dirty="0">
                <a:solidFill>
                  <a:srgbClr val="374151"/>
                </a:solidFill>
                <a:effectLst/>
                <a:latin typeface="Söhne"/>
              </a:rPr>
              <a:t>ensure that research is conducted in a fair and just manner that protects the rights of all participants.</a:t>
            </a:r>
            <a:endParaRPr lang="tr-TR" b="1" dirty="0"/>
          </a:p>
        </p:txBody>
      </p:sp>
    </p:spTree>
    <p:extLst>
      <p:ext uri="{BB962C8B-B14F-4D97-AF65-F5344CB8AC3E}">
        <p14:creationId xmlns:p14="http://schemas.microsoft.com/office/powerpoint/2010/main" val="36125862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970EA3-77A2-F306-9307-40E657472E1B}"/>
              </a:ext>
            </a:extLst>
          </p:cNvPr>
          <p:cNvSpPr>
            <a:spLocks noGrp="1"/>
          </p:cNvSpPr>
          <p:nvPr>
            <p:ph type="title"/>
          </p:nvPr>
        </p:nvSpPr>
        <p:spPr/>
        <p:txBody>
          <a:bodyPr>
            <a:normAutofit fontScale="90000"/>
          </a:bodyPr>
          <a:lstStyle/>
          <a:p>
            <a:r>
              <a:rPr lang="en-US" b="0" i="0" dirty="0">
                <a:solidFill>
                  <a:srgbClr val="374151"/>
                </a:solidFill>
                <a:effectLst/>
                <a:latin typeface="Söhne"/>
              </a:rPr>
              <a:t>Why Ethics in Business Research is Important:</a:t>
            </a:r>
            <a:br>
              <a:rPr lang="en-US" b="0" i="0" dirty="0">
                <a:solidFill>
                  <a:srgbClr val="374151"/>
                </a:solidFill>
                <a:effectLst/>
                <a:latin typeface="Söhne"/>
              </a:rPr>
            </a:br>
            <a:endParaRPr lang="tr-TR" dirty="0"/>
          </a:p>
        </p:txBody>
      </p:sp>
      <p:sp>
        <p:nvSpPr>
          <p:cNvPr id="3" name="İçerik Yer Tutucusu 2">
            <a:extLst>
              <a:ext uri="{FF2B5EF4-FFF2-40B4-BE49-F238E27FC236}">
                <a16:creationId xmlns:a16="http://schemas.microsoft.com/office/drawing/2014/main" id="{45B6FA80-86A5-F4D9-F2F0-BC575C69975C}"/>
              </a:ext>
            </a:extLst>
          </p:cNvPr>
          <p:cNvSpPr>
            <a:spLocks noGrp="1"/>
          </p:cNvSpPr>
          <p:nvPr>
            <p:ph idx="1"/>
          </p:nvPr>
        </p:nvSpPr>
        <p:spPr/>
        <p:txBody>
          <a:bodyPr>
            <a:normAutofit fontScale="85000" lnSpcReduction="20000"/>
          </a:bodyPr>
          <a:lstStyle/>
          <a:p>
            <a:r>
              <a:rPr lang="tr-TR" b="1" i="0" dirty="0" err="1">
                <a:solidFill>
                  <a:srgbClr val="374151"/>
                </a:solidFill>
                <a:effectLst/>
                <a:latin typeface="Söhne"/>
              </a:rPr>
              <a:t>Protecting</a:t>
            </a:r>
            <a:r>
              <a:rPr lang="tr-TR" b="1" i="0" dirty="0">
                <a:solidFill>
                  <a:srgbClr val="374151"/>
                </a:solidFill>
                <a:effectLst/>
                <a:latin typeface="Söhne"/>
              </a:rPr>
              <a:t> </a:t>
            </a:r>
            <a:r>
              <a:rPr lang="tr-TR" b="1" i="0" dirty="0" err="1">
                <a:solidFill>
                  <a:srgbClr val="374151"/>
                </a:solidFill>
                <a:effectLst/>
                <a:latin typeface="Söhne"/>
              </a:rPr>
              <a:t>Participants</a:t>
            </a:r>
            <a:r>
              <a:rPr lang="tr-TR" b="1" i="0" dirty="0">
                <a:solidFill>
                  <a:srgbClr val="374151"/>
                </a:solidFill>
                <a:effectLst/>
                <a:latin typeface="Söhne"/>
              </a:rPr>
              <a:t>: </a:t>
            </a:r>
            <a:r>
              <a:rPr lang="tr-TR" b="0" i="0" dirty="0">
                <a:solidFill>
                  <a:srgbClr val="374151"/>
                </a:solidFill>
                <a:effectLst/>
                <a:latin typeface="Söhne"/>
              </a:rPr>
              <a:t>e</a:t>
            </a:r>
            <a:r>
              <a:rPr lang="en-US" b="0" i="0" dirty="0" err="1">
                <a:solidFill>
                  <a:srgbClr val="374151"/>
                </a:solidFill>
                <a:effectLst/>
                <a:latin typeface="Söhne"/>
              </a:rPr>
              <a:t>nsuring</a:t>
            </a:r>
            <a:r>
              <a:rPr lang="en-US" b="0" i="0" dirty="0">
                <a:solidFill>
                  <a:srgbClr val="374151"/>
                </a:solidFill>
                <a:effectLst/>
                <a:latin typeface="Söhne"/>
              </a:rPr>
              <a:t> that participants are not subjected to any harm or discomfort during the research process. Researchers have a responsibility to obtain informed consent from participants, protect their privacy, and maintain confidentiality.</a:t>
            </a:r>
            <a:endParaRPr lang="tr-TR" b="0" i="0" dirty="0">
              <a:solidFill>
                <a:srgbClr val="374151"/>
              </a:solidFill>
              <a:effectLst/>
              <a:latin typeface="Söhne"/>
            </a:endParaRPr>
          </a:p>
          <a:p>
            <a:r>
              <a:rPr lang="tr-TR" b="1" i="0" dirty="0" err="1">
                <a:solidFill>
                  <a:srgbClr val="374151"/>
                </a:solidFill>
                <a:effectLst/>
                <a:latin typeface="Söhne"/>
              </a:rPr>
              <a:t>Ensuring</a:t>
            </a:r>
            <a:r>
              <a:rPr lang="tr-TR" b="1" i="0" dirty="0">
                <a:solidFill>
                  <a:srgbClr val="374151"/>
                </a:solidFill>
                <a:effectLst/>
                <a:latin typeface="Söhne"/>
              </a:rPr>
              <a:t> </a:t>
            </a:r>
            <a:r>
              <a:rPr lang="tr-TR" b="1" i="0" dirty="0" err="1">
                <a:solidFill>
                  <a:srgbClr val="374151"/>
                </a:solidFill>
                <a:effectLst/>
                <a:latin typeface="Söhne"/>
              </a:rPr>
              <a:t>Validity</a:t>
            </a:r>
            <a:r>
              <a:rPr lang="tr-TR" b="1" i="0" dirty="0">
                <a:solidFill>
                  <a:srgbClr val="374151"/>
                </a:solidFill>
                <a:effectLst/>
                <a:latin typeface="Söhne"/>
              </a:rPr>
              <a:t> of </a:t>
            </a:r>
            <a:r>
              <a:rPr lang="tr-TR" b="1" i="0" dirty="0" err="1">
                <a:solidFill>
                  <a:srgbClr val="374151"/>
                </a:solidFill>
                <a:effectLst/>
                <a:latin typeface="Söhne"/>
              </a:rPr>
              <a:t>Results</a:t>
            </a:r>
            <a:r>
              <a:rPr lang="tr-TR" b="1" dirty="0">
                <a:solidFill>
                  <a:srgbClr val="374151"/>
                </a:solidFill>
                <a:latin typeface="Söhne"/>
              </a:rPr>
              <a:t>: </a:t>
            </a:r>
            <a:r>
              <a:rPr lang="en-US" b="0" i="0" dirty="0">
                <a:solidFill>
                  <a:srgbClr val="374151"/>
                </a:solidFill>
                <a:effectLst/>
                <a:latin typeface="Söhne"/>
              </a:rPr>
              <a:t>using appropriate research methods, avoiding bias, and ensuring that the research design is free from errors.</a:t>
            </a:r>
            <a:endParaRPr lang="tr-TR" dirty="0">
              <a:solidFill>
                <a:srgbClr val="374151"/>
              </a:solidFill>
              <a:latin typeface="Söhne"/>
            </a:endParaRPr>
          </a:p>
          <a:p>
            <a:r>
              <a:rPr lang="tr-TR" b="1" i="0" dirty="0" err="1">
                <a:solidFill>
                  <a:srgbClr val="374151"/>
                </a:solidFill>
                <a:effectLst/>
                <a:latin typeface="Söhne"/>
              </a:rPr>
              <a:t>Maintaining</a:t>
            </a:r>
            <a:r>
              <a:rPr lang="tr-TR" b="1" i="0" dirty="0">
                <a:solidFill>
                  <a:srgbClr val="374151"/>
                </a:solidFill>
                <a:effectLst/>
                <a:latin typeface="Söhne"/>
              </a:rPr>
              <a:t> </a:t>
            </a:r>
            <a:r>
              <a:rPr lang="tr-TR" b="1" i="0" dirty="0" err="1">
                <a:solidFill>
                  <a:srgbClr val="374151"/>
                </a:solidFill>
                <a:effectLst/>
                <a:latin typeface="Söhne"/>
              </a:rPr>
              <a:t>Credibility</a:t>
            </a:r>
            <a:r>
              <a:rPr lang="tr-TR" b="1" i="0" dirty="0">
                <a:solidFill>
                  <a:srgbClr val="374151"/>
                </a:solidFill>
                <a:effectLst/>
                <a:latin typeface="Söhne"/>
              </a:rPr>
              <a:t>: </a:t>
            </a:r>
            <a:r>
              <a:rPr lang="en-US" b="0" i="0" dirty="0">
                <a:solidFill>
                  <a:srgbClr val="374151"/>
                </a:solidFill>
                <a:effectLst/>
                <a:latin typeface="Söhne"/>
              </a:rPr>
              <a:t>being transparent about the research process, acknowledging any potential conflicts of interest, and reporting the findings accurately.</a:t>
            </a:r>
            <a:endParaRPr lang="tr-TR" b="0" i="0" dirty="0">
              <a:solidFill>
                <a:srgbClr val="374151"/>
              </a:solidFill>
              <a:effectLst/>
              <a:latin typeface="Söhne"/>
            </a:endParaRPr>
          </a:p>
          <a:p>
            <a:r>
              <a:rPr lang="tr-TR" b="1" i="0" dirty="0" err="1">
                <a:solidFill>
                  <a:srgbClr val="374151"/>
                </a:solidFill>
                <a:effectLst/>
                <a:latin typeface="Söhne"/>
              </a:rPr>
              <a:t>Compliance</a:t>
            </a:r>
            <a:r>
              <a:rPr lang="tr-TR" b="1" i="0" dirty="0">
                <a:solidFill>
                  <a:srgbClr val="374151"/>
                </a:solidFill>
                <a:effectLst/>
                <a:latin typeface="Söhne"/>
              </a:rPr>
              <a:t> </a:t>
            </a:r>
            <a:r>
              <a:rPr lang="tr-TR" b="1" i="0" dirty="0" err="1">
                <a:solidFill>
                  <a:srgbClr val="374151"/>
                </a:solidFill>
                <a:effectLst/>
                <a:latin typeface="Söhne"/>
              </a:rPr>
              <a:t>with</a:t>
            </a:r>
            <a:r>
              <a:rPr lang="tr-TR" b="1" i="0" dirty="0">
                <a:solidFill>
                  <a:srgbClr val="374151"/>
                </a:solidFill>
                <a:effectLst/>
                <a:latin typeface="Söhne"/>
              </a:rPr>
              <a:t> </a:t>
            </a:r>
            <a:r>
              <a:rPr lang="tr-TR" b="1" i="0" dirty="0" err="1">
                <a:solidFill>
                  <a:srgbClr val="374151"/>
                </a:solidFill>
                <a:effectLst/>
                <a:latin typeface="Söhne"/>
              </a:rPr>
              <a:t>Regulations</a:t>
            </a:r>
            <a:r>
              <a:rPr lang="tr-TR" b="1" i="0" dirty="0">
                <a:solidFill>
                  <a:srgbClr val="374151"/>
                </a:solidFill>
                <a:effectLst/>
                <a:latin typeface="Söhne"/>
              </a:rPr>
              <a:t>:</a:t>
            </a:r>
            <a:r>
              <a:rPr lang="en-US" b="1" i="0" dirty="0">
                <a:solidFill>
                  <a:srgbClr val="374151"/>
                </a:solidFill>
                <a:effectLst/>
                <a:latin typeface="Söhne"/>
              </a:rPr>
              <a:t> </a:t>
            </a:r>
            <a:r>
              <a:rPr lang="en-US" b="0" i="0" dirty="0">
                <a:solidFill>
                  <a:srgbClr val="374151"/>
                </a:solidFill>
                <a:effectLst/>
                <a:latin typeface="Söhne"/>
              </a:rPr>
              <a:t>obtaining ethical clearance from institutional review boards and complying with legal requirements related to data protection, privacy, and confidentiality.</a:t>
            </a:r>
            <a:endParaRPr lang="tr-TR" b="0" i="0" dirty="0">
              <a:solidFill>
                <a:srgbClr val="374151"/>
              </a:solidFill>
              <a:effectLst/>
              <a:latin typeface="Söhne"/>
            </a:endParaRPr>
          </a:p>
          <a:p>
            <a:r>
              <a:rPr lang="tr-TR" b="1" i="0" dirty="0" err="1">
                <a:solidFill>
                  <a:srgbClr val="374151"/>
                </a:solidFill>
                <a:effectLst/>
                <a:latin typeface="Söhne"/>
              </a:rPr>
              <a:t>Social</a:t>
            </a:r>
            <a:r>
              <a:rPr lang="tr-TR" b="1" i="0" dirty="0">
                <a:solidFill>
                  <a:srgbClr val="374151"/>
                </a:solidFill>
                <a:effectLst/>
                <a:latin typeface="Söhne"/>
              </a:rPr>
              <a:t> </a:t>
            </a:r>
            <a:r>
              <a:rPr lang="tr-TR" b="1" i="0" dirty="0" err="1">
                <a:solidFill>
                  <a:srgbClr val="374151"/>
                </a:solidFill>
                <a:effectLst/>
                <a:latin typeface="Söhne"/>
              </a:rPr>
              <a:t>Responsibility</a:t>
            </a:r>
            <a:r>
              <a:rPr lang="tr-TR" b="1" i="0" dirty="0">
                <a:solidFill>
                  <a:srgbClr val="374151"/>
                </a:solidFill>
                <a:effectLst/>
                <a:latin typeface="Söhne"/>
              </a:rPr>
              <a:t>: </a:t>
            </a:r>
            <a:r>
              <a:rPr lang="tr-TR" b="0" i="0" dirty="0">
                <a:solidFill>
                  <a:srgbClr val="374151"/>
                </a:solidFill>
                <a:effectLst/>
                <a:latin typeface="Söhne"/>
              </a:rPr>
              <a:t>c</a:t>
            </a:r>
            <a:r>
              <a:rPr lang="en-US" b="0" i="0" dirty="0" err="1">
                <a:solidFill>
                  <a:srgbClr val="374151"/>
                </a:solidFill>
                <a:effectLst/>
                <a:latin typeface="Söhne"/>
              </a:rPr>
              <a:t>onducting</a:t>
            </a:r>
            <a:r>
              <a:rPr lang="en-US" b="0" i="0" dirty="0">
                <a:solidFill>
                  <a:srgbClr val="374151"/>
                </a:solidFill>
                <a:effectLst/>
                <a:latin typeface="Söhne"/>
              </a:rPr>
              <a:t> research in a way that is socially responsible and considering the impact of the research on society.</a:t>
            </a:r>
            <a:endParaRPr lang="tr-TR" dirty="0"/>
          </a:p>
        </p:txBody>
      </p:sp>
    </p:spTree>
    <p:extLst>
      <p:ext uri="{BB962C8B-B14F-4D97-AF65-F5344CB8AC3E}">
        <p14:creationId xmlns:p14="http://schemas.microsoft.com/office/powerpoint/2010/main" val="210780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776E73-4D74-9AE4-FFF4-5EFAEF117E1B}"/>
              </a:ext>
            </a:extLst>
          </p:cNvPr>
          <p:cNvSpPr>
            <a:spLocks noGrp="1"/>
          </p:cNvSpPr>
          <p:nvPr>
            <p:ph type="title"/>
          </p:nvPr>
        </p:nvSpPr>
        <p:spPr/>
        <p:txBody>
          <a:bodyPr/>
          <a:lstStyle/>
          <a:p>
            <a:r>
              <a:rPr lang="tr-TR" dirty="0"/>
              <a:t>A </a:t>
            </a:r>
            <a:r>
              <a:rPr lang="tr-TR" dirty="0" err="1"/>
              <a:t>case</a:t>
            </a:r>
            <a:r>
              <a:rPr lang="tr-TR" dirty="0"/>
              <a:t> </a:t>
            </a:r>
            <a:r>
              <a:rPr lang="tr-TR" dirty="0" err="1"/>
              <a:t>study</a:t>
            </a:r>
            <a:r>
              <a:rPr lang="tr-TR" dirty="0"/>
              <a:t> on </a:t>
            </a:r>
            <a:r>
              <a:rPr lang="tr-TR" dirty="0" err="1"/>
              <a:t>ethics</a:t>
            </a:r>
            <a:r>
              <a:rPr lang="tr-TR" dirty="0"/>
              <a:t> in </a:t>
            </a:r>
            <a:r>
              <a:rPr lang="tr-TR" dirty="0" err="1"/>
              <a:t>business</a:t>
            </a:r>
            <a:r>
              <a:rPr lang="tr-TR" dirty="0"/>
              <a:t> </a:t>
            </a:r>
            <a:r>
              <a:rPr lang="tr-TR" dirty="0" err="1"/>
              <a:t>research</a:t>
            </a:r>
            <a:endParaRPr lang="tr-TR" dirty="0"/>
          </a:p>
        </p:txBody>
      </p:sp>
      <p:sp>
        <p:nvSpPr>
          <p:cNvPr id="3" name="İçerik Yer Tutucusu 2">
            <a:extLst>
              <a:ext uri="{FF2B5EF4-FFF2-40B4-BE49-F238E27FC236}">
                <a16:creationId xmlns:a16="http://schemas.microsoft.com/office/drawing/2014/main" id="{B2999B1D-56B1-7859-3DD3-FF2CD017FC33}"/>
              </a:ext>
            </a:extLst>
          </p:cNvPr>
          <p:cNvSpPr>
            <a:spLocks noGrp="1"/>
          </p:cNvSpPr>
          <p:nvPr>
            <p:ph idx="1"/>
          </p:nvPr>
        </p:nvSpPr>
        <p:spPr/>
        <p:txBody>
          <a:bodyPr/>
          <a:lstStyle/>
          <a:p>
            <a:pPr>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Company Background:</a:t>
            </a: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Company X is a global corporation that specializes in the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production and distribution of personal care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beauty products.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As part of its research and development efforts, the company conducts various studies to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identify consumer preferences and market trends.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One of these studies was recently conducted to identify the consumer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demand for eco-friendly packaging</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
            </a:r>
            <a:endParaRPr lang="tr-TR"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64510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8651D6-1CF2-1540-6E78-29EA52AED3C8}"/>
              </a:ext>
            </a:extLst>
          </p:cNvPr>
          <p:cNvSpPr>
            <a:spLocks noGrp="1"/>
          </p:cNvSpPr>
          <p:nvPr>
            <p:ph type="title"/>
          </p:nvPr>
        </p:nvSpPr>
        <p:spPr/>
        <p:txBody>
          <a:bodyPr>
            <a:normAutofit fontScale="90000"/>
          </a:bodyPr>
          <a:lstStyle/>
          <a:p>
            <a:r>
              <a:rPr lang="en-US" sz="4400" kern="100" dirty="0">
                <a:effectLst/>
                <a:latin typeface="Calibri" panose="020F0502020204030204" pitchFamily="34" charset="0"/>
                <a:ea typeface="Calibri" panose="020F0502020204030204" pitchFamily="34" charset="0"/>
                <a:cs typeface="Times New Roman" panose="02020603050405020304" pitchFamily="18" charset="0"/>
              </a:rPr>
              <a:t>Ethical Standards</a:t>
            </a:r>
            <a:r>
              <a:rPr lang="tr-TR" sz="4400" kern="100" dirty="0">
                <a:effectLst/>
                <a:latin typeface="Calibri" panose="020F0502020204030204" pitchFamily="34" charset="0"/>
                <a:ea typeface="Calibri" panose="020F0502020204030204" pitchFamily="34" charset="0"/>
                <a:cs typeface="Times New Roman" panose="02020603050405020304" pitchFamily="18" charset="0"/>
              </a:rPr>
              <a:t> of </a:t>
            </a:r>
            <a:r>
              <a:rPr lang="tr-TR" sz="4400" kern="100" dirty="0" err="1">
                <a:effectLst/>
                <a:latin typeface="Calibri" panose="020F0502020204030204" pitchFamily="34" charset="0"/>
                <a:ea typeface="Calibri" panose="020F0502020204030204" pitchFamily="34" charset="0"/>
                <a:cs typeface="Times New Roman" panose="02020603050405020304" pitchFamily="18" charset="0"/>
              </a:rPr>
              <a:t>Company</a:t>
            </a:r>
            <a:r>
              <a:rPr lang="tr-TR" sz="4400" kern="100" dirty="0">
                <a:effectLst/>
                <a:latin typeface="Calibri" panose="020F0502020204030204" pitchFamily="34" charset="0"/>
                <a:ea typeface="Calibri" panose="020F0502020204030204" pitchFamily="34" charset="0"/>
                <a:cs typeface="Times New Roman" panose="02020603050405020304" pitchFamily="18" charset="0"/>
              </a:rPr>
              <a:t> X’ s </a:t>
            </a:r>
            <a:r>
              <a:rPr lang="tr-TR" sz="4400" kern="100" dirty="0" err="1">
                <a:effectLst/>
                <a:latin typeface="Calibri" panose="020F0502020204030204" pitchFamily="34" charset="0"/>
                <a:ea typeface="Calibri" panose="020F0502020204030204" pitchFamily="34" charset="0"/>
                <a:cs typeface="Times New Roman" panose="02020603050405020304" pitchFamily="18" charset="0"/>
              </a:rPr>
              <a:t>business</a:t>
            </a:r>
            <a:r>
              <a:rPr lang="tr-TR"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tr-TR" sz="4400" kern="100" dirty="0" err="1">
                <a:effectLst/>
                <a:latin typeface="Calibri" panose="020F0502020204030204" pitchFamily="34" charset="0"/>
                <a:ea typeface="Calibri" panose="020F0502020204030204" pitchFamily="34" charset="0"/>
                <a:cs typeface="Times New Roman" panose="02020603050405020304" pitchFamily="18" charset="0"/>
              </a:rPr>
              <a:t>research</a:t>
            </a:r>
            <a:br>
              <a:rPr lang="tr-TR" sz="4400" kern="1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E088A4E1-A3A9-13FE-73B5-6186F06A39BA}"/>
              </a:ext>
            </a:extLst>
          </p:cNvPr>
          <p:cNvSpPr>
            <a:spLocks noGrp="1"/>
          </p:cNvSpPr>
          <p:nvPr>
            <p:ph idx="1"/>
          </p:nvPr>
        </p:nvSpPr>
        <p:spPr/>
        <p:txBody>
          <a:bodyPr>
            <a:normAutofit fontScale="92500" lnSpcReduction="10000"/>
          </a:bodyPr>
          <a:lstStyle/>
          <a:p>
            <a:pPr algn="just">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Informed Consent: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obtained informed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consent from the participants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before conducting the study. </a:t>
            </a:r>
            <a:r>
              <a:rPr lang="en-US" sz="1800"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The participants were informed of the purpose of the study, how their data would be used, and their right to withdraw from the study at any time.</a:t>
            </a:r>
            <a:endParaRPr lang="tr-TR" sz="1800"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Confidentiality:</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ensured that the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data collected from the participants was kept confidential.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data was </a:t>
            </a:r>
            <a:r>
              <a:rPr lang="en-US" sz="1800"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only accessible to the research team members and was not shared with any third parties.</a:t>
            </a:r>
            <a:endParaRPr lang="tr-TR" sz="1800" kern="10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Data Protection: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complied with legal requirements related to data protection, privacy, and confidentiality. The team ensured that the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data collected from the participants was stored securely and was only accessible to authorized personnel.</a:t>
            </a:r>
            <a:endParaRPr lang="tr-TR"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Avoiding Bias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took measures to avoid bias in the study. For example</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the survey questions were designed to be neutral, and the participants were selected randomly to ensure a representative sample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Compliance with Regulations: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obtained ethical clearance from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institutional review boards and complied with legal requirements related to research.</a:t>
            </a:r>
            <a:endParaRPr lang="tr-TR"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76955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DA4F79-28FB-BCF8-1434-963C66A1A7B0}"/>
              </a:ext>
            </a:extLst>
          </p:cNvPr>
          <p:cNvSpPr>
            <a:spLocks noGrp="1"/>
          </p:cNvSpPr>
          <p:nvPr>
            <p:ph type="title"/>
          </p:nvPr>
        </p:nvSpPr>
        <p:spPr/>
        <p:txBody>
          <a:bodyPr/>
          <a:lstStyle/>
          <a:p>
            <a:r>
              <a:rPr lang="tr-TR" dirty="0"/>
              <a:t>Analysis of </a:t>
            </a:r>
            <a:r>
              <a:rPr lang="tr-TR" dirty="0" err="1"/>
              <a:t>the</a:t>
            </a:r>
            <a:r>
              <a:rPr lang="tr-TR" dirty="0"/>
              <a:t> </a:t>
            </a:r>
            <a:r>
              <a:rPr lang="tr-TR" dirty="0" err="1"/>
              <a:t>case</a:t>
            </a:r>
            <a:r>
              <a:rPr lang="tr-TR" dirty="0"/>
              <a:t> </a:t>
            </a:r>
          </a:p>
        </p:txBody>
      </p:sp>
      <p:sp>
        <p:nvSpPr>
          <p:cNvPr id="3" name="İçerik Yer Tutucusu 2">
            <a:extLst>
              <a:ext uri="{FF2B5EF4-FFF2-40B4-BE49-F238E27FC236}">
                <a16:creationId xmlns:a16="http://schemas.microsoft.com/office/drawing/2014/main" id="{5B7F75DE-9E4D-DE10-1EF5-5CD96F84B345}"/>
              </a:ext>
            </a:extLst>
          </p:cNvPr>
          <p:cNvSpPr>
            <a:spLocks noGrp="1"/>
          </p:cNvSpPr>
          <p:nvPr>
            <p:ph idx="1"/>
          </p:nvPr>
        </p:nvSpPr>
        <p:spPr/>
        <p:txBody>
          <a:bodyPr/>
          <a:lstStyle/>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Company X's business research was conducted with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a high level of ethical standards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research team obtained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informed consent from the participants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ensured that their data was kept confidential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and protected. The team also took measures to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avoid bias in the study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complied with legal requirements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related to research.</a:t>
            </a: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However, there are a few areas where the research could have been improved with stronger ethical practices</a:t>
            </a:r>
            <a:r>
              <a:rPr lang="tr-TR" sz="18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For example, the research team could have been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more transparent about the purpose of the study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and how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the results would be used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Additionally, the team could have informed the participants of any potential conflicts of interest related to the study.</a:t>
            </a:r>
            <a:endParaRPr lang="tr-T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30328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B23CDB-4F3D-4424-1A9C-1CAC4E8525DA}"/>
              </a:ext>
            </a:extLst>
          </p:cNvPr>
          <p:cNvSpPr>
            <a:spLocks noGrp="1"/>
          </p:cNvSpPr>
          <p:nvPr>
            <p:ph type="title"/>
          </p:nvPr>
        </p:nvSpPr>
        <p:spPr/>
        <p:txBody>
          <a:bodyPr/>
          <a:lstStyle/>
          <a:p>
            <a:r>
              <a:rPr lang="tr-TR" dirty="0" err="1"/>
              <a:t>What</a:t>
            </a:r>
            <a:r>
              <a:rPr lang="tr-TR" dirty="0"/>
              <a:t> is </a:t>
            </a:r>
            <a:r>
              <a:rPr lang="tr-TR" dirty="0" err="1"/>
              <a:t>Research</a:t>
            </a:r>
            <a:r>
              <a:rPr lang="tr-TR" dirty="0"/>
              <a:t> ?</a:t>
            </a:r>
          </a:p>
        </p:txBody>
      </p:sp>
      <p:sp>
        <p:nvSpPr>
          <p:cNvPr id="3" name="İçerik Yer Tutucusu 2">
            <a:extLst>
              <a:ext uri="{FF2B5EF4-FFF2-40B4-BE49-F238E27FC236}">
                <a16:creationId xmlns:a16="http://schemas.microsoft.com/office/drawing/2014/main" id="{52348C78-4655-57CD-A601-4E9BF8EF84D6}"/>
              </a:ext>
            </a:extLst>
          </p:cNvPr>
          <p:cNvSpPr>
            <a:spLocks noGrp="1"/>
          </p:cNvSpPr>
          <p:nvPr>
            <p:ph idx="1"/>
          </p:nvPr>
        </p:nvSpPr>
        <p:spPr>
          <a:xfrm>
            <a:off x="838200" y="1567543"/>
            <a:ext cx="10797073" cy="4749379"/>
          </a:xfrm>
        </p:spPr>
        <p:txBody>
          <a:bodyPr/>
          <a:lstStyle/>
          <a:p>
            <a:r>
              <a:rPr lang="en-US" sz="1800" dirty="0"/>
              <a:t>Research is a process to discover new knowledge to find answers to a question.</a:t>
            </a:r>
            <a:endParaRPr lang="tr-TR" sz="1800" dirty="0"/>
          </a:p>
          <a:p>
            <a:r>
              <a:rPr lang="en-US" sz="1800" dirty="0"/>
              <a:t>The word research has two parts </a:t>
            </a:r>
            <a:r>
              <a:rPr lang="en-US" sz="2000" b="1" dirty="0"/>
              <a:t>RE</a:t>
            </a:r>
            <a:r>
              <a:rPr lang="en-US" sz="2000" dirty="0"/>
              <a:t> (AGAIN) </a:t>
            </a:r>
            <a:r>
              <a:rPr lang="en-US" sz="1800" dirty="0"/>
              <a:t>and </a:t>
            </a:r>
            <a:r>
              <a:rPr lang="en-US" sz="1800" b="1" dirty="0"/>
              <a:t>SEARCH</a:t>
            </a:r>
            <a:r>
              <a:rPr lang="en-US" sz="1800" dirty="0"/>
              <a:t> (FIND) </a:t>
            </a:r>
            <a:endParaRPr lang="tr-TR" sz="1800" dirty="0"/>
          </a:p>
          <a:p>
            <a:pPr lvl="1"/>
            <a:r>
              <a:rPr lang="en-US" sz="1600" dirty="0"/>
              <a:t>which denote that we are taking up an activity </a:t>
            </a:r>
            <a:r>
              <a:rPr lang="en-US" sz="1600" b="1" dirty="0"/>
              <a:t>to look into an aspect once again </a:t>
            </a:r>
            <a:r>
              <a:rPr lang="en-US" sz="1600" dirty="0"/>
              <a:t>or we want </a:t>
            </a:r>
            <a:r>
              <a:rPr lang="en-US" sz="1600" b="1" dirty="0"/>
              <a:t>to look for some new information about something</a:t>
            </a:r>
            <a:endParaRPr lang="tr-TR" sz="1600" b="1" dirty="0"/>
          </a:p>
          <a:p>
            <a:pPr algn="l"/>
            <a:r>
              <a:rPr lang="tr-TR" sz="1800" dirty="0" err="1"/>
              <a:t>T</a:t>
            </a:r>
            <a:r>
              <a:rPr lang="tr-TR" sz="1800" b="0" i="0" u="none" strike="noStrike" baseline="0" dirty="0" err="1"/>
              <a:t>he</a:t>
            </a:r>
            <a:r>
              <a:rPr lang="tr-TR" sz="1800" b="0" i="0" u="none" strike="noStrike" baseline="0" dirty="0"/>
              <a:t> </a:t>
            </a:r>
            <a:r>
              <a:rPr lang="tr-TR" sz="1800" b="0" i="0" u="none" strike="noStrike" baseline="0" dirty="0" err="1"/>
              <a:t>process</a:t>
            </a:r>
            <a:r>
              <a:rPr lang="tr-TR" sz="1800" b="0" i="0" u="none" strike="noStrike" baseline="0" dirty="0"/>
              <a:t> </a:t>
            </a:r>
            <a:r>
              <a:rPr lang="en-US" sz="1800" b="0" i="0" u="none" strike="noStrike" baseline="0" dirty="0"/>
              <a:t>of finding solutions to a problem after a thorough study and analysis of the situational</a:t>
            </a:r>
            <a:r>
              <a:rPr lang="tr-TR" sz="1800" b="0" i="0" u="none" strike="noStrike" baseline="0" dirty="0"/>
              <a:t> </a:t>
            </a:r>
            <a:r>
              <a:rPr lang="tr-TR" sz="1800" b="0" i="0" u="none" strike="noStrike" baseline="0" dirty="0" err="1"/>
              <a:t>factors</a:t>
            </a:r>
            <a:r>
              <a:rPr lang="tr-TR" sz="1800" b="0" i="0" u="none" strike="noStrike" baseline="0" dirty="0"/>
              <a:t>.</a:t>
            </a:r>
          </a:p>
          <a:p>
            <a:r>
              <a:rPr lang="tr-TR" sz="1800" dirty="0" err="1"/>
              <a:t>The</a:t>
            </a:r>
            <a:r>
              <a:rPr lang="tr-TR" sz="1800" dirty="0"/>
              <a:t> </a:t>
            </a:r>
            <a:r>
              <a:rPr lang="en-US" sz="1800" dirty="0"/>
              <a:t>research comprises </a:t>
            </a:r>
            <a:r>
              <a:rPr lang="en-US" sz="1800" b="1" dirty="0"/>
              <a:t>defining</a:t>
            </a:r>
            <a:r>
              <a:rPr lang="en-US" sz="1800" dirty="0"/>
              <a:t> and </a:t>
            </a:r>
            <a:r>
              <a:rPr lang="en-US" sz="1800" b="1" dirty="0"/>
              <a:t>redefining problems</a:t>
            </a:r>
            <a:r>
              <a:rPr lang="en-US" sz="1800" dirty="0"/>
              <a:t>,</a:t>
            </a:r>
            <a:r>
              <a:rPr lang="tr-TR" sz="1800" dirty="0"/>
              <a:t> </a:t>
            </a:r>
            <a:r>
              <a:rPr lang="en-US" sz="1800" b="1" dirty="0"/>
              <a:t>formulation of hypothesis</a:t>
            </a:r>
            <a:r>
              <a:rPr lang="en-US" sz="1800" dirty="0"/>
              <a:t>; </a:t>
            </a:r>
            <a:r>
              <a:rPr lang="en-US" sz="1800" b="1" dirty="0"/>
              <a:t>collection, organizing and evaluation of data</a:t>
            </a:r>
            <a:r>
              <a:rPr lang="en-US" sz="1800" dirty="0"/>
              <a:t>; and </a:t>
            </a:r>
            <a:r>
              <a:rPr lang="en-US" sz="1800" b="1" dirty="0"/>
              <a:t>reaching</a:t>
            </a:r>
            <a:r>
              <a:rPr lang="tr-TR" sz="1800" b="1" dirty="0"/>
              <a:t> </a:t>
            </a:r>
            <a:r>
              <a:rPr lang="en-US" sz="1800" b="1" dirty="0"/>
              <a:t>conclusions</a:t>
            </a:r>
            <a:r>
              <a:rPr lang="tr-TR" sz="1800" b="1" dirty="0"/>
              <a:t> </a:t>
            </a:r>
            <a:r>
              <a:rPr lang="tr-TR" sz="1800" dirty="0"/>
              <a:t>!</a:t>
            </a:r>
            <a:endParaRPr lang="tr-TR" sz="1800" b="0" i="0" u="none" strike="noStrike" baseline="0" dirty="0"/>
          </a:p>
          <a:p>
            <a:pPr algn="l"/>
            <a:r>
              <a:rPr lang="en-US" sz="1800" b="0" i="0" dirty="0">
                <a:solidFill>
                  <a:srgbClr val="000000"/>
                </a:solidFill>
                <a:effectLst/>
              </a:rPr>
              <a:t>Research is a process of systematic inquiry that entails collection of data; documentation of critical information; and analysis and interpretation of that data/information, in accordance with suitable methodologies set by specific professional fields and academic disciplines.</a:t>
            </a:r>
            <a:endParaRPr lang="tr-TR" sz="1800" b="0" i="0" u="none" strike="noStrike" baseline="0" dirty="0">
              <a:latin typeface="Garamond-Light"/>
            </a:endParaRPr>
          </a:p>
          <a:p>
            <a:pPr algn="l"/>
            <a:endParaRPr lang="tr-TR" dirty="0"/>
          </a:p>
        </p:txBody>
      </p:sp>
    </p:spTree>
    <p:extLst>
      <p:ext uri="{BB962C8B-B14F-4D97-AF65-F5344CB8AC3E}">
        <p14:creationId xmlns:p14="http://schemas.microsoft.com/office/powerpoint/2010/main" val="150334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CF6CFB-52EF-0F72-3F9F-9DA180510435}"/>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C8508F9-D3F3-6181-6E16-C1E2EAE85E26}"/>
              </a:ext>
            </a:extLst>
          </p:cNvPr>
          <p:cNvSpPr>
            <a:spLocks noGrp="1"/>
          </p:cNvSpPr>
          <p:nvPr>
            <p:ph idx="1"/>
          </p:nvPr>
        </p:nvSpPr>
        <p:spPr/>
        <p:txBody>
          <a:bodyPr/>
          <a:lstStyle/>
          <a:p>
            <a:pPr marL="0" indent="0" algn="l">
              <a:buNone/>
            </a:pPr>
            <a:r>
              <a:rPr lang="en-US" sz="2800" b="1" i="0" dirty="0">
                <a:solidFill>
                  <a:srgbClr val="000000"/>
                </a:solidFill>
                <a:effectLst/>
              </a:rPr>
              <a:t>Research is conducted to...</a:t>
            </a:r>
          </a:p>
          <a:p>
            <a:pPr algn="l">
              <a:buFont typeface="Arial" panose="020B0604020202020204" pitchFamily="34" charset="0"/>
              <a:buChar char="•"/>
            </a:pPr>
            <a:r>
              <a:rPr lang="en-US" sz="2800" b="0" i="0" dirty="0">
                <a:solidFill>
                  <a:srgbClr val="000000"/>
                </a:solidFill>
                <a:effectLst/>
              </a:rPr>
              <a:t>Evaluate the validity of a hypothesis or an interpretive framework.</a:t>
            </a:r>
          </a:p>
          <a:p>
            <a:pPr algn="l">
              <a:buFont typeface="Arial" panose="020B0604020202020204" pitchFamily="34" charset="0"/>
              <a:buChar char="•"/>
            </a:pPr>
            <a:r>
              <a:rPr lang="en-US" sz="2800" b="0" i="0" dirty="0">
                <a:solidFill>
                  <a:srgbClr val="000000"/>
                </a:solidFill>
                <a:effectLst/>
              </a:rPr>
              <a:t>To gather a body of fundamental information and conclusions for sharing in appropriate formats.</a:t>
            </a:r>
            <a:endParaRPr lang="tr-TR" sz="2800" b="0" i="0">
              <a:solidFill>
                <a:srgbClr val="000000"/>
              </a:solidFill>
              <a:effectLst/>
            </a:endParaRPr>
          </a:p>
          <a:p>
            <a:pPr algn="l">
              <a:buFont typeface="Arial" panose="020B0604020202020204" pitchFamily="34" charset="0"/>
              <a:buChar char="•"/>
            </a:pPr>
            <a:r>
              <a:rPr lang="en-US" sz="2800" b="0" i="0">
                <a:solidFill>
                  <a:srgbClr val="000000"/>
                </a:solidFill>
                <a:effectLst/>
              </a:rPr>
              <a:t>To </a:t>
            </a:r>
            <a:r>
              <a:rPr lang="en-US" sz="2800" b="0" i="0" dirty="0">
                <a:solidFill>
                  <a:srgbClr val="000000"/>
                </a:solidFill>
                <a:effectLst/>
              </a:rPr>
              <a:t>help generate questions for further inquiries.</a:t>
            </a:r>
          </a:p>
          <a:p>
            <a:endParaRPr lang="tr-TR" dirty="0"/>
          </a:p>
        </p:txBody>
      </p:sp>
    </p:spTree>
    <p:extLst>
      <p:ext uri="{BB962C8B-B14F-4D97-AF65-F5344CB8AC3E}">
        <p14:creationId xmlns:p14="http://schemas.microsoft.com/office/powerpoint/2010/main" val="2328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5E21FF-25B8-5D83-0FF3-E1E8EC0B2780}"/>
              </a:ext>
            </a:extLst>
          </p:cNvPr>
          <p:cNvSpPr>
            <a:spLocks noGrp="1"/>
          </p:cNvSpPr>
          <p:nvPr>
            <p:ph type="title"/>
          </p:nvPr>
        </p:nvSpPr>
        <p:spPr/>
        <p:txBody>
          <a:bodyPr/>
          <a:lstStyle/>
          <a:p>
            <a:r>
              <a:rPr lang="tr-TR" dirty="0" err="1"/>
              <a:t>Criterias</a:t>
            </a:r>
            <a:r>
              <a:rPr lang="tr-TR" dirty="0"/>
              <a:t> of </a:t>
            </a:r>
            <a:r>
              <a:rPr lang="tr-TR" dirty="0" err="1"/>
              <a:t>research</a:t>
            </a:r>
            <a:endParaRPr lang="tr-TR" dirty="0"/>
          </a:p>
        </p:txBody>
      </p:sp>
      <p:sp>
        <p:nvSpPr>
          <p:cNvPr id="5" name="İçerik Yer Tutucusu 4">
            <a:extLst>
              <a:ext uri="{FF2B5EF4-FFF2-40B4-BE49-F238E27FC236}">
                <a16:creationId xmlns:a16="http://schemas.microsoft.com/office/drawing/2014/main" id="{D9D81B66-4CC3-1EDD-EB92-CBC0134274A9}"/>
              </a:ext>
            </a:extLst>
          </p:cNvPr>
          <p:cNvSpPr>
            <a:spLocks noGrp="1"/>
          </p:cNvSpPr>
          <p:nvPr>
            <p:ph idx="1"/>
          </p:nvPr>
        </p:nvSpPr>
        <p:spPr/>
        <p:txBody>
          <a:bodyPr>
            <a:normAutofit fontScale="92500" lnSpcReduction="20000"/>
          </a:bodyPr>
          <a:lstStyle/>
          <a:p>
            <a:r>
              <a:rPr lang="en-US" b="1" dirty="0"/>
              <a:t>is undertaken by making a framework within certain philosophies;</a:t>
            </a:r>
            <a:endParaRPr lang="tr-TR" b="1" dirty="0"/>
          </a:p>
          <a:p>
            <a:pPr lvl="1"/>
            <a:r>
              <a:rPr lang="en-US" dirty="0"/>
              <a:t>Philosophy here means approach e.g. </a:t>
            </a:r>
            <a:r>
              <a:rPr lang="en-US" b="1" dirty="0"/>
              <a:t>qualitative, quantitative </a:t>
            </a:r>
            <a:r>
              <a:rPr lang="en-US" dirty="0"/>
              <a:t>and the academic</a:t>
            </a:r>
            <a:r>
              <a:rPr lang="tr-TR" dirty="0"/>
              <a:t> </a:t>
            </a:r>
            <a:r>
              <a:rPr lang="en-US" dirty="0"/>
              <a:t>discipline in which you have been trained. </a:t>
            </a:r>
            <a:endParaRPr lang="tr-TR" dirty="0"/>
          </a:p>
          <a:p>
            <a:r>
              <a:rPr lang="tr-TR" b="1" dirty="0"/>
              <a:t>m</a:t>
            </a:r>
            <a:r>
              <a:rPr lang="en-US" b="1" dirty="0" err="1"/>
              <a:t>akes</a:t>
            </a:r>
            <a:r>
              <a:rPr lang="en-US" b="1" dirty="0"/>
              <a:t> use of procedures, methods and techniques that have been tested for their validity and reliability</a:t>
            </a:r>
            <a:r>
              <a:rPr lang="en-US" dirty="0"/>
              <a:t>;</a:t>
            </a:r>
            <a:endParaRPr lang="tr-TR" dirty="0"/>
          </a:p>
          <a:p>
            <a:pPr lvl="1"/>
            <a:r>
              <a:rPr lang="en-US" dirty="0"/>
              <a:t>Validity means that correct procedures have been applied to find answers to a question. </a:t>
            </a:r>
            <a:endParaRPr lang="tr-TR" dirty="0"/>
          </a:p>
          <a:p>
            <a:pPr lvl="1"/>
            <a:r>
              <a:rPr lang="en-US" dirty="0"/>
              <a:t>Reliability refers to the quality of a measurement procedure that provides repeatability and accuracy. </a:t>
            </a:r>
            <a:endParaRPr lang="tr-TR" dirty="0"/>
          </a:p>
          <a:p>
            <a:r>
              <a:rPr lang="tr-TR" b="1" dirty="0"/>
              <a:t>h</a:t>
            </a:r>
            <a:r>
              <a:rPr lang="en-US" b="1" dirty="0"/>
              <a:t>as been planned to be unbiased and objective </a:t>
            </a:r>
            <a:r>
              <a:rPr lang="tr-TR" b="1" dirty="0"/>
              <a:t>:</a:t>
            </a:r>
          </a:p>
          <a:p>
            <a:pPr lvl="1"/>
            <a:r>
              <a:rPr lang="en-US" dirty="0"/>
              <a:t>you have taken each step in an unbiased manner and drawn each conclusion to the best of your ability and without introducing your own vested interest. The researcher does not change / attempt to change the procedure as per his/ her understanding of facts and information. </a:t>
            </a:r>
            <a:endParaRPr lang="tr-TR" dirty="0"/>
          </a:p>
        </p:txBody>
      </p:sp>
    </p:spTree>
    <p:extLst>
      <p:ext uri="{BB962C8B-B14F-4D97-AF65-F5344CB8AC3E}">
        <p14:creationId xmlns:p14="http://schemas.microsoft.com/office/powerpoint/2010/main" val="2666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additive="base">
                                        <p:cTn id="3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B74EAE-032A-4AC8-C665-35CA5E3181F9}"/>
              </a:ext>
            </a:extLst>
          </p:cNvPr>
          <p:cNvSpPr>
            <a:spLocks noGrp="1"/>
          </p:cNvSpPr>
          <p:nvPr>
            <p:ph type="title"/>
          </p:nvPr>
        </p:nvSpPr>
        <p:spPr/>
        <p:txBody>
          <a:bodyPr/>
          <a:lstStyle/>
          <a:p>
            <a:r>
              <a:rPr lang="tr-TR" dirty="0" err="1"/>
              <a:t>What</a:t>
            </a:r>
            <a:r>
              <a:rPr lang="tr-TR" dirty="0"/>
              <a:t> is Business </a:t>
            </a:r>
            <a:r>
              <a:rPr lang="tr-TR" dirty="0" err="1"/>
              <a:t>Research</a:t>
            </a:r>
            <a:r>
              <a:rPr lang="tr-TR" dirty="0"/>
              <a:t>?</a:t>
            </a:r>
          </a:p>
        </p:txBody>
      </p:sp>
      <p:sp>
        <p:nvSpPr>
          <p:cNvPr id="3" name="İçerik Yer Tutucusu 2">
            <a:extLst>
              <a:ext uri="{FF2B5EF4-FFF2-40B4-BE49-F238E27FC236}">
                <a16:creationId xmlns:a16="http://schemas.microsoft.com/office/drawing/2014/main" id="{2B5EF4E0-F718-B898-0EE4-AA41A742B94F}"/>
              </a:ext>
            </a:extLst>
          </p:cNvPr>
          <p:cNvSpPr>
            <a:spLocks noGrp="1"/>
          </p:cNvSpPr>
          <p:nvPr>
            <p:ph idx="1"/>
          </p:nvPr>
        </p:nvSpPr>
        <p:spPr>
          <a:xfrm>
            <a:off x="838200" y="1623527"/>
            <a:ext cx="10515600" cy="4553436"/>
          </a:xfrm>
        </p:spPr>
        <p:txBody>
          <a:bodyPr>
            <a:normAutofit/>
          </a:bodyPr>
          <a:lstStyle/>
          <a:p>
            <a:pPr marL="0" indent="0" algn="l">
              <a:buNone/>
            </a:pPr>
            <a:r>
              <a:rPr lang="tr-TR" sz="2400" dirty="0"/>
              <a:t>How </a:t>
            </a:r>
            <a:r>
              <a:rPr lang="tr-TR" sz="2400" dirty="0" err="1"/>
              <a:t>managers</a:t>
            </a:r>
            <a:r>
              <a:rPr lang="tr-TR" sz="2400" dirty="0"/>
              <a:t> </a:t>
            </a:r>
            <a:r>
              <a:rPr lang="tr-TR" sz="2400" dirty="0" err="1"/>
              <a:t>use</a:t>
            </a:r>
            <a:r>
              <a:rPr lang="tr-TR" sz="2400" dirty="0"/>
              <a:t> </a:t>
            </a:r>
            <a:r>
              <a:rPr lang="tr-TR" sz="2400" dirty="0" err="1"/>
              <a:t>research</a:t>
            </a:r>
            <a:r>
              <a:rPr lang="tr-TR" sz="2400" dirty="0"/>
              <a:t>?</a:t>
            </a:r>
            <a:endParaRPr lang="tr-TR" sz="2400" b="0" i="0" u="none" strike="noStrike" baseline="0" dirty="0"/>
          </a:p>
          <a:p>
            <a:pPr algn="l"/>
            <a:r>
              <a:rPr lang="en-US" sz="2400" b="0" i="0" u="none" strike="noStrike" baseline="0" dirty="0"/>
              <a:t>Managers in organizations constantly engage themselves in</a:t>
            </a:r>
            <a:r>
              <a:rPr lang="tr-TR" sz="2400" b="0" i="0" u="none" strike="noStrike" baseline="0" dirty="0"/>
              <a:t> </a:t>
            </a:r>
            <a:r>
              <a:rPr lang="en-US" sz="2400" b="0" i="0" u="none" strike="noStrike" baseline="0" dirty="0"/>
              <a:t>studying and analyzing issues and hence are involved in some form of research</a:t>
            </a:r>
            <a:r>
              <a:rPr lang="tr-TR" sz="2400" b="0" i="0" u="none" strike="noStrike" baseline="0" dirty="0"/>
              <a:t> </a:t>
            </a:r>
            <a:r>
              <a:rPr lang="en-US" sz="2400" b="0" i="0" u="none" strike="noStrike" baseline="0" dirty="0"/>
              <a:t>activity as they make decisions at the workplace.</a:t>
            </a:r>
            <a:endParaRPr lang="tr-TR" sz="2400" b="0" i="0" u="none" strike="noStrike" baseline="0" dirty="0"/>
          </a:p>
          <a:p>
            <a:r>
              <a:rPr lang="en-US" sz="2400" dirty="0"/>
              <a:t>To be successful manager it is important for you to know how to go about </a:t>
            </a:r>
            <a:r>
              <a:rPr lang="en-US" sz="2400" u="sng" dirty="0"/>
              <a:t>making the right decisions</a:t>
            </a:r>
            <a:r>
              <a:rPr lang="en-US" sz="2400" dirty="0"/>
              <a:t> by </a:t>
            </a:r>
            <a:r>
              <a:rPr lang="en-US" sz="2400" b="1" dirty="0"/>
              <a:t>being knowledgeable </a:t>
            </a:r>
            <a:r>
              <a:rPr lang="en-US" sz="2400" dirty="0"/>
              <a:t>about the various steps involved in </a:t>
            </a:r>
            <a:r>
              <a:rPr lang="en-US" sz="2400" b="1" dirty="0"/>
              <a:t>finding solutions to problematic issues.</a:t>
            </a:r>
            <a:endParaRPr lang="tr-TR" sz="2400" b="1" dirty="0"/>
          </a:p>
          <a:p>
            <a:pPr algn="l"/>
            <a:endParaRPr lang="tr-TR" sz="2800" b="0" i="0" u="none" strike="noStrike" baseline="0" dirty="0">
              <a:latin typeface="Garamond-Light"/>
            </a:endParaRPr>
          </a:p>
          <a:p>
            <a:pPr marL="0" indent="0">
              <a:buNone/>
            </a:pPr>
            <a:endParaRPr lang="tr-TR" dirty="0"/>
          </a:p>
        </p:txBody>
      </p:sp>
    </p:spTree>
    <p:extLst>
      <p:ext uri="{BB962C8B-B14F-4D97-AF65-F5344CB8AC3E}">
        <p14:creationId xmlns:p14="http://schemas.microsoft.com/office/powerpoint/2010/main" val="415700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3" name="Freeform: Shape 12">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9ED2497B-3B69-0689-46ED-C20EA031E528}"/>
              </a:ext>
            </a:extLst>
          </p:cNvPr>
          <p:cNvPicPr>
            <a:picLocks noChangeAspect="1"/>
          </p:cNvPicPr>
          <p:nvPr/>
        </p:nvPicPr>
        <p:blipFill rotWithShape="1">
          <a:blip r:embed="rId2"/>
          <a:srcRect l="-1" t="7048" r="201" b="6451"/>
          <a:stretch/>
        </p:blipFill>
        <p:spPr>
          <a:xfrm>
            <a:off x="2943618" y="333048"/>
            <a:ext cx="7828764" cy="6191904"/>
          </a:xfrm>
          <a:prstGeom prst="rect">
            <a:avLst/>
          </a:prstGeom>
          <a:ln>
            <a:noFill/>
          </a:ln>
        </p:spPr>
      </p:pic>
      <p:sp>
        <p:nvSpPr>
          <p:cNvPr id="6" name="Metin kutusu 5">
            <a:extLst>
              <a:ext uri="{FF2B5EF4-FFF2-40B4-BE49-F238E27FC236}">
                <a16:creationId xmlns:a16="http://schemas.microsoft.com/office/drawing/2014/main" id="{F3C70299-6EB1-9034-97B8-EFFA4BE0D51E}"/>
              </a:ext>
            </a:extLst>
          </p:cNvPr>
          <p:cNvSpPr txBox="1"/>
          <p:nvPr/>
        </p:nvSpPr>
        <p:spPr>
          <a:xfrm>
            <a:off x="542309" y="1182220"/>
            <a:ext cx="1868599" cy="2246769"/>
          </a:xfrm>
          <a:prstGeom prst="rect">
            <a:avLst/>
          </a:prstGeom>
          <a:noFill/>
        </p:spPr>
        <p:txBody>
          <a:bodyPr wrap="square" rtlCol="0">
            <a:spAutoFit/>
          </a:bodyPr>
          <a:lstStyle/>
          <a:p>
            <a:r>
              <a:rPr lang="tr-TR" sz="2800" dirty="0">
                <a:solidFill>
                  <a:schemeClr val="accent2">
                    <a:lumMod val="75000"/>
                  </a:schemeClr>
                </a:solidFill>
              </a:rPr>
              <a:t>Role of Business </a:t>
            </a:r>
            <a:r>
              <a:rPr lang="tr-TR" sz="2800" dirty="0" err="1">
                <a:solidFill>
                  <a:schemeClr val="accent2">
                    <a:lumMod val="75000"/>
                  </a:schemeClr>
                </a:solidFill>
              </a:rPr>
              <a:t>Research</a:t>
            </a:r>
            <a:r>
              <a:rPr lang="tr-TR" sz="2800" dirty="0">
                <a:solidFill>
                  <a:schemeClr val="accent2">
                    <a:lumMod val="75000"/>
                  </a:schemeClr>
                </a:solidFill>
              </a:rPr>
              <a:t> in </a:t>
            </a:r>
            <a:r>
              <a:rPr lang="tr-TR" sz="2800" dirty="0" err="1">
                <a:solidFill>
                  <a:schemeClr val="accent2">
                    <a:lumMod val="75000"/>
                  </a:schemeClr>
                </a:solidFill>
              </a:rPr>
              <a:t>Decision</a:t>
            </a:r>
            <a:r>
              <a:rPr lang="tr-TR" sz="2800" dirty="0">
                <a:solidFill>
                  <a:schemeClr val="accent2">
                    <a:lumMod val="75000"/>
                  </a:schemeClr>
                </a:solidFill>
              </a:rPr>
              <a:t> </a:t>
            </a:r>
            <a:r>
              <a:rPr lang="tr-TR" sz="2800" dirty="0" err="1">
                <a:solidFill>
                  <a:schemeClr val="accent2">
                    <a:lumMod val="75000"/>
                  </a:schemeClr>
                </a:solidFill>
              </a:rPr>
              <a:t>Making</a:t>
            </a:r>
            <a:endParaRPr lang="tr-TR" sz="2800" dirty="0">
              <a:solidFill>
                <a:schemeClr val="accent2">
                  <a:lumMod val="75000"/>
                </a:schemeClr>
              </a:solidFill>
            </a:endParaRPr>
          </a:p>
        </p:txBody>
      </p:sp>
    </p:spTree>
    <p:extLst>
      <p:ext uri="{BB962C8B-B14F-4D97-AF65-F5344CB8AC3E}">
        <p14:creationId xmlns:p14="http://schemas.microsoft.com/office/powerpoint/2010/main" val="218929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6BDB85-8CE4-14E2-7B4E-2AD0A60A7121}"/>
              </a:ext>
            </a:extLst>
          </p:cNvPr>
          <p:cNvSpPr>
            <a:spLocks noGrp="1"/>
          </p:cNvSpPr>
          <p:nvPr>
            <p:ph type="title"/>
          </p:nvPr>
        </p:nvSpPr>
        <p:spPr/>
        <p:txBody>
          <a:bodyPr>
            <a:normAutofit/>
          </a:bodyPr>
          <a:lstStyle/>
          <a:p>
            <a:r>
              <a:rPr lang="en-US" sz="3200" i="0" u="none" strike="noStrike" baseline="0" dirty="0">
                <a:latin typeface="+mn-lt"/>
              </a:rPr>
              <a:t>Some Commonly Researched Areas in Business</a:t>
            </a:r>
            <a:endParaRPr lang="tr-TR" sz="3200" dirty="0">
              <a:latin typeface="+mn-lt"/>
            </a:endParaRPr>
          </a:p>
        </p:txBody>
      </p:sp>
      <p:sp>
        <p:nvSpPr>
          <p:cNvPr id="4" name="İçerik Yer Tutucusu 3">
            <a:extLst>
              <a:ext uri="{FF2B5EF4-FFF2-40B4-BE49-F238E27FC236}">
                <a16:creationId xmlns:a16="http://schemas.microsoft.com/office/drawing/2014/main" id="{A326DE9E-8D2D-AA51-EA07-F0D1B311F637}"/>
              </a:ext>
            </a:extLst>
          </p:cNvPr>
          <p:cNvSpPr>
            <a:spLocks noGrp="1"/>
          </p:cNvSpPr>
          <p:nvPr>
            <p:ph sz="half" idx="1"/>
          </p:nvPr>
        </p:nvSpPr>
        <p:spPr/>
        <p:txBody>
          <a:bodyPr>
            <a:normAutofit fontScale="55000" lnSpcReduction="20000"/>
          </a:bodyPr>
          <a:lstStyle/>
          <a:p>
            <a:pPr marL="0" indent="0">
              <a:buNone/>
            </a:pPr>
            <a:r>
              <a:rPr lang="tr-TR" dirty="0"/>
              <a:t>1. </a:t>
            </a:r>
            <a:r>
              <a:rPr lang="en-US" b="1" dirty="0"/>
              <a:t>Employee behaviors </a:t>
            </a:r>
            <a:r>
              <a:rPr lang="en-US" dirty="0"/>
              <a:t>such as performance, absenteeism, and turnover.</a:t>
            </a:r>
          </a:p>
          <a:p>
            <a:pPr marL="0" indent="0">
              <a:buNone/>
            </a:pPr>
            <a:r>
              <a:rPr lang="en-US" dirty="0"/>
              <a:t>2. Employee attitudes such as </a:t>
            </a:r>
            <a:r>
              <a:rPr lang="en-US" b="1" dirty="0"/>
              <a:t>job satisfaction, loyalty, and organizational</a:t>
            </a:r>
            <a:r>
              <a:rPr lang="tr-TR" b="1" dirty="0"/>
              <a:t> </a:t>
            </a:r>
            <a:r>
              <a:rPr lang="en-US" b="1" dirty="0"/>
              <a:t>commitment.</a:t>
            </a:r>
          </a:p>
          <a:p>
            <a:pPr marL="0" indent="0">
              <a:buNone/>
            </a:pPr>
            <a:r>
              <a:rPr lang="en-US" dirty="0"/>
              <a:t>3. Supervisory </a:t>
            </a:r>
            <a:r>
              <a:rPr lang="en-US" b="1" dirty="0"/>
              <a:t>performance, managerial leadership style</a:t>
            </a:r>
            <a:r>
              <a:rPr lang="en-US" dirty="0"/>
              <a:t>, and performance</a:t>
            </a:r>
            <a:r>
              <a:rPr lang="tr-TR" dirty="0"/>
              <a:t> </a:t>
            </a:r>
            <a:r>
              <a:rPr lang="en-US" dirty="0"/>
              <a:t>appraisal systems.</a:t>
            </a:r>
          </a:p>
          <a:p>
            <a:pPr marL="0" indent="0">
              <a:buNone/>
            </a:pPr>
            <a:r>
              <a:rPr lang="en-US" dirty="0"/>
              <a:t>4</a:t>
            </a:r>
            <a:r>
              <a:rPr lang="en-US" b="1" dirty="0"/>
              <a:t>. Employee selection, recruitment, training, and retention</a:t>
            </a:r>
            <a:r>
              <a:rPr lang="en-US" dirty="0"/>
              <a:t>.</a:t>
            </a:r>
          </a:p>
          <a:p>
            <a:pPr marL="0" indent="0">
              <a:buNone/>
            </a:pPr>
            <a:r>
              <a:rPr lang="en-US" dirty="0"/>
              <a:t>5. Validation of performance appraisal systems.</a:t>
            </a:r>
          </a:p>
          <a:p>
            <a:pPr marL="0" indent="0">
              <a:buNone/>
            </a:pPr>
            <a:r>
              <a:rPr lang="en-US" dirty="0"/>
              <a:t>6. </a:t>
            </a:r>
            <a:r>
              <a:rPr lang="en-US" b="1" dirty="0"/>
              <a:t>Human resource management choices </a:t>
            </a:r>
            <a:r>
              <a:rPr lang="en-US" dirty="0"/>
              <a:t>and organizational strategy.</a:t>
            </a:r>
          </a:p>
          <a:p>
            <a:pPr marL="0" indent="0">
              <a:buNone/>
            </a:pPr>
            <a:r>
              <a:rPr lang="en-US" dirty="0"/>
              <a:t>7. Evaluation of assessment centers.</a:t>
            </a:r>
          </a:p>
          <a:p>
            <a:pPr marL="0" indent="0">
              <a:buNone/>
            </a:pPr>
            <a:r>
              <a:rPr lang="en-US" dirty="0"/>
              <a:t>8. The dynamics of rating and rating errors in the judgment of human</a:t>
            </a:r>
            <a:r>
              <a:rPr lang="tr-TR" dirty="0"/>
              <a:t> </a:t>
            </a:r>
            <a:r>
              <a:rPr lang="en-US" dirty="0"/>
              <a:t>performance.</a:t>
            </a:r>
          </a:p>
          <a:p>
            <a:pPr marL="0" indent="0">
              <a:buNone/>
            </a:pPr>
            <a:r>
              <a:rPr lang="en-US" dirty="0"/>
              <a:t>9. </a:t>
            </a:r>
            <a:r>
              <a:rPr lang="en-US" b="1" dirty="0"/>
              <a:t>Strategy formulation and implementation.</a:t>
            </a:r>
          </a:p>
        </p:txBody>
      </p:sp>
      <p:sp>
        <p:nvSpPr>
          <p:cNvPr id="5" name="İçerik Yer Tutucusu 4">
            <a:extLst>
              <a:ext uri="{FF2B5EF4-FFF2-40B4-BE49-F238E27FC236}">
                <a16:creationId xmlns:a16="http://schemas.microsoft.com/office/drawing/2014/main" id="{95695C98-B28C-2E77-03F1-E8145C9A3DB9}"/>
              </a:ext>
            </a:extLst>
          </p:cNvPr>
          <p:cNvSpPr>
            <a:spLocks noGrp="1"/>
          </p:cNvSpPr>
          <p:nvPr>
            <p:ph sz="half" idx="2"/>
          </p:nvPr>
        </p:nvSpPr>
        <p:spPr/>
        <p:txBody>
          <a:bodyPr>
            <a:normAutofit fontScale="55000" lnSpcReduction="20000"/>
          </a:bodyPr>
          <a:lstStyle/>
          <a:p>
            <a:pPr marL="0" indent="0">
              <a:buNone/>
            </a:pPr>
            <a:r>
              <a:rPr lang="en-US" dirty="0"/>
              <a:t>10. Just-in-time systems, continuous-improvement strategies, and production</a:t>
            </a:r>
            <a:r>
              <a:rPr lang="tr-TR" dirty="0"/>
              <a:t> </a:t>
            </a:r>
            <a:r>
              <a:rPr lang="en-US" dirty="0"/>
              <a:t>efficiencies.</a:t>
            </a:r>
          </a:p>
          <a:p>
            <a:pPr marL="0" indent="0">
              <a:buNone/>
            </a:pPr>
            <a:r>
              <a:rPr lang="en-US" dirty="0"/>
              <a:t>11. Updating policies and procedures in keeping with latest government</a:t>
            </a:r>
            <a:r>
              <a:rPr lang="tr-TR" dirty="0"/>
              <a:t> </a:t>
            </a:r>
            <a:r>
              <a:rPr lang="en-US" dirty="0"/>
              <a:t>regulations and organizational changes.</a:t>
            </a:r>
          </a:p>
          <a:p>
            <a:pPr marL="0" indent="0">
              <a:buNone/>
            </a:pPr>
            <a:r>
              <a:rPr lang="en-US" dirty="0"/>
              <a:t>12. Organizational outcomes such as </a:t>
            </a:r>
            <a:r>
              <a:rPr lang="en-US" b="1" dirty="0"/>
              <a:t>increased sales, market share, profits,</a:t>
            </a:r>
            <a:r>
              <a:rPr lang="tr-TR" b="1" dirty="0"/>
              <a:t> </a:t>
            </a:r>
            <a:r>
              <a:rPr lang="en-US" b="1" dirty="0"/>
              <a:t>growth, and effectiveness.</a:t>
            </a:r>
          </a:p>
          <a:p>
            <a:pPr marL="0" indent="0">
              <a:buNone/>
            </a:pPr>
            <a:r>
              <a:rPr lang="en-US" dirty="0"/>
              <a:t>13. </a:t>
            </a:r>
            <a:r>
              <a:rPr lang="en-US" b="1" dirty="0"/>
              <a:t>Brand loyalty, product life cycle, and product innovation</a:t>
            </a:r>
            <a:r>
              <a:rPr lang="en-US" dirty="0"/>
              <a:t>.</a:t>
            </a:r>
          </a:p>
          <a:p>
            <a:pPr marL="0" indent="0">
              <a:buNone/>
            </a:pPr>
            <a:r>
              <a:rPr lang="en-US" dirty="0"/>
              <a:t>14. </a:t>
            </a:r>
            <a:r>
              <a:rPr lang="en-US" b="1" dirty="0"/>
              <a:t>Consumer complaints</a:t>
            </a:r>
            <a:r>
              <a:rPr lang="en-US" dirty="0"/>
              <a:t>.</a:t>
            </a:r>
          </a:p>
          <a:p>
            <a:pPr marL="0" indent="0">
              <a:buNone/>
            </a:pPr>
            <a:r>
              <a:rPr lang="en-US" dirty="0"/>
              <a:t>15. Impression management, logos, and image building.</a:t>
            </a:r>
          </a:p>
          <a:p>
            <a:pPr marL="0" indent="0">
              <a:buNone/>
            </a:pPr>
            <a:r>
              <a:rPr lang="en-US" dirty="0"/>
              <a:t>16. </a:t>
            </a:r>
            <a:r>
              <a:rPr lang="en-US" b="1" dirty="0"/>
              <a:t>Product positioning, product modification, and new product</a:t>
            </a:r>
          </a:p>
          <a:p>
            <a:pPr marL="0" indent="0">
              <a:buNone/>
            </a:pPr>
            <a:r>
              <a:rPr lang="en-US" b="1" dirty="0"/>
              <a:t>development</a:t>
            </a:r>
            <a:r>
              <a:rPr lang="en-US" dirty="0"/>
              <a:t>.</a:t>
            </a:r>
          </a:p>
          <a:p>
            <a:pPr marL="0" indent="0">
              <a:buNone/>
            </a:pPr>
            <a:r>
              <a:rPr lang="en-US" dirty="0"/>
              <a:t>17. Cost of capital, valuation of firms, dividend policies, and investment</a:t>
            </a:r>
            <a:r>
              <a:rPr lang="tr-TR" dirty="0"/>
              <a:t> </a:t>
            </a:r>
            <a:r>
              <a:rPr lang="en-US" dirty="0"/>
              <a:t>decisions.</a:t>
            </a:r>
            <a:endParaRPr lang="tr-TR" dirty="0"/>
          </a:p>
          <a:p>
            <a:pPr marL="0" indent="0">
              <a:buNone/>
            </a:pPr>
            <a:r>
              <a:rPr lang="tr-TR" dirty="0"/>
              <a:t>18.</a:t>
            </a:r>
            <a:r>
              <a:rPr lang="tr-TR" sz="2700" dirty="0"/>
              <a:t> </a:t>
            </a:r>
            <a:r>
              <a:rPr lang="en-US" sz="2700" dirty="0"/>
              <a:t>Keeping ahead of the competition in the new millennium.</a:t>
            </a:r>
            <a:endParaRPr lang="tr-TR" sz="2700" dirty="0"/>
          </a:p>
          <a:p>
            <a:endParaRPr lang="tr-TR" dirty="0"/>
          </a:p>
        </p:txBody>
      </p:sp>
    </p:spTree>
    <p:extLst>
      <p:ext uri="{BB962C8B-B14F-4D97-AF65-F5344CB8AC3E}">
        <p14:creationId xmlns:p14="http://schemas.microsoft.com/office/powerpoint/2010/main" val="89089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a:extLst>
              <a:ext uri="{FF2B5EF4-FFF2-40B4-BE49-F238E27FC236}">
                <a16:creationId xmlns:a16="http://schemas.microsoft.com/office/drawing/2014/main" id="{4E966FA3-81FC-7E00-F20F-339279825861}"/>
              </a:ext>
            </a:extLst>
          </p:cNvPr>
          <p:cNvPicPr>
            <a:picLocks noChangeAspect="1"/>
          </p:cNvPicPr>
          <p:nvPr/>
        </p:nvPicPr>
        <p:blipFill>
          <a:blip r:embed="rId2"/>
          <a:stretch>
            <a:fillRect/>
          </a:stretch>
        </p:blipFill>
        <p:spPr>
          <a:xfrm>
            <a:off x="1668676" y="488332"/>
            <a:ext cx="8718542" cy="6081183"/>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9778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1604</TotalTime>
  <Words>2534</Words>
  <Application>Microsoft Office PowerPoint</Application>
  <PresentationFormat>Geniş ekran</PresentationFormat>
  <Paragraphs>152</Paragraphs>
  <Slides>27</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27</vt:i4>
      </vt:variant>
    </vt:vector>
  </HeadingPairs>
  <TitlesOfParts>
    <vt:vector size="36" baseType="lpstr">
      <vt:lpstr>Arial</vt:lpstr>
      <vt:lpstr>Calibri</vt:lpstr>
      <vt:lpstr>Calibri Light</vt:lpstr>
      <vt:lpstr>Garamond-Bold</vt:lpstr>
      <vt:lpstr>Garamond-Light</vt:lpstr>
      <vt:lpstr>Noto Sans</vt:lpstr>
      <vt:lpstr>Quicksand</vt:lpstr>
      <vt:lpstr>Söhne</vt:lpstr>
      <vt:lpstr>Office Teması</vt:lpstr>
      <vt:lpstr>MAT 304 Data Analysis &amp; Reporting </vt:lpstr>
      <vt:lpstr>Objectives of the unit- What is business research?</vt:lpstr>
      <vt:lpstr>What is Research ?</vt:lpstr>
      <vt:lpstr>PowerPoint Sunusu</vt:lpstr>
      <vt:lpstr>Criterias of research</vt:lpstr>
      <vt:lpstr>What is Business Research?</vt:lpstr>
      <vt:lpstr>PowerPoint Sunusu</vt:lpstr>
      <vt:lpstr>Some Commonly Researched Areas in Business</vt:lpstr>
      <vt:lpstr>PowerPoint Sunusu</vt:lpstr>
      <vt:lpstr>TYPES OF BUSINESS RESEARCH: APPLIED AND BASIC</vt:lpstr>
      <vt:lpstr>1. Basic Research</vt:lpstr>
      <vt:lpstr>Examples of basic research </vt:lpstr>
      <vt:lpstr>2. Applied Research</vt:lpstr>
      <vt:lpstr>Examples of applied research </vt:lpstr>
      <vt:lpstr>Key Differences between Basic and Applied Research</vt:lpstr>
      <vt:lpstr>Basic or Applied Research? </vt:lpstr>
      <vt:lpstr>PowerPoint Sunusu</vt:lpstr>
      <vt:lpstr>Basic or Applied Research? </vt:lpstr>
      <vt:lpstr>Basic or Applied Research? </vt:lpstr>
      <vt:lpstr>Basic or applied research?</vt:lpstr>
      <vt:lpstr>In sum, being knowledgeable about research and research methods helps Professional managers to: </vt:lpstr>
      <vt:lpstr>Careers that use basic research and applied research </vt:lpstr>
      <vt:lpstr>Ethics in Business Research</vt:lpstr>
      <vt:lpstr>Why Ethics in Business Research is Important: </vt:lpstr>
      <vt:lpstr>A case study on ethics in business research</vt:lpstr>
      <vt:lpstr>Ethical Standards of Company X’ s business research </vt:lpstr>
      <vt:lpstr>Analysis of the case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 304 Data Analysis &amp; Reporting</dc:title>
  <dc:creator>duygu gur</dc:creator>
  <cp:lastModifiedBy>duygu gur</cp:lastModifiedBy>
  <cp:revision>23</cp:revision>
  <dcterms:created xsi:type="dcterms:W3CDTF">2023-03-01T20:21:02Z</dcterms:created>
  <dcterms:modified xsi:type="dcterms:W3CDTF">2024-03-03T20:53:50Z</dcterms:modified>
</cp:coreProperties>
</file>