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8"/>
  </p:notesMasterIdLst>
  <p:sldIdLst>
    <p:sldId id="256" r:id="rId2"/>
    <p:sldId id="257" r:id="rId3"/>
    <p:sldId id="258" r:id="rId4"/>
    <p:sldId id="259" r:id="rId5"/>
    <p:sldId id="476" r:id="rId6"/>
    <p:sldId id="405" r:id="rId7"/>
    <p:sldId id="261" r:id="rId8"/>
    <p:sldId id="262" r:id="rId9"/>
    <p:sldId id="416" r:id="rId10"/>
    <p:sldId id="503" r:id="rId11"/>
    <p:sldId id="379" r:id="rId12"/>
    <p:sldId id="501" r:id="rId13"/>
    <p:sldId id="263" r:id="rId14"/>
    <p:sldId id="406" r:id="rId15"/>
    <p:sldId id="498" r:id="rId16"/>
    <p:sldId id="264" r:id="rId17"/>
    <p:sldId id="380" r:id="rId18"/>
    <p:sldId id="265" r:id="rId19"/>
    <p:sldId id="266" r:id="rId20"/>
    <p:sldId id="367" r:id="rId21"/>
    <p:sldId id="408" r:id="rId22"/>
    <p:sldId id="417" r:id="rId23"/>
    <p:sldId id="267" r:id="rId24"/>
    <p:sldId id="268" r:id="rId25"/>
    <p:sldId id="269" r:id="rId26"/>
    <p:sldId id="410" r:id="rId27"/>
    <p:sldId id="270" r:id="rId28"/>
    <p:sldId id="477" r:id="rId29"/>
    <p:sldId id="271" r:id="rId30"/>
    <p:sldId id="272" r:id="rId31"/>
    <p:sldId id="474" r:id="rId32"/>
    <p:sldId id="381" r:id="rId33"/>
    <p:sldId id="418" r:id="rId34"/>
    <p:sldId id="411" r:id="rId35"/>
    <p:sldId id="273" r:id="rId36"/>
    <p:sldId id="458" r:id="rId37"/>
    <p:sldId id="274" r:id="rId38"/>
    <p:sldId id="486" r:id="rId39"/>
    <p:sldId id="275" r:id="rId40"/>
    <p:sldId id="382" r:id="rId41"/>
    <p:sldId id="285" r:id="rId42"/>
    <p:sldId id="482" r:id="rId43"/>
    <p:sldId id="459" r:id="rId44"/>
    <p:sldId id="460" r:id="rId45"/>
    <p:sldId id="461" r:id="rId46"/>
    <p:sldId id="462" r:id="rId47"/>
    <p:sldId id="471" r:id="rId48"/>
    <p:sldId id="499" r:id="rId49"/>
    <p:sldId id="478" r:id="rId50"/>
    <p:sldId id="465" r:id="rId51"/>
    <p:sldId id="466" r:id="rId52"/>
    <p:sldId id="468" r:id="rId53"/>
    <p:sldId id="479" r:id="rId54"/>
    <p:sldId id="469" r:id="rId55"/>
    <p:sldId id="464" r:id="rId56"/>
    <p:sldId id="412" r:id="rId57"/>
    <p:sldId id="453" r:id="rId58"/>
    <p:sldId id="413" r:id="rId59"/>
    <p:sldId id="454" r:id="rId60"/>
    <p:sldId id="492" r:id="rId61"/>
    <p:sldId id="500" r:id="rId62"/>
    <p:sldId id="472" r:id="rId63"/>
    <p:sldId id="488" r:id="rId64"/>
    <p:sldId id="433" r:id="rId65"/>
    <p:sldId id="299" r:id="rId66"/>
    <p:sldId id="434" r:id="rId67"/>
    <p:sldId id="300" r:id="rId68"/>
    <p:sldId id="480" r:id="rId69"/>
    <p:sldId id="301" r:id="rId70"/>
    <p:sldId id="389" r:id="rId71"/>
    <p:sldId id="302" r:id="rId72"/>
    <p:sldId id="303" r:id="rId73"/>
    <p:sldId id="307" r:id="rId74"/>
    <p:sldId id="489" r:id="rId75"/>
    <p:sldId id="398" r:id="rId76"/>
    <p:sldId id="304" r:id="rId77"/>
    <p:sldId id="305" r:id="rId78"/>
    <p:sldId id="437" r:id="rId79"/>
    <p:sldId id="306" r:id="rId80"/>
    <p:sldId id="490" r:id="rId81"/>
    <p:sldId id="391" r:id="rId82"/>
    <p:sldId id="311" r:id="rId83"/>
    <p:sldId id="438" r:id="rId84"/>
    <p:sldId id="312" r:id="rId85"/>
    <p:sldId id="439" r:id="rId86"/>
    <p:sldId id="399" r:id="rId87"/>
    <p:sldId id="313" r:id="rId88"/>
    <p:sldId id="314" r:id="rId89"/>
    <p:sldId id="377" r:id="rId90"/>
    <p:sldId id="392" r:id="rId91"/>
    <p:sldId id="316" r:id="rId92"/>
    <p:sldId id="400" r:id="rId93"/>
    <p:sldId id="318" r:id="rId94"/>
    <p:sldId id="393" r:id="rId95"/>
    <p:sldId id="330" r:id="rId96"/>
    <p:sldId id="442" r:id="rId97"/>
    <p:sldId id="402" r:id="rId98"/>
    <p:sldId id="473" r:id="rId99"/>
    <p:sldId id="443" r:id="rId100"/>
    <p:sldId id="331" r:id="rId101"/>
    <p:sldId id="332" r:id="rId102"/>
    <p:sldId id="333" r:id="rId103"/>
    <p:sldId id="369" r:id="rId104"/>
    <p:sldId id="444" r:id="rId105"/>
    <p:sldId id="502" r:id="rId106"/>
    <p:sldId id="334" r:id="rId107"/>
    <p:sldId id="445" r:id="rId108"/>
    <p:sldId id="335" r:id="rId109"/>
    <p:sldId id="449" r:id="rId110"/>
    <p:sldId id="493" r:id="rId111"/>
    <p:sldId id="336" r:id="rId112"/>
    <p:sldId id="337" r:id="rId113"/>
    <p:sldId id="494" r:id="rId114"/>
    <p:sldId id="338" r:id="rId115"/>
    <p:sldId id="484" r:id="rId116"/>
    <p:sldId id="339" r:id="rId117"/>
    <p:sldId id="495" r:id="rId118"/>
    <p:sldId id="396" r:id="rId119"/>
    <p:sldId id="446" r:id="rId120"/>
    <p:sldId id="496" r:id="rId121"/>
    <p:sldId id="340" r:id="rId122"/>
    <p:sldId id="491" r:id="rId123"/>
    <p:sldId id="341" r:id="rId124"/>
    <p:sldId id="497" r:id="rId125"/>
    <p:sldId id="342" r:id="rId126"/>
    <p:sldId id="447" r:id="rId127"/>
    <p:sldId id="375" r:id="rId128"/>
    <p:sldId id="483" r:id="rId129"/>
    <p:sldId id="403" r:id="rId130"/>
    <p:sldId id="348" r:id="rId131"/>
    <p:sldId id="394" r:id="rId132"/>
    <p:sldId id="450" r:id="rId133"/>
    <p:sldId id="349" r:id="rId134"/>
    <p:sldId id="358" r:id="rId135"/>
    <p:sldId id="359" r:id="rId136"/>
    <p:sldId id="395" r:id="rId137"/>
    <p:sldId id="360" r:id="rId138"/>
    <p:sldId id="361" r:id="rId139"/>
    <p:sldId id="362" r:id="rId140"/>
    <p:sldId id="363" r:id="rId141"/>
    <p:sldId id="451" r:id="rId142"/>
    <p:sldId id="487" r:id="rId143"/>
    <p:sldId id="448" r:id="rId144"/>
    <p:sldId id="364" r:id="rId145"/>
    <p:sldId id="365" r:id="rId146"/>
    <p:sldId id="366" r:id="rId14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8" autoAdjust="0"/>
    <p:restoredTop sz="94660"/>
  </p:normalViewPr>
  <p:slideViewPr>
    <p:cSldViewPr>
      <p:cViewPr varScale="1">
        <p:scale>
          <a:sx n="75" d="100"/>
          <a:sy n="75" d="100"/>
        </p:scale>
        <p:origin x="1589" y="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presProps" Target="presProps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AE182F-6324-4F8A-BE8A-3FE28339EF02}" type="datetimeFigureOut">
              <a:rPr lang="tr-TR" smtClean="0"/>
              <a:pPr/>
              <a:t>2.07.2023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69407-0361-4C85-88C9-ECB64472FF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164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111</a:t>
            </a:fld>
            <a:endParaRPr lang="tr-TR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112</a:t>
            </a:fld>
            <a:endParaRPr lang="tr-TR"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114</a:t>
            </a:fld>
            <a:endParaRPr lang="tr-TR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115</a:t>
            </a:fld>
            <a:endParaRPr lang="tr-TR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116</a:t>
            </a:fld>
            <a:endParaRPr lang="tr-TR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121</a:t>
            </a:fld>
            <a:endParaRPr lang="tr-TR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057806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123</a:t>
            </a:fld>
            <a:endParaRPr lang="tr-TR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125</a:t>
            </a:fld>
            <a:endParaRPr lang="tr-TR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126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127</a:t>
            </a:fld>
            <a:endParaRPr lang="tr-TR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128</a:t>
            </a:fld>
            <a:endParaRPr lang="tr-TR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130</a:t>
            </a:fld>
            <a:endParaRPr lang="tr-TR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131</a:t>
            </a:fld>
            <a:endParaRPr lang="tr-TR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132</a:t>
            </a:fld>
            <a:endParaRPr lang="tr-TR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133</a:t>
            </a:fld>
            <a:endParaRPr lang="tr-T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134</a:t>
            </a:fld>
            <a:endParaRPr lang="tr-T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135</a:t>
            </a:fld>
            <a:endParaRPr lang="tr-TR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136</a:t>
            </a:fld>
            <a:endParaRPr lang="tr-T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137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138</a:t>
            </a:fld>
            <a:endParaRPr lang="tr-T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139</a:t>
            </a:fld>
            <a:endParaRPr lang="tr-T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140</a:t>
            </a:fld>
            <a:endParaRPr lang="tr-T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141</a:t>
            </a:fld>
            <a:endParaRPr lang="tr-T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142</a:t>
            </a:fld>
            <a:endParaRPr lang="tr-T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143</a:t>
            </a:fld>
            <a:endParaRPr lang="tr-T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144</a:t>
            </a:fld>
            <a:endParaRPr lang="tr-TR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145</a:t>
            </a:fld>
            <a:endParaRPr lang="tr-T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146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8427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44459-C5AF-4AC3-93F9-255950F3912B}" type="slidenum">
              <a:rPr lang="en-US"/>
              <a:pPr/>
              <a:t>38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40</a:t>
            </a:fld>
            <a:endParaRPr lang="tr-T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41</a:t>
            </a:fld>
            <a:endParaRPr lang="tr-T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44</a:t>
            </a:fld>
            <a:endParaRPr lang="tr-T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45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FEF9CD-09EB-48DD-9B28-C4B54678FF72}" type="slidenum">
              <a:rPr lang="en-US"/>
              <a:pPr/>
              <a:t>46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47</a:t>
            </a:fld>
            <a:endParaRPr lang="tr-T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39662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49</a:t>
            </a:fld>
            <a:endParaRPr lang="tr-T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51</a:t>
            </a:fld>
            <a:endParaRPr lang="tr-T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52</a:t>
            </a:fld>
            <a:endParaRPr lang="tr-T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53</a:t>
            </a:fld>
            <a:endParaRPr lang="tr-T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54</a:t>
            </a:fld>
            <a:endParaRPr lang="tr-T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56</a:t>
            </a:fld>
            <a:endParaRPr lang="tr-T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57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DE3A45-DF62-42B7-B47F-D47C2BD7164C}" type="slidenum">
              <a:rPr lang="en-US"/>
              <a:pPr/>
              <a:t>58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17968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59</a:t>
            </a:fld>
            <a:endParaRPr lang="tr-T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60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71958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61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83294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62</a:t>
            </a:fld>
            <a:endParaRPr lang="tr-T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63</a:t>
            </a:fld>
            <a:endParaRPr lang="tr-T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65</a:t>
            </a:fld>
            <a:endParaRPr lang="tr-T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66</a:t>
            </a:fld>
            <a:endParaRPr lang="tr-T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67</a:t>
            </a:fld>
            <a:endParaRPr lang="tr-TR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68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69</a:t>
            </a:fld>
            <a:endParaRPr lang="tr-TR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70</a:t>
            </a:fld>
            <a:endParaRPr lang="tr-T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71</a:t>
            </a:fld>
            <a:endParaRPr lang="tr-TR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72</a:t>
            </a:fld>
            <a:endParaRPr lang="tr-TR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73</a:t>
            </a:fld>
            <a:endParaRPr lang="tr-TR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74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63577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76</a:t>
            </a:fld>
            <a:endParaRPr lang="tr-TR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77</a:t>
            </a:fld>
            <a:endParaRPr lang="tr-TR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78</a:t>
            </a:fld>
            <a:endParaRPr lang="tr-TR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79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80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51470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81</a:t>
            </a:fld>
            <a:endParaRPr lang="tr-TR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82</a:t>
            </a:fld>
            <a:endParaRPr lang="tr-TR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83</a:t>
            </a:fld>
            <a:endParaRPr lang="tr-TR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84</a:t>
            </a:fld>
            <a:endParaRPr lang="tr-T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85</a:t>
            </a:fld>
            <a:endParaRPr lang="tr-TR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19F49A-4085-4C72-9FA8-4172D6FC7B68}" type="slidenum">
              <a:rPr lang="en-US"/>
              <a:pPr/>
              <a:t>86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87</a:t>
            </a:fld>
            <a:endParaRPr lang="tr-TR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88</a:t>
            </a:fld>
            <a:endParaRPr lang="tr-TR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89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90</a:t>
            </a:fld>
            <a:endParaRPr lang="tr-TR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91</a:t>
            </a:fld>
            <a:endParaRPr lang="tr-TR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92</a:t>
            </a:fld>
            <a:endParaRPr lang="tr-TR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93</a:t>
            </a:fld>
            <a:endParaRPr lang="tr-TR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94</a:t>
            </a:fld>
            <a:endParaRPr lang="tr-TR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95</a:t>
            </a:fld>
            <a:endParaRPr lang="tr-TR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96</a:t>
            </a:fld>
            <a:endParaRPr lang="tr-TR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97</a:t>
            </a:fld>
            <a:endParaRPr lang="tr-TR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98</a:t>
            </a:fld>
            <a:endParaRPr lang="tr-TR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99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470162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100</a:t>
            </a:fld>
            <a:endParaRPr lang="tr-TR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101</a:t>
            </a:fld>
            <a:endParaRPr lang="tr-TR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102</a:t>
            </a:fld>
            <a:endParaRPr lang="tr-TR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103</a:t>
            </a:fld>
            <a:endParaRPr lang="tr-TR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104</a:t>
            </a:fld>
            <a:endParaRPr lang="tr-TR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105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602353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106</a:t>
            </a:fld>
            <a:endParaRPr lang="tr-TR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107</a:t>
            </a:fld>
            <a:endParaRPr lang="tr-TR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108</a:t>
            </a:fld>
            <a:endParaRPr lang="tr-TR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9407-0361-4C85-88C9-ECB64472FF81}" type="slidenum">
              <a:rPr lang="tr-TR" smtClean="0"/>
              <a:pPr/>
              <a:t>109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419F5-18EC-44C7-852A-36169C384A1F}" type="datetime1">
              <a:rPr lang="tr-TR" smtClean="0"/>
              <a:pPr/>
              <a:t>2.07.2023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C7677-2710-4BD7-B7AD-C7894D53C697}" type="datetime1">
              <a:rPr lang="tr-TR" smtClean="0"/>
              <a:pPr/>
              <a:t>2.07.2023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7C1C-AF50-4081-AC5D-195B3E65A809}" type="datetime1">
              <a:rPr lang="tr-TR" smtClean="0"/>
              <a:pPr/>
              <a:t>2.07.2023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Başlık, Metin Üzerind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303213"/>
            <a:ext cx="7772400" cy="99218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4191000" cy="2209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1000" cy="2209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half" idx="3"/>
          </p:nvPr>
        </p:nvSpPr>
        <p:spPr>
          <a:xfrm>
            <a:off x="304800" y="3962400"/>
            <a:ext cx="8534400" cy="2209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304800" y="303213"/>
            <a:ext cx="7772400" cy="99218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4191000" cy="2209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1000" cy="2209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304800" y="3962400"/>
            <a:ext cx="4191000" cy="2209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8200" y="3962400"/>
            <a:ext cx="4191000" cy="2209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1930569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18A50-5937-43E9-8B20-C1C6E3958A41}" type="datetime1">
              <a:rPr lang="tr-TR" smtClean="0"/>
              <a:pPr/>
              <a:t>2.07.2023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178A4-98D0-44CC-9541-90A6DB593568}" type="datetime1">
              <a:rPr lang="tr-TR" smtClean="0"/>
              <a:pPr/>
              <a:t>2.07.2023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1141-8624-464B-A5AC-2263624DFF71}" type="datetime1">
              <a:rPr lang="tr-TR" smtClean="0"/>
              <a:pPr/>
              <a:t>2.07.2023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87BB-BB9F-41D5-85D3-D1E90A36C442}" type="datetime1">
              <a:rPr lang="tr-TR" smtClean="0"/>
              <a:pPr/>
              <a:t>2.07.2023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6DCE-B20F-4215-AD54-23F896911116}" type="datetime1">
              <a:rPr lang="tr-TR" smtClean="0"/>
              <a:pPr/>
              <a:t>2.07.2023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C4D3-CB73-4803-9EA8-2ADD2C444B47}" type="datetime1">
              <a:rPr lang="tr-TR" smtClean="0"/>
              <a:pPr/>
              <a:t>2.07.2023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8FCA-CC6B-4981-979E-EF2FBA1915F3}" type="datetime1">
              <a:rPr lang="tr-TR" smtClean="0"/>
              <a:pPr/>
              <a:t>2.07.2023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EFE2F-A0C4-4C64-BC5F-9259EBE77C99}" type="datetime1">
              <a:rPr lang="tr-TR" smtClean="0"/>
              <a:pPr/>
              <a:t>2.07.2023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4269F-D674-4529-BF74-2B764F9CC7DD}" type="datetime1">
              <a:rPr lang="tr-TR" smtClean="0"/>
              <a:pPr/>
              <a:t>2.07.2023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r>
              <a:rPr lang="en-US" b="1" dirty="0"/>
              <a:t>MONEY SUPPLY </a:t>
            </a:r>
            <a:br>
              <a:rPr lang="tr-TR" b="1" dirty="0"/>
            </a:br>
            <a:br>
              <a:rPr lang="tr-TR" b="1" dirty="0"/>
            </a:b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0"/>
          </a:xfrm>
        </p:spPr>
        <p:txBody>
          <a:bodyPr>
            <a:normAutofit fontScale="90000"/>
          </a:bodyPr>
          <a:lstStyle/>
          <a:p>
            <a:pPr marL="742950" lvl="1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</a:pPr>
            <a:br>
              <a:rPr lang="tr-TR" b="1" dirty="0"/>
            </a:br>
            <a:r>
              <a:rPr lang="en-US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Central Banks’ Balance Sheet</a:t>
            </a:r>
            <a:br>
              <a:rPr lang="tr-T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700808"/>
            <a:ext cx="8064896" cy="515719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Here we discuss </a:t>
            </a:r>
            <a:r>
              <a:rPr lang="en-US" dirty="0">
                <a:solidFill>
                  <a:srgbClr val="0070C0"/>
                </a:solidFill>
              </a:rPr>
              <a:t>a simplified balance sheet</a:t>
            </a:r>
            <a:r>
              <a:rPr lang="tr-TR" dirty="0">
                <a:solidFill>
                  <a:srgbClr val="0070C0"/>
                </a:solidFill>
              </a:rPr>
              <a:t>                  </a:t>
            </a:r>
            <a:r>
              <a:rPr lang="en-US" dirty="0"/>
              <a:t>of the CB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    </a:t>
            </a:r>
            <a:r>
              <a:rPr lang="en-US" dirty="0"/>
              <a:t>that includes just </a:t>
            </a:r>
            <a:r>
              <a:rPr lang="en-US" dirty="0">
                <a:solidFill>
                  <a:srgbClr val="0070C0"/>
                </a:solidFill>
              </a:rPr>
              <a:t>four items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</a:t>
            </a:r>
            <a:r>
              <a:rPr lang="en-US" dirty="0"/>
              <a:t>which are </a:t>
            </a:r>
            <a:r>
              <a:rPr lang="en-US" dirty="0">
                <a:solidFill>
                  <a:srgbClr val="0070C0"/>
                </a:solidFill>
              </a:rPr>
              <a:t>essential to our understanding </a:t>
            </a:r>
            <a:r>
              <a:rPr lang="tr-TR" dirty="0">
                <a:solidFill>
                  <a:srgbClr val="0070C0"/>
                </a:solidFill>
              </a:rPr>
              <a:t>                   </a:t>
            </a:r>
            <a:r>
              <a:rPr lang="en-US" dirty="0"/>
              <a:t>of the money supply process</a:t>
            </a:r>
            <a:r>
              <a:rPr lang="tr-TR" dirty="0"/>
              <a:t>: 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Currency in circulation, </a:t>
            </a:r>
            <a:endParaRPr lang="tr-TR" sz="3200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reserves, </a:t>
            </a:r>
            <a:endParaRPr lang="tr-TR" sz="3200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securities, </a:t>
            </a:r>
            <a:endParaRPr lang="tr-TR" sz="3200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loans to banks.</a:t>
            </a:r>
            <a:endParaRPr lang="tr-TR" sz="3200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endParaRPr lang="en-US" dirty="0"/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85293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Critique of </a:t>
            </a:r>
            <a:br>
              <a:rPr lang="tr-TR" b="1" dirty="0"/>
            </a:br>
            <a:r>
              <a:rPr lang="en-US" b="1" dirty="0"/>
              <a:t>the Simple Model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988840"/>
            <a:ext cx="8103844" cy="486916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190 m liras is considerably less than 1,000 m liras we calculated with the simple model above.  </a:t>
            </a:r>
          </a:p>
          <a:p>
            <a:r>
              <a:rPr lang="en-US" dirty="0"/>
              <a:t>Another way of saying that is that </a:t>
            </a:r>
            <a:endParaRPr lang="tr-TR" dirty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b="1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currency has no multiple deposit expansion, </a:t>
            </a:r>
            <a:r>
              <a:rPr lang="en-US" dirty="0"/>
              <a:t>while</a:t>
            </a:r>
            <a:r>
              <a:rPr lang="en-US" dirty="0">
                <a:solidFill>
                  <a:srgbClr val="0070C0"/>
                </a:solidFill>
              </a:rPr>
              <a:t> deposits do.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100</a:t>
            </a:fld>
            <a:endParaRPr lang="tr-TR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34250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Critique of </a:t>
            </a:r>
            <a:br>
              <a:rPr lang="tr-TR" b="1" dirty="0"/>
            </a:br>
            <a:r>
              <a:rPr lang="en-US" b="1" dirty="0"/>
              <a:t>the Simple Model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916832"/>
            <a:ext cx="8143932" cy="4941168"/>
          </a:xfrm>
        </p:spPr>
        <p:txBody>
          <a:bodyPr>
            <a:normAutofit/>
          </a:bodyPr>
          <a:lstStyle/>
          <a:p>
            <a:r>
              <a:rPr lang="en-US" dirty="0"/>
              <a:t>Thus,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tr-TR" dirty="0">
              <a:solidFill>
                <a:srgbClr val="0070C0"/>
              </a:solidFill>
            </a:endParaRPr>
          </a:p>
          <a:p>
            <a:pPr marL="360363" indent="0"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if some proceeds from loans are not deposited in banks </a:t>
            </a:r>
            <a:endParaRPr lang="tr-TR" dirty="0">
              <a:solidFill>
                <a:srgbClr val="0070C0"/>
              </a:solidFill>
            </a:endParaRPr>
          </a:p>
          <a:p>
            <a:pPr marL="360363" indent="0">
              <a:spcBef>
                <a:spcPts val="0"/>
              </a:spcBef>
              <a:buNone/>
            </a:pPr>
            <a:r>
              <a:rPr lang="en-US" dirty="0"/>
              <a:t>but instead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are used to raise the holdings of currency,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en-US" dirty="0"/>
              <a:t>less multiple expansion occurs overall,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tr-TR" dirty="0">
              <a:solidFill>
                <a:srgbClr val="0070C0"/>
              </a:solidFill>
            </a:endParaRPr>
          </a:p>
          <a:p>
            <a:pPr indent="11113">
              <a:spcBef>
                <a:spcPts val="0"/>
              </a:spcBef>
              <a:buNone/>
            </a:pP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the money supply will not increase </a:t>
            </a:r>
            <a:r>
              <a:rPr lang="tr-TR" dirty="0">
                <a:solidFill>
                  <a:srgbClr val="0070C0"/>
                </a:solidFill>
              </a:rPr>
              <a:t>                         </a:t>
            </a:r>
            <a:r>
              <a:rPr lang="en-US" dirty="0"/>
              <a:t>by</a:t>
            </a:r>
            <a:r>
              <a:rPr lang="en-US" dirty="0">
                <a:solidFill>
                  <a:srgbClr val="0070C0"/>
                </a:solidFill>
              </a:rPr>
              <a:t> as much as our simple model tells us.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101</a:t>
            </a:fld>
            <a:endParaRPr lang="tr-TR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Critique of </a:t>
            </a:r>
            <a:br>
              <a:rPr lang="tr-TR" b="1" dirty="0"/>
            </a:br>
            <a:r>
              <a:rPr lang="en-US" b="1" dirty="0"/>
              <a:t>the Simple Model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643050"/>
            <a:ext cx="8176422" cy="521495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Additionally, </a:t>
            </a:r>
            <a:endParaRPr lang="tr-TR" dirty="0"/>
          </a:p>
          <a:p>
            <a:pPr marL="360363" indent="0">
              <a:spcBef>
                <a:spcPts val="0"/>
              </a:spcBef>
              <a:buNone/>
            </a:pPr>
            <a:r>
              <a:rPr lang="en-US" dirty="0"/>
              <a:t>if </a:t>
            </a:r>
            <a:r>
              <a:rPr lang="en-US" dirty="0">
                <a:solidFill>
                  <a:srgbClr val="0070C0"/>
                </a:solidFill>
              </a:rPr>
              <a:t>Bank A decides to hold on to all 90 m liras </a:t>
            </a:r>
            <a:r>
              <a:rPr lang="tr-TR" dirty="0">
                <a:solidFill>
                  <a:srgbClr val="0070C0"/>
                </a:solidFill>
              </a:rPr>
              <a:t>       </a:t>
            </a:r>
            <a:r>
              <a:rPr lang="en-US" dirty="0">
                <a:solidFill>
                  <a:srgbClr val="0070C0"/>
                </a:solidFill>
              </a:rPr>
              <a:t>of its excess reserves</a:t>
            </a:r>
            <a:r>
              <a:rPr lang="en-US" dirty="0"/>
              <a:t>, </a:t>
            </a:r>
            <a:endParaRPr lang="tr-TR" dirty="0"/>
          </a:p>
          <a:p>
            <a:pPr marL="360363" indent="0">
              <a:spcBef>
                <a:spcPts val="0"/>
              </a:spcBef>
              <a:buNone/>
            </a:pPr>
            <a:r>
              <a:rPr lang="en-US" dirty="0"/>
              <a:t>no new loans and no new deposits </a:t>
            </a:r>
            <a:r>
              <a:rPr lang="tr-TR" dirty="0"/>
              <a:t>                          </a:t>
            </a:r>
            <a:r>
              <a:rPr lang="en-US" dirty="0"/>
              <a:t>would be made, 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and this would also </a:t>
            </a:r>
            <a:r>
              <a:rPr lang="en-US" dirty="0">
                <a:solidFill>
                  <a:srgbClr val="0070C0"/>
                </a:solidFill>
              </a:rPr>
              <a:t>stop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deposit creation process.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total increase in deposits </a:t>
            </a:r>
            <a:r>
              <a:rPr lang="en-US" dirty="0"/>
              <a:t>would be only </a:t>
            </a:r>
            <a:r>
              <a:rPr lang="en-US" dirty="0">
                <a:solidFill>
                  <a:srgbClr val="0070C0"/>
                </a:solidFill>
              </a:rPr>
              <a:t>100 m liras</a:t>
            </a:r>
            <a:r>
              <a:rPr lang="en-US" dirty="0"/>
              <a:t>, not the 1,000 m liras increase in our example.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102</a:t>
            </a:fld>
            <a:endParaRPr lang="tr-TR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6815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Critique of </a:t>
            </a:r>
            <a:br>
              <a:rPr lang="tr-TR" b="1" dirty="0"/>
            </a:br>
            <a:r>
              <a:rPr lang="en-US" b="1" dirty="0"/>
              <a:t>the Simple Model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88840"/>
            <a:ext cx="8104414" cy="486916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Hence, </a:t>
            </a:r>
            <a:endParaRPr lang="tr-TR" dirty="0"/>
          </a:p>
          <a:p>
            <a:pPr marL="360363" indent="0"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if banks choose to hold on to all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/>
              <a:t>or</a:t>
            </a:r>
            <a:r>
              <a:rPr lang="en-US" dirty="0">
                <a:solidFill>
                  <a:srgbClr val="0070C0"/>
                </a:solidFill>
              </a:rPr>
              <a:t> some of their excess reserves,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the full expansion of deposits </a:t>
            </a:r>
            <a:r>
              <a:rPr lang="tr-TR" dirty="0">
                <a:solidFill>
                  <a:srgbClr val="0070C0"/>
                </a:solidFill>
              </a:rPr>
              <a:t>                                   </a:t>
            </a:r>
            <a:r>
              <a:rPr lang="en-US" dirty="0"/>
              <a:t>predicted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by the simple model again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</a:t>
            </a:r>
            <a:r>
              <a:rPr lang="en-US" dirty="0">
                <a:solidFill>
                  <a:srgbClr val="0070C0"/>
                </a:solidFill>
              </a:rPr>
              <a:t>does not occur.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103</a:t>
            </a:fld>
            <a:endParaRPr lang="tr-TR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Critique of </a:t>
            </a:r>
            <a:br>
              <a:rPr lang="tr-TR" b="1" dirty="0"/>
            </a:br>
            <a:r>
              <a:rPr lang="en-US" b="1" dirty="0"/>
              <a:t>the Simple Model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628800"/>
            <a:ext cx="8104414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Therefore,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CB is not the only player </a:t>
            </a:r>
            <a:r>
              <a:rPr lang="tr-TR" dirty="0">
                <a:solidFill>
                  <a:srgbClr val="0070C0"/>
                </a:solidFill>
              </a:rPr>
              <a:t>                                        </a:t>
            </a:r>
            <a:r>
              <a:rPr lang="en-US" dirty="0"/>
              <a:t>whose behavior influences </a:t>
            </a:r>
            <a:r>
              <a:rPr lang="tr-TR" dirty="0"/>
              <a:t>                                                 </a:t>
            </a:r>
            <a:r>
              <a:rPr lang="en-US" dirty="0"/>
              <a:t>the level of deposits </a:t>
            </a:r>
            <a:r>
              <a:rPr lang="tr-TR" dirty="0"/>
              <a:t>                                                           </a:t>
            </a:r>
            <a:r>
              <a:rPr lang="en-US" dirty="0"/>
              <a:t>and therefore the money supply.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104</a:t>
            </a:fld>
            <a:endParaRPr lang="tr-TR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Critique of </a:t>
            </a:r>
            <a:br>
              <a:rPr lang="tr-TR" b="1" dirty="0"/>
            </a:br>
            <a:r>
              <a:rPr lang="en-US" b="1" dirty="0"/>
              <a:t>the Simple Model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628800"/>
            <a:ext cx="8104414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Banks’ decisions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</a:t>
            </a:r>
            <a:r>
              <a:rPr lang="en-US" dirty="0"/>
              <a:t>regarding the amounts of excess reserves </a:t>
            </a:r>
            <a:r>
              <a:rPr lang="tr-TR" dirty="0"/>
              <a:t>                     </a:t>
            </a:r>
            <a:r>
              <a:rPr lang="en-US" dirty="0"/>
              <a:t>to hold </a:t>
            </a:r>
            <a:r>
              <a:rPr lang="tr-TR" dirty="0"/>
              <a:t>                             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depositors’ decisions </a:t>
            </a:r>
            <a:r>
              <a:rPr lang="tr-TR" dirty="0">
                <a:solidFill>
                  <a:srgbClr val="0070C0"/>
                </a:solidFill>
              </a:rPr>
              <a:t>                                    </a:t>
            </a:r>
            <a:r>
              <a:rPr lang="en-US" dirty="0"/>
              <a:t>regarding how much currency to hold</a:t>
            </a:r>
            <a:r>
              <a:rPr lang="tr-TR" dirty="0"/>
              <a:t>                                                        </a:t>
            </a:r>
            <a:r>
              <a:rPr lang="en-US" dirty="0"/>
              <a:t>also </a:t>
            </a:r>
            <a:r>
              <a:rPr lang="en-US" dirty="0">
                <a:solidFill>
                  <a:srgbClr val="0070C0"/>
                </a:solidFill>
              </a:rPr>
              <a:t>can cause the money supply to change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173227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en-US" b="1" dirty="0"/>
              <a:t>FACTORS THAT DETERMINE </a:t>
            </a:r>
            <a:br>
              <a:rPr lang="tr-TR" b="1" dirty="0"/>
            </a:br>
            <a:r>
              <a:rPr lang="en-US" b="1" dirty="0"/>
              <a:t>THE MONEY SUPPLY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106</a:t>
            </a:fld>
            <a:endParaRPr lang="tr-TR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en-US" sz="4000" b="1" dirty="0"/>
              <a:t>FACTORS THAT</a:t>
            </a:r>
            <a:r>
              <a:rPr lang="tr-TR" sz="4000" b="1" dirty="0"/>
              <a:t> </a:t>
            </a:r>
            <a:r>
              <a:rPr lang="en-US" sz="4000" b="1" dirty="0"/>
              <a:t>DETERMINE </a:t>
            </a:r>
            <a:br>
              <a:rPr lang="tr-TR" sz="4000" b="1" dirty="0"/>
            </a:br>
            <a:r>
              <a:rPr lang="en-US" sz="4000" b="1" dirty="0"/>
              <a:t>THE MONEY SUPPLY</a:t>
            </a:r>
            <a:br>
              <a:rPr lang="tr-TR" sz="4000" b="1" dirty="0"/>
            </a:b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85776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Now we will include </a:t>
            </a:r>
            <a:r>
              <a:rPr lang="en-US" dirty="0">
                <a:solidFill>
                  <a:srgbClr val="0070C0"/>
                </a:solidFill>
              </a:rPr>
              <a:t>all factors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</a:t>
            </a:r>
            <a:r>
              <a:rPr lang="en-US" dirty="0"/>
              <a:t>that affect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</a:t>
            </a:r>
            <a:r>
              <a:rPr lang="en-US" dirty="0"/>
              <a:t>money supply </a:t>
            </a:r>
            <a:r>
              <a:rPr lang="tr-TR" dirty="0"/>
              <a:t>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develop a more realistic description</a:t>
            </a:r>
            <a:r>
              <a:rPr lang="tr-TR" dirty="0">
                <a:solidFill>
                  <a:srgbClr val="0070C0"/>
                </a:solidFill>
              </a:rPr>
              <a:t>       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of</a:t>
            </a:r>
            <a:r>
              <a:rPr lang="en-US" dirty="0">
                <a:solidFill>
                  <a:srgbClr val="0070C0"/>
                </a:solidFill>
              </a:rPr>
              <a:t> the money supply process.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107</a:t>
            </a:fld>
            <a:endParaRPr lang="tr-TR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en-US" sz="4000" b="1" dirty="0"/>
              <a:t>FACTORS THAT DETERMINE </a:t>
            </a:r>
            <a:br>
              <a:rPr lang="tr-TR" sz="4000" b="1" dirty="0"/>
            </a:br>
            <a:r>
              <a:rPr lang="en-US" sz="4000" b="1" dirty="0"/>
              <a:t>THE MONEY SUPPLY</a:t>
            </a:r>
            <a:br>
              <a:rPr lang="tr-TR" sz="4000" b="1" dirty="0"/>
            </a:b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58112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We will discuss </a:t>
            </a:r>
            <a:r>
              <a:rPr lang="tr-TR" dirty="0"/>
              <a:t>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effect of each factor </a:t>
            </a:r>
            <a:r>
              <a:rPr lang="en-US" dirty="0"/>
              <a:t>in turn, </a:t>
            </a:r>
            <a:r>
              <a:rPr lang="tr-TR" dirty="0"/>
              <a:t>   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holding all other factors constant.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108</a:t>
            </a:fld>
            <a:endParaRPr lang="tr-TR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en-US" sz="4000" b="1" dirty="0"/>
              <a:t>FACTORS THAT DETERMINE </a:t>
            </a:r>
            <a:br>
              <a:rPr lang="tr-TR" sz="4000" b="1" dirty="0"/>
            </a:br>
            <a:r>
              <a:rPr lang="en-US" sz="4000" b="1" dirty="0"/>
              <a:t>THE MONEY SUPPLY</a:t>
            </a:r>
            <a:br>
              <a:rPr lang="tr-TR" sz="4000" b="1" dirty="0"/>
            </a:b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r>
              <a:rPr lang="en-US" dirty="0"/>
              <a:t>In this context, </a:t>
            </a:r>
            <a:r>
              <a:rPr lang="tr-TR" dirty="0"/>
              <a:t>                                                                   </a:t>
            </a:r>
            <a:r>
              <a:rPr lang="en-US" dirty="0"/>
              <a:t>we will examine the results of changes in 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Non</a:t>
            </a:r>
            <a:r>
              <a:rPr lang="tr-TR" dirty="0">
                <a:solidFill>
                  <a:srgbClr val="0070C0"/>
                </a:solidFill>
              </a:rPr>
              <a:t>-</a:t>
            </a:r>
            <a:r>
              <a:rPr lang="en-US" dirty="0">
                <a:solidFill>
                  <a:srgbClr val="0070C0"/>
                </a:solidFill>
              </a:rPr>
              <a:t>borrowed monetary base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tr-TR" dirty="0"/>
              <a:t>(</a:t>
            </a:r>
            <a:r>
              <a:rPr lang="tr-TR" dirty="0" err="1"/>
              <a:t>MBn</a:t>
            </a:r>
            <a:r>
              <a:rPr lang="tr-TR" dirty="0"/>
              <a:t>)</a:t>
            </a:r>
            <a:r>
              <a:rPr lang="en-US" dirty="0"/>
              <a:t> </a:t>
            </a:r>
            <a:r>
              <a:rPr lang="tr-TR" dirty="0"/>
              <a:t>                         </a:t>
            </a:r>
            <a:r>
              <a:rPr lang="en-US" dirty="0"/>
              <a:t>determined by the </a:t>
            </a:r>
            <a:r>
              <a:rPr lang="tr-TR" dirty="0"/>
              <a:t>OMO</a:t>
            </a:r>
            <a:r>
              <a:rPr lang="en-US" dirty="0"/>
              <a:t> of the CB,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Borrowed reserves </a:t>
            </a:r>
            <a:r>
              <a:rPr lang="tr-TR" dirty="0"/>
              <a:t>(BR)                                                      </a:t>
            </a:r>
            <a:r>
              <a:rPr lang="en-US" dirty="0"/>
              <a:t>created by the discount loans of the CB to banks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Required reserve ratio </a:t>
            </a:r>
            <a:r>
              <a:rPr lang="en-US" dirty="0"/>
              <a:t>decided by the CB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Currency holding  </a:t>
            </a:r>
            <a:r>
              <a:rPr lang="en-US" dirty="0"/>
              <a:t>decided by the public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Changes in excess reserves </a:t>
            </a:r>
            <a:r>
              <a:rPr lang="en-US" dirty="0"/>
              <a:t>decided by banks.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109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964488" cy="6858000"/>
          </a:xfrm>
        </p:spPr>
        <p:txBody>
          <a:bodyPr>
            <a:normAutofit/>
          </a:bodyPr>
          <a:lstStyle/>
          <a:p>
            <a:br>
              <a:rPr lang="tr-TR" b="1" dirty="0"/>
            </a:br>
            <a:br>
              <a:rPr lang="tr-TR" dirty="0"/>
            </a:b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10930"/>
              </p:ext>
            </p:extLst>
          </p:nvPr>
        </p:nvGraphicFramePr>
        <p:xfrm>
          <a:off x="1043608" y="1916833"/>
          <a:ext cx="7344816" cy="3456384"/>
        </p:xfrm>
        <a:graphic>
          <a:graphicData uri="http://schemas.openxmlformats.org/drawingml/2006/table">
            <a:tbl>
              <a:tblPr/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145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Central Bank  Balance Sheet</a:t>
                      </a:r>
                      <a:r>
                        <a:rPr kumimoji="0" lang="tr-TR" sz="3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*</a:t>
                      </a:r>
                      <a:endParaRPr kumimoji="0" lang="en-US" sz="32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14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Assets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Liabilities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20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Government securities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Currency in circulation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14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Discount loans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Reserves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730389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6BA3B8A9-9031-4250-9539-BF01450E0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Changes in the Non-borrowed Monetary Base (</a:t>
            </a:r>
            <a:r>
              <a:rPr lang="en-US" b="1" dirty="0" err="1"/>
              <a:t>MB</a:t>
            </a:r>
            <a:r>
              <a:rPr lang="en-US" b="1" baseline="-25000" dirty="0" err="1"/>
              <a:t>n</a:t>
            </a:r>
            <a:r>
              <a:rPr lang="en-US" b="1" dirty="0"/>
              <a:t>)</a:t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B261D74-E3F4-4855-A040-6F74E6216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58616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96944" cy="115212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Changes in the </a:t>
            </a:r>
            <a:r>
              <a:rPr lang="en-US" b="1" dirty="0" err="1"/>
              <a:t>MB</a:t>
            </a:r>
            <a:r>
              <a:rPr lang="en-US" b="1" baseline="-25000" dirty="0" err="1"/>
              <a:t>n</a:t>
            </a:r>
            <a:r>
              <a:rPr lang="tr-TR" b="1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556792"/>
            <a:ext cx="821537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>
                <a:solidFill>
                  <a:srgbClr val="0070C0"/>
                </a:solidFill>
              </a:rPr>
              <a:t>T</a:t>
            </a:r>
            <a:r>
              <a:rPr lang="en-US" dirty="0">
                <a:solidFill>
                  <a:srgbClr val="0070C0"/>
                </a:solidFill>
              </a:rPr>
              <a:t>he CB’s open market purchases increase</a:t>
            </a:r>
            <a:r>
              <a:rPr lang="en-US" dirty="0"/>
              <a:t> </a:t>
            </a:r>
            <a:r>
              <a:rPr lang="tr-TR" dirty="0"/>
              <a:t>                  </a:t>
            </a:r>
            <a:r>
              <a:rPr lang="en-US" dirty="0">
                <a:solidFill>
                  <a:srgbClr val="0070C0"/>
                </a:solidFill>
              </a:rPr>
              <a:t>the non</a:t>
            </a:r>
            <a:r>
              <a:rPr lang="tr-TR" dirty="0">
                <a:solidFill>
                  <a:srgbClr val="0070C0"/>
                </a:solidFill>
              </a:rPr>
              <a:t>-</a:t>
            </a:r>
            <a:r>
              <a:rPr lang="en-US" dirty="0">
                <a:solidFill>
                  <a:srgbClr val="0070C0"/>
                </a:solidFill>
              </a:rPr>
              <a:t>borrowed monetary base, </a:t>
            </a:r>
            <a:r>
              <a:rPr lang="tr-TR" dirty="0">
                <a:solidFill>
                  <a:srgbClr val="0070C0"/>
                </a:solidFill>
              </a:rPr>
              <a:t>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its open market sales decrease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it.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Holding all other variables constant, </a:t>
            </a:r>
            <a:r>
              <a:rPr lang="tr-TR" dirty="0"/>
              <a:t>                                 </a:t>
            </a:r>
            <a:r>
              <a:rPr lang="en-US" dirty="0">
                <a:solidFill>
                  <a:srgbClr val="0070C0"/>
                </a:solidFill>
              </a:rPr>
              <a:t>an open market purchase raises </a:t>
            </a:r>
            <a:r>
              <a:rPr lang="en-US" dirty="0" err="1">
                <a:solidFill>
                  <a:srgbClr val="0070C0"/>
                </a:solidFill>
              </a:rPr>
              <a:t>MB</a:t>
            </a:r>
            <a:r>
              <a:rPr lang="en-US" baseline="-25000" dirty="0" err="1">
                <a:solidFill>
                  <a:srgbClr val="0070C0"/>
                </a:solidFill>
              </a:rPr>
              <a:t>n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monetary base and reserves</a:t>
            </a:r>
            <a:r>
              <a:rPr lang="en-US" dirty="0"/>
              <a:t>,</a:t>
            </a:r>
            <a:r>
              <a:rPr lang="tr-TR" dirty="0"/>
              <a:t>                                           </a:t>
            </a:r>
            <a:r>
              <a:rPr lang="en-US" dirty="0"/>
              <a:t>so the multiple deposit creation</a:t>
            </a:r>
            <a:r>
              <a:rPr lang="tr-TR" dirty="0"/>
              <a:t> </a:t>
            </a:r>
            <a:r>
              <a:rPr lang="en-US" dirty="0"/>
              <a:t>occurs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 money supply increases.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111</a:t>
            </a:fld>
            <a:endParaRPr lang="tr-TR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22413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Changes in the </a:t>
            </a:r>
            <a:r>
              <a:rPr lang="en-US" b="1" dirty="0" err="1"/>
              <a:t>MB</a:t>
            </a:r>
            <a:r>
              <a:rPr lang="en-US" b="1" baseline="-25000" dirty="0" err="1"/>
              <a:t>n</a:t>
            </a:r>
            <a:r>
              <a:rPr lang="tr-TR" b="1" dirty="0"/>
              <a:t> 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412776"/>
            <a:ext cx="8064896" cy="544522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Similarly, </a:t>
            </a:r>
            <a:r>
              <a:rPr lang="tr-TR" dirty="0"/>
              <a:t>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an open market sale reduces </a:t>
            </a:r>
            <a:r>
              <a:rPr lang="en-US" dirty="0" err="1">
                <a:solidFill>
                  <a:srgbClr val="0070C0"/>
                </a:solidFill>
              </a:rPr>
              <a:t>MB</a:t>
            </a:r>
            <a:r>
              <a:rPr lang="en-US" baseline="-25000" dirty="0" err="1">
                <a:solidFill>
                  <a:srgbClr val="0070C0"/>
                </a:solidFill>
              </a:rPr>
              <a:t>n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>
                <a:solidFill>
                  <a:srgbClr val="0070C0"/>
                </a:solidFill>
              </a:rPr>
              <a:t>the monetary base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reserves</a:t>
            </a:r>
            <a:r>
              <a:rPr lang="en-US" dirty="0"/>
              <a:t>, </a:t>
            </a:r>
            <a:r>
              <a:rPr lang="tr-TR" dirty="0"/>
              <a:t>                                     </a:t>
            </a:r>
            <a:r>
              <a:rPr lang="en-US" dirty="0"/>
              <a:t>thereby causing a </a:t>
            </a:r>
            <a:r>
              <a:rPr lang="en-US" dirty="0">
                <a:solidFill>
                  <a:srgbClr val="0070C0"/>
                </a:solidFill>
              </a:rPr>
              <a:t>multiple contraction </a:t>
            </a:r>
            <a:r>
              <a:rPr lang="tr-TR" dirty="0">
                <a:solidFill>
                  <a:srgbClr val="0070C0"/>
                </a:solidFill>
              </a:rPr>
              <a:t>                      </a:t>
            </a:r>
            <a:r>
              <a:rPr lang="en-US" dirty="0">
                <a:solidFill>
                  <a:srgbClr val="0070C0"/>
                </a:solidFill>
              </a:rPr>
              <a:t>of deposits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decrease in the money supply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</a:pPr>
            <a:r>
              <a:rPr lang="en-US" dirty="0"/>
              <a:t>We have the following result: </a:t>
            </a:r>
            <a:r>
              <a:rPr lang="tr-TR" dirty="0"/>
              <a:t>                                     </a:t>
            </a:r>
            <a:r>
              <a:rPr lang="en-US" dirty="0">
                <a:solidFill>
                  <a:srgbClr val="0070C0"/>
                </a:solidFill>
              </a:rPr>
              <a:t>The money supply is positively related </a:t>
            </a:r>
            <a:r>
              <a:rPr lang="tr-TR" dirty="0">
                <a:solidFill>
                  <a:srgbClr val="0070C0"/>
                </a:solidFill>
              </a:rPr>
              <a:t>                            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the non</a:t>
            </a:r>
            <a:r>
              <a:rPr lang="tr-TR" dirty="0">
                <a:solidFill>
                  <a:srgbClr val="0070C0"/>
                </a:solidFill>
              </a:rPr>
              <a:t>-</a:t>
            </a:r>
            <a:r>
              <a:rPr lang="en-US" dirty="0">
                <a:solidFill>
                  <a:srgbClr val="0070C0"/>
                </a:solidFill>
              </a:rPr>
              <a:t>borrowed monetary base </a:t>
            </a:r>
            <a:r>
              <a:rPr lang="en-US" dirty="0" err="1">
                <a:solidFill>
                  <a:srgbClr val="0070C0"/>
                </a:solidFill>
              </a:rPr>
              <a:t>MB</a:t>
            </a:r>
            <a:r>
              <a:rPr lang="en-US" baseline="-25000" dirty="0" err="1">
                <a:solidFill>
                  <a:srgbClr val="0070C0"/>
                </a:solidFill>
              </a:rPr>
              <a:t>n</a:t>
            </a:r>
            <a:r>
              <a:rPr lang="en-US" dirty="0">
                <a:solidFill>
                  <a:srgbClr val="0070C0"/>
                </a:solidFill>
              </a:rPr>
              <a:t>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112</a:t>
            </a:fld>
            <a:endParaRPr lang="tr-TR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FFDC4F79-2313-4B54-BB1E-0F3BE54B1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Change in </a:t>
            </a:r>
            <a:br>
              <a:rPr lang="tr-TR" b="1" dirty="0"/>
            </a:br>
            <a:r>
              <a:rPr lang="en-US" b="1" dirty="0"/>
              <a:t>Borrowed Reserves (BR) </a:t>
            </a:r>
            <a:br>
              <a:rPr lang="tr-TR" b="1" dirty="0"/>
            </a:br>
            <a:r>
              <a:rPr lang="en-US" b="1" dirty="0"/>
              <a:t>from the CB </a:t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029B5C6-5293-4B6E-A370-B44F5612A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118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r>
              <a:rPr lang="en-US" b="1" dirty="0"/>
              <a:t>Changes </a:t>
            </a:r>
            <a:r>
              <a:rPr lang="tr-TR" b="1" dirty="0"/>
              <a:t>  </a:t>
            </a:r>
            <a:br>
              <a:rPr lang="tr-TR" b="1" dirty="0"/>
            </a:br>
            <a:r>
              <a:rPr lang="en-US" b="1" dirty="0"/>
              <a:t>in BR from the CB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00808"/>
            <a:ext cx="8215370" cy="515719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An increase in loans from CB </a:t>
            </a:r>
            <a:r>
              <a:rPr lang="en-US" dirty="0"/>
              <a:t>provide</a:t>
            </a:r>
            <a:r>
              <a:rPr lang="tr-TR" dirty="0"/>
              <a:t>s</a:t>
            </a:r>
            <a:r>
              <a:rPr lang="en-US" dirty="0"/>
              <a:t> additional borrowed reserves,</a:t>
            </a:r>
            <a:r>
              <a:rPr lang="tr-TR" dirty="0"/>
              <a:t>                                                 </a:t>
            </a:r>
            <a:r>
              <a:rPr lang="en-US" dirty="0"/>
              <a:t>and thereby </a:t>
            </a:r>
            <a:r>
              <a:rPr lang="en-US" dirty="0">
                <a:solidFill>
                  <a:srgbClr val="0070C0"/>
                </a:solidFill>
              </a:rPr>
              <a:t>increase</a:t>
            </a:r>
            <a:r>
              <a:rPr lang="tr-TR" dirty="0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 the amount of the monetary base</a:t>
            </a:r>
            <a:r>
              <a:rPr lang="tr-TR" dirty="0">
                <a:solidFill>
                  <a:srgbClr val="0070C0"/>
                </a:solidFill>
              </a:rPr>
              <a:t> an</a:t>
            </a:r>
            <a:r>
              <a:rPr lang="en-US" dirty="0">
                <a:solidFill>
                  <a:srgbClr val="0070C0"/>
                </a:solidFill>
              </a:rPr>
              <a:t>d reserves</a:t>
            </a:r>
            <a:r>
              <a:rPr lang="en-US" dirty="0"/>
              <a:t>, </a:t>
            </a:r>
            <a:r>
              <a:rPr lang="tr-TR" dirty="0"/>
              <a:t>                                                 </a:t>
            </a:r>
            <a:r>
              <a:rPr lang="en-US" dirty="0"/>
              <a:t>so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multiple deposit creation occurs</a:t>
            </a:r>
            <a:r>
              <a:rPr lang="tr-TR" dirty="0">
                <a:solidFill>
                  <a:srgbClr val="0070C0"/>
                </a:solidFill>
              </a:rPr>
              <a:t>,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 money supply expands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114</a:t>
            </a:fld>
            <a:endParaRPr lang="tr-TR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r>
              <a:rPr lang="en-US" b="1" dirty="0"/>
              <a:t>Changes </a:t>
            </a:r>
            <a:br>
              <a:rPr lang="tr-TR" b="1" dirty="0"/>
            </a:br>
            <a:r>
              <a:rPr lang="en-US" b="1" dirty="0"/>
              <a:t>in BR from the CB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00808"/>
            <a:ext cx="8215370" cy="515719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If banks reduce the level of loans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the CB,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ceteris paribus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monetary base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reserves would fall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money supply would decline.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977257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r>
              <a:rPr lang="en-US" b="1" dirty="0"/>
              <a:t>Changes </a:t>
            </a:r>
            <a:br>
              <a:rPr lang="tr-TR" b="1" dirty="0"/>
            </a:br>
            <a:r>
              <a:rPr lang="en-US" b="1" dirty="0"/>
              <a:t>in BR from the CB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844824"/>
            <a:ext cx="8143932" cy="5013176"/>
          </a:xfrm>
        </p:spPr>
        <p:txBody>
          <a:bodyPr>
            <a:normAutofit/>
          </a:bodyPr>
          <a:lstStyle/>
          <a:p>
            <a:r>
              <a:rPr lang="en-US" dirty="0"/>
              <a:t>The result is this: </a:t>
            </a:r>
            <a:endParaRPr lang="tr-TR" dirty="0"/>
          </a:p>
          <a:p>
            <a:pPr>
              <a:buNone/>
            </a:pPr>
            <a:r>
              <a:rPr lang="tr-TR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The money supply is positively related </a:t>
            </a:r>
            <a:r>
              <a:rPr lang="tr-TR" dirty="0">
                <a:solidFill>
                  <a:srgbClr val="0070C0"/>
                </a:solidFill>
              </a:rPr>
              <a:t>                                     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the level of borrowed reserves </a:t>
            </a:r>
            <a:r>
              <a:rPr lang="tr-TR" dirty="0">
                <a:solidFill>
                  <a:srgbClr val="0070C0"/>
                </a:solidFill>
              </a:rPr>
              <a:t>(</a:t>
            </a:r>
            <a:r>
              <a:rPr lang="en-US" dirty="0">
                <a:solidFill>
                  <a:srgbClr val="0070C0"/>
                </a:solidFill>
              </a:rPr>
              <a:t>BR</a:t>
            </a:r>
            <a:r>
              <a:rPr lang="tr-TR" dirty="0">
                <a:solidFill>
                  <a:srgbClr val="0070C0"/>
                </a:solidFill>
              </a:rPr>
              <a:t>)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</a:t>
            </a:r>
            <a:r>
              <a:rPr lang="en-US" dirty="0"/>
              <a:t>from</a:t>
            </a:r>
            <a:r>
              <a:rPr lang="en-US" dirty="0">
                <a:solidFill>
                  <a:srgbClr val="0070C0"/>
                </a:solidFill>
              </a:rPr>
              <a:t> the CB.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116</a:t>
            </a:fld>
            <a:endParaRPr lang="tr-TR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34355D51-C6AA-42D1-BE01-3ADBACE3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Changes in </a:t>
            </a:r>
            <a:br>
              <a:rPr lang="tr-TR" b="1" dirty="0"/>
            </a:br>
            <a:r>
              <a:rPr lang="en-US" b="1" dirty="0"/>
              <a:t>required reserve ratio </a:t>
            </a:r>
            <a:r>
              <a:rPr lang="tr-TR" b="1" dirty="0"/>
              <a:t>(</a:t>
            </a:r>
            <a:r>
              <a:rPr lang="en-US" b="1" dirty="0" err="1"/>
              <a:t>rr</a:t>
            </a:r>
            <a:r>
              <a:rPr lang="tr-TR" b="1" dirty="0"/>
              <a:t>)</a:t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E93259D-5902-4B48-9B7A-A4A271B6A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905627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Changes in </a:t>
            </a:r>
            <a:br>
              <a:rPr lang="tr-TR" b="1" dirty="0"/>
            </a:br>
            <a:r>
              <a:rPr lang="en-US" b="1" dirty="0"/>
              <a:t>required reserve ratio </a:t>
            </a:r>
            <a:r>
              <a:rPr lang="tr-TR" b="1" dirty="0"/>
              <a:t>(</a:t>
            </a:r>
            <a:r>
              <a:rPr lang="en-US" b="1" dirty="0" err="1"/>
              <a:t>rr</a:t>
            </a:r>
            <a:r>
              <a:rPr lang="tr-TR" b="1" dirty="0"/>
              <a:t>)</a:t>
            </a:r>
            <a:br>
              <a:rPr lang="tr-TR" dirty="0"/>
            </a:b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88840"/>
            <a:ext cx="8064896" cy="4869160"/>
          </a:xfrm>
        </p:spPr>
        <p:txBody>
          <a:bodyPr>
            <a:normAutofit/>
          </a:bodyPr>
          <a:lstStyle/>
          <a:p>
            <a:r>
              <a:rPr lang="en-US" dirty="0"/>
              <a:t>If </a:t>
            </a:r>
            <a:r>
              <a:rPr lang="en-US" dirty="0">
                <a:solidFill>
                  <a:srgbClr val="0070C0"/>
                </a:solidFill>
              </a:rPr>
              <a:t>the required reserve ratio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</a:t>
            </a:r>
            <a:r>
              <a:rPr lang="en-US" dirty="0"/>
              <a:t>on demand deposits </a:t>
            </a:r>
            <a:r>
              <a:rPr lang="tr-TR" dirty="0">
                <a:solidFill>
                  <a:srgbClr val="0070C0"/>
                </a:solidFill>
              </a:rPr>
              <a:t>is</a:t>
            </a:r>
            <a:r>
              <a:rPr lang="tr-TR" dirty="0"/>
              <a:t> </a:t>
            </a:r>
            <a:r>
              <a:rPr lang="en-US" dirty="0">
                <a:solidFill>
                  <a:srgbClr val="0070C0"/>
                </a:solidFill>
              </a:rPr>
              <a:t>increase</a:t>
            </a:r>
            <a:r>
              <a:rPr lang="tr-TR" dirty="0">
                <a:solidFill>
                  <a:srgbClr val="0070C0"/>
                </a:solidFill>
              </a:rPr>
              <a:t>d</a:t>
            </a:r>
            <a:r>
              <a:rPr lang="en-US" dirty="0"/>
              <a:t> </a:t>
            </a:r>
            <a:endParaRPr lang="tr-TR" dirty="0"/>
          </a:p>
          <a:p>
            <a:pPr marL="360363" indent="0">
              <a:spcBef>
                <a:spcPts val="0"/>
              </a:spcBef>
              <a:buNone/>
            </a:pPr>
            <a:r>
              <a:rPr lang="en-US" dirty="0"/>
              <a:t>while all other variables, </a:t>
            </a:r>
            <a:r>
              <a:rPr lang="tr-TR" dirty="0"/>
              <a:t>                                            </a:t>
            </a:r>
            <a:r>
              <a:rPr lang="en-US" dirty="0"/>
              <a:t>such as the monetary base, stay the same, </a:t>
            </a:r>
            <a:endParaRPr lang="tr-TR" dirty="0"/>
          </a:p>
          <a:p>
            <a:pPr marL="360363" indent="0">
              <a:spcBef>
                <a:spcPts val="0"/>
              </a:spcBef>
              <a:buNone/>
            </a:pPr>
            <a:r>
              <a:rPr lang="en-US" dirty="0"/>
              <a:t>we have seen that </a:t>
            </a:r>
            <a:r>
              <a:rPr lang="en-US" dirty="0">
                <a:solidFill>
                  <a:srgbClr val="0070C0"/>
                </a:solidFill>
              </a:rPr>
              <a:t>multiple deposit expansion is reduced</a:t>
            </a:r>
            <a:r>
              <a:rPr lang="en-US" dirty="0"/>
              <a:t>, </a:t>
            </a:r>
            <a:endParaRPr lang="tr-TR" dirty="0"/>
          </a:p>
          <a:p>
            <a:pPr marL="0" indent="0">
              <a:spcAft>
                <a:spcPts val="1200"/>
              </a:spcAft>
              <a:buNone/>
            </a:pPr>
            <a:r>
              <a:rPr lang="tr-TR" dirty="0"/>
              <a:t>    </a:t>
            </a:r>
            <a:r>
              <a:rPr lang="en-US" dirty="0"/>
              <a:t>and hence </a:t>
            </a:r>
            <a:r>
              <a:rPr lang="en-US" dirty="0">
                <a:solidFill>
                  <a:srgbClr val="0070C0"/>
                </a:solidFill>
              </a:rPr>
              <a:t>the money supply falls.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118</a:t>
            </a:fld>
            <a:endParaRPr lang="tr-TR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Changes in </a:t>
            </a:r>
            <a:br>
              <a:rPr lang="tr-TR" b="1" dirty="0"/>
            </a:br>
            <a:r>
              <a:rPr lang="en-US" b="1" dirty="0"/>
              <a:t>required reserve ratio </a:t>
            </a:r>
            <a:r>
              <a:rPr lang="tr-TR" b="1" dirty="0"/>
              <a:t>(</a:t>
            </a:r>
            <a:r>
              <a:rPr lang="en-US" b="1" dirty="0" err="1"/>
              <a:t>rr</a:t>
            </a:r>
            <a:r>
              <a:rPr lang="tr-TR" b="1" dirty="0"/>
              <a:t>)</a:t>
            </a:r>
            <a:br>
              <a:rPr lang="tr-TR" dirty="0"/>
            </a:b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2000240"/>
            <a:ext cx="7992888" cy="4857760"/>
          </a:xfrm>
        </p:spPr>
        <p:txBody>
          <a:bodyPr>
            <a:normAutofit/>
          </a:bodyPr>
          <a:lstStyle/>
          <a:p>
            <a:r>
              <a:rPr lang="en-US" dirty="0"/>
              <a:t>If, on the other hand, 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the required reserve ratio</a:t>
            </a:r>
            <a:r>
              <a:rPr lang="tr-TR" dirty="0">
                <a:solidFill>
                  <a:srgbClr val="0070C0"/>
                </a:solidFill>
              </a:rPr>
              <a:t> is </a:t>
            </a:r>
            <a:r>
              <a:rPr lang="en-US" dirty="0">
                <a:solidFill>
                  <a:srgbClr val="0070C0"/>
                </a:solidFill>
              </a:rPr>
              <a:t>reduced,</a:t>
            </a:r>
            <a:r>
              <a:rPr lang="en-US" dirty="0"/>
              <a:t> multiple deposit expansion would be higher</a:t>
            </a:r>
            <a:r>
              <a:rPr lang="tr-TR" dirty="0"/>
              <a:t>,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money supply would rise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</a:pPr>
            <a:r>
              <a:rPr lang="en-US" dirty="0"/>
              <a:t>The result is that,  </a:t>
            </a:r>
            <a:endParaRPr lang="tr-TR" dirty="0"/>
          </a:p>
          <a:p>
            <a:pPr>
              <a:spcBef>
                <a:spcPts val="0"/>
              </a:spcBef>
              <a:buNone/>
            </a:pPr>
            <a:r>
              <a:rPr lang="tr-TR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the money supply is negatively related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the required reserve ratio </a:t>
            </a:r>
            <a:r>
              <a:rPr lang="en-US" dirty="0" err="1">
                <a:solidFill>
                  <a:srgbClr val="0070C0"/>
                </a:solidFill>
              </a:rPr>
              <a:t>rr</a:t>
            </a:r>
            <a:r>
              <a:rPr lang="en-US" dirty="0">
                <a:solidFill>
                  <a:srgbClr val="0070C0"/>
                </a:solidFill>
              </a:rPr>
              <a:t>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119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</a:pPr>
            <a:br>
              <a:rPr lang="tr-TR" sz="44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tr-TR" sz="44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44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Liabilities</a:t>
            </a:r>
            <a:br>
              <a:rPr lang="tr-T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dirty="0"/>
            </a:br>
            <a:endParaRPr lang="tr-TR" dirty="0"/>
          </a:p>
        </p:txBody>
      </p:sp>
      <p:sp>
        <p:nvSpPr>
          <p:cNvPr id="2" name="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319561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EEDF9F83-0AFE-47BE-B768-D18BFB7DC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446837"/>
          </a:xfrm>
        </p:spPr>
        <p:txBody>
          <a:bodyPr>
            <a:normAutofit/>
          </a:bodyPr>
          <a:lstStyle/>
          <a:p>
            <a:r>
              <a:rPr lang="en-US" b="1" dirty="0"/>
              <a:t>Changes </a:t>
            </a:r>
            <a:br>
              <a:rPr lang="tr-TR" b="1" dirty="0"/>
            </a:br>
            <a:r>
              <a:rPr lang="en-US" b="1" dirty="0"/>
              <a:t>in Currency Holdings </a:t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5DC3691-138B-4006-8604-34254AF75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2073054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5"/>
            <a:ext cx="8229600" cy="1303635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Changes </a:t>
            </a:r>
            <a:br>
              <a:rPr lang="tr-TR" b="1" dirty="0"/>
            </a:br>
            <a:r>
              <a:rPr lang="en-US" b="1" dirty="0"/>
              <a:t>in Currency Holdings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72816"/>
            <a:ext cx="8358246" cy="5085184"/>
          </a:xfrm>
        </p:spPr>
        <p:txBody>
          <a:bodyPr>
            <a:normAutofit/>
          </a:bodyPr>
          <a:lstStyle/>
          <a:p>
            <a:r>
              <a:rPr lang="en-US" dirty="0"/>
              <a:t>As shown before</a:t>
            </a:r>
            <a:r>
              <a:rPr lang="tr-TR"/>
              <a:t> </a:t>
            </a:r>
            <a:r>
              <a:rPr lang="en-US"/>
              <a:t>(in 6.2), </a:t>
            </a:r>
            <a:r>
              <a:rPr lang="tr-TR" dirty="0"/>
              <a:t>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checkable deposits undergo multiple expansion,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whereas </a:t>
            </a:r>
            <a:r>
              <a:rPr lang="en-US" dirty="0">
                <a:solidFill>
                  <a:srgbClr val="0070C0"/>
                </a:solidFill>
              </a:rPr>
              <a:t>currency does not.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121</a:t>
            </a:fld>
            <a:endParaRPr lang="tr-TR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277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Changes </a:t>
            </a:r>
            <a:br>
              <a:rPr lang="tr-TR" b="1" dirty="0"/>
            </a:br>
            <a:r>
              <a:rPr lang="en-US" b="1" dirty="0"/>
              <a:t>in Currency Holdings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412776"/>
            <a:ext cx="8358246" cy="544522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Hence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when checkable deposits are converted 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/>
              <a:t>into</a:t>
            </a:r>
            <a:r>
              <a:rPr lang="en-US" dirty="0">
                <a:solidFill>
                  <a:srgbClr val="0070C0"/>
                </a:solidFill>
              </a:rPr>
              <a:t> currency</a:t>
            </a:r>
            <a:r>
              <a:rPr lang="en-US" dirty="0"/>
              <a:t> </a:t>
            </a:r>
            <a:r>
              <a:rPr lang="tr-TR" dirty="0"/>
              <a:t>(</a:t>
            </a:r>
            <a:r>
              <a:rPr lang="en-US" dirty="0"/>
              <a:t>other variables constant</a:t>
            </a:r>
            <a:r>
              <a:rPr lang="tr-TR" dirty="0"/>
              <a:t>)</a:t>
            </a:r>
            <a:r>
              <a:rPr lang="en-US" dirty="0"/>
              <a:t> 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a switch is made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</a:t>
            </a:r>
            <a:r>
              <a:rPr lang="en-US" dirty="0"/>
              <a:t>from</a:t>
            </a:r>
            <a:r>
              <a:rPr lang="en-US" dirty="0">
                <a:solidFill>
                  <a:srgbClr val="0070C0"/>
                </a:solidFill>
              </a:rPr>
              <a:t> a component of the money supply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that undergoes multiple expansion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     </a:t>
            </a:r>
            <a:r>
              <a:rPr lang="en-US" dirty="0"/>
              <a:t>to</a:t>
            </a:r>
            <a:r>
              <a:rPr lang="tr-TR" dirty="0"/>
              <a:t> </a:t>
            </a:r>
            <a:r>
              <a:rPr lang="tr-TR" dirty="0">
                <a:solidFill>
                  <a:srgbClr val="0070C0"/>
                </a:solidFill>
              </a:rPr>
              <a:t>o</a:t>
            </a:r>
            <a:r>
              <a:rPr lang="en-US" dirty="0">
                <a:solidFill>
                  <a:srgbClr val="0070C0"/>
                </a:solidFill>
              </a:rPr>
              <a:t>ne that does not. </a:t>
            </a:r>
            <a:endParaRPr lang="tr-TR" dirty="0">
              <a:solidFill>
                <a:srgbClr val="0070C0"/>
              </a:solidFill>
            </a:endParaRPr>
          </a:p>
          <a:p>
            <a:r>
              <a:rPr lang="en-US" dirty="0"/>
              <a:t>As a result, </a:t>
            </a:r>
            <a:r>
              <a:rPr lang="tr-TR" dirty="0"/>
              <a:t>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overall level of multiple expansion declines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the money supply falls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23543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Changes</a:t>
            </a:r>
            <a:br>
              <a:rPr lang="tr-TR" sz="4000" b="1" dirty="0"/>
            </a:br>
            <a:r>
              <a:rPr lang="en-US" sz="4000" b="1" dirty="0"/>
              <a:t> in Currency  Holdings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00808"/>
            <a:ext cx="8136904" cy="515719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On the other hand,</a:t>
            </a:r>
            <a:r>
              <a:rPr lang="tr-TR" dirty="0"/>
              <a:t>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if currency holdings fall</a:t>
            </a:r>
            <a:r>
              <a:rPr lang="en-US" dirty="0"/>
              <a:t>, </a:t>
            </a:r>
            <a:r>
              <a:rPr lang="tr-TR" dirty="0"/>
              <a:t>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 switch is made </a:t>
            </a:r>
            <a:r>
              <a:rPr lang="en-US" dirty="0"/>
              <a:t>into </a:t>
            </a:r>
            <a:r>
              <a:rPr lang="en-US" dirty="0">
                <a:solidFill>
                  <a:srgbClr val="0070C0"/>
                </a:solidFill>
              </a:rPr>
              <a:t>checkable deposits </a:t>
            </a:r>
            <a:r>
              <a:rPr lang="tr-TR" dirty="0">
                <a:solidFill>
                  <a:srgbClr val="0070C0"/>
                </a:solidFill>
              </a:rPr>
              <a:t>                    </a:t>
            </a:r>
            <a:r>
              <a:rPr lang="en-US" dirty="0"/>
              <a:t>that undergo multiple deposit expansion, </a:t>
            </a:r>
            <a:r>
              <a:rPr lang="tr-TR" dirty="0"/>
              <a:t>                                  </a:t>
            </a:r>
            <a:r>
              <a:rPr lang="en-US" dirty="0"/>
              <a:t>so </a:t>
            </a:r>
            <a:r>
              <a:rPr lang="en-US" dirty="0">
                <a:solidFill>
                  <a:srgbClr val="0070C0"/>
                </a:solidFill>
              </a:rPr>
              <a:t>the money supply would rise.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/>
              <a:t>The result: </a:t>
            </a:r>
            <a:endParaRPr lang="tr-TR" dirty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>
                <a:solidFill>
                  <a:srgbClr val="0070C0"/>
                </a:solidFill>
              </a:rPr>
              <a:t>The money supply is negatively related </a:t>
            </a:r>
            <a:r>
              <a:rPr lang="tr-TR" dirty="0">
                <a:solidFill>
                  <a:srgbClr val="0070C0"/>
                </a:solidFill>
              </a:rPr>
              <a:t>                         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currency holdings.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123</a:t>
            </a:fld>
            <a:endParaRPr lang="tr-TR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46E3F0F5-0EB9-4EA3-BCF5-DADB1E127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dirty="0"/>
              <a:t>Changes </a:t>
            </a:r>
            <a:br>
              <a:rPr lang="tr-TR" b="1" dirty="0"/>
            </a:br>
            <a:r>
              <a:rPr lang="en-US" b="1" dirty="0"/>
              <a:t>in Excess Reserves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957BDB3-6060-41FE-8846-B69E7BE68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2743727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492275"/>
          </a:xfrm>
        </p:spPr>
        <p:txBody>
          <a:bodyPr>
            <a:normAutofit/>
          </a:bodyPr>
          <a:lstStyle/>
          <a:p>
            <a:r>
              <a:rPr lang="en-US" sz="4000" b="1" dirty="0"/>
              <a:t>Changes </a:t>
            </a:r>
            <a:br>
              <a:rPr lang="tr-TR" sz="4000" b="1" dirty="0"/>
            </a:br>
            <a:r>
              <a:rPr lang="en-US" sz="4000" b="1" dirty="0"/>
              <a:t>in Excess Reserves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16832"/>
            <a:ext cx="8104414" cy="494116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When banks increase </a:t>
            </a:r>
            <a:r>
              <a:rPr lang="tr-TR" dirty="0"/>
              <a:t>                                                    </a:t>
            </a:r>
            <a:r>
              <a:rPr lang="en-US" dirty="0"/>
              <a:t>their holdings of excess reserves, 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those reserves are no longer being used </a:t>
            </a:r>
            <a:r>
              <a:rPr lang="tr-TR" dirty="0">
                <a:solidFill>
                  <a:srgbClr val="0070C0"/>
                </a:solidFill>
              </a:rPr>
              <a:t>                       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make loans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which cause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multiple deposit creation.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result is </a:t>
            </a:r>
            <a:r>
              <a:rPr lang="tr-TR" dirty="0"/>
              <a:t>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less expansion of the money supply.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125</a:t>
            </a:fld>
            <a:endParaRPr lang="tr-TR"/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/>
          </a:bodyPr>
          <a:lstStyle/>
          <a:p>
            <a:r>
              <a:rPr lang="en-US" sz="4000" b="1" dirty="0"/>
              <a:t>Changes </a:t>
            </a:r>
            <a:br>
              <a:rPr lang="tr-TR" sz="4000" b="1" dirty="0"/>
            </a:br>
            <a:r>
              <a:rPr lang="en-US" sz="4000" b="1" dirty="0"/>
              <a:t>in Excess Reserves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714488"/>
            <a:ext cx="8143932" cy="5143512"/>
          </a:xfrm>
        </p:spPr>
        <p:txBody>
          <a:bodyPr>
            <a:normAutofit/>
          </a:bodyPr>
          <a:lstStyle/>
          <a:p>
            <a:r>
              <a:rPr lang="en-US" dirty="0"/>
              <a:t>On the other hand, </a:t>
            </a:r>
            <a:r>
              <a:rPr lang="tr-TR" dirty="0"/>
              <a:t>                                                               </a:t>
            </a:r>
            <a:r>
              <a:rPr lang="en-US" dirty="0"/>
              <a:t>if </a:t>
            </a:r>
            <a:r>
              <a:rPr lang="en-US" dirty="0">
                <a:solidFill>
                  <a:srgbClr val="0070C0"/>
                </a:solidFill>
              </a:rPr>
              <a:t>banks chose to hold fewer excess reserves</a:t>
            </a:r>
            <a:r>
              <a:rPr lang="en-US" dirty="0"/>
              <a:t>,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loans and multiple deposit creation would increase</a:t>
            </a:r>
            <a:r>
              <a:rPr lang="tr-TR" dirty="0"/>
              <a:t>,                                                                                 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the money supply  would rise.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/>
              <a:t>The result is:</a:t>
            </a:r>
            <a:endParaRPr lang="tr-TR" dirty="0"/>
          </a:p>
          <a:p>
            <a:pPr>
              <a:spcBef>
                <a:spcPts val="0"/>
              </a:spcBef>
              <a:buNone/>
            </a:pPr>
            <a:r>
              <a:rPr lang="tr-TR" b="1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The money supply is negatively </a:t>
            </a:r>
            <a:r>
              <a:rPr lang="tr-TR" dirty="0">
                <a:solidFill>
                  <a:srgbClr val="0070C0"/>
                </a:solidFill>
              </a:rPr>
              <a:t>r</a:t>
            </a:r>
            <a:r>
              <a:rPr lang="en-US" dirty="0">
                <a:solidFill>
                  <a:srgbClr val="0070C0"/>
                </a:solidFill>
              </a:rPr>
              <a:t>elated </a:t>
            </a:r>
            <a:r>
              <a:rPr lang="tr-TR" dirty="0">
                <a:solidFill>
                  <a:srgbClr val="0070C0"/>
                </a:solidFill>
              </a:rPr>
              <a:t>                             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excess reserves.</a:t>
            </a:r>
            <a:endParaRPr lang="tr-TR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126</a:t>
            </a:fld>
            <a:endParaRPr lang="tr-TR"/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FACTORS THAT  DETERMINE </a:t>
            </a: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THE MONEY SUPPLY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72816"/>
            <a:ext cx="8358246" cy="50851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roles of the three main players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</a:t>
            </a:r>
            <a:r>
              <a:rPr lang="en-US" dirty="0"/>
              <a:t>in money supply process </a:t>
            </a:r>
            <a:r>
              <a:rPr lang="tr-TR" dirty="0"/>
              <a:t>                                                        </a:t>
            </a:r>
            <a:r>
              <a:rPr lang="en-US" dirty="0"/>
              <a:t>can be summarized as follows: </a:t>
            </a:r>
          </a:p>
          <a:p>
            <a:pPr>
              <a:spcBef>
                <a:spcPts val="1200"/>
              </a:spcBef>
            </a:pPr>
            <a:r>
              <a:rPr lang="en-US" u="sng" dirty="0">
                <a:solidFill>
                  <a:srgbClr val="0070C0"/>
                </a:solidFill>
              </a:rPr>
              <a:t>The CB </a:t>
            </a:r>
            <a:r>
              <a:rPr lang="en-US" dirty="0"/>
              <a:t>influences the money supply </a:t>
            </a:r>
            <a:r>
              <a:rPr lang="tr-TR" dirty="0"/>
              <a:t>                                  </a:t>
            </a:r>
            <a:r>
              <a:rPr lang="en-US" dirty="0"/>
              <a:t>by controlling </a:t>
            </a:r>
            <a:endParaRPr lang="tr-TR" dirty="0"/>
          </a:p>
          <a:p>
            <a:pPr lvl="1">
              <a:spcBef>
                <a:spcPts val="0"/>
              </a:spcBef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</a:t>
            </a:r>
            <a:r>
              <a:rPr lang="en-US" sz="3200">
                <a:solidFill>
                  <a:srgbClr val="0070C0"/>
                </a:solidFill>
              </a:rPr>
              <a:t>monetary </a:t>
            </a:r>
            <a:r>
              <a:rPr lang="en-US" sz="3200" dirty="0">
                <a:solidFill>
                  <a:srgbClr val="0070C0"/>
                </a:solidFill>
              </a:rPr>
              <a:t>base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required reserve ratio</a:t>
            </a:r>
            <a:r>
              <a:rPr lang="en-US" dirty="0">
                <a:solidFill>
                  <a:srgbClr val="0070C0"/>
                </a:solidFill>
              </a:rPr>
              <a:t>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127</a:t>
            </a:fld>
            <a:endParaRPr lang="tr-TR"/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FACTORS THAT  DETERMINE </a:t>
            </a: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THE MONEY SUPPLY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844824"/>
            <a:ext cx="8358246" cy="50131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u="sng" dirty="0">
                <a:solidFill>
                  <a:srgbClr val="0070C0"/>
                </a:solidFill>
              </a:rPr>
              <a:t>Depositors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influence the money supply through </a:t>
            </a:r>
            <a:r>
              <a:rPr lang="en-US" dirty="0">
                <a:solidFill>
                  <a:srgbClr val="0070C0"/>
                </a:solidFill>
              </a:rPr>
              <a:t>their decisions about holdings of currency.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u="sng" dirty="0">
                <a:solidFill>
                  <a:srgbClr val="0070C0"/>
                </a:solidFill>
              </a:rPr>
              <a:t>Banks</a:t>
            </a:r>
            <a:r>
              <a:rPr lang="en-US" u="sng" dirty="0"/>
              <a:t> </a:t>
            </a:r>
            <a:r>
              <a:rPr lang="en-US" dirty="0"/>
              <a:t>influence the money supply </a:t>
            </a:r>
            <a:r>
              <a:rPr lang="tr-TR" dirty="0"/>
              <a:t>                                 </a:t>
            </a:r>
            <a:r>
              <a:rPr lang="en-US" dirty="0"/>
              <a:t>with their decisions about</a:t>
            </a:r>
            <a:r>
              <a:rPr lang="tr-TR" dirty="0"/>
              <a:t> 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solidFill>
                  <a:srgbClr val="0070C0"/>
                </a:solidFill>
              </a:rPr>
              <a:t>borrowings from the CB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excess reserves.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128</a:t>
            </a:fld>
            <a:endParaRPr lang="tr-TR"/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dirty="0"/>
              <a:t>The  Money Multiplier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129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0"/>
          </a:xfrm>
        </p:spPr>
        <p:txBody>
          <a:bodyPr>
            <a:normAutofit/>
          </a:bodyPr>
          <a:lstStyle/>
          <a:p>
            <a:r>
              <a:rPr lang="en-US" sz="44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Liabilities 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539552" y="1772816"/>
            <a:ext cx="8208912" cy="50851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two</a:t>
            </a:r>
            <a:r>
              <a:rPr lang="en-US" dirty="0">
                <a:solidFill>
                  <a:srgbClr val="0070C0"/>
                </a:solidFill>
              </a:rPr>
              <a:t> monetary liabilities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of the </a:t>
            </a:r>
            <a:r>
              <a:rPr lang="tr-TR" dirty="0">
                <a:solidFill>
                  <a:srgbClr val="0070C0"/>
                </a:solidFill>
              </a:rPr>
              <a:t>CB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</a:t>
            </a:r>
            <a:r>
              <a:rPr lang="en-US" dirty="0"/>
              <a:t>on the balance sheet</a:t>
            </a:r>
            <a:r>
              <a:rPr lang="tr-TR" dirty="0"/>
              <a:t> </a:t>
            </a:r>
            <a:r>
              <a:rPr lang="en-US" dirty="0"/>
              <a:t>are</a:t>
            </a:r>
            <a:r>
              <a:rPr lang="tr-TR" dirty="0"/>
              <a:t>                                                        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currency in circulation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reserves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Changes in either or both will lead to</a:t>
            </a:r>
            <a:r>
              <a:rPr lang="tr-TR" dirty="0"/>
              <a:t>                            </a:t>
            </a:r>
            <a:r>
              <a:rPr lang="en-US" dirty="0">
                <a:solidFill>
                  <a:srgbClr val="0070C0"/>
                </a:solidFill>
              </a:rPr>
              <a:t>a change in money supply</a:t>
            </a:r>
            <a:r>
              <a:rPr lang="en-US" i="1" dirty="0"/>
              <a:t>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en-US" sz="4000" b="1" dirty="0"/>
              <a:t>The  Money Multiplier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700808"/>
            <a:ext cx="8286808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We can derive all the above results </a:t>
            </a:r>
            <a:r>
              <a:rPr lang="tr-TR" dirty="0"/>
              <a:t>                                   </a:t>
            </a:r>
            <a:r>
              <a:rPr lang="en-US" dirty="0"/>
              <a:t>using a concept called </a:t>
            </a:r>
            <a:r>
              <a:rPr lang="tr-TR" dirty="0"/>
              <a:t>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money multiplier</a:t>
            </a:r>
            <a:r>
              <a:rPr lang="tr-TR" dirty="0">
                <a:solidFill>
                  <a:srgbClr val="0070C0"/>
                </a:solidFill>
              </a:rPr>
              <a:t> (m)</a:t>
            </a:r>
            <a:r>
              <a:rPr lang="tr-TR" dirty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Money multiplier</a:t>
            </a:r>
            <a:r>
              <a:rPr lang="tr-TR" dirty="0"/>
              <a:t> </a:t>
            </a:r>
            <a:r>
              <a:rPr lang="en-US" dirty="0"/>
              <a:t>tells us </a:t>
            </a:r>
            <a:r>
              <a:rPr lang="tr-TR" dirty="0"/>
              <a:t>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how much the money supply changes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a given change in the monetary base.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130</a:t>
            </a:fld>
            <a:endParaRPr lang="tr-TR"/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en-US" sz="4000" b="1" dirty="0"/>
              <a:t>The  Money Multiplier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700808"/>
            <a:ext cx="8136904" cy="5157192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dirty="0"/>
              <a:t>The relationship between </a:t>
            </a:r>
            <a:r>
              <a:rPr lang="tr-TR" dirty="0"/>
              <a:t>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money supply </a:t>
            </a:r>
            <a:r>
              <a:rPr lang="tr-TR" dirty="0">
                <a:solidFill>
                  <a:srgbClr val="0070C0"/>
                </a:solidFill>
              </a:rPr>
              <a:t>(</a:t>
            </a:r>
            <a:r>
              <a:rPr lang="en-US" dirty="0">
                <a:solidFill>
                  <a:srgbClr val="0070C0"/>
                </a:solidFill>
              </a:rPr>
              <a:t>M</a:t>
            </a:r>
            <a:r>
              <a:rPr lang="tr-TR" dirty="0">
                <a:solidFill>
                  <a:srgbClr val="0070C0"/>
                </a:solidFill>
              </a:rPr>
              <a:t>)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money multiplier</a:t>
            </a:r>
            <a:r>
              <a:rPr lang="tr-TR" dirty="0">
                <a:solidFill>
                  <a:srgbClr val="0070C0"/>
                </a:solidFill>
              </a:rPr>
              <a:t> (m)</a:t>
            </a:r>
            <a:r>
              <a:rPr lang="en-US" dirty="0"/>
              <a:t>,</a:t>
            </a:r>
            <a:r>
              <a:rPr lang="tr-TR" dirty="0"/>
              <a:t>                                                   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monetary base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tr-TR" dirty="0"/>
              <a:t>(MB)                                                </a:t>
            </a:r>
            <a:r>
              <a:rPr lang="en-US" dirty="0"/>
              <a:t> is described by the following equation: </a:t>
            </a:r>
            <a:endParaRPr lang="tr-TR" dirty="0"/>
          </a:p>
          <a:p>
            <a:pPr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/>
              <a:t>		</a:t>
            </a:r>
            <a:r>
              <a:rPr lang="tr-TR" dirty="0"/>
              <a:t>	</a:t>
            </a:r>
            <a:r>
              <a:rPr lang="en-US" b="1" dirty="0"/>
              <a:t>M = m X MB	</a:t>
            </a:r>
            <a:r>
              <a:rPr lang="en-US" dirty="0"/>
              <a:t>		</a:t>
            </a:r>
            <a:endParaRPr lang="tr-TR" dirty="0"/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131</a:t>
            </a:fld>
            <a:endParaRPr lang="tr-TR"/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en-US" sz="4000" b="1" dirty="0"/>
              <a:t>The  Money Multiplier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844824"/>
            <a:ext cx="7992888" cy="50131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money multiplier is greater than one</a:t>
            </a:r>
            <a:r>
              <a:rPr lang="en-US" dirty="0"/>
              <a:t>: </a:t>
            </a:r>
            <a:r>
              <a:rPr lang="tr-TR" dirty="0"/>
              <a:t>         </a:t>
            </a:r>
            <a:r>
              <a:rPr lang="en-US" dirty="0">
                <a:solidFill>
                  <a:srgbClr val="0070C0"/>
                </a:solidFill>
              </a:rPr>
              <a:t>A one lira change in the monetary base 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/>
              <a:t>leads to </a:t>
            </a:r>
            <a:r>
              <a:rPr lang="en-US" dirty="0">
                <a:solidFill>
                  <a:srgbClr val="0070C0"/>
                </a:solidFill>
              </a:rPr>
              <a:t>more than a 1 lira change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the money supply.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alternative name for the money base </a:t>
            </a:r>
            <a:r>
              <a:rPr lang="tr-TR" dirty="0"/>
              <a:t>                    </a:t>
            </a:r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high powered Money</a:t>
            </a:r>
            <a:r>
              <a:rPr lang="tr-TR" dirty="0">
                <a:solidFill>
                  <a:srgbClr val="0070C0"/>
                </a:solidFill>
              </a:rPr>
              <a:t>.</a:t>
            </a:r>
            <a:r>
              <a:rPr lang="en-US" dirty="0"/>
              <a:t>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b="1" dirty="0">
                <a:solidFill>
                  <a:srgbClr val="0070C0"/>
                </a:solidFill>
              </a:rPr>
              <a:t>	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132</a:t>
            </a:fld>
            <a:endParaRPr lang="tr-TR"/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en-US" sz="4000" b="1" dirty="0"/>
              <a:t>The  Money Multiplier</a:t>
            </a:r>
            <a:br>
              <a:rPr lang="tr-TR" sz="4000" b="1" dirty="0"/>
            </a:b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268760"/>
            <a:ext cx="8858280" cy="55892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The formula</a:t>
            </a:r>
            <a:r>
              <a:rPr lang="tr-TR" dirty="0"/>
              <a:t> of </a:t>
            </a:r>
            <a:r>
              <a:rPr lang="en-US" dirty="0"/>
              <a:t>money multiplier m is  </a:t>
            </a:r>
            <a:endParaRPr lang="tr-TR" dirty="0"/>
          </a:p>
          <a:p>
            <a:pPr>
              <a:spcAft>
                <a:spcPts val="1800"/>
              </a:spcAft>
              <a:buNone/>
            </a:pPr>
            <a:r>
              <a:rPr lang="en-US" dirty="0"/>
              <a:t>		</a:t>
            </a:r>
            <a:r>
              <a:rPr lang="tr-TR" dirty="0"/>
              <a:t>					</a:t>
            </a:r>
          </a:p>
          <a:p>
            <a:pPr>
              <a:buNone/>
            </a:pPr>
            <a:endParaRPr lang="tr-TR" dirty="0"/>
          </a:p>
          <a:p>
            <a:r>
              <a:rPr lang="en-US" dirty="0"/>
              <a:t>Money multiplier is a function of 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the currency holding</a:t>
            </a: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en-US" sz="3200" dirty="0">
                <a:solidFill>
                  <a:srgbClr val="0070C0"/>
                </a:solidFill>
              </a:rPr>
              <a:t>ratio </a:t>
            </a:r>
            <a:r>
              <a:rPr lang="en-US" sz="3200" dirty="0"/>
              <a:t>set by depositors </a:t>
            </a:r>
            <a:r>
              <a:rPr lang="tr-TR" sz="3200" dirty="0"/>
              <a:t>(</a:t>
            </a:r>
            <a:r>
              <a:rPr lang="en-US" sz="3200" dirty="0"/>
              <a:t>c</a:t>
            </a:r>
            <a:r>
              <a:rPr lang="tr-TR" sz="3200" dirty="0"/>
              <a:t>)</a:t>
            </a:r>
            <a:r>
              <a:rPr lang="en-US" sz="3200" dirty="0"/>
              <a:t>, </a:t>
            </a:r>
            <a:endParaRPr lang="tr-TR" sz="3200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the excess reserves ratio </a:t>
            </a:r>
            <a:r>
              <a:rPr lang="en-US" sz="3200" dirty="0"/>
              <a:t>set by banks </a:t>
            </a:r>
            <a:r>
              <a:rPr lang="tr-TR" sz="3200" dirty="0"/>
              <a:t>(</a:t>
            </a:r>
            <a:r>
              <a:rPr lang="en-US" sz="3200" dirty="0"/>
              <a:t>e</a:t>
            </a:r>
            <a:r>
              <a:rPr lang="tr-TR" sz="3200" dirty="0"/>
              <a:t>)</a:t>
            </a:r>
            <a:r>
              <a:rPr lang="en-US" sz="3200" dirty="0"/>
              <a:t>,</a:t>
            </a:r>
            <a:endParaRPr lang="tr-TR" sz="3200" dirty="0"/>
          </a:p>
          <a:p>
            <a:pPr lvl="1"/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the required reserve ratio </a:t>
            </a:r>
            <a:r>
              <a:rPr lang="en-US" sz="3200" dirty="0"/>
              <a:t>set by the CB </a:t>
            </a:r>
            <a:r>
              <a:rPr lang="tr-TR" sz="3200" dirty="0"/>
              <a:t>(</a:t>
            </a:r>
            <a:r>
              <a:rPr lang="en-US" sz="3200" dirty="0" err="1"/>
              <a:t>rr</a:t>
            </a:r>
            <a:r>
              <a:rPr lang="tr-TR" sz="3200" dirty="0"/>
              <a:t>)</a:t>
            </a:r>
            <a:r>
              <a:rPr lang="en-US" sz="3200" dirty="0"/>
              <a:t>.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133</a:t>
            </a:fld>
            <a:endParaRPr lang="tr-TR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857356" y="1844824"/>
          <a:ext cx="2214578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enklem" r:id="rId3" imgW="876240" imgH="393480" progId="Equation.3">
                  <p:embed/>
                </p:oleObj>
              </mc:Choice>
              <mc:Fallback>
                <p:oleObj name="Denklem" r:id="rId3" imgW="8762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1844824"/>
                        <a:ext cx="2214578" cy="11521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1000132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r>
              <a:rPr lang="en-US" b="1" dirty="0"/>
              <a:t>The Money Multiplier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428736"/>
            <a:ext cx="8286808" cy="542926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numerical example 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will help us understand the meaning of the money multiplier: </a:t>
            </a:r>
            <a:r>
              <a:rPr lang="en-US" dirty="0"/>
              <a:t> </a:t>
            </a:r>
            <a:endParaRPr lang="tr-TR" dirty="0"/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rr</a:t>
            </a:r>
            <a:r>
              <a:rPr lang="en-US" dirty="0"/>
              <a:t> = required reserve ratio = 0.10</a:t>
            </a:r>
          </a:p>
          <a:p>
            <a:pPr>
              <a:buNone/>
            </a:pPr>
            <a:r>
              <a:rPr lang="en-US" dirty="0"/>
              <a:t>		C = currency in circulation = 400 billion liras</a:t>
            </a:r>
          </a:p>
          <a:p>
            <a:pPr>
              <a:buNone/>
            </a:pPr>
            <a:r>
              <a:rPr lang="en-US" dirty="0"/>
              <a:t>		D = checkable deposits = 800 billion liras</a:t>
            </a:r>
          </a:p>
          <a:p>
            <a:pPr>
              <a:spcAft>
                <a:spcPts val="1200"/>
              </a:spcAft>
              <a:buNone/>
            </a:pPr>
            <a:r>
              <a:rPr lang="en-US" dirty="0"/>
              <a:t>		ER = excess  reserves = 0.8 billion liras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0070C0"/>
                </a:solidFill>
              </a:rPr>
              <a:t>M = money supply</a:t>
            </a:r>
            <a:r>
              <a:rPr lang="en-US" dirty="0"/>
              <a:t>(M1) = C + D = 1,200 	       </a:t>
            </a:r>
            <a:r>
              <a:rPr lang="tr-TR" dirty="0"/>
              <a:t>                                                  </a:t>
            </a:r>
            <a:r>
              <a:rPr lang="en-US" dirty="0"/>
              <a:t> billion liras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134</a:t>
            </a:fld>
            <a:endParaRPr lang="tr-TR"/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960398" cy="1071570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sz="4000" b="1" dirty="0"/>
              <a:t>The Money Multiplier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428736"/>
            <a:ext cx="8215370" cy="5429264"/>
          </a:xfrm>
        </p:spPr>
        <p:txBody>
          <a:bodyPr>
            <a:normAutofit/>
          </a:bodyPr>
          <a:lstStyle/>
          <a:p>
            <a:r>
              <a:rPr lang="en-US" dirty="0"/>
              <a:t>From these numbers </a:t>
            </a:r>
            <a:r>
              <a:rPr lang="tr-TR" dirty="0"/>
              <a:t>                                                                       </a:t>
            </a:r>
            <a:r>
              <a:rPr lang="en-US" dirty="0"/>
              <a:t>we can calculate the currency ratio </a:t>
            </a:r>
            <a:r>
              <a:rPr lang="tr-TR" dirty="0"/>
              <a:t>(c)</a:t>
            </a:r>
            <a:r>
              <a:rPr lang="en-US" dirty="0"/>
              <a:t> </a:t>
            </a:r>
            <a:r>
              <a:rPr lang="tr-TR" dirty="0"/>
              <a:t>                           </a:t>
            </a:r>
            <a:r>
              <a:rPr lang="en-US" dirty="0"/>
              <a:t>and the excess reserves ratio </a:t>
            </a:r>
            <a:r>
              <a:rPr lang="tr-TR" dirty="0"/>
              <a:t>(</a:t>
            </a:r>
            <a:r>
              <a:rPr lang="en-US" dirty="0"/>
              <a:t>e</a:t>
            </a:r>
            <a:r>
              <a:rPr lang="tr-TR" dirty="0"/>
              <a:t>)</a:t>
            </a:r>
            <a:r>
              <a:rPr lang="en-US" dirty="0"/>
              <a:t>:</a:t>
            </a:r>
            <a:endParaRPr lang="tr-TR" dirty="0"/>
          </a:p>
          <a:p>
            <a:pPr>
              <a:spcAft>
                <a:spcPts val="600"/>
              </a:spcAft>
              <a:buNone/>
            </a:pPr>
            <a:r>
              <a:rPr lang="en-US" dirty="0"/>
              <a:t>	</a:t>
            </a:r>
            <a:r>
              <a:rPr lang="tr-TR" dirty="0"/>
              <a:t>	</a:t>
            </a:r>
            <a:r>
              <a:rPr lang="en-US" dirty="0">
                <a:solidFill>
                  <a:srgbClr val="0070C0"/>
                </a:solidFill>
              </a:rPr>
              <a:t>c = </a:t>
            </a:r>
            <a:r>
              <a:rPr lang="tr-TR" dirty="0">
                <a:solidFill>
                  <a:srgbClr val="0070C0"/>
                </a:solidFill>
              </a:rPr>
              <a:t>C/D </a:t>
            </a:r>
            <a:r>
              <a:rPr lang="tr-TR" dirty="0"/>
              <a:t>= </a:t>
            </a:r>
            <a:r>
              <a:rPr lang="en-US" dirty="0"/>
              <a:t>(400 billion/800 billion) = 0.5</a:t>
            </a:r>
            <a:endParaRPr lang="tr-TR" dirty="0"/>
          </a:p>
          <a:p>
            <a:pPr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/>
              <a:t> 	</a:t>
            </a:r>
            <a:r>
              <a:rPr lang="en-US" dirty="0">
                <a:solidFill>
                  <a:srgbClr val="0070C0"/>
                </a:solidFill>
              </a:rPr>
              <a:t>e =</a:t>
            </a:r>
            <a:r>
              <a:rPr lang="tr-TR" dirty="0">
                <a:solidFill>
                  <a:srgbClr val="0070C0"/>
                </a:solidFill>
              </a:rPr>
              <a:t> ER/D </a:t>
            </a:r>
            <a:r>
              <a:rPr lang="tr-TR" dirty="0"/>
              <a:t>=</a:t>
            </a:r>
            <a:r>
              <a:rPr lang="en-US" dirty="0"/>
              <a:t> (0,8billion/800 billion) = 0.001</a:t>
            </a:r>
            <a:endParaRPr lang="tr-TR" dirty="0"/>
          </a:p>
          <a:p>
            <a:pPr>
              <a:spcAft>
                <a:spcPts val="600"/>
              </a:spcAft>
            </a:pPr>
            <a:r>
              <a:rPr lang="en-US" dirty="0"/>
              <a:t>The resulting value of the money multiplier is </a:t>
            </a:r>
            <a:endParaRPr lang="tr-TR" dirty="0"/>
          </a:p>
          <a:p>
            <a:pPr>
              <a:spcAft>
                <a:spcPts val="600"/>
              </a:spcAft>
              <a:buNone/>
            </a:pPr>
            <a:r>
              <a:rPr lang="en-US" dirty="0"/>
              <a:t>	</a:t>
            </a:r>
            <a:r>
              <a:rPr lang="tr-TR" dirty="0"/>
              <a:t>		</a:t>
            </a:r>
            <a:r>
              <a:rPr lang="en-US" dirty="0"/>
              <a:t>m = (1 + 0.5)/(0.1 + 0.001 + 0.5) </a:t>
            </a:r>
            <a:endParaRPr lang="tr-TR" dirty="0"/>
          </a:p>
          <a:p>
            <a:pPr>
              <a:spcAft>
                <a:spcPts val="600"/>
              </a:spcAft>
              <a:buNone/>
            </a:pPr>
            <a:r>
              <a:rPr lang="tr-TR" dirty="0"/>
              <a:t>			    </a:t>
            </a:r>
            <a:r>
              <a:rPr lang="en-US" dirty="0"/>
              <a:t>= 1.</a:t>
            </a:r>
            <a:r>
              <a:rPr lang="tr-TR" dirty="0"/>
              <a:t>5</a:t>
            </a:r>
            <a:r>
              <a:rPr lang="en-US" dirty="0"/>
              <a:t>/0.601 = 2.5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135</a:t>
            </a:fld>
            <a:endParaRPr lang="tr-TR"/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24936" cy="1296144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sz="4000" b="1" dirty="0"/>
              <a:t>The Money Multiplier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556792"/>
            <a:ext cx="7888960" cy="530120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money multiplier </a:t>
            </a:r>
            <a:r>
              <a:rPr lang="en-US" dirty="0"/>
              <a:t>of 2</a:t>
            </a:r>
            <a:r>
              <a:rPr lang="tr-TR" dirty="0"/>
              <a:t>.</a:t>
            </a:r>
            <a:r>
              <a:rPr lang="en-US" dirty="0"/>
              <a:t>5 tells us that, </a:t>
            </a:r>
            <a:endParaRPr lang="tr-TR" dirty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tr-TR" dirty="0"/>
              <a:t>	</a:t>
            </a:r>
            <a:r>
              <a:rPr lang="en-US" dirty="0"/>
              <a:t>given </a:t>
            </a:r>
            <a:r>
              <a:rPr lang="en-US" dirty="0">
                <a:solidFill>
                  <a:srgbClr val="0070C0"/>
                </a:solidFill>
              </a:rPr>
              <a:t>the required reserve ratio of 10% </a:t>
            </a:r>
            <a:r>
              <a:rPr lang="en-US" dirty="0"/>
              <a:t>on checkable deposits </a:t>
            </a:r>
            <a:r>
              <a:rPr lang="tr-TR" dirty="0"/>
              <a:t>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 behavior of depositors</a:t>
            </a:r>
            <a:r>
              <a:rPr lang="en-US" dirty="0"/>
              <a:t>, </a:t>
            </a:r>
            <a:r>
              <a:rPr lang="tr-TR" dirty="0"/>
              <a:t>                             </a:t>
            </a:r>
            <a:r>
              <a:rPr lang="en-US" dirty="0"/>
              <a:t>as represented by c=0.5, </a:t>
            </a:r>
            <a:r>
              <a:rPr lang="tr-TR" dirty="0"/>
              <a:t>                                                       </a:t>
            </a:r>
            <a:r>
              <a:rPr lang="en-US" dirty="0"/>
              <a:t>and banks, as represented by e = 0.001, </a:t>
            </a:r>
            <a:endParaRPr lang="tr-TR" dirty="0"/>
          </a:p>
          <a:p>
            <a:pPr>
              <a:spcAft>
                <a:spcPts val="600"/>
              </a:spcAft>
              <a:buNone/>
            </a:pPr>
            <a:r>
              <a:rPr lang="tr-TR" dirty="0"/>
              <a:t>	</a:t>
            </a:r>
            <a:r>
              <a:rPr lang="en-US" dirty="0">
                <a:solidFill>
                  <a:srgbClr val="0070C0"/>
                </a:solidFill>
              </a:rPr>
              <a:t>a 1 </a:t>
            </a:r>
            <a:r>
              <a:rPr lang="tr-TR" dirty="0">
                <a:solidFill>
                  <a:srgbClr val="0070C0"/>
                </a:solidFill>
              </a:rPr>
              <a:t>lira </a:t>
            </a:r>
            <a:r>
              <a:rPr lang="en-US" dirty="0">
                <a:solidFill>
                  <a:srgbClr val="0070C0"/>
                </a:solidFill>
              </a:rPr>
              <a:t>increase in the monetary base leads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a 2.50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liras increase in the money supply (M1).</a:t>
            </a:r>
          </a:p>
          <a:p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136</a:t>
            </a:fld>
            <a:endParaRPr lang="tr-TR"/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85728"/>
            <a:ext cx="8424936" cy="1199056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sz="4000" b="1" dirty="0"/>
              <a:t>The Money Multiplier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628800"/>
            <a:ext cx="8143932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money multiplier is </a:t>
            </a:r>
            <a:r>
              <a:rPr lang="en-US" dirty="0">
                <a:solidFill>
                  <a:srgbClr val="0070C0"/>
                </a:solidFill>
              </a:rPr>
              <a:t>less than the simple deposit multiplier </a:t>
            </a:r>
            <a:r>
              <a:rPr lang="en-US" dirty="0"/>
              <a:t>of 10 we found above. </a:t>
            </a:r>
          </a:p>
          <a:p>
            <a:pPr>
              <a:spcBef>
                <a:spcPts val="1200"/>
              </a:spcBef>
            </a:pPr>
            <a:r>
              <a:rPr lang="en-US" dirty="0"/>
              <a:t>The key to understanding this result is </a:t>
            </a:r>
            <a:r>
              <a:rPr lang="tr-TR" dirty="0"/>
              <a:t>                           </a:t>
            </a:r>
            <a:r>
              <a:rPr lang="en-US" dirty="0"/>
              <a:t>to realize that </a:t>
            </a:r>
            <a:endParaRPr lang="tr-TR" dirty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although there is multiple expansion </a:t>
            </a:r>
            <a:r>
              <a:rPr lang="tr-TR" dirty="0">
                <a:solidFill>
                  <a:srgbClr val="0070C0"/>
                </a:solidFill>
              </a:rPr>
              <a:t>                              </a:t>
            </a:r>
            <a:r>
              <a:rPr lang="en-US" dirty="0">
                <a:solidFill>
                  <a:srgbClr val="0070C0"/>
                </a:solidFill>
              </a:rPr>
              <a:t>of deposits,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there is no such expansion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currency.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137</a:t>
            </a:fld>
            <a:endParaRPr lang="tr-TR"/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1096650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sz="4000" b="1" dirty="0"/>
              <a:t>Money Multiplier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357298"/>
            <a:ext cx="8143932" cy="550070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Thus, </a:t>
            </a:r>
            <a:r>
              <a:rPr lang="tr-TR" dirty="0"/>
              <a:t>                                                                                     </a:t>
            </a:r>
            <a:r>
              <a:rPr lang="en-US" dirty="0"/>
              <a:t>if some portion of the increase in</a:t>
            </a:r>
            <a:r>
              <a:rPr lang="tr-TR" dirty="0"/>
              <a:t> </a:t>
            </a:r>
            <a:r>
              <a:rPr lang="en-US" dirty="0"/>
              <a:t>monetary base (MB) goes to currency, </a:t>
            </a:r>
            <a:r>
              <a:rPr lang="tr-TR" dirty="0"/>
              <a:t>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this portion does not undergo multiple deposit expansion.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In our simple model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</a:t>
            </a:r>
            <a:r>
              <a:rPr lang="en-US" dirty="0"/>
              <a:t>we did not allow for this possibility, </a:t>
            </a:r>
            <a:r>
              <a:rPr lang="tr-TR" dirty="0"/>
              <a:t>                   </a:t>
            </a:r>
            <a:r>
              <a:rPr lang="en-US" dirty="0"/>
              <a:t>and so the increase in reserves </a:t>
            </a:r>
            <a:r>
              <a:rPr lang="tr-TR" dirty="0"/>
              <a:t>                                        </a:t>
            </a:r>
            <a:r>
              <a:rPr lang="en-US" dirty="0"/>
              <a:t>led to the maximum amount of </a:t>
            </a:r>
            <a:r>
              <a:rPr lang="tr-TR" dirty="0"/>
              <a:t>                            </a:t>
            </a:r>
            <a:r>
              <a:rPr lang="en-US" dirty="0"/>
              <a:t>multiple deposit creation.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138</a:t>
            </a:fld>
            <a:endParaRPr lang="tr-TR"/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1224136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r>
              <a:rPr lang="en-US" b="1" dirty="0"/>
              <a:t>Money Multiplier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412776"/>
            <a:ext cx="8104414" cy="544522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However, </a:t>
            </a:r>
            <a:r>
              <a:rPr lang="tr-TR" dirty="0"/>
              <a:t>                                                                             </a:t>
            </a:r>
            <a:r>
              <a:rPr lang="en-US" dirty="0"/>
              <a:t>in the current money multiplier model, </a:t>
            </a:r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the level of currency rise</a:t>
            </a:r>
            <a:r>
              <a:rPr lang="tr-TR" dirty="0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when</a:t>
            </a:r>
            <a:r>
              <a:rPr lang="en-US" dirty="0">
                <a:solidFill>
                  <a:srgbClr val="0070C0"/>
                </a:solidFill>
              </a:rPr>
              <a:t> the MB </a:t>
            </a:r>
            <a:r>
              <a:rPr lang="tr-TR" dirty="0">
                <a:solidFill>
                  <a:srgbClr val="0070C0"/>
                </a:solidFill>
              </a:rPr>
              <a:t>                    </a:t>
            </a:r>
            <a:r>
              <a:rPr lang="en-US" dirty="0">
                <a:solidFill>
                  <a:srgbClr val="0070C0"/>
                </a:solidFill>
              </a:rPr>
              <a:t>and the checkable deposits D increase </a:t>
            </a:r>
            <a:r>
              <a:rPr lang="tr-TR" dirty="0">
                <a:solidFill>
                  <a:srgbClr val="0070C0"/>
                </a:solidFill>
              </a:rPr>
              <a:t>                             </a:t>
            </a:r>
            <a:r>
              <a:rPr lang="en-US" dirty="0"/>
              <a:t>because</a:t>
            </a:r>
            <a:r>
              <a:rPr lang="en-US" dirty="0">
                <a:solidFill>
                  <a:srgbClr val="0070C0"/>
                </a:solidFill>
              </a:rPr>
              <a:t> c is greater than zero. 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Any increasing MB that goes into an increase in currency is not multiplied, </a:t>
            </a:r>
            <a:r>
              <a:rPr lang="tr-TR" dirty="0"/>
              <a:t>                                            </a:t>
            </a:r>
            <a:r>
              <a:rPr lang="en-US" dirty="0"/>
              <a:t>so </a:t>
            </a:r>
            <a:r>
              <a:rPr lang="en-US" dirty="0">
                <a:solidFill>
                  <a:srgbClr val="0070C0"/>
                </a:solidFill>
              </a:rPr>
              <a:t>only </a:t>
            </a:r>
            <a:r>
              <a:rPr lang="tr-TR" dirty="0">
                <a:solidFill>
                  <a:srgbClr val="0070C0"/>
                </a:solidFill>
              </a:rPr>
              <a:t>a </a:t>
            </a:r>
            <a:r>
              <a:rPr lang="en-US" dirty="0">
                <a:solidFill>
                  <a:srgbClr val="0070C0"/>
                </a:solidFill>
              </a:rPr>
              <a:t>part of the  increase in MB support</a:t>
            </a:r>
            <a:r>
              <a:rPr lang="tr-TR" dirty="0">
                <a:solidFill>
                  <a:srgbClr val="0070C0"/>
                </a:solidFill>
              </a:rPr>
              <a:t>s </a:t>
            </a:r>
            <a:r>
              <a:rPr lang="en-US" dirty="0">
                <a:solidFill>
                  <a:srgbClr val="0070C0"/>
                </a:solidFill>
              </a:rPr>
              <a:t>checkable deposits that undergo multiple expansion.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139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35729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Liabilities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sum of </a:t>
            </a:r>
            <a:r>
              <a:rPr lang="tr-TR" dirty="0"/>
              <a:t>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</a:t>
            </a:r>
            <a:r>
              <a:rPr lang="tr-TR" dirty="0">
                <a:solidFill>
                  <a:srgbClr val="0070C0"/>
                </a:solidFill>
              </a:rPr>
              <a:t>CB</a:t>
            </a:r>
            <a:r>
              <a:rPr lang="en-US" dirty="0">
                <a:solidFill>
                  <a:srgbClr val="0070C0"/>
                </a:solidFill>
              </a:rPr>
              <a:t>’s monetary liabilities </a:t>
            </a:r>
            <a:r>
              <a:rPr lang="tr-TR" dirty="0">
                <a:solidFill>
                  <a:srgbClr val="0070C0"/>
                </a:solidFill>
              </a:rPr>
              <a:t>                                    </a:t>
            </a:r>
            <a:r>
              <a:rPr lang="en-US" dirty="0"/>
              <a:t>(currency in circulation and reserves) </a:t>
            </a:r>
            <a:r>
              <a:rPr lang="tr-TR" dirty="0"/>
              <a:t>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 Treasury’s monetary liabilities </a:t>
            </a:r>
            <a:r>
              <a:rPr lang="en-US" dirty="0"/>
              <a:t>(primarily </a:t>
            </a:r>
            <a:r>
              <a:rPr lang="en-US" dirty="0">
                <a:solidFill>
                  <a:srgbClr val="0070C0"/>
                </a:solidFill>
              </a:rPr>
              <a:t>coins</a:t>
            </a:r>
            <a:r>
              <a:rPr lang="en-US" dirty="0"/>
              <a:t>) </a:t>
            </a:r>
            <a:r>
              <a:rPr lang="tr-TR" dirty="0"/>
              <a:t>                                                                                                        </a:t>
            </a:r>
            <a:r>
              <a:rPr lang="en-US" dirty="0"/>
              <a:t>is called the </a:t>
            </a:r>
            <a:r>
              <a:rPr lang="en-US" dirty="0">
                <a:solidFill>
                  <a:srgbClr val="0070C0"/>
                </a:solidFill>
              </a:rPr>
              <a:t>monetary base. </a:t>
            </a:r>
            <a:endParaRPr lang="tr-TR" dirty="0">
              <a:solidFill>
                <a:srgbClr val="0070C0"/>
              </a:solidFill>
            </a:endParaRPr>
          </a:p>
          <a:p>
            <a:pPr lvl="0">
              <a:buNone/>
            </a:pPr>
            <a:r>
              <a:rPr lang="tr-T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1584176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r>
              <a:rPr lang="en-US" b="1" dirty="0"/>
              <a:t>Money Multiplier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2132856"/>
            <a:ext cx="8136904" cy="4725144"/>
          </a:xfrm>
        </p:spPr>
        <p:txBody>
          <a:bodyPr>
            <a:normAutofit/>
          </a:bodyPr>
          <a:lstStyle/>
          <a:p>
            <a:r>
              <a:rPr lang="en-US" dirty="0"/>
              <a:t>The overall level of multiple deposit expansion must be lower, </a:t>
            </a:r>
            <a:endParaRPr lang="tr-TR" dirty="0"/>
          </a:p>
          <a:p>
            <a:pPr marL="360363" indent="0">
              <a:buNone/>
            </a:pPr>
            <a:r>
              <a:rPr lang="en-US" dirty="0"/>
              <a:t>meaning that </a:t>
            </a:r>
            <a:r>
              <a:rPr lang="tr-TR" dirty="0"/>
              <a:t>                                                                          </a:t>
            </a:r>
            <a:r>
              <a:rPr lang="en-US" dirty="0"/>
              <a:t>for a given increase in MB </a:t>
            </a:r>
            <a:r>
              <a:rPr lang="tr-TR" dirty="0"/>
              <a:t>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increase in money supply M,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is </a:t>
            </a:r>
            <a:r>
              <a:rPr lang="en-US" dirty="0"/>
              <a:t>smaller than </a:t>
            </a:r>
            <a:r>
              <a:rPr lang="en-US" dirty="0">
                <a:solidFill>
                  <a:srgbClr val="0070C0"/>
                </a:solidFill>
              </a:rPr>
              <a:t>the simple model indicated.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140</a:t>
            </a:fld>
            <a:endParaRPr lang="tr-TR"/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1152128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r>
              <a:rPr lang="en-US" b="1" dirty="0"/>
              <a:t>Money Multiplier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628800"/>
            <a:ext cx="8064896" cy="52292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A change in </a:t>
            </a:r>
            <a:r>
              <a:rPr lang="tr-TR" dirty="0"/>
              <a:t>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money multiplier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</a:t>
            </a:r>
            <a:r>
              <a:rPr lang="en-US" dirty="0"/>
              <a:t>or </a:t>
            </a:r>
            <a:r>
              <a:rPr lang="en-US" dirty="0">
                <a:solidFill>
                  <a:srgbClr val="0070C0"/>
                </a:solidFill>
              </a:rPr>
              <a:t>monetary base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</a:t>
            </a:r>
            <a:r>
              <a:rPr lang="en-US" dirty="0"/>
              <a:t>or </a:t>
            </a:r>
            <a:r>
              <a:rPr lang="en-US" dirty="0">
                <a:solidFill>
                  <a:srgbClr val="0070C0"/>
                </a:solidFill>
              </a:rPr>
              <a:t>both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</a:t>
            </a:r>
            <a:r>
              <a:rPr lang="en-US" dirty="0"/>
              <a:t>will change money supply.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141</a:t>
            </a:fld>
            <a:endParaRPr lang="tr-TR"/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1152128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r>
              <a:rPr lang="en-US" b="1" dirty="0"/>
              <a:t>Money Multiplier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484784"/>
            <a:ext cx="8064896" cy="537321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Monetary base is determined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>
                <a:solidFill>
                  <a:srgbClr val="0070C0"/>
                </a:solidFill>
              </a:rPr>
              <a:t>by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the CB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banks. </a:t>
            </a:r>
          </a:p>
          <a:p>
            <a:r>
              <a:rPr lang="en-US" dirty="0">
                <a:solidFill>
                  <a:srgbClr val="0070C0"/>
                </a:solidFill>
              </a:rPr>
              <a:t>The magnitude of the money multiplier depends on the decisions of three principal actors </a:t>
            </a:r>
            <a:r>
              <a:rPr lang="en-US" dirty="0"/>
              <a:t>of the money market: </a:t>
            </a:r>
            <a:endParaRPr lang="tr-TR" dirty="0"/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</a:rPr>
              <a:t>the CB,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</a:rPr>
              <a:t>commercial banks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depositors.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10036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19256" cy="1008112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br>
              <a:rPr lang="tr-TR" b="1" dirty="0"/>
            </a:br>
            <a:r>
              <a:rPr lang="en-US" b="1" dirty="0"/>
              <a:t>Money Multiplier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844824"/>
            <a:ext cx="8247860" cy="501317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Now we can show </a:t>
            </a:r>
            <a:r>
              <a:rPr lang="tr-TR" dirty="0"/>
              <a:t>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how changes in factors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</a:t>
            </a:r>
            <a:r>
              <a:rPr lang="en-US" dirty="0"/>
              <a:t>determining money supply </a:t>
            </a:r>
            <a:r>
              <a:rPr lang="tr-TR" dirty="0"/>
              <a:t>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affect money supply.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143</a:t>
            </a:fld>
            <a:endParaRPr lang="tr-TR"/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873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Money Multiplier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357298"/>
            <a:ext cx="8429684" cy="550070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In our numerical example above, </a:t>
            </a:r>
            <a:r>
              <a:rPr lang="tr-TR" dirty="0"/>
              <a:t>                               </a:t>
            </a:r>
            <a:r>
              <a:rPr lang="en-US" dirty="0">
                <a:solidFill>
                  <a:srgbClr val="0070C0"/>
                </a:solidFill>
              </a:rPr>
              <a:t>if </a:t>
            </a:r>
            <a:r>
              <a:rPr lang="en-US" dirty="0" err="1">
                <a:solidFill>
                  <a:srgbClr val="0070C0"/>
                </a:solidFill>
              </a:rPr>
              <a:t>rr</a:t>
            </a:r>
            <a:r>
              <a:rPr lang="en-US" dirty="0">
                <a:solidFill>
                  <a:srgbClr val="0070C0"/>
                </a:solidFill>
              </a:rPr>
              <a:t> increases from 10% to 15%</a:t>
            </a:r>
            <a:r>
              <a:rPr lang="en-US" dirty="0"/>
              <a:t>, ceteris paribus, </a:t>
            </a:r>
            <a:endParaRPr lang="tr-TR" dirty="0"/>
          </a:p>
          <a:p>
            <a:pPr marL="0" indent="0">
              <a:spcAft>
                <a:spcPts val="1200"/>
              </a:spcAft>
              <a:buNone/>
            </a:pPr>
            <a:r>
              <a:rPr lang="tr-TR" dirty="0"/>
              <a:t>   </a:t>
            </a:r>
            <a:r>
              <a:rPr lang="en-US" dirty="0">
                <a:solidFill>
                  <a:srgbClr val="0070C0"/>
                </a:solidFill>
              </a:rPr>
              <a:t>the multiplier then falls from 2.5 to 2.3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		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144</a:t>
            </a:fld>
            <a:endParaRPr lang="tr-TR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746982" y="3789040"/>
          <a:ext cx="3121162" cy="201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enklem" r:id="rId3" imgW="1384200" imgH="812520" progId="Equation.3">
                  <p:embed/>
                </p:oleObj>
              </mc:Choice>
              <mc:Fallback>
                <p:oleObj name="Denklem" r:id="rId3" imgW="1384200" imgH="8125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982" y="3789040"/>
                        <a:ext cx="3121162" cy="20162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Money Multiplier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556792"/>
            <a:ext cx="8358246" cy="530120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Similarly, </a:t>
            </a:r>
            <a:r>
              <a:rPr lang="tr-TR" dirty="0"/>
              <a:t>                                                                                </a:t>
            </a:r>
            <a:r>
              <a:rPr lang="en-US" dirty="0"/>
              <a:t>if </a:t>
            </a:r>
            <a:r>
              <a:rPr lang="en-US" dirty="0">
                <a:solidFill>
                  <a:srgbClr val="0070C0"/>
                </a:solidFill>
              </a:rPr>
              <a:t>c is raised from 0.50 to 0.75, </a:t>
            </a:r>
            <a:endParaRPr lang="tr-TR" dirty="0">
              <a:solidFill>
                <a:srgbClr val="0070C0"/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    </a:t>
            </a:r>
            <a:r>
              <a:rPr lang="en-US" dirty="0">
                <a:solidFill>
                  <a:srgbClr val="0070C0"/>
                </a:solidFill>
              </a:rPr>
              <a:t>the money multiplier falls from 2.5 to</a:t>
            </a:r>
            <a:r>
              <a:rPr lang="tr-TR" dirty="0">
                <a:solidFill>
                  <a:srgbClr val="0070C0"/>
                </a:solidFill>
              </a:rPr>
              <a:t> 2.06</a:t>
            </a:r>
            <a:r>
              <a:rPr lang="tr-TR" dirty="0"/>
              <a:t>:</a:t>
            </a:r>
          </a:p>
          <a:p>
            <a:pPr>
              <a:spcAft>
                <a:spcPts val="600"/>
              </a:spcAft>
              <a:buNone/>
            </a:pPr>
            <a:r>
              <a:rPr lang="en-US" dirty="0"/>
              <a:t>		</a:t>
            </a:r>
            <a:endParaRPr lang="tr-TR" dirty="0"/>
          </a:p>
          <a:p>
            <a:pPr>
              <a:spcAft>
                <a:spcPts val="600"/>
              </a:spcAft>
              <a:buNone/>
            </a:pPr>
            <a:endParaRPr lang="tr-TR" dirty="0"/>
          </a:p>
          <a:p>
            <a:pPr>
              <a:spcAft>
                <a:spcPts val="6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145</a:t>
            </a:fld>
            <a:endParaRPr lang="tr-TR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714612" y="3645024"/>
          <a:ext cx="3225540" cy="216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enklem" r:id="rId3" imgW="1371600" imgH="812520" progId="Equation.3">
                  <p:embed/>
                </p:oleObj>
              </mc:Choice>
              <mc:Fallback>
                <p:oleObj name="Denklem" r:id="rId3" imgW="1371600" imgH="8125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3645024"/>
                        <a:ext cx="3225540" cy="21602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6751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Money Multiplier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772816"/>
            <a:ext cx="8358246" cy="5085184"/>
          </a:xfrm>
        </p:spPr>
        <p:txBody>
          <a:bodyPr>
            <a:normAutofit/>
          </a:bodyPr>
          <a:lstStyle/>
          <a:p>
            <a:r>
              <a:rPr lang="en-US" dirty="0"/>
              <a:t>Finally, </a:t>
            </a:r>
            <a:endParaRPr lang="tr-TR" dirty="0"/>
          </a:p>
          <a:p>
            <a:pPr marL="360363" indent="0">
              <a:buNone/>
            </a:pPr>
            <a:r>
              <a:rPr lang="en-US" dirty="0">
                <a:solidFill>
                  <a:srgbClr val="0070C0"/>
                </a:solidFill>
              </a:rPr>
              <a:t>w</a:t>
            </a:r>
            <a:r>
              <a:rPr lang="tr-TR" dirty="0">
                <a:solidFill>
                  <a:srgbClr val="0070C0"/>
                </a:solidFill>
              </a:rPr>
              <a:t>h</a:t>
            </a:r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tr-TR" dirty="0">
                <a:solidFill>
                  <a:srgbClr val="0070C0"/>
                </a:solidFill>
              </a:rPr>
              <a:t>n</a:t>
            </a:r>
            <a:r>
              <a:rPr lang="en-US" dirty="0">
                <a:solidFill>
                  <a:srgbClr val="0070C0"/>
                </a:solidFill>
              </a:rPr>
              <a:t> e is raised from 0.001 to 0.005</a:t>
            </a:r>
            <a:r>
              <a:rPr lang="tr-TR" dirty="0"/>
              <a:t>,                      </a:t>
            </a:r>
            <a:r>
              <a:rPr lang="tr-TR" dirty="0">
                <a:solidFill>
                  <a:srgbClr val="0070C0"/>
                </a:solidFill>
              </a:rPr>
              <a:t>t</a:t>
            </a:r>
            <a:r>
              <a:rPr lang="en-US" dirty="0">
                <a:solidFill>
                  <a:srgbClr val="0070C0"/>
                </a:solidFill>
              </a:rPr>
              <a:t>he money multiplier declines from 2.5  to</a:t>
            </a:r>
            <a:r>
              <a:rPr lang="tr-TR" dirty="0">
                <a:solidFill>
                  <a:srgbClr val="0070C0"/>
                </a:solidFill>
              </a:rPr>
              <a:t> 2.48:</a:t>
            </a:r>
          </a:p>
          <a:p>
            <a:pPr>
              <a:buNone/>
            </a:pPr>
            <a:r>
              <a:rPr lang="tr-TR" dirty="0"/>
              <a:t>		</a:t>
            </a:r>
            <a:r>
              <a:rPr lang="en-US" dirty="0"/>
              <a:t>	</a:t>
            </a:r>
            <a:endParaRPr lang="tr-TR" dirty="0"/>
          </a:p>
          <a:p>
            <a:pPr>
              <a:buNone/>
            </a:pPr>
            <a:r>
              <a:rPr lang="tr-TR" dirty="0"/>
              <a:t>			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146</a:t>
            </a:fld>
            <a:endParaRPr lang="tr-TR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143240" y="4005064"/>
          <a:ext cx="3012936" cy="2088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enklem" r:id="rId3" imgW="1307880" imgH="812520" progId="Equation.3">
                  <p:embed/>
                </p:oleObj>
              </mc:Choice>
              <mc:Fallback>
                <p:oleObj name="Denklem" r:id="rId3" imgW="1307880" imgH="8125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4005064"/>
                        <a:ext cx="3012936" cy="2088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35729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Liabilities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When discussing the monetary base, </a:t>
            </a:r>
            <a:r>
              <a:rPr lang="tr-TR" dirty="0"/>
              <a:t>                                                   </a:t>
            </a:r>
            <a:r>
              <a:rPr lang="en-US" dirty="0"/>
              <a:t>we will focus </a:t>
            </a:r>
            <a:r>
              <a:rPr lang="tr-TR" dirty="0"/>
              <a:t>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only on the monetary liabilities of the </a:t>
            </a:r>
            <a:r>
              <a:rPr lang="tr-TR" dirty="0">
                <a:solidFill>
                  <a:srgbClr val="0070C0"/>
                </a:solidFill>
              </a:rPr>
              <a:t>CB</a:t>
            </a:r>
            <a:r>
              <a:rPr lang="en-US" dirty="0"/>
              <a:t> because those of the Treasury (coins) are negligible. </a:t>
            </a:r>
          </a:p>
          <a:p>
            <a:pPr lvl="0">
              <a:buNone/>
            </a:pPr>
            <a:r>
              <a:rPr lang="tr-T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8924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Liabilities</a:t>
            </a:r>
            <a:br>
              <a:rPr lang="tr-TR" i="1" dirty="0"/>
            </a:b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2132856"/>
            <a:ext cx="8424936" cy="4725144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b="1" dirty="0">
                <a:solidFill>
                  <a:srgbClr val="0070C0"/>
                </a:solidFill>
              </a:rPr>
              <a:t>MONETARY BASE</a:t>
            </a:r>
            <a:r>
              <a:rPr lang="tr-TR" b="1" dirty="0">
                <a:solidFill>
                  <a:srgbClr val="0070C0"/>
                </a:solidFill>
              </a:rPr>
              <a:t>=</a:t>
            </a:r>
            <a:r>
              <a:rPr lang="en-US" b="1" dirty="0">
                <a:solidFill>
                  <a:srgbClr val="0070C0"/>
                </a:solidFill>
              </a:rPr>
              <a:t> CURRENCY </a:t>
            </a:r>
            <a:r>
              <a:rPr lang="tr-TR" b="1" dirty="0">
                <a:solidFill>
                  <a:srgbClr val="0070C0"/>
                </a:solidFill>
              </a:rPr>
              <a:t>I</a:t>
            </a:r>
            <a:r>
              <a:rPr lang="en-US" b="1" dirty="0">
                <a:solidFill>
                  <a:srgbClr val="0070C0"/>
                </a:solidFill>
              </a:rPr>
              <a:t>N C</a:t>
            </a:r>
            <a:r>
              <a:rPr lang="tr-TR" b="1" dirty="0">
                <a:solidFill>
                  <a:srgbClr val="0070C0"/>
                </a:solidFill>
              </a:rPr>
              <a:t>I</a:t>
            </a:r>
            <a:r>
              <a:rPr lang="en-US" b="1" dirty="0">
                <a:solidFill>
                  <a:srgbClr val="0070C0"/>
                </a:solidFill>
              </a:rPr>
              <a:t>RCULAT</a:t>
            </a:r>
            <a:r>
              <a:rPr lang="tr-TR" b="1" dirty="0">
                <a:solidFill>
                  <a:srgbClr val="0070C0"/>
                </a:solidFill>
              </a:rPr>
              <a:t>I</a:t>
            </a:r>
            <a:r>
              <a:rPr lang="en-US" b="1" dirty="0">
                <a:solidFill>
                  <a:srgbClr val="0070C0"/>
                </a:solidFill>
              </a:rPr>
              <a:t>ON </a:t>
            </a:r>
            <a:r>
              <a:rPr lang="tr-TR" b="1" dirty="0">
                <a:solidFill>
                  <a:srgbClr val="0070C0"/>
                </a:solidFill>
              </a:rPr>
              <a:t>				+ </a:t>
            </a:r>
            <a:r>
              <a:rPr lang="en-US" b="1" dirty="0">
                <a:solidFill>
                  <a:srgbClr val="0070C0"/>
                </a:solidFill>
              </a:rPr>
              <a:t>RESERVES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Liabilities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12776"/>
            <a:ext cx="8208912" cy="5445224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  <a:buNone/>
            </a:pPr>
            <a:r>
              <a:rPr lang="tr-TR" b="1" i="1" u="sng" dirty="0"/>
              <a:t>1.</a:t>
            </a:r>
            <a:r>
              <a:rPr lang="en-US" b="1" i="1" u="sng" dirty="0"/>
              <a:t>Currency in circulation</a:t>
            </a:r>
            <a:r>
              <a:rPr lang="en-US" u="sng" dirty="0"/>
              <a:t>  </a:t>
            </a:r>
            <a:endParaRPr lang="tr-TR" u="sng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</a:t>
            </a:r>
            <a:r>
              <a:rPr lang="tr-TR" dirty="0"/>
              <a:t>CB </a:t>
            </a:r>
            <a:r>
              <a:rPr lang="en-US" dirty="0"/>
              <a:t>issues currency.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Currency in circulation </a:t>
            </a:r>
            <a:r>
              <a:rPr lang="en-US" dirty="0"/>
              <a:t>is the amount of currency</a:t>
            </a:r>
            <a:r>
              <a:rPr lang="en-US" dirty="0">
                <a:solidFill>
                  <a:srgbClr val="0070C0"/>
                </a:solidFill>
              </a:rPr>
              <a:t> in the hands of the public.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Currency held by depository institutions </a:t>
            </a:r>
            <a:r>
              <a:rPr lang="tr-TR" dirty="0">
                <a:solidFill>
                  <a:srgbClr val="0070C0"/>
                </a:solidFill>
              </a:rPr>
              <a:t>                        </a:t>
            </a:r>
            <a:r>
              <a:rPr lang="en-US" dirty="0"/>
              <a:t>is also a liability of the </a:t>
            </a:r>
            <a:r>
              <a:rPr lang="tr-TR" dirty="0"/>
              <a:t>CB;</a:t>
            </a:r>
            <a:r>
              <a:rPr lang="en-US" dirty="0"/>
              <a:t> </a:t>
            </a:r>
            <a:r>
              <a:rPr lang="tr-TR" dirty="0"/>
              <a:t>                                  </a:t>
            </a:r>
            <a:r>
              <a:rPr lang="en-US" dirty="0"/>
              <a:t>but is counted as </a:t>
            </a:r>
            <a:r>
              <a:rPr lang="en-US" dirty="0">
                <a:solidFill>
                  <a:srgbClr val="0070C0"/>
                </a:solidFill>
              </a:rPr>
              <a:t>part of the reserves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1696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Liabilities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340768"/>
            <a:ext cx="8208912" cy="5517232"/>
          </a:xfrm>
        </p:spPr>
        <p:txBody>
          <a:bodyPr>
            <a:norm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b="1" i="1" u="sng" dirty="0"/>
              <a:t>2. </a:t>
            </a:r>
            <a:r>
              <a:rPr lang="en-US" b="1" i="1" u="sng" dirty="0"/>
              <a:t>Reserves</a:t>
            </a:r>
            <a:r>
              <a:rPr lang="en-US" b="1" u="sng" dirty="0"/>
              <a:t> </a:t>
            </a:r>
            <a:endParaRPr lang="tr-TR" b="1" u="sng" dirty="0"/>
          </a:p>
          <a:p>
            <a:pPr>
              <a:spcBef>
                <a:spcPts val="600"/>
              </a:spcBef>
            </a:pPr>
            <a:r>
              <a:rPr lang="en-US" dirty="0"/>
              <a:t>Reserves consist of </a:t>
            </a:r>
            <a:endParaRPr lang="tr-TR" dirty="0"/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solidFill>
                  <a:srgbClr val="0070C0"/>
                </a:solidFill>
              </a:rPr>
              <a:t>banks’ deposits at the CB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sz="3200" dirty="0"/>
              <a:t>plus</a:t>
            </a:r>
            <a:r>
              <a:rPr lang="en-US" sz="3200" dirty="0">
                <a:solidFill>
                  <a:srgbClr val="0070C0"/>
                </a:solidFill>
              </a:rPr>
              <a:t> currency they physically hold.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All banks have account</a:t>
            </a:r>
            <a:r>
              <a:rPr lang="tr-TR" dirty="0"/>
              <a:t>s</a:t>
            </a:r>
            <a:r>
              <a:rPr lang="en-US" dirty="0"/>
              <a:t> at the </a:t>
            </a:r>
            <a:r>
              <a:rPr lang="tr-TR" dirty="0"/>
              <a:t>CB</a:t>
            </a:r>
            <a:r>
              <a:rPr lang="en-US" dirty="0"/>
              <a:t> </a:t>
            </a:r>
            <a:r>
              <a:rPr lang="tr-TR" dirty="0"/>
              <a:t>                                       </a:t>
            </a:r>
            <a:r>
              <a:rPr lang="en-US" dirty="0"/>
              <a:t>in which they hold deposits. </a:t>
            </a:r>
            <a:endParaRPr lang="tr-TR" dirty="0"/>
          </a:p>
          <a:p>
            <a:pPr marL="342900" lvl="1" indent="-3429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dirty="0"/>
              <a:t>Currency that is physically held by banks </a:t>
            </a:r>
            <a:r>
              <a:rPr lang="tr-TR" sz="3200" dirty="0"/>
              <a:t>                             </a:t>
            </a:r>
            <a:r>
              <a:rPr lang="en-US" sz="3200" dirty="0"/>
              <a:t>is called </a:t>
            </a:r>
            <a:r>
              <a:rPr lang="en-US" sz="3200" dirty="0">
                <a:solidFill>
                  <a:srgbClr val="0070C0"/>
                </a:solidFill>
              </a:rPr>
              <a:t>vault cash</a:t>
            </a:r>
            <a:r>
              <a:rPr lang="en-US" sz="3200" dirty="0"/>
              <a:t>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9722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Liabilities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484784"/>
            <a:ext cx="8136904" cy="53732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rgbClr val="0070C0"/>
                </a:solidFill>
              </a:rPr>
              <a:t>Reserves are assets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banks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/>
              <a:t>but</a:t>
            </a:r>
            <a:r>
              <a:rPr lang="en-US" dirty="0">
                <a:solidFill>
                  <a:srgbClr val="0070C0"/>
                </a:solidFill>
              </a:rPr>
              <a:t> liabilities </a:t>
            </a:r>
            <a:r>
              <a:rPr lang="en-US" dirty="0"/>
              <a:t>for</a:t>
            </a:r>
            <a:r>
              <a:rPr lang="en-US" dirty="0">
                <a:solidFill>
                  <a:srgbClr val="0070C0"/>
                </a:solidFill>
              </a:rPr>
              <a:t> the </a:t>
            </a:r>
            <a:r>
              <a:rPr lang="tr-TR" dirty="0">
                <a:solidFill>
                  <a:srgbClr val="0070C0"/>
                </a:solidFill>
              </a:rPr>
              <a:t>CB</a:t>
            </a:r>
            <a:r>
              <a:rPr lang="en-US" dirty="0">
                <a:solidFill>
                  <a:srgbClr val="0070C0"/>
                </a:solidFill>
              </a:rPr>
              <a:t>,</a:t>
            </a:r>
            <a:r>
              <a:rPr lang="en-US" dirty="0"/>
              <a:t>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because banks can demand payment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from </a:t>
            </a:r>
            <a:r>
              <a:rPr lang="en-US" dirty="0"/>
              <a:t> them at any time and the </a:t>
            </a:r>
            <a:r>
              <a:rPr lang="tr-TR" dirty="0"/>
              <a:t>CB</a:t>
            </a:r>
            <a:r>
              <a:rPr lang="en-US" dirty="0"/>
              <a:t> is required to satisfy its obligation by paying </a:t>
            </a:r>
            <a:r>
              <a:rPr lang="tr-TR" dirty="0"/>
              <a:t>CB</a:t>
            </a:r>
            <a:r>
              <a:rPr lang="en-US" dirty="0"/>
              <a:t> notes. </a:t>
            </a:r>
            <a:endParaRPr lang="tr-TR" dirty="0"/>
          </a:p>
          <a:p>
            <a:pPr>
              <a:spcBef>
                <a:spcPts val="1200"/>
              </a:spcBef>
            </a:pPr>
            <a:r>
              <a:rPr lang="en-US" dirty="0"/>
              <a:t>As we will see,</a:t>
            </a:r>
            <a:r>
              <a:rPr lang="tr-TR" dirty="0"/>
              <a:t>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an increase in reserves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</a:t>
            </a:r>
            <a:r>
              <a:rPr lang="en-US" dirty="0"/>
              <a:t>leads to </a:t>
            </a:r>
            <a:r>
              <a:rPr lang="en-US" dirty="0">
                <a:solidFill>
                  <a:srgbClr val="0070C0"/>
                </a:solidFill>
              </a:rPr>
              <a:t>an increase in the level of deposits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</a:t>
            </a:r>
            <a:r>
              <a:rPr lang="en-US" dirty="0"/>
              <a:t>and hence in </a:t>
            </a:r>
            <a:r>
              <a:rPr lang="en-US" dirty="0">
                <a:solidFill>
                  <a:srgbClr val="0070C0"/>
                </a:solidFill>
              </a:rPr>
              <a:t>money supply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MONEY SUPPLY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844824"/>
            <a:ext cx="7992888" cy="50131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Movements in money supply affect </a:t>
            </a:r>
            <a:r>
              <a:rPr lang="tr-TR" dirty="0"/>
              <a:t>                                  </a:t>
            </a:r>
            <a:r>
              <a:rPr lang="en-US" dirty="0">
                <a:solidFill>
                  <a:srgbClr val="0070C0"/>
                </a:solidFill>
              </a:rPr>
              <a:t>interest rates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inflation</a:t>
            </a:r>
            <a:r>
              <a:rPr lang="tr-TR" dirty="0">
                <a:solidFill>
                  <a:srgbClr val="0070C0"/>
                </a:solidFill>
              </a:rPr>
              <a:t>;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tr-TR" dirty="0">
              <a:solidFill>
                <a:srgbClr val="0070C0"/>
              </a:solidFill>
            </a:endParaRPr>
          </a:p>
          <a:p>
            <a:pPr marL="0" indent="35401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in fact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the entire economy</a:t>
            </a:r>
            <a:r>
              <a:rPr lang="en-US" dirty="0"/>
              <a:t>.  </a:t>
            </a:r>
            <a:endParaRPr lang="tr-TR" dirty="0"/>
          </a:p>
          <a:p>
            <a:pPr>
              <a:spcBef>
                <a:spcPts val="1200"/>
              </a:spcBef>
            </a:pPr>
            <a:r>
              <a:rPr lang="en-US" dirty="0"/>
              <a:t>Because</a:t>
            </a:r>
            <a:r>
              <a:rPr lang="tr-TR" dirty="0"/>
              <a:t> of </a:t>
            </a:r>
            <a:r>
              <a:rPr lang="en-US" dirty="0">
                <a:solidFill>
                  <a:srgbClr val="0070C0"/>
                </a:solidFill>
              </a:rPr>
              <a:t>its far-reaching effects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on</a:t>
            </a:r>
            <a:r>
              <a:rPr lang="en-US" dirty="0">
                <a:solidFill>
                  <a:srgbClr val="0070C0"/>
                </a:solidFill>
              </a:rPr>
              <a:t> economic activity</a:t>
            </a:r>
            <a:r>
              <a:rPr lang="en-US" dirty="0"/>
              <a:t>,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it is important to understand </a:t>
            </a:r>
            <a:r>
              <a:rPr lang="tr-TR" dirty="0"/>
              <a:t>                                       </a:t>
            </a:r>
            <a:r>
              <a:rPr lang="en-US" dirty="0">
                <a:solidFill>
                  <a:srgbClr val="0070C0"/>
                </a:solidFill>
              </a:rPr>
              <a:t>how the money supply is determined.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Liabilities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628800"/>
            <a:ext cx="7920880" cy="52292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Total reserves can be divided into </a:t>
            </a:r>
            <a:r>
              <a:rPr lang="tr-TR" dirty="0"/>
              <a:t>                             </a:t>
            </a:r>
            <a:r>
              <a:rPr lang="en-US" dirty="0"/>
              <a:t>two categories: </a:t>
            </a:r>
            <a:r>
              <a:rPr lang="tr-TR" dirty="0"/>
              <a:t>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required  reserves</a:t>
            </a:r>
            <a:r>
              <a:rPr lang="en-US" dirty="0"/>
              <a:t> and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excess reserves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</a:rPr>
              <a:t>Required reserves</a:t>
            </a: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are</a:t>
            </a:r>
            <a:r>
              <a:rPr lang="en-US" dirty="0"/>
              <a:t> </a:t>
            </a: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reserves </a:t>
            </a:r>
            <a:r>
              <a:rPr lang="tr-TR" sz="3200" dirty="0"/>
              <a:t>                              </a:t>
            </a:r>
            <a:r>
              <a:rPr lang="en-US" sz="3200" dirty="0"/>
              <a:t>that the </a:t>
            </a:r>
            <a:r>
              <a:rPr lang="tr-TR" sz="3200" dirty="0"/>
              <a:t>CB</a:t>
            </a:r>
            <a:r>
              <a:rPr lang="en-US" sz="3200" dirty="0"/>
              <a:t> requires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commercial </a:t>
            </a:r>
            <a:r>
              <a:rPr lang="en-US" sz="3200" dirty="0"/>
              <a:t>banks to hold </a:t>
            </a:r>
            <a:endParaRPr lang="tr-TR" sz="3200" dirty="0"/>
          </a:p>
          <a:p>
            <a:pPr marL="354013" lvl="1" indent="-354013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Excess reserves </a:t>
            </a:r>
            <a:r>
              <a:rPr lang="en-US" sz="3200" dirty="0"/>
              <a:t>are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</a:t>
            </a:r>
            <a:r>
              <a:rPr lang="en-US" sz="3200" dirty="0"/>
              <a:t>any </a:t>
            </a:r>
            <a:r>
              <a:rPr lang="en-US" sz="3200" dirty="0">
                <a:solidFill>
                  <a:srgbClr val="0070C0"/>
                </a:solidFill>
              </a:rPr>
              <a:t>additional reserves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</a:t>
            </a:r>
            <a:r>
              <a:rPr lang="en-US" sz="3200" dirty="0"/>
              <a:t>banks choose to </a:t>
            </a:r>
            <a:r>
              <a:rPr lang="en-US" sz="3200" dirty="0">
                <a:solidFill>
                  <a:srgbClr val="0070C0"/>
                </a:solidFill>
              </a:rPr>
              <a:t>hold intentionally</a:t>
            </a:r>
            <a:r>
              <a:rPr lang="en-US" sz="3200" dirty="0"/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212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Liabilities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00808"/>
            <a:ext cx="8136904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CB may require </a:t>
            </a:r>
            <a:r>
              <a:rPr lang="tr-TR" dirty="0"/>
              <a:t>                                                               </a:t>
            </a:r>
            <a:r>
              <a:rPr lang="en-US" dirty="0"/>
              <a:t>that </a:t>
            </a:r>
            <a:r>
              <a:rPr lang="en-US" dirty="0">
                <a:solidFill>
                  <a:srgbClr val="0070C0"/>
                </a:solidFill>
              </a:rPr>
              <a:t>a certain fraction of every lira of deposits</a:t>
            </a:r>
            <a:r>
              <a:rPr lang="en-US" dirty="0"/>
              <a:t> at a depository institution </a:t>
            </a:r>
            <a:r>
              <a:rPr lang="tr-TR" dirty="0"/>
              <a:t>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must be held as reserves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This fraction (say, 10%) </a:t>
            </a:r>
            <a:r>
              <a:rPr lang="tr-TR" dirty="0"/>
              <a:t>                                                            </a:t>
            </a:r>
            <a:r>
              <a:rPr lang="en-US" dirty="0"/>
              <a:t>is called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required reserve ratio.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i="1" dirty="0"/>
              <a:t>Assets </a:t>
            </a:r>
            <a:br>
              <a:rPr lang="tr-TR" i="1" dirty="0"/>
            </a:br>
            <a:endParaRPr lang="tr-TR" i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Assets </a:t>
            </a:r>
            <a:br>
              <a:rPr lang="tr-TR" i="1" dirty="0"/>
            </a:b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844824"/>
            <a:ext cx="8175852" cy="501317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The assets on the CB balance sheet are important </a:t>
            </a:r>
            <a:r>
              <a:rPr lang="tr-TR" dirty="0"/>
              <a:t>                                                                     </a:t>
            </a:r>
            <a:r>
              <a:rPr lang="en-US" dirty="0"/>
              <a:t>because </a:t>
            </a:r>
            <a:r>
              <a:rPr lang="en-US" dirty="0">
                <a:solidFill>
                  <a:srgbClr val="0070C0"/>
                </a:solidFill>
              </a:rPr>
              <a:t>changes in the asset items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/>
              <a:t>lead to </a:t>
            </a:r>
            <a:r>
              <a:rPr lang="en-US" dirty="0">
                <a:solidFill>
                  <a:srgbClr val="0070C0"/>
                </a:solidFill>
              </a:rPr>
              <a:t>changes in reserves and the monetary base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     </a:t>
            </a:r>
            <a:r>
              <a:rPr lang="en-US" dirty="0"/>
              <a:t>and consequently to changes </a:t>
            </a:r>
            <a:r>
              <a:rPr lang="tr-TR" dirty="0"/>
              <a:t>                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money supply. 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Assets </a:t>
            </a:r>
            <a:br>
              <a:rPr lang="tr-TR" i="1" dirty="0"/>
            </a:b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484784"/>
            <a:ext cx="8136904" cy="5373216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  <a:buNone/>
            </a:pPr>
            <a:r>
              <a:rPr lang="tr-TR" b="1" i="1" u="sng" dirty="0"/>
              <a:t>1.</a:t>
            </a:r>
            <a:r>
              <a:rPr lang="en-US" b="1" i="1" u="sng" dirty="0"/>
              <a:t>Securities</a:t>
            </a:r>
            <a:r>
              <a:rPr lang="en-US" b="1" u="sng" dirty="0"/>
              <a:t> </a:t>
            </a:r>
            <a:endParaRPr lang="tr-TR" b="1" u="sng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Securities cover the </a:t>
            </a:r>
            <a:r>
              <a:rPr lang="tr-TR" dirty="0"/>
              <a:t>CB</a:t>
            </a:r>
            <a:r>
              <a:rPr lang="en-US" dirty="0"/>
              <a:t>’s holding of </a:t>
            </a:r>
            <a:r>
              <a:rPr lang="en-US" dirty="0">
                <a:solidFill>
                  <a:srgbClr val="0070C0"/>
                </a:solidFill>
              </a:rPr>
              <a:t>securities </a:t>
            </a:r>
            <a:r>
              <a:rPr lang="en-US" dirty="0"/>
              <a:t>issued by </a:t>
            </a:r>
            <a:r>
              <a:rPr lang="en-US" dirty="0">
                <a:solidFill>
                  <a:srgbClr val="0070C0"/>
                </a:solidFill>
              </a:rPr>
              <a:t>the treasury </a:t>
            </a:r>
            <a:r>
              <a:rPr lang="en-US" dirty="0"/>
              <a:t>and</a:t>
            </a:r>
            <a:r>
              <a:rPr lang="tr-TR" dirty="0"/>
              <a:t> </a:t>
            </a:r>
            <a:r>
              <a:rPr lang="en-US" dirty="0">
                <a:solidFill>
                  <a:srgbClr val="0070C0"/>
                </a:solidFill>
              </a:rPr>
              <a:t>other securities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</a:pPr>
            <a:r>
              <a:rPr lang="en-US" dirty="0"/>
              <a:t>As we will see, </a:t>
            </a:r>
            <a:r>
              <a:rPr lang="tr-TR" dirty="0"/>
              <a:t>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primary way the CB provides reserves </a:t>
            </a:r>
            <a:r>
              <a:rPr lang="tr-TR" dirty="0">
                <a:solidFill>
                  <a:srgbClr val="0070C0"/>
                </a:solidFill>
              </a:rPr>
              <a:t>                      </a:t>
            </a:r>
            <a:r>
              <a:rPr lang="en-US" dirty="0"/>
              <a:t>to the banking system is </a:t>
            </a:r>
            <a:r>
              <a:rPr lang="tr-TR" dirty="0"/>
              <a:t>                          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purchasing securities</a:t>
            </a:r>
            <a:r>
              <a:rPr lang="en-US" dirty="0"/>
              <a:t>, </a:t>
            </a:r>
            <a:r>
              <a:rPr lang="tr-TR" dirty="0"/>
              <a:t>                                            </a:t>
            </a:r>
            <a:r>
              <a:rPr lang="en-US" dirty="0"/>
              <a:t>thereby </a:t>
            </a:r>
            <a:r>
              <a:rPr lang="en-US" dirty="0">
                <a:solidFill>
                  <a:srgbClr val="0070C0"/>
                </a:solidFill>
              </a:rPr>
              <a:t>increasing its holdings of these assets.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Assets </a:t>
            </a:r>
            <a:br>
              <a:rPr lang="tr-TR" i="1" dirty="0"/>
            </a:b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16832"/>
            <a:ext cx="7920880" cy="4941168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An increase</a:t>
            </a:r>
            <a:r>
              <a:rPr lang="tr-TR" sz="3600" dirty="0">
                <a:solidFill>
                  <a:srgbClr val="0070C0"/>
                </a:solidFill>
              </a:rPr>
              <a:t> </a:t>
            </a:r>
            <a:r>
              <a:rPr lang="en-US" sz="3600" dirty="0">
                <a:solidFill>
                  <a:srgbClr val="0070C0"/>
                </a:solidFill>
              </a:rPr>
              <a:t>in securities </a:t>
            </a:r>
            <a:r>
              <a:rPr lang="tr-TR" sz="3600" dirty="0">
                <a:solidFill>
                  <a:srgbClr val="0070C0"/>
                </a:solidFill>
              </a:rPr>
              <a:t>                                             </a:t>
            </a:r>
            <a:r>
              <a:rPr lang="en-US" sz="3600" dirty="0"/>
              <a:t>held by the </a:t>
            </a:r>
            <a:r>
              <a:rPr lang="tr-TR" sz="3600" dirty="0"/>
              <a:t>CB                                                       </a:t>
            </a:r>
            <a:r>
              <a:rPr lang="en-US" sz="3600" dirty="0"/>
              <a:t>leads to </a:t>
            </a:r>
            <a:r>
              <a:rPr lang="en-US" sz="3600" dirty="0">
                <a:solidFill>
                  <a:srgbClr val="0070C0"/>
                </a:solidFill>
              </a:rPr>
              <a:t>an increase in money supply. </a:t>
            </a:r>
            <a:endParaRPr lang="tr-TR" sz="36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Assets </a:t>
            </a:r>
            <a:br>
              <a:rPr lang="tr-TR" i="1" dirty="0"/>
            </a:b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628800"/>
            <a:ext cx="8136904" cy="5229200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  <a:buNone/>
            </a:pPr>
            <a:r>
              <a:rPr lang="tr-TR" b="1" i="1" u="sng" dirty="0"/>
              <a:t>2</a:t>
            </a:r>
            <a:r>
              <a:rPr lang="en-US" b="1" i="1" u="sng" dirty="0"/>
              <a:t>. Loans to banks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</a:pPr>
            <a:r>
              <a:rPr lang="en-US" dirty="0"/>
              <a:t>The second way the </a:t>
            </a:r>
            <a:r>
              <a:rPr lang="tr-TR" dirty="0"/>
              <a:t>CB</a:t>
            </a:r>
            <a:r>
              <a:rPr lang="en-US" dirty="0"/>
              <a:t> can provide reserves to the banking system is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by making loans to banks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other financial institutions. 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For these institutions, </a:t>
            </a:r>
            <a:r>
              <a:rPr lang="tr-TR" dirty="0"/>
              <a:t>                                                               </a:t>
            </a:r>
            <a:r>
              <a:rPr lang="en-US" dirty="0"/>
              <a:t>the loans they have taken out </a:t>
            </a:r>
            <a:r>
              <a:rPr lang="tr-TR" dirty="0"/>
              <a:t>                                            </a:t>
            </a:r>
            <a:r>
              <a:rPr lang="en-US" dirty="0"/>
              <a:t>are referred to as </a:t>
            </a:r>
            <a:r>
              <a:rPr lang="en-US" dirty="0">
                <a:solidFill>
                  <a:srgbClr val="0070C0"/>
                </a:solidFill>
              </a:rPr>
              <a:t>borrowed reserves</a:t>
            </a:r>
            <a:r>
              <a:rPr lang="en-US" dirty="0"/>
              <a:t>. 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1153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Assets </a:t>
            </a:r>
            <a:br>
              <a:rPr lang="tr-TR" i="1" dirty="0"/>
            </a:b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85926"/>
            <a:ext cx="8136904" cy="5072074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These loans appear as </a:t>
            </a:r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liability</a:t>
            </a:r>
            <a:r>
              <a:rPr lang="en-US" dirty="0"/>
              <a:t> </a:t>
            </a:r>
            <a:r>
              <a:rPr lang="tr-TR" dirty="0"/>
              <a:t>                                     </a:t>
            </a:r>
            <a:r>
              <a:rPr lang="en-US" dirty="0"/>
              <a:t>on financial institution’s balance sheet.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An increase in loans to financial institutions can also be </a:t>
            </a:r>
            <a:r>
              <a:rPr lang="tr-TR" dirty="0"/>
              <a:t>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source of an increase in  money supply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8297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Assets </a:t>
            </a:r>
            <a:br>
              <a:rPr lang="tr-TR" i="1" dirty="0"/>
            </a:b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72816"/>
            <a:ext cx="8064896" cy="5085184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During normal times, </a:t>
            </a:r>
            <a:r>
              <a:rPr lang="tr-TR" dirty="0"/>
              <a:t>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</a:t>
            </a:r>
            <a:r>
              <a:rPr lang="tr-TR" dirty="0">
                <a:solidFill>
                  <a:srgbClr val="0070C0"/>
                </a:solidFill>
              </a:rPr>
              <a:t>CB</a:t>
            </a:r>
            <a:r>
              <a:rPr lang="en-US" dirty="0">
                <a:solidFill>
                  <a:srgbClr val="0070C0"/>
                </a:solidFill>
              </a:rPr>
              <a:t> makes loans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banks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T</a:t>
            </a:r>
            <a:r>
              <a:rPr lang="en-US" dirty="0"/>
              <a:t>he interest rate charged for these loan</a:t>
            </a:r>
            <a:r>
              <a:rPr lang="tr-TR" dirty="0"/>
              <a:t>s</a:t>
            </a:r>
            <a:r>
              <a:rPr lang="en-US" dirty="0"/>
              <a:t> </a:t>
            </a:r>
            <a:r>
              <a:rPr lang="tr-TR" dirty="0"/>
              <a:t>                           </a:t>
            </a:r>
            <a:r>
              <a:rPr lang="en-US" dirty="0"/>
              <a:t>is called </a:t>
            </a:r>
            <a:r>
              <a:rPr lang="en-US" dirty="0">
                <a:solidFill>
                  <a:srgbClr val="0070C0"/>
                </a:solidFill>
              </a:rPr>
              <a:t>the discount rate.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Control Of </a:t>
            </a:r>
            <a:br>
              <a:rPr lang="tr-TR" b="1" dirty="0"/>
            </a:br>
            <a:r>
              <a:rPr lang="en-US" b="1" dirty="0"/>
              <a:t>the Monetary Base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2128"/>
          </a:xfrm>
        </p:spPr>
        <p:txBody>
          <a:bodyPr>
            <a:noAutofit/>
          </a:bodyPr>
          <a:lstStyle/>
          <a:p>
            <a:br>
              <a:rPr lang="tr-TR" sz="3600" b="1" dirty="0"/>
            </a:br>
            <a:r>
              <a:rPr lang="en-US" sz="4000" b="1" dirty="0"/>
              <a:t>MONEY SUPPLY 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714488"/>
            <a:ext cx="7704856" cy="514351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Money is </a:t>
            </a:r>
            <a:r>
              <a:rPr lang="tr-TR" dirty="0"/>
              <a:t>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currency in circulation </a:t>
            </a:r>
            <a:r>
              <a:rPr lang="en-US" dirty="0"/>
              <a:t>plus</a:t>
            </a:r>
            <a:r>
              <a:rPr lang="en-US" dirty="0">
                <a:solidFill>
                  <a:srgbClr val="0070C0"/>
                </a:solidFill>
              </a:rPr>
              <a:t> deposits.</a:t>
            </a:r>
            <a:r>
              <a:rPr lang="tr-TR" dirty="0">
                <a:solidFill>
                  <a:srgbClr val="0070C0"/>
                </a:solidFill>
              </a:rPr>
              <a:t>*</a:t>
            </a:r>
            <a:endParaRPr lang="en-US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/>
              <a:t>Since </a:t>
            </a:r>
            <a:r>
              <a:rPr lang="en-US" dirty="0">
                <a:solidFill>
                  <a:srgbClr val="0070C0"/>
                </a:solidFill>
              </a:rPr>
              <a:t>deposits at banks </a:t>
            </a:r>
            <a:r>
              <a:rPr lang="en-US" dirty="0"/>
              <a:t>are by far </a:t>
            </a:r>
            <a:r>
              <a:rPr lang="tr-TR" dirty="0"/>
              <a:t>                                 </a:t>
            </a:r>
            <a:r>
              <a:rPr lang="en-US" dirty="0">
                <a:solidFill>
                  <a:srgbClr val="0070C0"/>
                </a:solidFill>
              </a:rPr>
              <a:t>the largest component of the money supply</a:t>
            </a:r>
            <a:r>
              <a:rPr lang="en-US" dirty="0"/>
              <a:t>,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learning </a:t>
            </a:r>
            <a:r>
              <a:rPr lang="en-US" dirty="0">
                <a:solidFill>
                  <a:srgbClr val="0070C0"/>
                </a:solidFill>
              </a:rPr>
              <a:t>how these deposits are created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an indispensable step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in understanding the money supply process.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sz="4000" b="1" dirty="0"/>
              <a:t>Control of </a:t>
            </a:r>
            <a:br>
              <a:rPr lang="tr-TR" sz="4000" b="1" dirty="0"/>
            </a:br>
            <a:r>
              <a:rPr lang="en-US" sz="4000" b="1" dirty="0"/>
              <a:t>the Monetary Base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857364"/>
            <a:ext cx="8208912" cy="5000636"/>
          </a:xfrm>
        </p:spPr>
        <p:txBody>
          <a:bodyPr>
            <a:normAutofit/>
          </a:bodyPr>
          <a:lstStyle/>
          <a:p>
            <a:r>
              <a:rPr lang="en-US" dirty="0"/>
              <a:t>The monetary base (or high-powered money) equals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en-US" dirty="0">
                <a:solidFill>
                  <a:srgbClr val="0070C0"/>
                </a:solidFill>
              </a:rPr>
              <a:t>currency in circulation (C) </a:t>
            </a:r>
            <a:r>
              <a:rPr lang="en-US" dirty="0"/>
              <a:t>plus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the total reserves in banking system (R).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	</a:t>
            </a:r>
            <a:r>
              <a:rPr lang="en-US" dirty="0">
                <a:solidFill>
                  <a:srgbClr val="0070C0"/>
                </a:solidFill>
              </a:rPr>
              <a:t>M</a:t>
            </a:r>
            <a:r>
              <a:rPr lang="tr-TR" dirty="0">
                <a:solidFill>
                  <a:srgbClr val="0070C0"/>
                </a:solidFill>
              </a:rPr>
              <a:t>B </a:t>
            </a:r>
            <a:r>
              <a:rPr lang="en-US" dirty="0">
                <a:solidFill>
                  <a:srgbClr val="0070C0"/>
                </a:solidFill>
              </a:rPr>
              <a:t>= Currency in circulation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+ Reserves</a:t>
            </a:r>
          </a:p>
          <a:p>
            <a:pPr>
              <a:buNone/>
            </a:pPr>
            <a:r>
              <a:rPr lang="en-US" dirty="0"/>
              <a:t>				</a:t>
            </a:r>
            <a:r>
              <a:rPr lang="en-US" dirty="0">
                <a:solidFill>
                  <a:srgbClr val="0070C0"/>
                </a:solidFill>
              </a:rPr>
              <a:t>MB = C + R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31039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sz="4000" b="1" dirty="0"/>
              <a:t>Control of </a:t>
            </a:r>
            <a:br>
              <a:rPr lang="tr-TR" sz="4000" b="1" dirty="0"/>
            </a:br>
            <a:r>
              <a:rPr lang="en-US" sz="4000" b="1" dirty="0"/>
              <a:t>the Monetary Base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2000240"/>
            <a:ext cx="8208912" cy="48577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Currency in circulation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dirty="0"/>
              <a:t>includes </a:t>
            </a:r>
            <a:r>
              <a:rPr lang="en-US" dirty="0">
                <a:solidFill>
                  <a:srgbClr val="0070C0"/>
                </a:solidFill>
              </a:rPr>
              <a:t>paper money and coins</a:t>
            </a:r>
            <a:r>
              <a:rPr lang="en-US" dirty="0"/>
              <a:t> held </a:t>
            </a:r>
            <a:r>
              <a:rPr lang="tr-TR" dirty="0"/>
              <a:t>                                </a:t>
            </a:r>
            <a:r>
              <a:rPr lang="en-US" dirty="0"/>
              <a:t>by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</a:t>
            </a:r>
            <a:r>
              <a:rPr lang="en-US" dirty="0"/>
              <a:t>public, </a:t>
            </a:r>
            <a:endParaRPr lang="tr-TR" dirty="0"/>
          </a:p>
          <a:p>
            <a:pPr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reserves</a:t>
            </a:r>
            <a:r>
              <a:rPr lang="en-US" dirty="0"/>
              <a:t> consist of </a:t>
            </a:r>
            <a:r>
              <a:rPr lang="tr-TR" dirty="0"/>
              <a:t>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banks’ deposits at the CB</a:t>
            </a:r>
            <a:r>
              <a:rPr lang="en-US" dirty="0"/>
              <a:t> </a:t>
            </a:r>
            <a:r>
              <a:rPr lang="tr-TR" dirty="0"/>
              <a:t>                                                         </a:t>
            </a:r>
            <a:r>
              <a:rPr lang="en-US" dirty="0"/>
              <a:t>plus </a:t>
            </a:r>
            <a:r>
              <a:rPr lang="en-US" dirty="0">
                <a:solidFill>
                  <a:srgbClr val="0070C0"/>
                </a:solidFill>
              </a:rPr>
              <a:t>currency that is physically held by banks.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sz="4000" b="1" dirty="0"/>
              <a:t>Control of </a:t>
            </a:r>
            <a:br>
              <a:rPr lang="tr-TR" sz="4000" b="1" dirty="0"/>
            </a:br>
            <a:r>
              <a:rPr lang="en-US" sz="4000" b="1" dirty="0"/>
              <a:t>the Monetary Base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844824"/>
            <a:ext cx="8208912" cy="501317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</a:t>
            </a:r>
            <a:r>
              <a:rPr lang="tr-TR" dirty="0">
                <a:solidFill>
                  <a:srgbClr val="0070C0"/>
                </a:solidFill>
              </a:rPr>
              <a:t>CB</a:t>
            </a:r>
            <a:r>
              <a:rPr lang="en-US" dirty="0">
                <a:solidFill>
                  <a:srgbClr val="0070C0"/>
                </a:solidFill>
              </a:rPr>
              <a:t> exercises control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dirty="0"/>
              <a:t>over </a:t>
            </a:r>
            <a:r>
              <a:rPr lang="en-US" dirty="0">
                <a:solidFill>
                  <a:srgbClr val="0070C0"/>
                </a:solidFill>
              </a:rPr>
              <a:t>the monetary base </a:t>
            </a:r>
            <a:r>
              <a:rPr lang="tr-TR" dirty="0">
                <a:solidFill>
                  <a:srgbClr val="0070C0"/>
                </a:solidFill>
              </a:rPr>
              <a:t>in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two ways</a:t>
            </a:r>
            <a:r>
              <a:rPr lang="en-US" dirty="0"/>
              <a:t>:  </a:t>
            </a:r>
            <a:endParaRPr lang="tr-TR" dirty="0"/>
          </a:p>
          <a:p>
            <a:pPr lvl="1">
              <a:spcBef>
                <a:spcPts val="0"/>
              </a:spcBef>
            </a:pPr>
            <a:r>
              <a:rPr lang="en-US" sz="3200" dirty="0"/>
              <a:t>through </a:t>
            </a:r>
            <a:r>
              <a:rPr lang="en-US" sz="3200" dirty="0">
                <a:solidFill>
                  <a:srgbClr val="0070C0"/>
                </a:solidFill>
              </a:rPr>
              <a:t>open market operations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sz="3200" dirty="0"/>
              <a:t>and through its extension of </a:t>
            </a:r>
            <a:r>
              <a:rPr lang="tr-TR" sz="3200" dirty="0"/>
              <a:t>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discount loans to banks.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7214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i="1" dirty="0"/>
              <a:t>Central Bank </a:t>
            </a:r>
            <a:br>
              <a:rPr lang="tr-TR" b="1" i="1" dirty="0"/>
            </a:br>
            <a:r>
              <a:rPr lang="en-US" b="1" i="1" dirty="0"/>
              <a:t>Open Market Operations</a:t>
            </a:r>
            <a:br>
              <a:rPr lang="tr-TR" b="1" i="1" dirty="0"/>
            </a:br>
            <a:r>
              <a:rPr lang="tr-TR" b="1" i="1" dirty="0"/>
              <a:t>(OMO)</a:t>
            </a:r>
            <a:br>
              <a:rPr lang="tr-TR" i="1" dirty="0"/>
            </a:br>
            <a:endParaRPr lang="tr-TR" i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sz="4000" b="1" i="1" dirty="0"/>
              <a:t>Central Bank </a:t>
            </a:r>
            <a:br>
              <a:rPr lang="tr-TR" sz="4000" b="1" i="1" dirty="0"/>
            </a:br>
            <a:r>
              <a:rPr lang="en-US" sz="4000" b="1" i="1" dirty="0"/>
              <a:t>Open Market Operations</a:t>
            </a:r>
            <a:br>
              <a:rPr lang="tr-TR" sz="3600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988840"/>
            <a:ext cx="7848872" cy="4869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b="1" dirty="0">
                <a:solidFill>
                  <a:srgbClr val="0070C0"/>
                </a:solidFill>
              </a:rPr>
              <a:t>	</a:t>
            </a:r>
            <a:r>
              <a:rPr lang="en-US" dirty="0"/>
              <a:t>Open market operations are </a:t>
            </a:r>
            <a:endParaRPr lang="tr-TR" dirty="0"/>
          </a:p>
          <a:p>
            <a:pPr algn="ctr">
              <a:spcBef>
                <a:spcPts val="6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the central bank’s </a:t>
            </a:r>
            <a:endParaRPr lang="tr-TR" dirty="0">
              <a:solidFill>
                <a:srgbClr val="0070C0"/>
              </a:solidFill>
            </a:endParaRPr>
          </a:p>
          <a:p>
            <a:pPr algn="ctr">
              <a:spcBef>
                <a:spcPts val="6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purchases </a:t>
            </a:r>
            <a:r>
              <a:rPr lang="en-US" dirty="0"/>
              <a:t>or </a:t>
            </a:r>
            <a:r>
              <a:rPr lang="en-US" dirty="0">
                <a:solidFill>
                  <a:srgbClr val="0070C0"/>
                </a:solidFill>
              </a:rPr>
              <a:t>sales of securities </a:t>
            </a:r>
            <a:endParaRPr lang="tr-TR" dirty="0">
              <a:solidFill>
                <a:srgbClr val="0070C0"/>
              </a:solidFill>
            </a:endParaRPr>
          </a:p>
          <a:p>
            <a:pPr algn="ctr">
              <a:spcBef>
                <a:spcPts val="600"/>
              </a:spcBef>
              <a:buNone/>
            </a:pPr>
            <a:r>
              <a:rPr lang="en-US" dirty="0"/>
              <a:t>in the open market.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7214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41451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Open Market Operations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72816"/>
            <a:ext cx="8136904" cy="50851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primary way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</a:t>
            </a:r>
            <a:r>
              <a:rPr lang="en-US" dirty="0"/>
              <a:t>in which the </a:t>
            </a:r>
            <a:r>
              <a:rPr lang="tr-TR" dirty="0"/>
              <a:t>CB</a:t>
            </a:r>
            <a:r>
              <a:rPr lang="en-US" dirty="0"/>
              <a:t> causes changes </a:t>
            </a:r>
            <a:r>
              <a:rPr lang="tr-TR" dirty="0"/>
              <a:t>                                         </a:t>
            </a:r>
            <a:r>
              <a:rPr lang="en-US" dirty="0"/>
              <a:t>in the monetary base </a:t>
            </a:r>
            <a:r>
              <a:rPr lang="tr-TR" dirty="0"/>
              <a:t>                                                                           </a:t>
            </a:r>
            <a:r>
              <a:rPr lang="en-US" dirty="0"/>
              <a:t>is through its </a:t>
            </a:r>
            <a:r>
              <a:rPr lang="en-US" dirty="0">
                <a:solidFill>
                  <a:srgbClr val="0070C0"/>
                </a:solidFill>
              </a:rPr>
              <a:t>open market operations.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 purchase of bonds </a:t>
            </a:r>
            <a:r>
              <a:rPr lang="en-US" dirty="0"/>
              <a:t>by the </a:t>
            </a:r>
            <a:r>
              <a:rPr lang="tr-TR" dirty="0"/>
              <a:t>CB</a:t>
            </a:r>
            <a:r>
              <a:rPr lang="en-US" dirty="0"/>
              <a:t> is called </a:t>
            </a:r>
            <a:r>
              <a:rPr lang="tr-TR" dirty="0"/>
              <a:t>                       </a:t>
            </a:r>
            <a:r>
              <a:rPr lang="en-US" dirty="0">
                <a:solidFill>
                  <a:srgbClr val="0070C0"/>
                </a:solidFill>
              </a:rPr>
              <a:t>an open market purchase</a:t>
            </a:r>
            <a:r>
              <a:rPr lang="en-US" dirty="0"/>
              <a:t>, </a:t>
            </a:r>
            <a:r>
              <a:rPr lang="tr-TR" dirty="0"/>
              <a:t>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a sale of bonds </a:t>
            </a:r>
            <a:r>
              <a:rPr lang="en-US" dirty="0"/>
              <a:t>by the </a:t>
            </a:r>
            <a:r>
              <a:rPr lang="tr-TR" dirty="0"/>
              <a:t>CB</a:t>
            </a:r>
            <a:r>
              <a:rPr lang="en-US" dirty="0"/>
              <a:t> is called </a:t>
            </a:r>
            <a:r>
              <a:rPr lang="tr-TR" dirty="0"/>
              <a:t>                          </a:t>
            </a:r>
            <a:r>
              <a:rPr lang="en-US" dirty="0">
                <a:solidFill>
                  <a:srgbClr val="0070C0"/>
                </a:solidFill>
              </a:rPr>
              <a:t>an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open market sale</a:t>
            </a:r>
            <a:r>
              <a:rPr lang="en-US" dirty="0"/>
              <a:t>.</a:t>
            </a:r>
            <a:r>
              <a:rPr lang="tr-TR" dirty="0"/>
              <a:t>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Open Market Operations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844824"/>
            <a:ext cx="8208912" cy="5013176"/>
          </a:xfrm>
        </p:spPr>
        <p:txBody>
          <a:bodyPr>
            <a:normAutofit/>
          </a:bodyPr>
          <a:lstStyle/>
          <a:p>
            <a:r>
              <a:rPr lang="en-US" dirty="0"/>
              <a:t>While </a:t>
            </a:r>
            <a:r>
              <a:rPr lang="en-US" dirty="0">
                <a:solidFill>
                  <a:srgbClr val="0070C0"/>
                </a:solidFill>
              </a:rPr>
              <a:t>the open market purchases increase </a:t>
            </a:r>
            <a:r>
              <a:rPr lang="tr-TR" dirty="0">
                <a:solidFill>
                  <a:srgbClr val="0070C0"/>
                </a:solidFill>
              </a:rPr>
              <a:t>           </a:t>
            </a:r>
            <a:r>
              <a:rPr lang="en-US" dirty="0">
                <a:solidFill>
                  <a:srgbClr val="0070C0"/>
                </a:solidFill>
              </a:rPr>
              <a:t>the monetary base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</a:t>
            </a:r>
            <a:r>
              <a:rPr lang="en-US" dirty="0"/>
              <a:t>and therefore </a:t>
            </a:r>
            <a:r>
              <a:rPr lang="en-US" dirty="0">
                <a:solidFill>
                  <a:srgbClr val="0070C0"/>
                </a:solidFill>
              </a:rPr>
              <a:t>money supply,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open market sales reduce 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monetary base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         </a:t>
            </a:r>
            <a:r>
              <a:rPr lang="en-US" dirty="0"/>
              <a:t>and therefore </a:t>
            </a:r>
            <a:r>
              <a:rPr lang="en-US" dirty="0">
                <a:solidFill>
                  <a:srgbClr val="0070C0"/>
                </a:solidFill>
              </a:rPr>
              <a:t>money supply</a:t>
            </a:r>
            <a:r>
              <a:rPr lang="tr-TR" dirty="0"/>
              <a:t>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tr-TR" b="1" i="1" dirty="0"/>
            </a:br>
            <a:r>
              <a:rPr lang="en-US" b="1" i="1" dirty="0"/>
              <a:t>Open Market Purchase</a:t>
            </a:r>
            <a:br>
              <a:rPr lang="tr-TR" b="1" i="1" dirty="0"/>
            </a:b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628800"/>
            <a:ext cx="8208912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Suppose that </a:t>
            </a:r>
            <a:r>
              <a:rPr lang="tr-TR" dirty="0"/>
              <a:t>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tr-TR" dirty="0">
                <a:solidFill>
                  <a:srgbClr val="0070C0"/>
                </a:solidFill>
              </a:rPr>
              <a:t>CB</a:t>
            </a:r>
            <a:r>
              <a:rPr lang="en-US" dirty="0">
                <a:solidFill>
                  <a:srgbClr val="0070C0"/>
                </a:solidFill>
              </a:rPr>
              <a:t> purchases </a:t>
            </a:r>
            <a:r>
              <a:rPr lang="tr-TR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00 million liras of bonds </a:t>
            </a:r>
            <a:r>
              <a:rPr lang="en-US" dirty="0"/>
              <a:t>from</a:t>
            </a:r>
            <a:r>
              <a:rPr lang="en-US" dirty="0">
                <a:solidFill>
                  <a:srgbClr val="0070C0"/>
                </a:solidFill>
              </a:rPr>
              <a:t> banks</a:t>
            </a:r>
            <a:r>
              <a:rPr lang="en-US" dirty="0"/>
              <a:t> and pays for them.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We follow </a:t>
            </a:r>
            <a:r>
              <a:rPr lang="en-US" dirty="0">
                <a:solidFill>
                  <a:srgbClr val="0070C0"/>
                </a:solidFill>
              </a:rPr>
              <a:t>the changes in the CB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</a:t>
            </a:r>
            <a:r>
              <a:rPr lang="en-US" dirty="0">
                <a:solidFill>
                  <a:srgbClr val="0070C0"/>
                </a:solidFill>
              </a:rPr>
              <a:t>the banking system balance sheets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</a:t>
            </a:r>
            <a:r>
              <a:rPr lang="en-US" dirty="0"/>
              <a:t>in the following T-account</a:t>
            </a:r>
            <a:r>
              <a:rPr lang="tr-TR" dirty="0"/>
              <a:t>s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76672"/>
            <a:ext cx="8227640" cy="792088"/>
          </a:xfrm>
        </p:spPr>
        <p:txBody>
          <a:bodyPr>
            <a:normAutofit/>
          </a:bodyPr>
          <a:lstStyle/>
          <a:p>
            <a:r>
              <a:rPr lang="en-US" sz="3600" b="1" i="1" dirty="0"/>
              <a:t>Open Market Purchase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179512" y="5429264"/>
            <a:ext cx="8784976" cy="1428736"/>
          </a:xfrm>
        </p:spPr>
        <p:txBody>
          <a:bodyPr>
            <a:normAutofit/>
          </a:bodyPr>
          <a:lstStyle/>
          <a:p>
            <a:pPr marL="174625" lvl="1" indent="0">
              <a:buNone/>
            </a:pPr>
            <a:r>
              <a:rPr lang="en-US" dirty="0">
                <a:solidFill>
                  <a:srgbClr val="0070C0"/>
                </a:solidFill>
              </a:rPr>
              <a:t>Net result: Reserves have increased </a:t>
            </a:r>
            <a:r>
              <a:rPr lang="en-US" dirty="0"/>
              <a:t>by 100 million liras and therefore </a:t>
            </a:r>
            <a:r>
              <a:rPr lang="en-US" dirty="0">
                <a:solidFill>
                  <a:srgbClr val="0070C0"/>
                </a:solidFill>
              </a:rPr>
              <a:t>MB base has risen </a:t>
            </a:r>
            <a:r>
              <a:rPr lang="en-US" dirty="0"/>
              <a:t>by 100 million liras.</a:t>
            </a:r>
          </a:p>
        </p:txBody>
      </p:sp>
      <p:graphicFrame>
        <p:nvGraphicFramePr>
          <p:cNvPr id="7475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464294"/>
              </p:ext>
            </p:extLst>
          </p:nvPr>
        </p:nvGraphicFramePr>
        <p:xfrm>
          <a:off x="251521" y="2348879"/>
          <a:ext cx="8688009" cy="2736303"/>
        </p:xfrm>
        <a:graphic>
          <a:graphicData uri="http://schemas.openxmlformats.org/drawingml/2006/table">
            <a:tbl>
              <a:tblPr/>
              <a:tblGrid>
                <a:gridCol w="1261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1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7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8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76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67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15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447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152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5658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Banking System</a:t>
                      </a: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(Million Liras)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Central Bank</a:t>
                      </a:r>
                      <a:endParaRPr kumimoji="0" lang="tr-TR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(Million Liras)</a:t>
                      </a:r>
                      <a:endParaRPr kumimoji="0" lang="en-US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47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Assets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Liabilities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Assets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Liabilities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0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Securities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-100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Securities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+100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Reserves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0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Reserves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+100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27287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The T-account</a:t>
            </a:r>
            <a:r>
              <a:rPr kumimoji="0" 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 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for the banking system and the </a:t>
            </a:r>
            <a:r>
              <a:rPr kumimoji="0" 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CB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are 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859138"/>
      </p:ext>
    </p:extLst>
  </p:cSld>
  <p:clrMapOvr>
    <a:masterClrMapping/>
  </p:clrMapOvr>
  <p:transition spd="med"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507288" cy="136815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Open Market Purchase</a:t>
            </a:r>
            <a:r>
              <a:rPr lang="tr-TR" b="1" i="1" dirty="0"/>
              <a:t> 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772816"/>
            <a:ext cx="8136904" cy="50851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This payment by the CB </a:t>
            </a:r>
            <a:r>
              <a:rPr lang="tr-TR" dirty="0"/>
              <a:t>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will increase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0070C0"/>
                </a:solidFill>
              </a:rPr>
              <a:t>banking system’s reserves </a:t>
            </a:r>
            <a:r>
              <a:rPr lang="tr-TR" dirty="0">
                <a:solidFill>
                  <a:srgbClr val="0070C0"/>
                </a:solidFill>
              </a:rPr>
              <a:t>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100 million liras </a:t>
            </a:r>
            <a:endParaRPr lang="tr-TR" dirty="0">
              <a:solidFill>
                <a:srgbClr val="0070C0"/>
              </a:solidFill>
            </a:endParaRPr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reduce its holdings of securities </a:t>
            </a:r>
            <a:r>
              <a:rPr lang="tr-TR" dirty="0">
                <a:solidFill>
                  <a:srgbClr val="0070C0"/>
                </a:solidFill>
              </a:rPr>
              <a:t>                                  </a:t>
            </a:r>
            <a:r>
              <a:rPr lang="en-US" dirty="0"/>
              <a:t>by the same amount.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Both </a:t>
            </a:r>
            <a:r>
              <a:rPr lang="en-US" dirty="0">
                <a:solidFill>
                  <a:srgbClr val="0070C0"/>
                </a:solidFill>
              </a:rPr>
              <a:t>CB’s liabilities </a:t>
            </a:r>
            <a:r>
              <a:rPr lang="en-US" dirty="0"/>
              <a:t>(reserves) and</a:t>
            </a:r>
            <a:r>
              <a:rPr lang="en-US" dirty="0">
                <a:solidFill>
                  <a:srgbClr val="0070C0"/>
                </a:solidFill>
              </a:rPr>
              <a:t> assets </a:t>
            </a:r>
            <a:r>
              <a:rPr lang="en-US" dirty="0"/>
              <a:t>(securities) </a:t>
            </a:r>
            <a:r>
              <a:rPr lang="en-US" dirty="0">
                <a:solidFill>
                  <a:srgbClr val="0070C0"/>
                </a:solidFill>
              </a:rPr>
              <a:t>have increased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</a:t>
            </a:r>
            <a:r>
              <a:rPr lang="en-US" dirty="0"/>
              <a:t>by</a:t>
            </a:r>
            <a:r>
              <a:rPr lang="en-US" dirty="0">
                <a:solidFill>
                  <a:srgbClr val="0070C0"/>
                </a:solidFill>
              </a:rPr>
              <a:t> 100 million liras.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2128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MONEY SUPPLY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071678"/>
            <a:ext cx="8352928" cy="4786322"/>
          </a:xfrm>
        </p:spPr>
        <p:txBody>
          <a:bodyPr>
            <a:normAutofit/>
          </a:bodyPr>
          <a:lstStyle/>
          <a:p>
            <a:r>
              <a:rPr lang="en-US" dirty="0"/>
              <a:t>Money supply is determined by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</a:t>
            </a:r>
            <a:r>
              <a:rPr lang="en-US" dirty="0"/>
              <a:t>three main players:</a:t>
            </a:r>
          </a:p>
          <a:p>
            <a:pPr lvl="1">
              <a:spcBef>
                <a:spcPts val="0"/>
              </a:spcBef>
            </a:pPr>
            <a:r>
              <a:rPr lang="tr-TR" sz="3200" dirty="0">
                <a:solidFill>
                  <a:srgbClr val="0070C0"/>
                </a:solidFill>
              </a:rPr>
              <a:t>t</a:t>
            </a:r>
            <a:r>
              <a:rPr lang="en-US" sz="3200" dirty="0">
                <a:solidFill>
                  <a:srgbClr val="0070C0"/>
                </a:solidFill>
              </a:rPr>
              <a:t>he central bank, 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solidFill>
                  <a:srgbClr val="0070C0"/>
                </a:solidFill>
              </a:rPr>
              <a:t>banks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depositors.</a:t>
            </a:r>
          </a:p>
          <a:p>
            <a:pPr lvl="0"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Open Market Purchase 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net result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</a:t>
            </a:r>
            <a:r>
              <a:rPr lang="en-US" dirty="0"/>
              <a:t>of this open</a:t>
            </a:r>
            <a:r>
              <a:rPr lang="tr-TR" dirty="0"/>
              <a:t>-</a:t>
            </a:r>
            <a:r>
              <a:rPr lang="en-US" dirty="0"/>
              <a:t>market purchase </a:t>
            </a:r>
            <a:r>
              <a:rPr lang="tr-TR" dirty="0"/>
              <a:t>                                                          </a:t>
            </a:r>
            <a:r>
              <a:rPr lang="en-US" dirty="0"/>
              <a:t>is that </a:t>
            </a:r>
            <a:r>
              <a:rPr lang="en-US" dirty="0">
                <a:solidFill>
                  <a:srgbClr val="0070C0"/>
                </a:solidFill>
              </a:rPr>
              <a:t>reserves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</a:t>
            </a:r>
            <a:r>
              <a:rPr lang="en-US" dirty="0"/>
              <a:t>and therefore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monetary base have increased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100 million liras. 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85311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440160"/>
          </a:xfrm>
        </p:spPr>
        <p:txBody>
          <a:bodyPr>
            <a:normAutofit/>
          </a:bodyPr>
          <a:lstStyle/>
          <a:p>
            <a:r>
              <a:rPr lang="en-US" b="1" i="1" dirty="0"/>
              <a:t>Open Market Sale</a:t>
            </a:r>
            <a:r>
              <a:rPr lang="en-US" i="1" dirty="0"/>
              <a:t> 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844824"/>
            <a:ext cx="8136904" cy="501317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If </a:t>
            </a:r>
            <a:r>
              <a:rPr lang="en-US" dirty="0">
                <a:solidFill>
                  <a:srgbClr val="0070C0"/>
                </a:solidFill>
              </a:rPr>
              <a:t>the CB sells 100 million liras of bonds 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/>
              <a:t>to banks,</a:t>
            </a:r>
            <a:r>
              <a:rPr lang="tr-TR" dirty="0"/>
              <a:t>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banks reserves,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</a:t>
            </a:r>
            <a:r>
              <a:rPr lang="en-US" dirty="0"/>
              <a:t>and therefore, </a:t>
            </a:r>
            <a:r>
              <a:rPr lang="tr-TR" dirty="0"/>
              <a:t>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monetary base will decrease </a:t>
            </a:r>
            <a:r>
              <a:rPr lang="tr-TR" dirty="0">
                <a:solidFill>
                  <a:srgbClr val="0070C0"/>
                </a:solidFill>
              </a:rPr>
              <a:t>                                       </a:t>
            </a:r>
            <a:r>
              <a:rPr lang="en-US" dirty="0"/>
              <a:t>by</a:t>
            </a:r>
            <a:r>
              <a:rPr lang="en-US" dirty="0">
                <a:solidFill>
                  <a:srgbClr val="0070C0"/>
                </a:solidFill>
              </a:rPr>
              <a:t> 100 million liras.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41</a:t>
            </a:fld>
            <a:endParaRPr lang="tr-T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488897"/>
              </p:ext>
            </p:extLst>
          </p:nvPr>
        </p:nvGraphicFramePr>
        <p:xfrm>
          <a:off x="428597" y="2071676"/>
          <a:ext cx="8429682" cy="2428896"/>
        </p:xfrm>
        <a:graphic>
          <a:graphicData uri="http://schemas.openxmlformats.org/drawingml/2006/table">
            <a:tbl>
              <a:tblPr/>
              <a:tblGrid>
                <a:gridCol w="2014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4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7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28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7224"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en-US" sz="20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Banking System</a:t>
                      </a:r>
                      <a:endParaRPr lang="tr-T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2000" b="1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Central Bank </a:t>
                      </a:r>
                      <a:endParaRPr lang="tr-T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224"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Assets</a:t>
                      </a:r>
                      <a:endParaRPr lang="tr-T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Liabilities</a:t>
                      </a:r>
                      <a:endParaRPr lang="tr-T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Assets</a:t>
                      </a:r>
                      <a:endParaRPr lang="tr-T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Liabilities</a:t>
                      </a:r>
                      <a:endParaRPr lang="tr-T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224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Securities  +100</a:t>
                      </a:r>
                      <a:endParaRPr lang="tr-TR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2000" b="1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Securities    -100</a:t>
                      </a:r>
                      <a:endParaRPr lang="tr-T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Reserves        -100</a:t>
                      </a:r>
                      <a:endParaRPr lang="tr-T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224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Reserves     -100</a:t>
                      </a:r>
                      <a:endParaRPr lang="tr-TR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2000" b="1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2000" b="1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2000" b="1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2400" b="1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9010" name="Rectangle 2"/>
          <p:cNvSpPr>
            <a:spLocks noChangeArrowheads="1"/>
          </p:cNvSpPr>
          <p:nvPr/>
        </p:nvSpPr>
        <p:spPr bwMode="auto">
          <a:xfrm>
            <a:off x="2214546" y="714357"/>
            <a:ext cx="485778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Open Market Sale </a:t>
            </a:r>
            <a:endParaRPr kumimoji="0" lang="tr-T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(Million Liras)</a:t>
            </a:r>
            <a:endParaRPr kumimoji="0" lang="tr-T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611560" y="4941168"/>
            <a:ext cx="824672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70C0"/>
                </a:solidFill>
              </a:rPr>
              <a:t>Reserves and the monetary base are reduced </a:t>
            </a:r>
            <a:r>
              <a:rPr lang="en-US" sz="2800" dirty="0"/>
              <a:t>by the amount of the sale.</a:t>
            </a:r>
            <a:endParaRPr lang="tr-TR" sz="2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Loans to Banks</a:t>
            </a:r>
            <a:endParaRPr lang="en-US" i="1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1216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i="1" dirty="0"/>
              <a:t>Loans to Banks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88840"/>
            <a:ext cx="8136904" cy="486916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 second way of changing monetary base </a:t>
            </a:r>
            <a:r>
              <a:rPr lang="tr-TR" dirty="0">
                <a:solidFill>
                  <a:srgbClr val="0070C0"/>
                </a:solidFill>
              </a:rPr>
              <a:t>                          </a:t>
            </a:r>
            <a:r>
              <a:rPr lang="en-US" dirty="0"/>
              <a:t>is making </a:t>
            </a:r>
            <a:r>
              <a:rPr lang="en-US" dirty="0">
                <a:solidFill>
                  <a:srgbClr val="0070C0"/>
                </a:solidFill>
              </a:rPr>
              <a:t>loans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banks.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When the </a:t>
            </a:r>
            <a:r>
              <a:rPr lang="en-US" dirty="0">
                <a:solidFill>
                  <a:srgbClr val="0070C0"/>
                </a:solidFill>
              </a:rPr>
              <a:t>CB makes a 100 million liras loan </a:t>
            </a:r>
            <a:r>
              <a:rPr lang="tr-TR" dirty="0">
                <a:solidFill>
                  <a:srgbClr val="0070C0"/>
                </a:solidFill>
              </a:rPr>
              <a:t>     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a bank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   </a:t>
            </a: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bank is credited with 100 million liras </a:t>
            </a:r>
            <a:r>
              <a:rPr lang="en-US" dirty="0"/>
              <a:t>of reserves from the proceeds of the loan.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44</a:t>
            </a:fld>
            <a:endParaRPr lang="tr-TR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96144"/>
          </a:xfrm>
        </p:spPr>
        <p:txBody>
          <a:bodyPr>
            <a:normAutofit/>
          </a:bodyPr>
          <a:lstStyle/>
          <a:p>
            <a:r>
              <a:rPr lang="en-US" b="1" i="1" dirty="0"/>
              <a:t>Loans to Banks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844824"/>
            <a:ext cx="8280920" cy="501317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effects </a:t>
            </a:r>
            <a:r>
              <a:rPr lang="en-US" dirty="0"/>
              <a:t>on</a:t>
            </a:r>
            <a:r>
              <a:rPr lang="en-US" dirty="0">
                <a:solidFill>
                  <a:srgbClr val="0070C0"/>
                </a:solidFill>
              </a:rPr>
              <a:t> the balance sheets </a:t>
            </a:r>
            <a:r>
              <a:rPr lang="tr-TR" dirty="0">
                <a:solidFill>
                  <a:srgbClr val="0070C0"/>
                </a:solidFill>
              </a:rPr>
              <a:t>                               </a:t>
            </a:r>
            <a:r>
              <a:rPr lang="en-US" dirty="0">
                <a:solidFill>
                  <a:srgbClr val="0070C0"/>
                </a:solidFill>
              </a:rPr>
              <a:t>of the banking system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the CB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dirty="0"/>
              <a:t>are illustrated by the following T-accounts. </a:t>
            </a:r>
            <a:endParaRPr lang="tr-TR" dirty="0"/>
          </a:p>
          <a:p>
            <a:pPr marL="0" indent="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US" dirty="0"/>
          </a:p>
          <a:p>
            <a:pPr>
              <a:spcAft>
                <a:spcPts val="1200"/>
              </a:spcAft>
            </a:pPr>
            <a:endParaRPr lang="tr-TR" dirty="0"/>
          </a:p>
          <a:p>
            <a:pPr>
              <a:buNone/>
            </a:pPr>
            <a:r>
              <a:rPr lang="tr-TR" dirty="0"/>
              <a:t>	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45</a:t>
            </a:fld>
            <a:endParaRPr lang="tr-TR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303213"/>
            <a:ext cx="7776864" cy="992187"/>
          </a:xfrm>
        </p:spPr>
        <p:txBody>
          <a:bodyPr/>
          <a:lstStyle/>
          <a:p>
            <a:r>
              <a:rPr lang="en-US" sz="3600" b="1" dirty="0"/>
              <a:t>Making a Discount Loan to a Bank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304800" y="4437112"/>
            <a:ext cx="8534400" cy="18722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Monetary liabilities of the </a:t>
            </a:r>
            <a:r>
              <a:rPr lang="tr-TR" sz="2800" dirty="0">
                <a:solidFill>
                  <a:srgbClr val="0070C0"/>
                </a:solidFill>
              </a:rPr>
              <a:t>CB</a:t>
            </a:r>
            <a:r>
              <a:rPr lang="en-US" sz="2800" dirty="0">
                <a:solidFill>
                  <a:srgbClr val="0070C0"/>
                </a:solidFill>
              </a:rPr>
              <a:t> have increased by 100 million liras; </a:t>
            </a:r>
            <a:endParaRPr lang="tr-TR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monetary base also increases by this amount.</a:t>
            </a:r>
            <a:endParaRPr lang="tr-TR" sz="2800" dirty="0">
              <a:solidFill>
                <a:srgbClr val="0070C0"/>
              </a:solidFill>
            </a:endParaRPr>
          </a:p>
        </p:txBody>
      </p:sp>
      <p:graphicFrame>
        <p:nvGraphicFramePr>
          <p:cNvPr id="8704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962717"/>
              </p:ext>
            </p:extLst>
          </p:nvPr>
        </p:nvGraphicFramePr>
        <p:xfrm>
          <a:off x="251520" y="1719263"/>
          <a:ext cx="8613397" cy="2380298"/>
        </p:xfrm>
        <a:graphic>
          <a:graphicData uri="http://schemas.openxmlformats.org/drawingml/2006/table">
            <a:tbl>
              <a:tblPr/>
              <a:tblGrid>
                <a:gridCol w="2000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7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08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71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30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Banking System</a:t>
                      </a:r>
                      <a:endParaRPr kumimoji="0" lang="tr-T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(Million Liras)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Central Bank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(Million Liras)</a:t>
                      </a:r>
                      <a:endParaRPr kumimoji="0" lang="en-US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Assets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Liabilities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Assets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Liabilities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2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Reserves     +100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Discount                                    Loans              +100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Discount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Loans            +100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Reserves +100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928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250546"/>
      </p:ext>
    </p:extLst>
  </p:cSld>
  <p:clrMapOvr>
    <a:masterClrMapping/>
  </p:clrMapOvr>
  <p:transition spd="med">
    <p:wipe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/>
          </a:bodyPr>
          <a:lstStyle/>
          <a:p>
            <a:r>
              <a:rPr lang="en-US" b="1" i="1" dirty="0"/>
              <a:t>Loans to Banks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530120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monetary liabilities of the CB </a:t>
            </a:r>
            <a:r>
              <a:rPr lang="tr-TR" dirty="0">
                <a:solidFill>
                  <a:srgbClr val="0070C0"/>
                </a:solidFill>
              </a:rPr>
              <a:t>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 monetary base</a:t>
            </a:r>
            <a:r>
              <a:rPr lang="en-US" dirty="0"/>
              <a:t> </a:t>
            </a:r>
            <a:r>
              <a:rPr lang="tr-TR" dirty="0"/>
              <a:t>                                                         </a:t>
            </a:r>
            <a:r>
              <a:rPr lang="en-US" dirty="0"/>
              <a:t>have now increased </a:t>
            </a:r>
            <a:r>
              <a:rPr lang="tr-TR" dirty="0"/>
              <a:t>                                   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100 million liras.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33612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/>
          </a:bodyPr>
          <a:lstStyle/>
          <a:p>
            <a:r>
              <a:rPr lang="en-US" b="1" i="1" dirty="0"/>
              <a:t>Loans to Banks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5301208"/>
          </a:xfrm>
        </p:spPr>
        <p:txBody>
          <a:bodyPr>
            <a:normAutofit/>
          </a:bodyPr>
          <a:lstStyle/>
          <a:p>
            <a:r>
              <a:rPr lang="en-US" dirty="0"/>
              <a:t>However, </a:t>
            </a:r>
            <a:r>
              <a:rPr lang="tr-TR" dirty="0"/>
              <a:t>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if a bank pays off a loan from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the </a:t>
            </a:r>
            <a:r>
              <a:rPr lang="tr-TR" dirty="0">
                <a:solidFill>
                  <a:srgbClr val="0070C0"/>
                </a:solidFill>
              </a:rPr>
              <a:t>CB</a:t>
            </a:r>
            <a:r>
              <a:rPr lang="en-US" dirty="0"/>
              <a:t>, </a:t>
            </a:r>
            <a:r>
              <a:rPr lang="tr-TR" dirty="0"/>
              <a:t>                           </a:t>
            </a:r>
            <a:r>
              <a:rPr lang="en-US" dirty="0"/>
              <a:t>thereby </a:t>
            </a:r>
            <a:r>
              <a:rPr lang="en-US" dirty="0">
                <a:solidFill>
                  <a:srgbClr val="0070C0"/>
                </a:solidFill>
              </a:rPr>
              <a:t>reducing its borrowing from the </a:t>
            </a:r>
            <a:r>
              <a:rPr lang="tr-TR" dirty="0">
                <a:solidFill>
                  <a:srgbClr val="0070C0"/>
                </a:solidFill>
              </a:rPr>
              <a:t>CB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by 100 million liras, </a:t>
            </a:r>
            <a:endParaRPr lang="tr-TR" dirty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tr-TR" dirty="0"/>
              <a:t>	</a:t>
            </a:r>
            <a:r>
              <a:rPr lang="tr-TR" dirty="0">
                <a:solidFill>
                  <a:srgbClr val="0070C0"/>
                </a:solidFill>
              </a:rPr>
              <a:t>t</a:t>
            </a:r>
            <a:r>
              <a:rPr lang="en-US" dirty="0">
                <a:solidFill>
                  <a:srgbClr val="0070C0"/>
                </a:solidFill>
              </a:rPr>
              <a:t>he net effect </a:t>
            </a:r>
            <a:r>
              <a:rPr lang="en-US" dirty="0"/>
              <a:t>on the monetary liabilities </a:t>
            </a:r>
            <a:r>
              <a:rPr lang="tr-TR" dirty="0"/>
              <a:t>                        </a:t>
            </a:r>
            <a:r>
              <a:rPr lang="en-US" dirty="0"/>
              <a:t>of the </a:t>
            </a:r>
            <a:r>
              <a:rPr lang="tr-TR" dirty="0"/>
              <a:t>CB </a:t>
            </a:r>
            <a:r>
              <a:rPr lang="en-US" dirty="0"/>
              <a:t>bank, </a:t>
            </a:r>
            <a:r>
              <a:rPr lang="tr-TR" dirty="0"/>
              <a:t>                                                                                    </a:t>
            </a:r>
            <a:r>
              <a:rPr lang="en-US" dirty="0"/>
              <a:t>and hence on the monetary base, </a:t>
            </a:r>
            <a:r>
              <a:rPr lang="tr-TR" dirty="0"/>
              <a:t>                                           </a:t>
            </a:r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a reduction of 100 million liras.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07591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96144"/>
          </a:xfrm>
        </p:spPr>
        <p:txBody>
          <a:bodyPr>
            <a:normAutofit/>
          </a:bodyPr>
          <a:lstStyle/>
          <a:p>
            <a:r>
              <a:rPr lang="en-US" b="1" i="1" dirty="0"/>
              <a:t>Loans to Banks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80920" cy="49411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We see that </a:t>
            </a:r>
            <a:r>
              <a:rPr lang="tr-TR" dirty="0"/>
              <a:t>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monetary base changes </a:t>
            </a:r>
            <a:r>
              <a:rPr lang="en-US" dirty="0"/>
              <a:t>one-for-one </a:t>
            </a:r>
            <a:r>
              <a:rPr lang="tr-TR" dirty="0"/>
              <a:t>                      </a:t>
            </a:r>
            <a:r>
              <a:rPr lang="en-US" dirty="0"/>
              <a:t>with the change in </a:t>
            </a:r>
            <a:r>
              <a:rPr lang="en-US" dirty="0">
                <a:solidFill>
                  <a:srgbClr val="0070C0"/>
                </a:solidFill>
              </a:rPr>
              <a:t>borrowings from the </a:t>
            </a:r>
            <a:r>
              <a:rPr lang="tr-TR" dirty="0">
                <a:solidFill>
                  <a:srgbClr val="0070C0"/>
                </a:solidFill>
              </a:rPr>
              <a:t>CB</a:t>
            </a:r>
            <a:r>
              <a:rPr lang="en-US" dirty="0">
                <a:solidFill>
                  <a:srgbClr val="0070C0"/>
                </a:solidFill>
              </a:rPr>
              <a:t>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3361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96144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en-US" sz="4000" b="1" dirty="0"/>
              <a:t>MONEY SUPPLY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844824"/>
            <a:ext cx="8352928" cy="50131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The </a:t>
            </a:r>
            <a:r>
              <a:rPr lang="tr-TR" dirty="0">
                <a:solidFill>
                  <a:srgbClr val="0070C0"/>
                </a:solidFill>
              </a:rPr>
              <a:t>CB </a:t>
            </a:r>
            <a:r>
              <a:rPr lang="en-US" dirty="0"/>
              <a:t>is the government agency </a:t>
            </a:r>
            <a:r>
              <a:rPr lang="tr-TR" dirty="0"/>
              <a:t>                                      </a:t>
            </a:r>
            <a:r>
              <a:rPr lang="en-US" dirty="0"/>
              <a:t>that </a:t>
            </a:r>
            <a:r>
              <a:rPr lang="en-US" dirty="0">
                <a:solidFill>
                  <a:srgbClr val="0070C0"/>
                </a:solidFill>
              </a:rPr>
              <a:t>oversees</a:t>
            </a:r>
            <a:r>
              <a:rPr lang="en-US" dirty="0"/>
              <a:t> the banking system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 is </a:t>
            </a:r>
            <a:r>
              <a:rPr lang="en-US" dirty="0">
                <a:solidFill>
                  <a:srgbClr val="0070C0"/>
                </a:solidFill>
              </a:rPr>
              <a:t>responsible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the conduct of monetary policy.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Banks </a:t>
            </a:r>
            <a:r>
              <a:rPr lang="en-US" dirty="0"/>
              <a:t>are the financial intermediaries </a:t>
            </a:r>
            <a:r>
              <a:rPr lang="tr-TR" dirty="0"/>
              <a:t>                            </a:t>
            </a:r>
            <a:r>
              <a:rPr lang="en-US" dirty="0"/>
              <a:t>that </a:t>
            </a:r>
            <a:r>
              <a:rPr lang="en-US" dirty="0">
                <a:solidFill>
                  <a:srgbClr val="0070C0"/>
                </a:solidFill>
              </a:rPr>
              <a:t>accept deposits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make loans.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Depositors </a:t>
            </a:r>
            <a:r>
              <a:rPr lang="en-US" dirty="0"/>
              <a:t>are individuals and institutions </a:t>
            </a:r>
            <a:r>
              <a:rPr lang="tr-TR" dirty="0"/>
              <a:t>                  </a:t>
            </a:r>
            <a:r>
              <a:rPr lang="en-US" dirty="0"/>
              <a:t>that </a:t>
            </a:r>
            <a:r>
              <a:rPr lang="en-US" dirty="0">
                <a:solidFill>
                  <a:srgbClr val="0070C0"/>
                </a:solidFill>
              </a:rPr>
              <a:t>hold deposits in banks.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/>
          </a:p>
          <a:p>
            <a:pPr lvl="0"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Other  Factors </a:t>
            </a:r>
            <a:br>
              <a:rPr lang="tr-TR" b="1" dirty="0"/>
            </a:br>
            <a:r>
              <a:rPr lang="en-US" b="1" dirty="0"/>
              <a:t>That Affect the Monetary Base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50</a:t>
            </a:fld>
            <a:endParaRPr lang="tr-T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428760"/>
          </a:xfrm>
        </p:spPr>
        <p:txBody>
          <a:bodyPr>
            <a:normAutofit fontScale="90000"/>
          </a:bodyPr>
          <a:lstStyle/>
          <a:p>
            <a:pPr>
              <a:lnSpc>
                <a:spcPts val="4200"/>
              </a:lnSpc>
            </a:pPr>
            <a:br>
              <a:rPr lang="tr-TR" b="1" dirty="0"/>
            </a:br>
            <a:r>
              <a:rPr lang="en-US" b="1" dirty="0"/>
              <a:t>Other  Factors </a:t>
            </a:r>
            <a:br>
              <a:rPr lang="tr-TR" b="1" dirty="0"/>
            </a:br>
            <a:r>
              <a:rPr lang="en-US" b="1" dirty="0"/>
              <a:t>That Affect the Monetary  Base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928802"/>
            <a:ext cx="8064896" cy="492919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So far it seems</a:t>
            </a:r>
            <a:r>
              <a:rPr lang="tr-TR" dirty="0"/>
              <a:t>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as though </a:t>
            </a:r>
            <a:r>
              <a:rPr lang="tr-TR" dirty="0">
                <a:solidFill>
                  <a:srgbClr val="0070C0"/>
                </a:solidFill>
              </a:rPr>
              <a:t>CB</a:t>
            </a:r>
            <a:r>
              <a:rPr lang="en-US" dirty="0">
                <a:solidFill>
                  <a:srgbClr val="0070C0"/>
                </a:solidFill>
              </a:rPr>
              <a:t> has complete control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>
                <a:solidFill>
                  <a:srgbClr val="0070C0"/>
                </a:solidFill>
              </a:rPr>
              <a:t>of the monetary base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</a:t>
            </a:r>
            <a:r>
              <a:rPr lang="en-US" dirty="0"/>
              <a:t>through its </a:t>
            </a:r>
            <a:r>
              <a:rPr lang="tr-TR" dirty="0"/>
              <a:t>OMO</a:t>
            </a:r>
            <a:r>
              <a:rPr lang="en-US" dirty="0"/>
              <a:t> and loans to financial institutions.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However, </a:t>
            </a:r>
            <a:r>
              <a:rPr lang="tr-TR" dirty="0"/>
              <a:t>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world is more complicated </a:t>
            </a:r>
            <a:r>
              <a:rPr lang="tr-TR" dirty="0">
                <a:solidFill>
                  <a:srgbClr val="0070C0"/>
                </a:solidFill>
              </a:rPr>
              <a:t>                      </a:t>
            </a:r>
            <a:r>
              <a:rPr lang="en-US" dirty="0"/>
              <a:t>for the </a:t>
            </a:r>
            <a:r>
              <a:rPr lang="tr-TR" dirty="0"/>
              <a:t>CB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51</a:t>
            </a:fld>
            <a:endParaRPr lang="tr-T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1153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Other  Factors </a:t>
            </a:r>
            <a:br>
              <a:rPr lang="tr-TR" b="1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72816"/>
            <a:ext cx="8208912" cy="50851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One important item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that affects the monetary base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            </a:t>
            </a:r>
            <a:r>
              <a:rPr lang="en-US" dirty="0"/>
              <a:t>but </a:t>
            </a:r>
            <a:r>
              <a:rPr lang="en-US" dirty="0">
                <a:solidFill>
                  <a:srgbClr val="0070C0"/>
                </a:solidFill>
              </a:rPr>
              <a:t>is not controlled </a:t>
            </a:r>
            <a:r>
              <a:rPr lang="en-US" dirty="0"/>
              <a:t>by the </a:t>
            </a:r>
            <a:r>
              <a:rPr lang="tr-TR" dirty="0"/>
              <a:t>CB</a:t>
            </a:r>
            <a:r>
              <a:rPr lang="en-US" dirty="0"/>
              <a:t>, </a:t>
            </a:r>
            <a:r>
              <a:rPr lang="tr-TR" dirty="0"/>
              <a:t>                                                         </a:t>
            </a:r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Treasury deposits at the CB</a:t>
            </a:r>
            <a:r>
              <a:rPr lang="en-US" dirty="0"/>
              <a:t>. </a:t>
            </a:r>
            <a:endParaRPr lang="tr-TR" dirty="0"/>
          </a:p>
          <a:p>
            <a:pPr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52</a:t>
            </a:fld>
            <a:endParaRPr lang="tr-T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2641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Other  Factors </a:t>
            </a:r>
            <a:br>
              <a:rPr lang="tr-TR" b="1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72816"/>
            <a:ext cx="8208912" cy="5085184"/>
          </a:xfrm>
        </p:spPr>
        <p:txBody>
          <a:bodyPr>
            <a:normAutofit/>
          </a:bodyPr>
          <a:lstStyle/>
          <a:p>
            <a:r>
              <a:rPr lang="en-US" dirty="0"/>
              <a:t>When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Treasury moves deposits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commercial banks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its account at the CB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      </a:t>
            </a:r>
            <a:r>
              <a:rPr lang="en-US" dirty="0"/>
              <a:t>leading to an increase in treasury deposits</a:t>
            </a:r>
            <a:r>
              <a:rPr lang="tr-TR" dirty="0"/>
              <a:t>               </a:t>
            </a:r>
            <a:r>
              <a:rPr lang="en-US" dirty="0"/>
              <a:t> at the CB, </a:t>
            </a:r>
            <a:endParaRPr lang="tr-TR" dirty="0"/>
          </a:p>
          <a:p>
            <a:pPr marL="354013" indent="0">
              <a:spcBef>
                <a:spcPts val="0"/>
              </a:spcBef>
              <a:buNone/>
            </a:pPr>
            <a:r>
              <a:rPr lang="en-US" dirty="0"/>
              <a:t>it causes </a:t>
            </a:r>
            <a:r>
              <a:rPr lang="en-US" dirty="0">
                <a:solidFill>
                  <a:srgbClr val="0070C0"/>
                </a:solidFill>
              </a:rPr>
              <a:t>a deposit outflow at banks </a:t>
            </a:r>
            <a:endParaRPr lang="tr-TR" dirty="0">
              <a:solidFill>
                <a:srgbClr val="0070C0"/>
              </a:solidFill>
            </a:endParaRPr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 thus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      </a:t>
            </a:r>
            <a:r>
              <a:rPr lang="en-US" dirty="0"/>
              <a:t>causes</a:t>
            </a:r>
            <a:r>
              <a:rPr lang="tr-TR" dirty="0"/>
              <a:t> </a:t>
            </a:r>
            <a:r>
              <a:rPr lang="en-US" dirty="0">
                <a:solidFill>
                  <a:srgbClr val="0070C0"/>
                </a:solidFill>
              </a:rPr>
              <a:t>reserves</a:t>
            </a:r>
            <a:r>
              <a:rPr lang="en-US" dirty="0"/>
              <a:t> in the banking system </a:t>
            </a:r>
            <a:r>
              <a:rPr lang="tr-TR" dirty="0"/>
              <a:t>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monetary base to decrease</a:t>
            </a:r>
            <a:r>
              <a:rPr lang="en-US" dirty="0"/>
              <a:t>. </a:t>
            </a:r>
            <a:endParaRPr lang="tr-TR" dirty="0"/>
          </a:p>
          <a:p>
            <a:pPr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53</a:t>
            </a:fld>
            <a:endParaRPr lang="tr-T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1296144"/>
          </a:xfrm>
        </p:spPr>
        <p:txBody>
          <a:bodyPr>
            <a:normAutofit fontScale="90000"/>
          </a:bodyPr>
          <a:lstStyle/>
          <a:p>
            <a:pPr>
              <a:lnSpc>
                <a:spcPts val="4200"/>
              </a:lnSpc>
            </a:pPr>
            <a:br>
              <a:rPr lang="tr-TR" b="1" dirty="0"/>
            </a:br>
            <a:br>
              <a:rPr lang="tr-TR" b="1" dirty="0"/>
            </a:br>
            <a:r>
              <a:rPr lang="en-US" b="1" dirty="0"/>
              <a:t>Other  Factors </a:t>
            </a:r>
            <a:br>
              <a:rPr lang="tr-TR" b="1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00808"/>
            <a:ext cx="8280920" cy="5157192"/>
          </a:xfrm>
        </p:spPr>
        <p:txBody>
          <a:bodyPr>
            <a:normAutofit/>
          </a:bodyPr>
          <a:lstStyle/>
          <a:p>
            <a:r>
              <a:rPr lang="en-US" dirty="0"/>
              <a:t>Thus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Treasury deposits at the CB</a:t>
            </a:r>
            <a:r>
              <a:rPr lang="en-US" dirty="0"/>
              <a:t>, </a:t>
            </a:r>
            <a:endParaRPr lang="tr-TR" dirty="0"/>
          </a:p>
          <a:p>
            <a:pPr marL="354013" indent="0">
              <a:spcBef>
                <a:spcPts val="0"/>
              </a:spcBef>
              <a:buNone/>
            </a:pPr>
            <a:r>
              <a:rPr lang="en-US" dirty="0"/>
              <a:t>which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are </a:t>
            </a:r>
            <a:r>
              <a:rPr lang="en-US" dirty="0"/>
              <a:t>determined by the Treasury actions,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affect the monetary base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</a:t>
            </a:r>
            <a:r>
              <a:rPr lang="en-US" dirty="0"/>
              <a:t>but</a:t>
            </a:r>
            <a:r>
              <a:rPr lang="en-US" dirty="0">
                <a:solidFill>
                  <a:srgbClr val="0070C0"/>
                </a:solidFill>
              </a:rPr>
              <a:t> are not controlled by the CB at all.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54</a:t>
            </a:fld>
            <a:endParaRPr lang="tr-TR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dirty="0"/>
              <a:t>Shifts</a:t>
            </a:r>
            <a:r>
              <a:rPr lang="tr-TR" b="1" dirty="0"/>
              <a:t> </a:t>
            </a:r>
            <a:br>
              <a:rPr lang="tr-TR" b="1" dirty="0"/>
            </a:br>
            <a:r>
              <a:rPr lang="en-US" b="1" dirty="0"/>
              <a:t>from Deposits into Currency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55</a:t>
            </a:fld>
            <a:endParaRPr lang="tr-T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Shifts </a:t>
            </a:r>
            <a:br>
              <a:rPr lang="tr-TR" b="1" dirty="0"/>
            </a:br>
            <a:r>
              <a:rPr lang="en-US" b="1" dirty="0"/>
              <a:t>from Deposits into Currency</a:t>
            </a:r>
            <a:br>
              <a:rPr lang="tr-TR" dirty="0"/>
            </a:br>
            <a:r>
              <a:rPr lang="en-US" dirty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28802"/>
            <a:ext cx="8208912" cy="492919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Even if the CB does not conduct </a:t>
            </a:r>
            <a:r>
              <a:rPr lang="tr-TR" dirty="0"/>
              <a:t>OMO</a:t>
            </a:r>
            <a:r>
              <a:rPr lang="en-US" dirty="0"/>
              <a:t>, </a:t>
            </a:r>
            <a:r>
              <a:rPr lang="tr-TR" dirty="0"/>
              <a:t>              </a:t>
            </a:r>
            <a:r>
              <a:rPr lang="en-US" dirty="0"/>
              <a:t>or does not give loans to banks, </a:t>
            </a:r>
            <a:r>
              <a:rPr lang="tr-TR" dirty="0"/>
              <a:t>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 shift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deposits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currency,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dirty="0"/>
              <a:t>or </a:t>
            </a:r>
            <a:r>
              <a:rPr lang="en-US" dirty="0">
                <a:solidFill>
                  <a:srgbClr val="0070C0"/>
                </a:solidFill>
              </a:rPr>
              <a:t>a shift </a:t>
            </a:r>
            <a:r>
              <a:rPr lang="en-US" dirty="0"/>
              <a:t>from</a:t>
            </a:r>
            <a:r>
              <a:rPr lang="en-US" dirty="0">
                <a:solidFill>
                  <a:srgbClr val="0070C0"/>
                </a:solidFill>
              </a:rPr>
              <a:t> currency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deposits,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/>
              <a:t>will </a:t>
            </a:r>
            <a:r>
              <a:rPr lang="en-US" dirty="0">
                <a:solidFill>
                  <a:srgbClr val="0070C0"/>
                </a:solidFill>
              </a:rPr>
              <a:t>affect the </a:t>
            </a:r>
            <a:r>
              <a:rPr lang="en-US" u="sng" dirty="0">
                <a:solidFill>
                  <a:srgbClr val="0070C0"/>
                </a:solidFill>
              </a:rPr>
              <a:t>reserves </a:t>
            </a:r>
            <a:r>
              <a:rPr lang="en-US" dirty="0"/>
              <a:t>in the banking system.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However, </a:t>
            </a:r>
            <a:r>
              <a:rPr lang="tr-TR" dirty="0"/>
              <a:t>                                                                                    </a:t>
            </a:r>
            <a:r>
              <a:rPr lang="en-US" dirty="0"/>
              <a:t>such shift</a:t>
            </a:r>
            <a:r>
              <a:rPr lang="tr-TR" dirty="0"/>
              <a:t>s</a:t>
            </a:r>
            <a:r>
              <a:rPr lang="en-US" dirty="0"/>
              <a:t> will have </a:t>
            </a:r>
            <a:r>
              <a:rPr lang="tr-TR" dirty="0"/>
              <a:t>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no effect on the </a:t>
            </a:r>
            <a:r>
              <a:rPr lang="en-US" u="sng" dirty="0">
                <a:solidFill>
                  <a:srgbClr val="0070C0"/>
                </a:solidFill>
              </a:rPr>
              <a:t>monetary base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56</a:t>
            </a:fld>
            <a:endParaRPr lang="tr-TR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9614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Shifts </a:t>
            </a:r>
            <a:br>
              <a:rPr lang="tr-TR" b="1" dirty="0"/>
            </a:br>
            <a:r>
              <a:rPr lang="en-US" b="1" dirty="0"/>
              <a:t>from Deposits into Currency</a:t>
            </a:r>
            <a:br>
              <a:rPr lang="tr-TR" dirty="0"/>
            </a:br>
            <a:r>
              <a:rPr lang="en-US" dirty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72816"/>
            <a:ext cx="8208912" cy="50851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Suppose that during the holiday season, </a:t>
            </a:r>
            <a:r>
              <a:rPr lang="tr-TR" dirty="0"/>
              <a:t>     </a:t>
            </a:r>
            <a:r>
              <a:rPr lang="en-US" dirty="0">
                <a:solidFill>
                  <a:srgbClr val="0070C0"/>
                </a:solidFill>
              </a:rPr>
              <a:t>the public want to hold more currency 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/>
              <a:t>and so </a:t>
            </a:r>
            <a:r>
              <a:rPr lang="en-US" dirty="0">
                <a:solidFill>
                  <a:srgbClr val="0070C0"/>
                </a:solidFill>
              </a:rPr>
              <a:t>withdraws 100 million liras in cash.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/>
              <a:t>The effect of this action </a:t>
            </a:r>
            <a:r>
              <a:rPr lang="tr-TR" dirty="0"/>
              <a:t>                                                  </a:t>
            </a:r>
            <a:r>
              <a:rPr lang="en-US" dirty="0"/>
              <a:t>on the T-accounts are </a:t>
            </a:r>
            <a:r>
              <a:rPr lang="tr-TR" dirty="0"/>
              <a:t>is </a:t>
            </a:r>
            <a:r>
              <a:rPr lang="en-US" dirty="0"/>
              <a:t>as follow</a:t>
            </a:r>
            <a:r>
              <a:rPr lang="tr-TR" dirty="0"/>
              <a:t>s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57</a:t>
            </a:fld>
            <a:endParaRPr lang="tr-TR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539552" y="1"/>
            <a:ext cx="7537648" cy="1052736"/>
          </a:xfrm>
        </p:spPr>
        <p:txBody>
          <a:bodyPr>
            <a:normAutofit fontScale="90000"/>
          </a:bodyPr>
          <a:lstStyle/>
          <a:p>
            <a:br>
              <a:rPr lang="tr-TR" sz="3600" b="1" dirty="0"/>
            </a:br>
            <a:r>
              <a:rPr lang="en-US" sz="3600" b="1" dirty="0"/>
              <a:t>Shifts from Deposits into Currency</a:t>
            </a:r>
            <a:br>
              <a:rPr lang="tr-TR" sz="3600" b="1" dirty="0"/>
            </a:br>
            <a:r>
              <a:rPr lang="en-US" sz="2200" dirty="0"/>
              <a:t>(Million Liras)</a:t>
            </a:r>
            <a:br>
              <a:rPr lang="tr-TR" sz="3600" b="1" dirty="0"/>
            </a:br>
            <a:endParaRPr lang="en-US" sz="3600" b="1" dirty="0"/>
          </a:p>
        </p:txBody>
      </p:sp>
      <p:graphicFrame>
        <p:nvGraphicFramePr>
          <p:cNvPr id="84996" name="Group 4"/>
          <p:cNvGraphicFramePr>
            <a:graphicFrameLocks noGrp="1"/>
          </p:cNvGraphicFramePr>
          <p:nvPr/>
        </p:nvGraphicFramePr>
        <p:xfrm>
          <a:off x="323527" y="1196753"/>
          <a:ext cx="8616003" cy="1934209"/>
        </p:xfrm>
        <a:graphic>
          <a:graphicData uri="http://schemas.openxmlformats.org/drawingml/2006/table">
            <a:tbl>
              <a:tblPr/>
              <a:tblGrid>
                <a:gridCol w="1368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48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19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7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65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45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335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45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16177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Nonbank Public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Banking System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186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Assets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Liabilities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Assets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Liabilities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Deposits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-100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Reserves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-100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Deposits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-100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7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Currency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+100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5039" name="Group 47"/>
          <p:cNvGraphicFramePr>
            <a:graphicFrameLocks noGrp="1"/>
          </p:cNvGraphicFramePr>
          <p:nvPr/>
        </p:nvGraphicFramePr>
        <p:xfrm>
          <a:off x="323528" y="3573017"/>
          <a:ext cx="4781872" cy="2002982"/>
        </p:xfrm>
        <a:graphic>
          <a:graphicData uri="http://schemas.openxmlformats.org/drawingml/2006/table">
            <a:tbl>
              <a:tblPr/>
              <a:tblGrid>
                <a:gridCol w="1505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9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55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487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CB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37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Assets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Liabilities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4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Currency in circulation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+100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3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4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Reserves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-100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5 Metin kutusu"/>
          <p:cNvSpPr txBox="1"/>
          <p:nvPr/>
        </p:nvSpPr>
        <p:spPr>
          <a:xfrm>
            <a:off x="323528" y="5805264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400" dirty="0">
                <a:solidFill>
                  <a:srgbClr val="0070C0"/>
                </a:solidFill>
              </a:rPr>
              <a:t>Net effect on monetary liabilities is zero</a:t>
            </a:r>
            <a:r>
              <a:rPr lang="en-US" sz="2400" dirty="0"/>
              <a:t>. Reserves are changed by random fluctuations.</a:t>
            </a:r>
            <a:r>
              <a:rPr lang="tr-TR" sz="2400" dirty="0"/>
              <a:t> </a:t>
            </a:r>
            <a:r>
              <a:rPr lang="en-US" sz="2400" dirty="0"/>
              <a:t>Monetary base is a more stable variable</a:t>
            </a:r>
            <a:r>
              <a:rPr lang="tr-TR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1244247"/>
      </p:ext>
    </p:extLst>
  </p:cSld>
  <p:clrMapOvr>
    <a:masterClrMapping/>
  </p:clrMapOvr>
  <p:transition spd="med">
    <p:wipe dir="r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Shifts </a:t>
            </a:r>
            <a:br>
              <a:rPr lang="tr-TR" b="1" dirty="0"/>
            </a:br>
            <a:r>
              <a:rPr lang="en-US" b="1" dirty="0"/>
              <a:t>from Deposits into Currency</a:t>
            </a:r>
            <a:br>
              <a:rPr lang="tr-TR" dirty="0"/>
            </a:br>
            <a:r>
              <a:rPr lang="en-US" dirty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88840"/>
            <a:ext cx="8208912" cy="4869160"/>
          </a:xfrm>
        </p:spPr>
        <p:txBody>
          <a:bodyPr>
            <a:normAutofit/>
          </a:bodyPr>
          <a:lstStyle/>
          <a:p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the nonbank public</a:t>
            </a:r>
            <a:r>
              <a:rPr lang="en-US" dirty="0"/>
              <a:t>, </a:t>
            </a:r>
            <a:r>
              <a:rPr lang="tr-TR" dirty="0"/>
              <a:t>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one kind of asset is transformed </a:t>
            </a:r>
            <a:r>
              <a:rPr lang="en-US" dirty="0"/>
              <a:t>into</a:t>
            </a:r>
            <a:r>
              <a:rPr lang="en-US" dirty="0">
                <a:solidFill>
                  <a:srgbClr val="0070C0"/>
                </a:solidFill>
              </a:rPr>
              <a:t> another</a:t>
            </a:r>
            <a:r>
              <a:rPr lang="en-US" dirty="0"/>
              <a:t>; </a:t>
            </a:r>
            <a:r>
              <a:rPr lang="en-US" dirty="0">
                <a:solidFill>
                  <a:srgbClr val="0070C0"/>
                </a:solidFill>
              </a:rPr>
              <a:t>deposits at the banking system decline </a:t>
            </a:r>
            <a:r>
              <a:rPr lang="tr-TR" dirty="0">
                <a:solidFill>
                  <a:srgbClr val="0070C0"/>
                </a:solidFill>
              </a:rPr>
              <a:t>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currency in circulation increase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by 100 million liras.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59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07288" cy="1311534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br>
              <a:rPr lang="tr-TR" dirty="0"/>
            </a:br>
            <a:r>
              <a:rPr lang="en-US" sz="4000" b="1" dirty="0"/>
              <a:t>MONEY SUPPLY  </a:t>
            </a:r>
            <a:br>
              <a:rPr lang="tr-TR" sz="4000" b="1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700808"/>
            <a:ext cx="8352928" cy="5157192"/>
          </a:xfrm>
        </p:spPr>
        <p:txBody>
          <a:bodyPr>
            <a:normAutofit/>
          </a:bodyPr>
          <a:lstStyle/>
          <a:p>
            <a:pPr marL="363538" indent="-363538"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this lesson</a:t>
            </a:r>
            <a:r>
              <a:rPr lang="tr-TR" dirty="0"/>
              <a:t>,</a:t>
            </a:r>
            <a:r>
              <a:rPr lang="en-US" dirty="0"/>
              <a:t>  </a:t>
            </a:r>
            <a:r>
              <a:rPr lang="tr-TR" dirty="0"/>
              <a:t>                                                                         </a:t>
            </a:r>
            <a:r>
              <a:rPr lang="en-US" dirty="0"/>
              <a:t>we will provide </a:t>
            </a:r>
            <a:r>
              <a:rPr lang="en-US" dirty="0">
                <a:solidFill>
                  <a:srgbClr val="0070C0"/>
                </a:solidFill>
              </a:rPr>
              <a:t>an overview of how the banking system creates deposits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</a:t>
            </a:r>
            <a:r>
              <a:rPr lang="en-US" dirty="0"/>
              <a:t>and describe </a:t>
            </a:r>
            <a:r>
              <a:rPr lang="en-US" dirty="0">
                <a:solidFill>
                  <a:srgbClr val="0070C0"/>
                </a:solidFill>
              </a:rPr>
              <a:t>the roles of the three players in the money supply process.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Shifts </a:t>
            </a:r>
            <a:br>
              <a:rPr lang="tr-TR" b="1" dirty="0"/>
            </a:br>
            <a:r>
              <a:rPr lang="en-US" b="1" dirty="0"/>
              <a:t>from Deposits into Currency</a:t>
            </a:r>
            <a:br>
              <a:rPr lang="tr-TR" dirty="0"/>
            </a:br>
            <a:r>
              <a:rPr lang="en-US" dirty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844824"/>
            <a:ext cx="8208912" cy="5013176"/>
          </a:xfrm>
        </p:spPr>
        <p:txBody>
          <a:bodyPr>
            <a:normAutofit/>
          </a:bodyPr>
          <a:lstStyle/>
          <a:p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the banking system</a:t>
            </a:r>
            <a:r>
              <a:rPr lang="en-US" dirty="0"/>
              <a:t>, </a:t>
            </a:r>
            <a:r>
              <a:rPr lang="tr-TR" dirty="0"/>
              <a:t>                                                      </a:t>
            </a:r>
            <a:r>
              <a:rPr lang="en-US" dirty="0"/>
              <a:t>both </a:t>
            </a:r>
            <a:r>
              <a:rPr lang="en-US" dirty="0">
                <a:solidFill>
                  <a:srgbClr val="0070C0"/>
                </a:solidFill>
              </a:rPr>
              <a:t>assets</a:t>
            </a:r>
            <a:r>
              <a:rPr lang="en-US" dirty="0"/>
              <a:t> (reserves) and </a:t>
            </a:r>
            <a:r>
              <a:rPr lang="en-US" dirty="0">
                <a:solidFill>
                  <a:srgbClr val="0070C0"/>
                </a:solidFill>
              </a:rPr>
              <a:t>liabilities</a:t>
            </a:r>
            <a:r>
              <a:rPr lang="en-US" dirty="0"/>
              <a:t> (deposits)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fall </a:t>
            </a:r>
            <a:r>
              <a:rPr lang="en-US" dirty="0"/>
              <a:t>by 100 million liras.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9134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Shifts </a:t>
            </a:r>
            <a:br>
              <a:rPr lang="tr-TR" b="1" dirty="0"/>
            </a:br>
            <a:r>
              <a:rPr lang="en-US" b="1" dirty="0"/>
              <a:t>from Deposits into Currency</a:t>
            </a:r>
            <a:br>
              <a:rPr lang="tr-TR" dirty="0"/>
            </a:br>
            <a:r>
              <a:rPr lang="en-US" dirty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844824"/>
            <a:ext cx="8208912" cy="501317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the CB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one kind of liability is transformed </a:t>
            </a:r>
            <a:r>
              <a:rPr lang="tr-TR" dirty="0">
                <a:solidFill>
                  <a:srgbClr val="0070C0"/>
                </a:solidFill>
              </a:rPr>
              <a:t>                                  </a:t>
            </a:r>
            <a:r>
              <a:rPr lang="en-US" dirty="0"/>
              <a:t>into</a:t>
            </a:r>
            <a:r>
              <a:rPr lang="en-US" dirty="0">
                <a:solidFill>
                  <a:srgbClr val="0070C0"/>
                </a:solidFill>
              </a:rPr>
              <a:t> another</a:t>
            </a:r>
            <a:r>
              <a:rPr lang="en-US" dirty="0"/>
              <a:t>; </a:t>
            </a:r>
            <a:r>
              <a:rPr lang="tr-TR" dirty="0"/>
              <a:t>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reserves</a:t>
            </a:r>
            <a:r>
              <a:rPr lang="en-US" dirty="0"/>
              <a:t> in the banking system </a:t>
            </a:r>
            <a:r>
              <a:rPr lang="en-US" dirty="0">
                <a:solidFill>
                  <a:srgbClr val="0070C0"/>
                </a:solidFill>
              </a:rPr>
              <a:t>falls </a:t>
            </a:r>
            <a:r>
              <a:rPr lang="en-US" dirty="0"/>
              <a:t>by 100 million liras </a:t>
            </a:r>
            <a:r>
              <a:rPr lang="tr-TR" dirty="0"/>
              <a:t>      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currency circulating</a:t>
            </a:r>
            <a:r>
              <a:rPr lang="en-US" dirty="0"/>
              <a:t> in the hands of the public </a:t>
            </a:r>
            <a:r>
              <a:rPr lang="en-US" dirty="0">
                <a:solidFill>
                  <a:srgbClr val="0070C0"/>
                </a:solidFill>
              </a:rPr>
              <a:t>increases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</a:t>
            </a:r>
            <a:r>
              <a:rPr lang="en-US" dirty="0"/>
              <a:t>by the same amount.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11642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Shifts </a:t>
            </a:r>
            <a:br>
              <a:rPr lang="tr-TR" b="1" dirty="0"/>
            </a:br>
            <a:r>
              <a:rPr lang="en-US" b="1" dirty="0"/>
              <a:t>from Deposits into Currency</a:t>
            </a:r>
            <a:br>
              <a:rPr lang="tr-TR" dirty="0"/>
            </a:br>
            <a:r>
              <a:rPr lang="en-US" dirty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88840"/>
            <a:ext cx="8208912" cy="48691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net effect </a:t>
            </a:r>
            <a:r>
              <a:rPr lang="en-US" dirty="0"/>
              <a:t>on the monetary liabilities </a:t>
            </a:r>
            <a:r>
              <a:rPr lang="tr-TR" dirty="0"/>
              <a:t>                     </a:t>
            </a:r>
            <a:r>
              <a:rPr lang="en-US" dirty="0"/>
              <a:t>of the </a:t>
            </a:r>
            <a:r>
              <a:rPr lang="tr-TR" dirty="0"/>
              <a:t>CB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is a wash</a:t>
            </a:r>
            <a:r>
              <a:rPr lang="en-US" dirty="0"/>
              <a:t>: </a:t>
            </a:r>
            <a:endParaRPr lang="tr-TR" dirty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monetary base is unaffected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the public’s increased desire for cash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/>
              <a:t>But</a:t>
            </a:r>
            <a:r>
              <a:rPr lang="en-US" dirty="0">
                <a:solidFill>
                  <a:srgbClr val="0070C0"/>
                </a:solidFill>
              </a:rPr>
              <a:t> reserves are affected.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62</a:t>
            </a:fld>
            <a:endParaRPr lang="tr-TR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Shifts </a:t>
            </a:r>
            <a:br>
              <a:rPr lang="tr-TR" b="1" dirty="0"/>
            </a:br>
            <a:r>
              <a:rPr lang="en-US" b="1" dirty="0"/>
              <a:t>from Deposits into Currency</a:t>
            </a:r>
            <a:br>
              <a:rPr lang="tr-TR" dirty="0"/>
            </a:br>
            <a:r>
              <a:rPr lang="en-US" dirty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2060848"/>
            <a:ext cx="8208912" cy="479715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Random fluctuations of reserves </a:t>
            </a:r>
            <a:r>
              <a:rPr lang="tr-TR" dirty="0">
                <a:solidFill>
                  <a:srgbClr val="0070C0"/>
                </a:solidFill>
              </a:rPr>
              <a:t>                        </a:t>
            </a:r>
            <a:r>
              <a:rPr lang="en-US" dirty="0"/>
              <a:t>can occur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because of </a:t>
            </a:r>
            <a:r>
              <a:rPr lang="en-US" dirty="0">
                <a:solidFill>
                  <a:srgbClr val="0070C0"/>
                </a:solidFill>
              </a:rPr>
              <a:t>random shift </a:t>
            </a:r>
            <a:r>
              <a:rPr lang="tr-TR" dirty="0">
                <a:solidFill>
                  <a:srgbClr val="0070C0"/>
                </a:solidFill>
              </a:rPr>
              <a:t>                            </a:t>
            </a:r>
            <a:r>
              <a:rPr lang="en-US" dirty="0"/>
              <a:t>into </a:t>
            </a:r>
            <a:r>
              <a:rPr lang="en-US" dirty="0">
                <a:solidFill>
                  <a:srgbClr val="0070C0"/>
                </a:solidFill>
              </a:rPr>
              <a:t>currency and </a:t>
            </a:r>
            <a:r>
              <a:rPr lang="en-US" dirty="0"/>
              <a:t>out of </a:t>
            </a:r>
            <a:r>
              <a:rPr lang="en-US" dirty="0">
                <a:solidFill>
                  <a:srgbClr val="0070C0"/>
                </a:solidFill>
              </a:rPr>
              <a:t>deposits</a:t>
            </a:r>
            <a:r>
              <a:rPr lang="en-US" dirty="0"/>
              <a:t>, </a:t>
            </a:r>
            <a:r>
              <a:rPr lang="tr-TR" dirty="0"/>
              <a:t>                                                  </a:t>
            </a:r>
            <a:r>
              <a:rPr lang="en-US" dirty="0"/>
              <a:t>and vice versa. 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same is not true for </a:t>
            </a:r>
            <a:r>
              <a:rPr lang="en-US" dirty="0">
                <a:solidFill>
                  <a:srgbClr val="0070C0"/>
                </a:solidFill>
              </a:rPr>
              <a:t>the monetary base</a:t>
            </a:r>
            <a:r>
              <a:rPr lang="tr-TR" dirty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That means </a:t>
            </a:r>
            <a:r>
              <a:rPr lang="en-US" dirty="0">
                <a:solidFill>
                  <a:srgbClr val="0070C0"/>
                </a:solidFill>
              </a:rPr>
              <a:t>monetary base is a variable </a:t>
            </a:r>
            <a:r>
              <a:rPr lang="tr-TR" dirty="0">
                <a:solidFill>
                  <a:srgbClr val="0070C0"/>
                </a:solidFill>
              </a:rPr>
              <a:t>                      </a:t>
            </a:r>
            <a:r>
              <a:rPr lang="en-US" dirty="0"/>
              <a:t>more stable </a:t>
            </a:r>
            <a:r>
              <a:rPr lang="en-US" dirty="0">
                <a:solidFill>
                  <a:srgbClr val="0070C0"/>
                </a:solidFill>
              </a:rPr>
              <a:t>than reserves.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594025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Overview of The CB’s Ability to Control The Monetary Base</a:t>
            </a:r>
            <a:endParaRPr lang="tr-TR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82402"/>
          </a:xfrm>
        </p:spPr>
        <p:txBody>
          <a:bodyPr>
            <a:normAutofit fontScale="90000"/>
          </a:bodyPr>
          <a:lstStyle/>
          <a:p>
            <a:pPr>
              <a:lnSpc>
                <a:spcPts val="4400"/>
              </a:lnSpc>
            </a:pPr>
            <a:br>
              <a:rPr lang="tr-TR" b="1" dirty="0"/>
            </a:br>
            <a:r>
              <a:rPr lang="en-US" b="1" dirty="0"/>
              <a:t>The CB’s Ability </a:t>
            </a:r>
            <a:br>
              <a:rPr lang="tr-TR" b="1" dirty="0"/>
            </a:br>
            <a:r>
              <a:rPr lang="en-US" b="1" dirty="0"/>
              <a:t>to Control The Monetary Base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2132856"/>
            <a:ext cx="8280920" cy="4725144"/>
          </a:xfrm>
        </p:spPr>
        <p:txBody>
          <a:bodyPr>
            <a:normAutofit/>
          </a:bodyPr>
          <a:lstStyle/>
          <a:p>
            <a:r>
              <a:rPr lang="en-US" dirty="0"/>
              <a:t>The CB changes the monetary base by its   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open market operations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lending to financial institutions</a:t>
            </a:r>
            <a:r>
              <a:rPr lang="en-US" sz="3200" dirty="0"/>
              <a:t>. </a:t>
            </a:r>
            <a:endParaRPr lang="tr-TR" sz="32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65</a:t>
            </a:fld>
            <a:endParaRPr lang="tr-TR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525848"/>
          </a:xfrm>
        </p:spPr>
        <p:txBody>
          <a:bodyPr>
            <a:normAutofit fontScale="90000"/>
          </a:bodyPr>
          <a:lstStyle/>
          <a:p>
            <a:pPr>
              <a:lnSpc>
                <a:spcPts val="4400"/>
              </a:lnSpc>
            </a:pPr>
            <a:br>
              <a:rPr lang="tr-TR" b="1" dirty="0"/>
            </a:br>
            <a:r>
              <a:rPr lang="en-US" b="1" dirty="0"/>
              <a:t>The CB </a:t>
            </a:r>
            <a:br>
              <a:rPr lang="tr-TR" b="1" dirty="0"/>
            </a:br>
            <a:r>
              <a:rPr lang="en-US" b="1" dirty="0"/>
              <a:t>and The Monetary Base</a:t>
            </a:r>
            <a:br>
              <a:rPr lang="en-US" dirty="0"/>
            </a:b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28802"/>
            <a:ext cx="8208912" cy="4929198"/>
          </a:xfrm>
        </p:spPr>
        <p:txBody>
          <a:bodyPr>
            <a:normAutofit/>
          </a:bodyPr>
          <a:lstStyle/>
          <a:p>
            <a:r>
              <a:rPr lang="en-US" dirty="0"/>
              <a:t>Whereas </a:t>
            </a:r>
            <a:r>
              <a:rPr lang="en-US" dirty="0">
                <a:solidFill>
                  <a:srgbClr val="0070C0"/>
                </a:solidFill>
              </a:rPr>
              <a:t>the amount of open market purchases </a:t>
            </a:r>
            <a:r>
              <a:rPr lang="en-US" dirty="0"/>
              <a:t>or</a:t>
            </a:r>
            <a:r>
              <a:rPr lang="en-US" dirty="0">
                <a:solidFill>
                  <a:srgbClr val="0070C0"/>
                </a:solidFill>
              </a:rPr>
              <a:t> sales is completely controlled </a:t>
            </a:r>
            <a:r>
              <a:rPr lang="tr-TR" dirty="0">
                <a:solidFill>
                  <a:srgbClr val="0070C0"/>
                </a:solidFill>
              </a:rPr>
              <a:t>                </a:t>
            </a:r>
            <a:r>
              <a:rPr lang="en-US" dirty="0"/>
              <a:t>b</a:t>
            </a:r>
            <a:r>
              <a:rPr lang="tr-TR" dirty="0"/>
              <a:t>y</a:t>
            </a:r>
            <a:r>
              <a:rPr lang="en-US" dirty="0"/>
              <a:t> the CB, </a:t>
            </a:r>
            <a:endParaRPr lang="tr-TR" dirty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/>
              <a:t>the CB </a:t>
            </a:r>
            <a:r>
              <a:rPr lang="en-US" dirty="0">
                <a:solidFill>
                  <a:srgbClr val="0070C0"/>
                </a:solidFill>
              </a:rPr>
              <a:t>cannot unilaterally determine</a:t>
            </a:r>
            <a:r>
              <a:rPr lang="tr-TR" dirty="0">
                <a:solidFill>
                  <a:srgbClr val="0070C0"/>
                </a:solidFill>
              </a:rPr>
              <a:t>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cannot perfectly predict the amount </a:t>
            </a:r>
            <a:r>
              <a:rPr lang="tr-TR" dirty="0">
                <a:solidFill>
                  <a:srgbClr val="0070C0"/>
                </a:solidFill>
              </a:rPr>
              <a:t>                  </a:t>
            </a:r>
            <a:r>
              <a:rPr lang="en-US" dirty="0">
                <a:solidFill>
                  <a:srgbClr val="0070C0"/>
                </a:solidFill>
              </a:rPr>
              <a:t>of loans to banks. 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66</a:t>
            </a:fld>
            <a:endParaRPr lang="tr-TR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597286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br>
              <a:rPr lang="tr-TR" b="1" dirty="0"/>
            </a:br>
            <a:r>
              <a:rPr lang="en-US" b="1" dirty="0"/>
              <a:t>The CB </a:t>
            </a:r>
            <a:br>
              <a:rPr lang="tr-TR" b="1" dirty="0"/>
            </a:br>
            <a:r>
              <a:rPr lang="en-US" b="1" dirty="0"/>
              <a:t>and The Monetary Base</a:t>
            </a:r>
            <a:br>
              <a:rPr lang="en-US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85926"/>
            <a:ext cx="8136904" cy="507207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CB sets the discount rate</a:t>
            </a:r>
            <a:r>
              <a:rPr lang="en-US" dirty="0"/>
              <a:t>, </a:t>
            </a:r>
            <a:r>
              <a:rPr lang="tr-TR" dirty="0"/>
              <a:t>                                                 </a:t>
            </a:r>
            <a:r>
              <a:rPr lang="en-US" dirty="0"/>
              <a:t>and then </a:t>
            </a:r>
            <a:r>
              <a:rPr lang="en-US" dirty="0">
                <a:solidFill>
                  <a:srgbClr val="0070C0"/>
                </a:solidFill>
              </a:rPr>
              <a:t>banks make decisions </a:t>
            </a:r>
            <a:r>
              <a:rPr lang="tr-TR" dirty="0">
                <a:solidFill>
                  <a:srgbClr val="0070C0"/>
                </a:solidFill>
              </a:rPr>
              <a:t>                                      </a:t>
            </a:r>
            <a:r>
              <a:rPr lang="en-US" dirty="0"/>
              <a:t>about whether to borrow. </a:t>
            </a:r>
            <a:endParaRPr lang="tr-TR" dirty="0"/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amount of lending </a:t>
            </a:r>
            <a:r>
              <a:rPr lang="en-US" dirty="0"/>
              <a:t>to banks </a:t>
            </a:r>
            <a:r>
              <a:rPr lang="tr-TR" dirty="0"/>
              <a:t>                                          </a:t>
            </a:r>
            <a:r>
              <a:rPr lang="en-US" dirty="0">
                <a:solidFill>
                  <a:srgbClr val="0070C0"/>
                </a:solidFill>
              </a:rPr>
              <a:t>is influenced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</a:t>
            </a:r>
            <a:r>
              <a:rPr lang="en-US" dirty="0"/>
              <a:t>but</a:t>
            </a:r>
            <a:r>
              <a:rPr lang="en-US" dirty="0">
                <a:solidFill>
                  <a:srgbClr val="0070C0"/>
                </a:solidFill>
              </a:rPr>
              <a:t> is not completely controlled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</a:t>
            </a:r>
            <a:r>
              <a:rPr lang="en-US" dirty="0"/>
              <a:t>by</a:t>
            </a:r>
            <a:r>
              <a:rPr lang="en-US" dirty="0">
                <a:solidFill>
                  <a:srgbClr val="0070C0"/>
                </a:solidFill>
              </a:rPr>
              <a:t> the CB</a:t>
            </a:r>
            <a:r>
              <a:rPr lang="en-US" dirty="0"/>
              <a:t>; </a:t>
            </a:r>
            <a:r>
              <a:rPr lang="tr-TR" dirty="0"/>
              <a:t>                                                                            </a:t>
            </a:r>
            <a:r>
              <a:rPr lang="en-US" dirty="0"/>
              <a:t>banks play a role, too.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67</a:t>
            </a:fld>
            <a:endParaRPr lang="tr-TR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525848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br>
              <a:rPr lang="tr-TR" b="1" dirty="0"/>
            </a:br>
            <a:r>
              <a:rPr lang="en-US" b="1" dirty="0"/>
              <a:t>The CB </a:t>
            </a:r>
            <a:br>
              <a:rPr lang="tr-TR" b="1" dirty="0"/>
            </a:br>
            <a:r>
              <a:rPr lang="en-US" b="1" dirty="0"/>
              <a:t>and The Monetary Base</a:t>
            </a:r>
            <a:br>
              <a:rPr lang="en-US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928802"/>
            <a:ext cx="8136904" cy="4929198"/>
          </a:xfrm>
        </p:spPr>
        <p:txBody>
          <a:bodyPr>
            <a:normAutofit/>
          </a:bodyPr>
          <a:lstStyle/>
          <a:p>
            <a:r>
              <a:rPr lang="en-US" dirty="0"/>
              <a:t>Therefore, </a:t>
            </a:r>
            <a:r>
              <a:rPr lang="tr-TR" dirty="0"/>
              <a:t>                                                                                 </a:t>
            </a:r>
            <a:r>
              <a:rPr lang="en-US" dirty="0"/>
              <a:t>we might split</a:t>
            </a:r>
            <a:r>
              <a:rPr lang="en-US" dirty="0">
                <a:solidFill>
                  <a:srgbClr val="0070C0"/>
                </a:solidFill>
              </a:rPr>
              <a:t> the monetary base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into</a:t>
            </a:r>
            <a:r>
              <a:rPr lang="en-US" dirty="0">
                <a:solidFill>
                  <a:srgbClr val="0070C0"/>
                </a:solidFill>
              </a:rPr>
              <a:t> two components: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en-US" sz="3200" dirty="0"/>
              <a:t>One that </a:t>
            </a:r>
            <a:r>
              <a:rPr lang="en-US" sz="3200" dirty="0">
                <a:solidFill>
                  <a:srgbClr val="0070C0"/>
                </a:solidFill>
              </a:rPr>
              <a:t>the CB can control completely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Aft>
                <a:spcPts val="1200"/>
              </a:spcAft>
            </a:pPr>
            <a:r>
              <a:rPr lang="en-US" sz="3200" dirty="0"/>
              <a:t>and another </a:t>
            </a:r>
            <a:r>
              <a:rPr lang="tr-TR" sz="3200" dirty="0"/>
              <a:t>t</a:t>
            </a:r>
            <a:r>
              <a:rPr lang="en-US" sz="3200" dirty="0"/>
              <a:t>hat </a:t>
            </a:r>
            <a:r>
              <a:rPr lang="en-US" sz="3200" dirty="0">
                <a:solidFill>
                  <a:srgbClr val="0070C0"/>
                </a:solidFill>
              </a:rPr>
              <a:t>is less tightly controlled.  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68</a:t>
            </a:fld>
            <a:endParaRPr lang="tr-TR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9614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The CB </a:t>
            </a:r>
            <a:br>
              <a:rPr lang="tr-TR" b="1" dirty="0"/>
            </a:br>
            <a:r>
              <a:rPr lang="en-US" b="1" dirty="0"/>
              <a:t>and The Monetary Base</a:t>
            </a:r>
            <a:br>
              <a:rPr lang="en-US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2000240"/>
            <a:ext cx="8064896" cy="485776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less tightly controlled component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is the amount of </a:t>
            </a:r>
            <a:r>
              <a:rPr lang="en-US" dirty="0">
                <a:solidFill>
                  <a:srgbClr val="0070C0"/>
                </a:solidFill>
              </a:rPr>
              <a:t>the base that is created </a:t>
            </a:r>
            <a:r>
              <a:rPr lang="tr-TR" dirty="0">
                <a:solidFill>
                  <a:srgbClr val="0070C0"/>
                </a:solidFill>
              </a:rPr>
              <a:t>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the loans from the CB.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remainder of the base </a:t>
            </a:r>
            <a:r>
              <a:rPr lang="tr-TR" dirty="0"/>
              <a:t>                                             </a:t>
            </a:r>
            <a:r>
              <a:rPr lang="en-US" dirty="0"/>
              <a:t>(</a:t>
            </a:r>
            <a:r>
              <a:rPr lang="en-US" dirty="0">
                <a:solidFill>
                  <a:srgbClr val="0070C0"/>
                </a:solidFill>
              </a:rPr>
              <a:t>non-borrowed monetary base</a:t>
            </a:r>
            <a:r>
              <a:rPr lang="en-US" dirty="0"/>
              <a:t>) </a:t>
            </a:r>
            <a:r>
              <a:rPr lang="tr-TR" dirty="0"/>
              <a:t>                                             </a:t>
            </a:r>
            <a:r>
              <a:rPr lang="en-US" dirty="0"/>
              <a:t>is under the CB’s control, </a:t>
            </a:r>
            <a:r>
              <a:rPr lang="tr-TR" dirty="0"/>
              <a:t>                                               </a:t>
            </a:r>
            <a:r>
              <a:rPr lang="en-US" dirty="0"/>
              <a:t>because </a:t>
            </a:r>
            <a:r>
              <a:rPr lang="en-US" dirty="0">
                <a:solidFill>
                  <a:srgbClr val="0070C0"/>
                </a:solidFill>
              </a:rPr>
              <a:t>it results from </a:t>
            </a:r>
            <a:r>
              <a:rPr lang="tr-TR" dirty="0">
                <a:solidFill>
                  <a:srgbClr val="0070C0"/>
                </a:solidFill>
              </a:rPr>
              <a:t>OMO</a:t>
            </a:r>
            <a:r>
              <a:rPr lang="en-US" dirty="0">
                <a:solidFill>
                  <a:srgbClr val="0070C0"/>
                </a:solidFill>
              </a:rPr>
              <a:t>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69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/>
              <a:t>THE CENTRAL BANK’</a:t>
            </a:r>
            <a:r>
              <a:rPr lang="tr-TR" b="1" dirty="0"/>
              <a:t>S</a:t>
            </a:r>
            <a:r>
              <a:rPr lang="en-US" b="1" dirty="0"/>
              <a:t> </a:t>
            </a:r>
            <a:r>
              <a:rPr lang="en-US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CONTROL </a:t>
            </a:r>
            <a:br>
              <a:rPr lang="tr-T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OF THE MONETARY BASE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The CB </a:t>
            </a:r>
            <a:br>
              <a:rPr lang="tr-TR" b="1" dirty="0"/>
            </a:br>
            <a:r>
              <a:rPr lang="en-US" b="1" dirty="0"/>
              <a:t>and The Monetary Base</a:t>
            </a:r>
            <a:br>
              <a:rPr lang="en-US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628800"/>
            <a:ext cx="8280920" cy="52292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non-borrowed monetary base is </a:t>
            </a:r>
            <a:r>
              <a:rPr lang="tr-TR" dirty="0">
                <a:solidFill>
                  <a:srgbClr val="0070C0"/>
                </a:solidFill>
              </a:rPr>
              <a:t>                               t</a:t>
            </a:r>
            <a:r>
              <a:rPr lang="en-US" dirty="0">
                <a:solidFill>
                  <a:srgbClr val="0070C0"/>
                </a:solidFill>
              </a:rPr>
              <a:t>he difference </a:t>
            </a:r>
            <a:r>
              <a:rPr lang="en-US" dirty="0"/>
              <a:t>between</a:t>
            </a:r>
            <a:r>
              <a:rPr lang="en-US" dirty="0">
                <a:solidFill>
                  <a:srgbClr val="0070C0"/>
                </a:solidFill>
              </a:rPr>
              <a:t> the monetary base </a:t>
            </a:r>
            <a:r>
              <a:rPr lang="tr-TR" dirty="0">
                <a:solidFill>
                  <a:srgbClr val="0070C0"/>
                </a:solidFill>
              </a:rPr>
              <a:t>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borrowed reserves: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  <a:buNone/>
            </a:pPr>
            <a:r>
              <a:rPr lang="tr-TR" dirty="0"/>
              <a:t>	</a:t>
            </a:r>
            <a:r>
              <a:rPr lang="en-US" dirty="0"/>
              <a:t>	 MB </a:t>
            </a:r>
            <a:r>
              <a:rPr lang="tr-TR" dirty="0"/>
              <a:t>= </a:t>
            </a:r>
            <a:r>
              <a:rPr lang="en-US" dirty="0" err="1"/>
              <a:t>MB</a:t>
            </a:r>
            <a:r>
              <a:rPr lang="en-US" baseline="-25000" dirty="0" err="1"/>
              <a:t>n</a:t>
            </a:r>
            <a:r>
              <a:rPr lang="en-US" baseline="-25000" dirty="0"/>
              <a:t> </a:t>
            </a:r>
            <a:r>
              <a:rPr lang="tr-TR" dirty="0"/>
              <a:t>+ B</a:t>
            </a:r>
            <a:r>
              <a:rPr lang="en-US" dirty="0"/>
              <a:t>R</a:t>
            </a:r>
            <a:r>
              <a:rPr lang="tr-TR" dirty="0"/>
              <a:t>, </a:t>
            </a:r>
            <a:r>
              <a:rPr lang="en-US" dirty="0"/>
              <a:t> </a:t>
            </a:r>
            <a:endParaRPr lang="tr-TR" dirty="0"/>
          </a:p>
          <a:p>
            <a:pPr>
              <a:spcAft>
                <a:spcPts val="600"/>
              </a:spcAft>
              <a:buNone/>
            </a:pPr>
            <a:r>
              <a:rPr lang="tr-TR" dirty="0"/>
              <a:t>		 </a:t>
            </a:r>
            <a:r>
              <a:rPr lang="en-US" dirty="0" err="1"/>
              <a:t>MB</a:t>
            </a:r>
            <a:r>
              <a:rPr lang="en-US" baseline="-25000" dirty="0" err="1"/>
              <a:t>n</a:t>
            </a:r>
            <a:r>
              <a:rPr lang="en-US" dirty="0"/>
              <a:t> = MB – BR</a:t>
            </a:r>
            <a:endParaRPr lang="tr-TR" dirty="0"/>
          </a:p>
          <a:p>
            <a:pPr>
              <a:buNone/>
            </a:pPr>
            <a:r>
              <a:rPr lang="tr-TR" dirty="0"/>
              <a:t>			</a:t>
            </a:r>
            <a:r>
              <a:rPr lang="en-US" sz="2800" dirty="0" err="1"/>
              <a:t>MB</a:t>
            </a:r>
            <a:r>
              <a:rPr lang="en-US" sz="2800" baseline="-25000" dirty="0" err="1"/>
              <a:t>n</a:t>
            </a:r>
            <a:r>
              <a:rPr lang="en-US" sz="2800" dirty="0"/>
              <a:t> = non-borrowed monetary base</a:t>
            </a:r>
            <a:endParaRPr lang="tr-TR" sz="2800" dirty="0"/>
          </a:p>
          <a:p>
            <a:pPr>
              <a:buNone/>
            </a:pPr>
            <a:r>
              <a:rPr lang="en-US" sz="2800" dirty="0"/>
              <a:t>		</a:t>
            </a:r>
            <a:r>
              <a:rPr lang="tr-TR" sz="2800" dirty="0"/>
              <a:t>	</a:t>
            </a:r>
            <a:r>
              <a:rPr lang="en-US" sz="2800" dirty="0"/>
              <a:t>MB = monetary base</a:t>
            </a:r>
            <a:endParaRPr lang="tr-TR" sz="2800" dirty="0"/>
          </a:p>
          <a:p>
            <a:pPr>
              <a:buNone/>
            </a:pPr>
            <a:r>
              <a:rPr lang="en-US" sz="2800" dirty="0"/>
              <a:t>		</a:t>
            </a:r>
            <a:r>
              <a:rPr lang="tr-TR" sz="2800" dirty="0"/>
              <a:t>	</a:t>
            </a:r>
            <a:r>
              <a:rPr lang="en-US" sz="2800" dirty="0"/>
              <a:t>BR = borrowed reserves from the CB</a:t>
            </a:r>
            <a:endParaRPr lang="tr-TR" sz="28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413245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The CB </a:t>
            </a:r>
            <a:br>
              <a:rPr lang="tr-TR" b="1" dirty="0"/>
            </a:br>
            <a:r>
              <a:rPr lang="en-US" b="1" dirty="0"/>
              <a:t>and The Monetary Base</a:t>
            </a:r>
            <a:br>
              <a:rPr lang="en-US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844824"/>
            <a:ext cx="8352928" cy="50131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Factors not controlled at all by the CB,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/>
              <a:t>such as the Treasury deposits with the CB,</a:t>
            </a:r>
            <a:r>
              <a:rPr lang="tr-TR" dirty="0"/>
              <a:t> </a:t>
            </a:r>
            <a:r>
              <a:rPr lang="en-US" dirty="0"/>
              <a:t>undergo </a:t>
            </a:r>
            <a:r>
              <a:rPr lang="en-US" dirty="0">
                <a:solidFill>
                  <a:srgbClr val="0070C0"/>
                </a:solidFill>
              </a:rPr>
              <a:t>substantial short-run variations </a:t>
            </a:r>
            <a:r>
              <a:rPr lang="tr-TR" dirty="0">
                <a:solidFill>
                  <a:srgbClr val="0070C0"/>
                </a:solidFill>
              </a:rPr>
              <a:t>                     </a:t>
            </a:r>
            <a:r>
              <a:rPr lang="en-US" dirty="0"/>
              <a:t>and can be important sources of substantial </a:t>
            </a:r>
            <a:r>
              <a:rPr lang="en-US" dirty="0">
                <a:solidFill>
                  <a:srgbClr val="0070C0"/>
                </a:solidFill>
              </a:rPr>
              <a:t>fluctuations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/>
              <a:t>in the monetary base</a:t>
            </a:r>
            <a:r>
              <a:rPr lang="tr-TR" dirty="0"/>
              <a:t>.</a:t>
            </a:r>
          </a:p>
          <a:p>
            <a:pPr>
              <a:spcBef>
                <a:spcPts val="1200"/>
              </a:spcBef>
            </a:pPr>
            <a:r>
              <a:rPr lang="en-US" dirty="0"/>
              <a:t>However, </a:t>
            </a:r>
            <a:r>
              <a:rPr lang="tr-TR" dirty="0"/>
              <a:t>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CB can predict these fluctuations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can offset them through </a:t>
            </a:r>
            <a:r>
              <a:rPr lang="tr-TR" dirty="0">
                <a:solidFill>
                  <a:srgbClr val="0070C0"/>
                </a:solidFill>
              </a:rPr>
              <a:t>OMO</a:t>
            </a:r>
            <a:r>
              <a:rPr lang="en-US" dirty="0">
                <a:solidFill>
                  <a:srgbClr val="0070C0"/>
                </a:solidFill>
              </a:rPr>
              <a:t>. 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71</a:t>
            </a:fld>
            <a:endParaRPr lang="tr-TR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6322714"/>
          </a:xfrm>
        </p:spPr>
        <p:txBody>
          <a:bodyPr>
            <a:normAutofit/>
          </a:bodyPr>
          <a:lstStyle/>
          <a:p>
            <a:r>
              <a:rPr lang="en-US" b="1" dirty="0"/>
              <a:t>MULTIPLE DEPOSIT CREATION: </a:t>
            </a:r>
            <a:br>
              <a:rPr lang="tr-TR" b="1" dirty="0"/>
            </a:br>
            <a:r>
              <a:rPr lang="en-US" b="1" dirty="0"/>
              <a:t>A SIMPLE MODEL</a:t>
            </a:r>
            <a:br>
              <a:rPr lang="tr-TR" dirty="0"/>
            </a:b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72</a:t>
            </a:fld>
            <a:endParaRPr lang="tr-TR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50567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MULTIPLE </a:t>
            </a:r>
            <a:br>
              <a:rPr lang="tr-TR" b="1" dirty="0"/>
            </a:br>
            <a:r>
              <a:rPr lang="en-US" b="1" dirty="0"/>
              <a:t>DEPOSIT CREATION </a:t>
            </a:r>
            <a:br>
              <a:rPr lang="tr-TR" b="1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916832"/>
            <a:ext cx="8215370" cy="494116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With our understanding of </a:t>
            </a:r>
          </a:p>
          <a:p>
            <a:pPr marL="360363" indent="0"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how the CB controls the monetary base </a:t>
            </a:r>
          </a:p>
          <a:p>
            <a:pPr marL="36036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how banks operate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 </a:t>
            </a:r>
            <a:r>
              <a:rPr lang="en-US" dirty="0"/>
              <a:t>we now have the tools </a:t>
            </a:r>
            <a:r>
              <a:rPr lang="tr-TR" dirty="0"/>
              <a:t>                                           </a:t>
            </a:r>
            <a:r>
              <a:rPr lang="en-US" dirty="0"/>
              <a:t>necessary to explain </a:t>
            </a:r>
            <a:r>
              <a:rPr lang="tr-TR" dirty="0"/>
              <a:t>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how deposits are created</a:t>
            </a:r>
            <a:r>
              <a:rPr lang="en-US" dirty="0"/>
              <a:t>. 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73</a:t>
            </a:fld>
            <a:endParaRPr lang="tr-TR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MULTIPLE </a:t>
            </a:r>
            <a:br>
              <a:rPr lang="tr-TR" b="1" dirty="0"/>
            </a:br>
            <a:r>
              <a:rPr lang="en-US" b="1" dirty="0"/>
              <a:t>DEPOSIT CREATION </a:t>
            </a:r>
            <a:br>
              <a:rPr lang="tr-TR" b="1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844824"/>
            <a:ext cx="8215370" cy="50131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When the CB supplies the banking system with </a:t>
            </a:r>
            <a:r>
              <a:rPr lang="en-US" dirty="0">
                <a:solidFill>
                  <a:srgbClr val="0070C0"/>
                </a:solidFill>
              </a:rPr>
              <a:t>one unit of additional reserves</a:t>
            </a:r>
            <a:r>
              <a:rPr lang="en-US" dirty="0"/>
              <a:t>, </a:t>
            </a:r>
            <a:r>
              <a:rPr lang="tr-TR" dirty="0"/>
              <a:t>                       </a:t>
            </a:r>
            <a:r>
              <a:rPr lang="en-US" dirty="0">
                <a:solidFill>
                  <a:srgbClr val="0070C0"/>
                </a:solidFill>
              </a:rPr>
              <a:t>deposits increase by a multiple of this amount.</a:t>
            </a:r>
          </a:p>
          <a:p>
            <a:pPr>
              <a:spcBef>
                <a:spcPts val="1200"/>
              </a:spcBef>
            </a:pPr>
            <a:r>
              <a:rPr lang="en-US" dirty="0"/>
              <a:t>This is a process called </a:t>
            </a:r>
            <a:endParaRPr lang="tr-TR" dirty="0"/>
          </a:p>
          <a:p>
            <a:pPr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multiple deposit creation</a:t>
            </a:r>
            <a:r>
              <a:rPr lang="en-US" dirty="0"/>
              <a:t>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438984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Deposit Creation</a:t>
            </a:r>
            <a:br>
              <a:rPr lang="tr-TR" dirty="0"/>
            </a:b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75</a:t>
            </a:fld>
            <a:endParaRPr lang="tr-TR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 </a:t>
            </a:r>
            <a:br>
              <a:rPr lang="tr-TR" b="1" dirty="0"/>
            </a:br>
            <a:r>
              <a:rPr lang="en-US" b="1" dirty="0"/>
              <a:t>Deposit Creation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484784"/>
            <a:ext cx="8286808" cy="5373216"/>
          </a:xfrm>
        </p:spPr>
        <p:txBody>
          <a:bodyPr>
            <a:normAutofit/>
          </a:bodyPr>
          <a:lstStyle/>
          <a:p>
            <a:r>
              <a:rPr lang="en-US" dirty="0"/>
              <a:t>To facilitate understanding of the deposit creation process, we make three assumptions:</a:t>
            </a:r>
            <a:endParaRPr lang="tr-TR" sz="2800" dirty="0"/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sz="3200" dirty="0"/>
              <a:t>There is </a:t>
            </a:r>
            <a:r>
              <a:rPr lang="en-US" sz="3200" dirty="0">
                <a:solidFill>
                  <a:srgbClr val="0070C0"/>
                </a:solidFill>
              </a:rPr>
              <a:t>only one commercial bank </a:t>
            </a:r>
            <a:r>
              <a:rPr lang="tr-TR" sz="3200" dirty="0">
                <a:solidFill>
                  <a:srgbClr val="0070C0"/>
                </a:solidFill>
              </a:rPr>
              <a:t>                                </a:t>
            </a:r>
            <a:r>
              <a:rPr lang="en-US" sz="3200" dirty="0"/>
              <a:t>in the country, </a:t>
            </a:r>
            <a:r>
              <a:rPr lang="en-US" sz="3200" dirty="0">
                <a:solidFill>
                  <a:srgbClr val="0070C0"/>
                </a:solidFill>
              </a:rPr>
              <a:t>Bank A</a:t>
            </a:r>
            <a:r>
              <a:rPr lang="en-US" sz="3200" dirty="0"/>
              <a:t>.</a:t>
            </a:r>
            <a:endParaRPr lang="tr-TR" sz="3200" dirty="0"/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sz="3200" dirty="0"/>
              <a:t>Bank A </a:t>
            </a:r>
            <a:r>
              <a:rPr lang="en-US" sz="3200" dirty="0">
                <a:solidFill>
                  <a:srgbClr val="0070C0"/>
                </a:solidFill>
              </a:rPr>
              <a:t>does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not hold excess reserves</a:t>
            </a:r>
            <a:r>
              <a:rPr lang="en-US" sz="3200" dirty="0"/>
              <a:t>.</a:t>
            </a:r>
            <a:endParaRPr lang="tr-TR" sz="3200" dirty="0"/>
          </a:p>
          <a:p>
            <a:pPr lvl="1">
              <a:spcBef>
                <a:spcPts val="1200"/>
              </a:spcBef>
            </a:pPr>
            <a:r>
              <a:rPr lang="en-US" sz="3200" dirty="0"/>
              <a:t>Customers of Bank A </a:t>
            </a:r>
            <a:r>
              <a:rPr lang="en-US" sz="3200" dirty="0">
                <a:solidFill>
                  <a:srgbClr val="0070C0"/>
                </a:solidFill>
              </a:rPr>
              <a:t>make their payments </a:t>
            </a:r>
            <a:r>
              <a:rPr lang="en-US" sz="3200" dirty="0"/>
              <a:t>by</a:t>
            </a:r>
            <a:r>
              <a:rPr lang="en-US" sz="3200" dirty="0">
                <a:solidFill>
                  <a:srgbClr val="0070C0"/>
                </a:solidFill>
              </a:rPr>
              <a:t> check </a:t>
            </a:r>
            <a:endParaRPr lang="tr-TR" sz="3200" dirty="0">
              <a:solidFill>
                <a:srgbClr val="0070C0"/>
              </a:solidFill>
            </a:endParaRPr>
          </a:p>
          <a:p>
            <a:pPr marL="719138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there is no currency flow</a:t>
            </a:r>
            <a:r>
              <a:rPr lang="en-US" sz="3200" dirty="0"/>
              <a:t> </a:t>
            </a:r>
            <a:r>
              <a:rPr lang="tr-TR" sz="3200" dirty="0"/>
              <a:t>                                       </a:t>
            </a:r>
            <a:r>
              <a:rPr lang="en-US" sz="3200" dirty="0"/>
              <a:t>out of the banking system.</a:t>
            </a:r>
            <a:endParaRPr lang="tr-TR" sz="3200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76</a:t>
            </a:fld>
            <a:endParaRPr lang="tr-TR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 </a:t>
            </a:r>
            <a:br>
              <a:rPr lang="tr-TR" b="1" dirty="0"/>
            </a:br>
            <a:r>
              <a:rPr lang="en-US" b="1" dirty="0"/>
              <a:t>Deposit Creation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844824"/>
            <a:ext cx="8176992" cy="50131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Suppose that </a:t>
            </a:r>
            <a:r>
              <a:rPr lang="tr-TR" dirty="0"/>
              <a:t>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CB bought bonds of </a:t>
            </a:r>
            <a:r>
              <a:rPr lang="tr-TR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00 million liras </a:t>
            </a:r>
            <a:r>
              <a:rPr lang="tr-TR" dirty="0">
                <a:solidFill>
                  <a:srgbClr val="0070C0"/>
                </a:solidFill>
              </a:rPr>
              <a:t>                   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Bank A.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After the CB has bought the 100 million liras in bonds from Bank A, </a:t>
            </a:r>
            <a:r>
              <a:rPr lang="tr-TR" dirty="0"/>
              <a:t>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bank’s reserves </a:t>
            </a:r>
            <a:r>
              <a:rPr lang="en-US" dirty="0"/>
              <a:t>have</a:t>
            </a:r>
            <a:r>
              <a:rPr lang="en-US" dirty="0">
                <a:solidFill>
                  <a:srgbClr val="0070C0"/>
                </a:solidFill>
              </a:rPr>
              <a:t> increased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100 m liras.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77</a:t>
            </a:fld>
            <a:endParaRPr lang="tr-TR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 </a:t>
            </a:r>
            <a:br>
              <a:rPr lang="tr-TR" b="1" dirty="0"/>
            </a:br>
            <a:r>
              <a:rPr lang="en-US" b="1" dirty="0"/>
              <a:t>Deposit Creation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556792"/>
            <a:ext cx="8104984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Because Bank A has </a:t>
            </a:r>
            <a:r>
              <a:rPr lang="en-US" dirty="0">
                <a:solidFill>
                  <a:srgbClr val="0070C0"/>
                </a:solidFill>
              </a:rPr>
              <a:t>no increase </a:t>
            </a:r>
            <a:r>
              <a:rPr lang="tr-TR" dirty="0">
                <a:solidFill>
                  <a:srgbClr val="0070C0"/>
                </a:solidFill>
              </a:rPr>
              <a:t>                                        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its deposits,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required reserves remain the same, </a:t>
            </a:r>
            <a:r>
              <a:rPr lang="tr-TR" dirty="0">
                <a:solidFill>
                  <a:srgbClr val="0070C0"/>
                </a:solidFill>
              </a:rPr>
              <a:t>                                    </a:t>
            </a:r>
            <a:r>
              <a:rPr lang="en-US" dirty="0"/>
              <a:t>and the additional 100 m liras of reserves means that </a:t>
            </a:r>
            <a:r>
              <a:rPr lang="tr-TR" dirty="0"/>
              <a:t>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its excess reserves increase by 100 m liras.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Bank A </a:t>
            </a:r>
            <a:r>
              <a:rPr lang="en-US" dirty="0">
                <a:solidFill>
                  <a:srgbClr val="0070C0"/>
                </a:solidFill>
              </a:rPr>
              <a:t>decides to make a loan </a:t>
            </a:r>
            <a:r>
              <a:rPr lang="tr-TR" dirty="0">
                <a:solidFill>
                  <a:srgbClr val="0070C0"/>
                </a:solidFill>
              </a:rPr>
              <a:t>of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100 m liras </a:t>
            </a:r>
            <a:r>
              <a:rPr lang="en-US" dirty="0"/>
              <a:t>rise in excess reserves. </a:t>
            </a:r>
          </a:p>
          <a:p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78</a:t>
            </a:fld>
            <a:endParaRPr lang="tr-TR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/>
          </a:bodyPr>
          <a:lstStyle/>
          <a:p>
            <a:r>
              <a:rPr lang="en-US" b="1" dirty="0"/>
              <a:t> </a:t>
            </a:r>
            <a:r>
              <a:rPr lang="en-US" sz="4000" b="1" dirty="0"/>
              <a:t>Deposit Creation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340768"/>
            <a:ext cx="8136904" cy="551723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When </a:t>
            </a:r>
            <a:r>
              <a:rPr lang="tr-TR" dirty="0"/>
              <a:t>it</a:t>
            </a:r>
            <a:r>
              <a:rPr lang="en-US" dirty="0"/>
              <a:t> makes the loan, </a:t>
            </a:r>
            <a:r>
              <a:rPr lang="tr-TR" dirty="0"/>
              <a:t>                                                             </a:t>
            </a:r>
            <a:r>
              <a:rPr lang="en-US" dirty="0"/>
              <a:t>it </a:t>
            </a:r>
            <a:r>
              <a:rPr lang="en-US" dirty="0">
                <a:solidFill>
                  <a:srgbClr val="0070C0"/>
                </a:solidFill>
              </a:rPr>
              <a:t>sets up an account for the borrower </a:t>
            </a:r>
            <a:r>
              <a:rPr lang="tr-TR" dirty="0">
                <a:solidFill>
                  <a:srgbClr val="0070C0"/>
                </a:solidFill>
              </a:rPr>
              <a:t>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puts the proceeds of the loan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this account.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this way, </a:t>
            </a:r>
            <a:r>
              <a:rPr lang="tr-TR" dirty="0"/>
              <a:t>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Bank A create</a:t>
            </a:r>
            <a:r>
              <a:rPr lang="tr-TR" dirty="0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 deposits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</a:t>
            </a:r>
            <a:r>
              <a:rPr lang="en-US" dirty="0"/>
              <a:t>by its act of lending.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79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sz="4000" b="1" dirty="0"/>
              <a:t>THE CENTRAL BANK’</a:t>
            </a:r>
            <a:r>
              <a:rPr lang="tr-TR" sz="4000" b="1" dirty="0"/>
              <a:t>S</a:t>
            </a:r>
            <a:r>
              <a:rPr lang="en-US" sz="4000" b="1" dirty="0"/>
              <a:t> </a:t>
            </a:r>
            <a:r>
              <a:rPr lang="en-US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CONTROL </a:t>
            </a:r>
            <a:r>
              <a:rPr lang="tr-TR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           </a:t>
            </a:r>
            <a:r>
              <a:rPr lang="en-US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OF THE MONETARY BASE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700808"/>
            <a:ext cx="8064896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Of the three players,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the central bank</a:t>
            </a:r>
            <a:r>
              <a:rPr lang="tr-TR" dirty="0">
                <a:solidFill>
                  <a:srgbClr val="0070C0"/>
                </a:solidFill>
              </a:rPr>
              <a:t>(CB)</a:t>
            </a:r>
            <a:r>
              <a:rPr lang="en-US" dirty="0">
                <a:solidFill>
                  <a:srgbClr val="0070C0"/>
                </a:solidFill>
              </a:rPr>
              <a:t> is the most important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/>
              <a:t>in the financial system. </a:t>
            </a:r>
            <a:endParaRPr lang="tr-TR" dirty="0"/>
          </a:p>
          <a:p>
            <a:pPr>
              <a:spcAft>
                <a:spcPts val="1200"/>
              </a:spcAft>
            </a:pPr>
            <a:r>
              <a:rPr lang="en-US" dirty="0"/>
              <a:t>Now, </a:t>
            </a:r>
            <a:r>
              <a:rPr lang="en-US" dirty="0">
                <a:solidFill>
                  <a:srgbClr val="0070C0"/>
                </a:solidFill>
              </a:rPr>
              <a:t>we will study its balance sheet </a:t>
            </a:r>
            <a:r>
              <a:rPr lang="tr-TR" dirty="0">
                <a:solidFill>
                  <a:srgbClr val="0070C0"/>
                </a:solidFill>
              </a:rPr>
              <a:t>                         </a:t>
            </a:r>
            <a:r>
              <a:rPr lang="en-US" dirty="0"/>
              <a:t>to understand the effects of its monetary policy actions. </a:t>
            </a:r>
            <a:endParaRPr lang="tr-TR" dirty="0"/>
          </a:p>
          <a:p>
            <a:pPr>
              <a:spcAft>
                <a:spcPts val="1200"/>
              </a:spcAft>
            </a:pPr>
            <a:endParaRPr lang="en-US" dirty="0"/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/>
          </a:bodyPr>
          <a:lstStyle/>
          <a:p>
            <a:r>
              <a:rPr lang="en-US" b="1" dirty="0"/>
              <a:t> </a:t>
            </a:r>
            <a:r>
              <a:rPr lang="en-US" sz="4000" b="1" dirty="0"/>
              <a:t>Deposit Creation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340768"/>
            <a:ext cx="8136904" cy="551723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Because </a:t>
            </a:r>
            <a:r>
              <a:rPr lang="en-US" dirty="0">
                <a:solidFill>
                  <a:srgbClr val="0070C0"/>
                </a:solidFill>
              </a:rPr>
              <a:t>deposits are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part of the money supply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           </a:t>
            </a:r>
            <a:r>
              <a:rPr lang="en-US" dirty="0"/>
              <a:t>the bank’s act of lending, </a:t>
            </a:r>
            <a:r>
              <a:rPr lang="tr-TR" dirty="0"/>
              <a:t>                                                       </a:t>
            </a:r>
            <a:r>
              <a:rPr lang="en-US" dirty="0"/>
              <a:t>in fact, </a:t>
            </a:r>
            <a:r>
              <a:rPr lang="en-US" dirty="0">
                <a:solidFill>
                  <a:srgbClr val="0070C0"/>
                </a:solidFill>
              </a:rPr>
              <a:t>creates money.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increase in reserves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dirty="0"/>
              <a:t>of 100 m liras </a:t>
            </a:r>
            <a:r>
              <a:rPr lang="tr-TR" dirty="0"/>
              <a:t>i</a:t>
            </a:r>
            <a:r>
              <a:rPr lang="en-US" dirty="0"/>
              <a:t>s converted </a:t>
            </a:r>
            <a:r>
              <a:rPr lang="tr-TR" dirty="0"/>
              <a:t>                                                                            </a:t>
            </a:r>
            <a:r>
              <a:rPr lang="en-US" dirty="0"/>
              <a:t>into </a:t>
            </a:r>
            <a:r>
              <a:rPr lang="en-US" dirty="0">
                <a:solidFill>
                  <a:srgbClr val="0070C0"/>
                </a:solidFill>
              </a:rPr>
              <a:t>loans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deposits </a:t>
            </a:r>
            <a:r>
              <a:rPr lang="en-US" dirty="0"/>
              <a:t>of 100 m liras.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51992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928694"/>
          </a:xfrm>
        </p:spPr>
        <p:txBody>
          <a:bodyPr>
            <a:normAutofit/>
          </a:bodyPr>
          <a:lstStyle/>
          <a:p>
            <a:r>
              <a:rPr lang="en-US" sz="4000" b="1" dirty="0"/>
              <a:t>Deposit Creation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571612"/>
            <a:ext cx="8215370" cy="528638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Now let’s see </a:t>
            </a:r>
            <a:r>
              <a:rPr lang="tr-TR" dirty="0"/>
              <a:t>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what happens to these deposits. </a:t>
            </a:r>
          </a:p>
          <a:p>
            <a:pPr>
              <a:spcBef>
                <a:spcPts val="1200"/>
              </a:spcBef>
            </a:pPr>
            <a:r>
              <a:rPr lang="en-US" dirty="0"/>
              <a:t>If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</a:t>
            </a:r>
            <a:r>
              <a:rPr lang="en-US" dirty="0"/>
              <a:t>required reserve ratio is </a:t>
            </a:r>
            <a:r>
              <a:rPr lang="en-US" dirty="0">
                <a:solidFill>
                  <a:srgbClr val="0070C0"/>
                </a:solidFill>
              </a:rPr>
              <a:t>10%</a:t>
            </a:r>
            <a:r>
              <a:rPr lang="en-US" dirty="0"/>
              <a:t>, </a:t>
            </a:r>
            <a:endParaRPr lang="tr-TR" dirty="0"/>
          </a:p>
          <a:p>
            <a:pPr marL="360363" indent="0">
              <a:spcBef>
                <a:spcPts val="0"/>
              </a:spcBef>
              <a:buNone/>
            </a:pPr>
            <a:r>
              <a:rPr lang="en-US" dirty="0"/>
              <a:t>required reserves of Bank A will increase </a:t>
            </a:r>
            <a:r>
              <a:rPr lang="tr-TR" dirty="0"/>
              <a:t>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10 m liras</a:t>
            </a:r>
            <a:r>
              <a:rPr lang="en-US" dirty="0"/>
              <a:t>, 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leaving it </a:t>
            </a:r>
            <a:r>
              <a:rPr lang="en-US" dirty="0">
                <a:solidFill>
                  <a:srgbClr val="0070C0"/>
                </a:solidFill>
              </a:rPr>
              <a:t>90 m liras </a:t>
            </a:r>
            <a:r>
              <a:rPr lang="en-US" dirty="0"/>
              <a:t>of </a:t>
            </a:r>
            <a:r>
              <a:rPr lang="en-US" dirty="0">
                <a:solidFill>
                  <a:srgbClr val="0070C0"/>
                </a:solidFill>
              </a:rPr>
              <a:t>excess reserves.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81</a:t>
            </a:fld>
            <a:endParaRPr lang="tr-TR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28694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r>
              <a:rPr lang="en-US" b="1" dirty="0"/>
              <a:t>Deposit Creation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340768"/>
            <a:ext cx="7960968" cy="551723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Because Bank A does not want </a:t>
            </a:r>
            <a:r>
              <a:rPr lang="tr-TR" dirty="0"/>
              <a:t>                              </a:t>
            </a:r>
            <a:r>
              <a:rPr lang="en-US" dirty="0"/>
              <a:t>to hold on</a:t>
            </a:r>
            <a:r>
              <a:rPr lang="tr-TR" dirty="0"/>
              <a:t> </a:t>
            </a:r>
            <a:r>
              <a:rPr lang="en-US" dirty="0"/>
              <a:t>to excess reserves, </a:t>
            </a:r>
            <a:r>
              <a:rPr lang="tr-TR" dirty="0"/>
              <a:t>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it will make loans for the entire amount.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Its </a:t>
            </a:r>
            <a:r>
              <a:rPr lang="en-US" dirty="0">
                <a:solidFill>
                  <a:srgbClr val="0070C0"/>
                </a:solidFill>
              </a:rPr>
              <a:t>loans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deposits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</a:t>
            </a:r>
            <a:r>
              <a:rPr lang="en-US" dirty="0"/>
              <a:t>will then increase</a:t>
            </a:r>
            <a:r>
              <a:rPr lang="tr-TR" dirty="0"/>
              <a:t>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90 m liras</a:t>
            </a:r>
            <a:r>
              <a:rPr lang="en-US" dirty="0"/>
              <a:t>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The deposits in the banking system </a:t>
            </a:r>
            <a:r>
              <a:rPr lang="tr-TR" dirty="0">
                <a:solidFill>
                  <a:srgbClr val="0070C0"/>
                </a:solidFill>
              </a:rPr>
              <a:t>                                      </a:t>
            </a:r>
            <a:r>
              <a:rPr lang="en-US" dirty="0">
                <a:solidFill>
                  <a:srgbClr val="0070C0"/>
                </a:solidFill>
              </a:rPr>
              <a:t>have risen by another 90 </a:t>
            </a:r>
            <a:r>
              <a:rPr lang="en-US" dirty="0"/>
              <a:t>m liras</a:t>
            </a:r>
            <a:r>
              <a:rPr lang="tr-TR" dirty="0"/>
              <a:t> </a:t>
            </a:r>
            <a:r>
              <a:rPr lang="en-US" dirty="0"/>
              <a:t>and</a:t>
            </a:r>
            <a:r>
              <a:rPr lang="tr-TR" dirty="0"/>
              <a:t>                                   </a:t>
            </a:r>
            <a:r>
              <a:rPr lang="en-US" dirty="0">
                <a:solidFill>
                  <a:srgbClr val="0070C0"/>
                </a:solidFill>
              </a:rPr>
              <a:t>total increase </a:t>
            </a:r>
            <a:r>
              <a:rPr lang="en-US" dirty="0"/>
              <a:t>in deposits is </a:t>
            </a:r>
            <a:r>
              <a:rPr lang="en-US" dirty="0">
                <a:solidFill>
                  <a:srgbClr val="0070C0"/>
                </a:solidFill>
              </a:rPr>
              <a:t>190 m liras</a:t>
            </a:r>
            <a:r>
              <a:rPr lang="en-US" dirty="0"/>
              <a:t> (100+90).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82</a:t>
            </a:fld>
            <a:endParaRPr lang="tr-TR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839016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br>
              <a:rPr lang="tr-TR" b="1" dirty="0"/>
            </a:br>
            <a:r>
              <a:rPr lang="en-US" b="1" dirty="0"/>
              <a:t>Deposit Creation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268760"/>
            <a:ext cx="8104984" cy="558924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Bank A will keep 10% of 90 million liras </a:t>
            </a:r>
            <a:r>
              <a:rPr lang="tr-TR" dirty="0"/>
              <a:t>                           </a:t>
            </a:r>
            <a:r>
              <a:rPr lang="en-US" dirty="0"/>
              <a:t>(9 m</a:t>
            </a:r>
            <a:r>
              <a:rPr lang="tr-TR" dirty="0"/>
              <a:t> </a:t>
            </a:r>
            <a:r>
              <a:rPr lang="en-US" dirty="0"/>
              <a:t>liras) as </a:t>
            </a:r>
            <a:r>
              <a:rPr lang="en-US" dirty="0">
                <a:solidFill>
                  <a:srgbClr val="0070C0"/>
                </a:solidFill>
              </a:rPr>
              <a:t>required reserves </a:t>
            </a:r>
            <a:endParaRPr lang="tr-TR" dirty="0">
              <a:solidFill>
                <a:srgbClr val="0070C0"/>
              </a:solidFill>
            </a:endParaRPr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has 90% of 90 million liras </a:t>
            </a:r>
            <a:r>
              <a:rPr lang="en-US" dirty="0"/>
              <a:t>(81 m liras) </a:t>
            </a:r>
            <a:r>
              <a:rPr lang="tr-TR" dirty="0"/>
              <a:t>                      </a:t>
            </a:r>
            <a:r>
              <a:rPr lang="en-US" dirty="0">
                <a:solidFill>
                  <a:srgbClr val="0070C0"/>
                </a:solidFill>
              </a:rPr>
              <a:t>in excess reserves</a:t>
            </a:r>
            <a:r>
              <a:rPr lang="en-US" dirty="0"/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It will make loans totaling 81 m liras </a:t>
            </a:r>
            <a:r>
              <a:rPr lang="tr-TR" dirty="0">
                <a:solidFill>
                  <a:srgbClr val="0070C0"/>
                </a:solidFill>
              </a:rPr>
              <a:t>                      </a:t>
            </a:r>
            <a:r>
              <a:rPr lang="en-US" dirty="0"/>
              <a:t>to borrowers, </a:t>
            </a:r>
            <a:r>
              <a:rPr lang="tr-TR" dirty="0"/>
              <a:t>                                                                      </a:t>
            </a:r>
            <a:r>
              <a:rPr lang="en-US" dirty="0"/>
              <a:t>who spend the proceeds from the loans.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81 m liras spent by the borrowers will </a:t>
            </a:r>
            <a:r>
              <a:rPr lang="en-US" dirty="0">
                <a:solidFill>
                  <a:srgbClr val="0070C0"/>
                </a:solidFill>
              </a:rPr>
              <a:t>be deposited in another account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83</a:t>
            </a:fld>
            <a:endParaRPr lang="tr-TR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507288" cy="115212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Deposit Creation 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700808"/>
            <a:ext cx="8215370" cy="5157192"/>
          </a:xfrm>
        </p:spPr>
        <p:txBody>
          <a:bodyPr>
            <a:normAutofit/>
          </a:bodyPr>
          <a:lstStyle/>
          <a:p>
            <a:r>
              <a:rPr lang="en-US" dirty="0"/>
              <a:t>Consequently, </a:t>
            </a:r>
            <a:r>
              <a:rPr lang="tr-TR" dirty="0"/>
              <a:t>                                                                   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the initial 100 m liras increase of reserves </a:t>
            </a:r>
            <a:r>
              <a:rPr lang="en-US" dirty="0"/>
              <a:t>in the banking system, 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the total increase of deposits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</a:t>
            </a:r>
            <a:r>
              <a:rPr lang="en-US" dirty="0"/>
              <a:t>in the system so far is </a:t>
            </a:r>
            <a:r>
              <a:rPr lang="en-US" dirty="0">
                <a:solidFill>
                  <a:srgbClr val="0070C0"/>
                </a:solidFill>
              </a:rPr>
              <a:t>271 m liras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 		</a:t>
            </a:r>
            <a:r>
              <a:rPr lang="en-US" dirty="0">
                <a:solidFill>
                  <a:srgbClr val="0070C0"/>
                </a:solidFill>
              </a:rPr>
              <a:t>100m+ 90m +81m = 271 million liras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84</a:t>
            </a:fld>
            <a:endParaRPr lang="tr-TR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363272" cy="115212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Deposit Creation 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772816"/>
            <a:ext cx="8215370" cy="5085184"/>
          </a:xfrm>
        </p:spPr>
        <p:txBody>
          <a:bodyPr>
            <a:normAutofit/>
          </a:bodyPr>
          <a:lstStyle/>
          <a:p>
            <a:r>
              <a:rPr lang="en-US" dirty="0"/>
              <a:t>Following the same reasoning,</a:t>
            </a:r>
            <a:endParaRPr lang="tr-TR" dirty="0"/>
          </a:p>
          <a:p>
            <a:pPr marL="360363" indent="0"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if </a:t>
            </a:r>
            <a:r>
              <a:rPr lang="tr-TR" dirty="0">
                <a:solidFill>
                  <a:srgbClr val="0070C0"/>
                </a:solidFill>
              </a:rPr>
              <a:t>Bank A</a:t>
            </a:r>
            <a:r>
              <a:rPr lang="en-US" dirty="0">
                <a:solidFill>
                  <a:srgbClr val="0070C0"/>
                </a:solidFill>
              </a:rPr>
              <a:t> make</a:t>
            </a:r>
            <a:r>
              <a:rPr lang="tr-TR" dirty="0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 loans for the full amount of its excess reserves</a:t>
            </a:r>
            <a:r>
              <a:rPr lang="en-US" dirty="0"/>
              <a:t>, </a:t>
            </a:r>
            <a:r>
              <a:rPr lang="tr-TR" dirty="0"/>
              <a:t>                                            </a:t>
            </a:r>
            <a:r>
              <a:rPr lang="en-US" dirty="0"/>
              <a:t>further increments in deposits will continue</a:t>
            </a:r>
            <a:r>
              <a:rPr lang="tr-TR" dirty="0"/>
              <a:t>,</a:t>
            </a:r>
            <a:r>
              <a:rPr lang="en-US" dirty="0"/>
              <a:t> as depicted in Table </a:t>
            </a:r>
            <a:r>
              <a:rPr lang="tr-TR"/>
              <a:t>6.</a:t>
            </a:r>
            <a:r>
              <a:rPr lang="en-US" dirty="0"/>
              <a:t>1.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85</a:t>
            </a:fld>
            <a:endParaRPr lang="tr-TR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b="1" dirty="0"/>
              <a:t>Table </a:t>
            </a:r>
            <a:r>
              <a:rPr lang="tr-TR" sz="2600" b="1" dirty="0"/>
              <a:t>6.</a:t>
            </a:r>
            <a:r>
              <a:rPr lang="en-US" sz="2600" b="1" dirty="0"/>
              <a:t>1  Creation of Deposits (assuming 10% reserve requirement and a 100  million liras increase in reserves)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86</a:t>
            </a:fld>
            <a:endParaRPr lang="tr-TR"/>
          </a:p>
        </p:txBody>
      </p:sp>
      <p:graphicFrame>
        <p:nvGraphicFramePr>
          <p:cNvPr id="5" name="4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981388"/>
              </p:ext>
            </p:extLst>
          </p:nvPr>
        </p:nvGraphicFramePr>
        <p:xfrm>
          <a:off x="1357292" y="1643050"/>
          <a:ext cx="6143667" cy="4294827"/>
        </p:xfrm>
        <a:graphic>
          <a:graphicData uri="http://schemas.openxmlformats.org/drawingml/2006/table">
            <a:tbl>
              <a:tblPr/>
              <a:tblGrid>
                <a:gridCol w="2047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7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7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6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Increase in deposits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Increase in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loans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Increase in reserves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8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0.00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100.00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0.00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91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100.00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90.00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10.00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7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90.00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81.00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9.00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49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81.00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72.90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8.10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48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72.90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65.61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7.29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27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65.61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59.05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6.56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29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59.05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53.14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5.91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48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….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…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…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769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1000.00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1000.00 </a:t>
                      </a:r>
                      <a:endParaRPr lang="tr-TR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100.00 </a:t>
                      </a:r>
                      <a:endParaRPr lang="tr-TR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ipe dir="r"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1224136"/>
          </a:xfrm>
        </p:spPr>
        <p:txBody>
          <a:bodyPr>
            <a:normAutofit/>
          </a:bodyPr>
          <a:lstStyle/>
          <a:p>
            <a:r>
              <a:rPr lang="en-US" sz="4000" b="1" dirty="0"/>
              <a:t>Deposit Creation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916832"/>
            <a:ext cx="8143932" cy="494116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Therefore, 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the total increase in deposits</a:t>
            </a:r>
            <a:r>
              <a:rPr lang="en-US" dirty="0"/>
              <a:t> </a:t>
            </a:r>
            <a:r>
              <a:rPr lang="tr-TR" dirty="0"/>
              <a:t>                                            </a:t>
            </a:r>
            <a:r>
              <a:rPr lang="en-US" dirty="0"/>
              <a:t>from the initial </a:t>
            </a:r>
            <a:r>
              <a:rPr lang="en-US" dirty="0">
                <a:solidFill>
                  <a:srgbClr val="0070C0"/>
                </a:solidFill>
              </a:rPr>
              <a:t>100 m liras </a:t>
            </a:r>
            <a:r>
              <a:rPr lang="en-US" dirty="0"/>
              <a:t>rise in reserves </a:t>
            </a:r>
            <a:r>
              <a:rPr lang="tr-TR" dirty="0"/>
              <a:t>                                                                                    </a:t>
            </a:r>
            <a:r>
              <a:rPr lang="en-US" dirty="0"/>
              <a:t>will be </a:t>
            </a:r>
            <a:r>
              <a:rPr lang="en-US" dirty="0">
                <a:solidFill>
                  <a:srgbClr val="0070C0"/>
                </a:solidFill>
              </a:rPr>
              <a:t>1,000 m liras</a:t>
            </a:r>
            <a:r>
              <a:rPr lang="tr-TR" dirty="0">
                <a:solidFill>
                  <a:srgbClr val="0070C0"/>
                </a:solidFill>
              </a:rPr>
              <a:t>.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87</a:t>
            </a:fld>
            <a:endParaRPr lang="tr-TR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14290"/>
            <a:ext cx="8352928" cy="98246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Deposit Creation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357298"/>
            <a:ext cx="8143932" cy="550070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multiple increase in deposits generated from an increase in the banking system’s reserves is called </a:t>
            </a:r>
            <a:r>
              <a:rPr lang="tr-TR" dirty="0"/>
              <a:t>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simple deposit multiplier.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our example</a:t>
            </a:r>
            <a:r>
              <a:rPr lang="tr-TR" dirty="0"/>
              <a:t>,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</a:t>
            </a:r>
            <a:r>
              <a:rPr lang="en-US" dirty="0">
                <a:solidFill>
                  <a:srgbClr val="0070C0"/>
                </a:solidFill>
              </a:rPr>
              <a:t> required reserve ratio </a:t>
            </a:r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10%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the simple deposit multiplier </a:t>
            </a:r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10.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>
                <a:solidFill>
                  <a:srgbClr val="0070C0"/>
                </a:solidFill>
              </a:rPr>
              <a:t>T</a:t>
            </a:r>
            <a:r>
              <a:rPr lang="en-US" dirty="0">
                <a:solidFill>
                  <a:srgbClr val="0070C0"/>
                </a:solidFill>
              </a:rPr>
              <a:t>he simple deposits multiplier </a:t>
            </a:r>
            <a:r>
              <a:rPr lang="en-US" dirty="0"/>
              <a:t>equals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</a:t>
            </a:r>
            <a:r>
              <a:rPr lang="en-US" dirty="0">
                <a:solidFill>
                  <a:srgbClr val="0070C0"/>
                </a:solidFill>
              </a:rPr>
              <a:t>the reciprocal of the required reserve ratio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88</a:t>
            </a:fld>
            <a:endParaRPr lang="tr-TR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586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Deposit Creation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268760"/>
            <a:ext cx="8215370" cy="55892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formula for the multiple expansion of deposits </a:t>
            </a:r>
            <a:r>
              <a:rPr lang="tr-TR" dirty="0"/>
              <a:t>is </a:t>
            </a:r>
            <a:r>
              <a:rPr lang="en-US" dirty="0"/>
              <a:t>as follows, 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en-US" dirty="0"/>
              <a:t>		</a:t>
            </a:r>
            <a:r>
              <a:rPr lang="tr-TR" dirty="0"/>
              <a:t>	</a:t>
            </a:r>
            <a:r>
              <a:rPr lang="en-US" dirty="0"/>
              <a:t> </a:t>
            </a:r>
            <a:r>
              <a:rPr lang="en-US" i="1" dirty="0"/>
              <a:t>∆D</a:t>
            </a:r>
            <a:r>
              <a:rPr lang="en-US" dirty="0"/>
              <a:t> =  	 </a:t>
            </a: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/>
              <a:t>		(1)	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</a:p>
          <a:p>
            <a:pPr lvl="1">
              <a:buNone/>
            </a:pPr>
            <a:r>
              <a:rPr lang="en-US" dirty="0"/>
              <a:t>∆D</a:t>
            </a:r>
            <a:r>
              <a:rPr lang="tr-TR" dirty="0"/>
              <a:t>:</a:t>
            </a:r>
            <a:r>
              <a:rPr lang="en-US" dirty="0"/>
              <a:t> change in total deposits in the banking system </a:t>
            </a:r>
            <a:endParaRPr lang="tr-TR" dirty="0"/>
          </a:p>
          <a:p>
            <a:pPr lvl="1">
              <a:buNone/>
            </a:pPr>
            <a:r>
              <a:rPr lang="tr-TR" dirty="0" err="1"/>
              <a:t>r</a:t>
            </a:r>
            <a:r>
              <a:rPr lang="en-US" dirty="0"/>
              <a:t>r</a:t>
            </a:r>
            <a:r>
              <a:rPr lang="tr-TR" dirty="0"/>
              <a:t> :</a:t>
            </a:r>
            <a:r>
              <a:rPr lang="en-US" dirty="0"/>
              <a:t> required reserve ratio </a:t>
            </a:r>
            <a:endParaRPr lang="tr-TR" dirty="0"/>
          </a:p>
          <a:p>
            <a:pPr>
              <a:buNone/>
            </a:pPr>
            <a:r>
              <a:rPr lang="tr-TR" dirty="0"/>
              <a:t>	 </a:t>
            </a:r>
            <a:r>
              <a:rPr lang="en-US" sz="2800" dirty="0"/>
              <a:t>∆R</a:t>
            </a:r>
            <a:r>
              <a:rPr lang="tr-TR" sz="2800" dirty="0"/>
              <a:t>: </a:t>
            </a:r>
            <a:r>
              <a:rPr lang="en-US" sz="2800" dirty="0"/>
              <a:t>change in reserve</a:t>
            </a:r>
            <a:r>
              <a:rPr lang="tr-TR" sz="2800" dirty="0"/>
              <a:t>s</a:t>
            </a:r>
            <a:r>
              <a:rPr lang="en-US" sz="2800" dirty="0"/>
              <a:t> for the banking system</a:t>
            </a:r>
            <a:endParaRPr lang="tr-TR" sz="2800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89</a:t>
            </a:fld>
            <a:endParaRPr lang="tr-TR"/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2780928"/>
            <a:ext cx="1152128" cy="864096"/>
          </a:xfrm>
          <a:prstGeom prst="rect">
            <a:avLst/>
          </a:prstGeom>
          <a:noFill/>
        </p:spPr>
      </p:pic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pPr marL="457200" lvl="1" algn="ctr"/>
            <a:r>
              <a:rPr lang="en-US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Central Banks’ </a:t>
            </a:r>
            <a:br>
              <a:rPr lang="tr-T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Balance Sheet</a:t>
            </a:r>
            <a:br>
              <a:rPr lang="tr-T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dirty="0"/>
            </a:br>
            <a:endParaRPr lang="tr-TR" dirty="0"/>
          </a:p>
        </p:txBody>
      </p:sp>
      <p:sp>
        <p:nvSpPr>
          <p:cNvPr id="2" name="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225720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136525"/>
            <a:ext cx="8712968" cy="1132235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Deposit Creation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268760"/>
            <a:ext cx="8215370" cy="558924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If Bank A chooses </a:t>
            </a:r>
            <a:r>
              <a:rPr lang="tr-TR" dirty="0"/>
              <a:t>     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invest its excess reserves in securities,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</a:t>
            </a:r>
            <a:r>
              <a:rPr lang="en-US" dirty="0"/>
              <a:t>instead of lending, </a:t>
            </a:r>
            <a:r>
              <a:rPr lang="en-US" dirty="0">
                <a:solidFill>
                  <a:srgbClr val="0070C0"/>
                </a:solidFill>
              </a:rPr>
              <a:t>the result is the same.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Suppose that </a:t>
            </a:r>
            <a:r>
              <a:rPr lang="en-US" dirty="0">
                <a:solidFill>
                  <a:srgbClr val="0070C0"/>
                </a:solidFill>
              </a:rPr>
              <a:t>Bank A buys 100 m liras of securities </a:t>
            </a:r>
            <a:r>
              <a:rPr lang="en-US" dirty="0"/>
              <a:t>instead of making loans. </a:t>
            </a:r>
            <a:endParaRPr lang="tr-TR" dirty="0"/>
          </a:p>
          <a:p>
            <a:pPr marL="354013" indent="-354013"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It writes 100 m liras in checks</a:t>
            </a:r>
            <a:r>
              <a:rPr lang="en-US" dirty="0"/>
              <a:t> </a:t>
            </a:r>
            <a:r>
              <a:rPr lang="tr-TR" dirty="0"/>
              <a:t>                                 </a:t>
            </a:r>
            <a:r>
              <a:rPr lang="en-US" dirty="0"/>
              <a:t>to the sellers of the securities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dirty="0"/>
              <a:t>who in turn </a:t>
            </a:r>
            <a:r>
              <a:rPr lang="en-US" dirty="0">
                <a:solidFill>
                  <a:srgbClr val="0070C0"/>
                </a:solidFill>
              </a:rPr>
              <a:t>deposit the 100 m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liras at Bank A.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90</a:t>
            </a:fld>
            <a:endParaRPr lang="tr-TR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357166"/>
            <a:ext cx="8784976" cy="107157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Deposit Creation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785926"/>
            <a:ext cx="8215370" cy="507207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Bank’s deposits increase by 100 </a:t>
            </a:r>
            <a:r>
              <a:rPr lang="en-US" dirty="0"/>
              <a:t>m liras</a:t>
            </a:r>
            <a:r>
              <a:rPr lang="tr-TR" dirty="0"/>
              <a:t>                       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the deposit expansion process is 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>
                <a:solidFill>
                  <a:srgbClr val="0070C0"/>
                </a:solidFill>
              </a:rPr>
              <a:t>the same as before.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91</a:t>
            </a:fld>
            <a:endParaRPr lang="tr-TR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40960" cy="108012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Deposit Creation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428736"/>
            <a:ext cx="8215370" cy="542926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our example</a:t>
            </a:r>
            <a:r>
              <a:rPr lang="tr-TR" dirty="0"/>
              <a:t>,</a:t>
            </a:r>
            <a:r>
              <a:rPr lang="en-US" dirty="0"/>
              <a:t> we assumed </a:t>
            </a:r>
            <a:r>
              <a:rPr lang="en-US" dirty="0">
                <a:solidFill>
                  <a:srgbClr val="0070C0"/>
                </a:solidFill>
              </a:rPr>
              <a:t>a single bank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However,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whole banking system </a:t>
            </a:r>
            <a:r>
              <a:rPr lang="en-US" dirty="0"/>
              <a:t>can generate a multiple expansion of deposits</a:t>
            </a:r>
            <a:r>
              <a:rPr lang="tr-TR" dirty="0"/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When a bank loses its excess reserves, 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>
                <a:solidFill>
                  <a:srgbClr val="0070C0"/>
                </a:solidFill>
              </a:rPr>
              <a:t>these reserves do not leave the banking system</a:t>
            </a:r>
            <a:r>
              <a:rPr lang="tr-TR" dirty="0"/>
              <a:t>;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       </a:t>
            </a:r>
            <a:r>
              <a:rPr lang="en-US" dirty="0"/>
              <a:t>other banks use them to make additional loans and create additional deposits.</a:t>
            </a:r>
            <a:r>
              <a:rPr lang="tr-TR" dirty="0"/>
              <a:t> 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92</a:t>
            </a:fld>
            <a:endParaRPr lang="tr-TR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8" cy="109665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Deposit Creation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714488"/>
            <a:ext cx="8072494" cy="514351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T</a:t>
            </a:r>
            <a:r>
              <a:rPr lang="en-US" dirty="0"/>
              <a:t>his process continues until the initial increase in reserves results in a multiple increase in deposits.</a:t>
            </a:r>
            <a:endParaRPr lang="tr-TR" dirty="0"/>
          </a:p>
          <a:p>
            <a:pPr>
              <a:spcBef>
                <a:spcPts val="1200"/>
              </a:spcBef>
            </a:pPr>
            <a:r>
              <a:rPr lang="en-US" dirty="0"/>
              <a:t>For the banking system as a whole, 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  <a:tabLst>
                <a:tab pos="360363" algn="l"/>
              </a:tabLst>
            </a:pPr>
            <a:r>
              <a:rPr lang="en-US" dirty="0">
                <a:solidFill>
                  <a:srgbClr val="0070C0"/>
                </a:solidFill>
              </a:rPr>
              <a:t>deposit creation (or contraction) will stop </a:t>
            </a:r>
            <a:r>
              <a:rPr lang="en-US" dirty="0"/>
              <a:t>only when </a:t>
            </a:r>
            <a:r>
              <a:rPr lang="en-US" dirty="0">
                <a:solidFill>
                  <a:srgbClr val="0070C0"/>
                </a:solidFill>
              </a:rPr>
              <a:t>excess reserves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</a:t>
            </a:r>
            <a:r>
              <a:rPr lang="en-US" dirty="0"/>
              <a:t>in the banking system </a:t>
            </a:r>
            <a:r>
              <a:rPr lang="en-US" dirty="0">
                <a:solidFill>
                  <a:srgbClr val="0070C0"/>
                </a:solidFill>
              </a:rPr>
              <a:t>are zero</a:t>
            </a:r>
            <a:r>
              <a:rPr lang="tr-TR" dirty="0">
                <a:solidFill>
                  <a:srgbClr val="0070C0"/>
                </a:solidFill>
              </a:rPr>
              <a:t>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93</a:t>
            </a:fld>
            <a:endParaRPr lang="tr-TR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Critique of </a:t>
            </a:r>
            <a:br>
              <a:rPr lang="tr-TR" b="1" dirty="0"/>
            </a:br>
            <a:r>
              <a:rPr lang="en-US" b="1" dirty="0"/>
              <a:t>the Simple Model </a:t>
            </a:r>
            <a:br>
              <a:rPr lang="tr-TR" b="1" dirty="0"/>
            </a:b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94</a:t>
            </a:fld>
            <a:endParaRPr lang="tr-TR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Critique of </a:t>
            </a:r>
            <a:br>
              <a:rPr lang="tr-TR" b="1" dirty="0"/>
            </a:br>
            <a:r>
              <a:rPr lang="en-US" b="1" dirty="0"/>
              <a:t>the Simple Model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2071678"/>
            <a:ext cx="8136904" cy="4786322"/>
          </a:xfrm>
        </p:spPr>
        <p:txBody>
          <a:bodyPr>
            <a:normAutofit/>
          </a:bodyPr>
          <a:lstStyle/>
          <a:p>
            <a:r>
              <a:rPr lang="en-US" dirty="0"/>
              <a:t>The simple deposit creation model implies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that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CB can completely control </a:t>
            </a:r>
            <a:r>
              <a:rPr lang="tr-TR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level of demand deposits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/>
              <a:t>by setting</a:t>
            </a:r>
            <a:endParaRPr lang="tr-TR" dirty="0"/>
          </a:p>
          <a:p>
            <a:pPr indent="17463"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the required </a:t>
            </a:r>
            <a:r>
              <a:rPr lang="en-US">
                <a:solidFill>
                  <a:srgbClr val="0070C0"/>
                </a:solidFill>
              </a:rPr>
              <a:t>reserve ratio</a:t>
            </a:r>
            <a:r>
              <a:rPr lang="en-US"/>
              <a:t> and </a:t>
            </a:r>
            <a:r>
              <a:rPr lang="en-US">
                <a:solidFill>
                  <a:srgbClr val="0070C0"/>
                </a:solidFill>
              </a:rPr>
              <a:t>the level of reserves.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95</a:t>
            </a:fld>
            <a:endParaRPr lang="tr-TR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Critique of </a:t>
            </a:r>
            <a:br>
              <a:rPr lang="tr-TR" b="1" dirty="0"/>
            </a:br>
            <a:r>
              <a:rPr lang="en-US" b="1" dirty="0"/>
              <a:t>the Simple Model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844824"/>
            <a:ext cx="8175852" cy="5013176"/>
          </a:xfrm>
        </p:spPr>
        <p:txBody>
          <a:bodyPr>
            <a:normAutofit/>
          </a:bodyPr>
          <a:lstStyle/>
          <a:p>
            <a:r>
              <a:rPr lang="en-US" dirty="0"/>
              <a:t>This is because of our two simplifying assumptions: </a:t>
            </a:r>
          </a:p>
          <a:p>
            <a:pPr lvl="1">
              <a:spcAft>
                <a:spcPts val="1200"/>
              </a:spcAft>
            </a:pPr>
            <a:r>
              <a:rPr lang="en-US" sz="3200" dirty="0"/>
              <a:t>Bank A does </a:t>
            </a:r>
            <a:r>
              <a:rPr lang="en-US" sz="3200" dirty="0">
                <a:solidFill>
                  <a:srgbClr val="0070C0"/>
                </a:solidFill>
              </a:rPr>
              <a:t>not hold excess reserves</a:t>
            </a:r>
            <a:r>
              <a:rPr lang="tr-TR" sz="3200" dirty="0">
                <a:solidFill>
                  <a:srgbClr val="0070C0"/>
                </a:solidFill>
              </a:rPr>
              <a:t>,</a:t>
            </a:r>
          </a:p>
          <a:p>
            <a:pPr lvl="1"/>
            <a:r>
              <a:rPr lang="en-US" sz="3200" dirty="0"/>
              <a:t>customers of Bank A (borrowers) </a:t>
            </a:r>
            <a:r>
              <a:rPr lang="en-US" sz="3200" dirty="0">
                <a:solidFill>
                  <a:srgbClr val="0070C0"/>
                </a:solidFill>
              </a:rPr>
              <a:t>make their payments by check</a:t>
            </a:r>
            <a:r>
              <a:rPr lang="tr-TR" sz="3200" dirty="0"/>
              <a:t>, </a:t>
            </a:r>
          </a:p>
          <a:p>
            <a:pPr marL="719138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/>
              <a:t>and there is </a:t>
            </a:r>
            <a:r>
              <a:rPr lang="en-US" sz="3200" dirty="0">
                <a:solidFill>
                  <a:srgbClr val="0070C0"/>
                </a:solidFill>
              </a:rPr>
              <a:t>no currency flow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</a:t>
            </a:r>
            <a:r>
              <a:rPr lang="en-US" sz="3200" dirty="0"/>
              <a:t>out of </a:t>
            </a:r>
            <a:r>
              <a:rPr lang="en-US" sz="3200" dirty="0">
                <a:solidFill>
                  <a:srgbClr val="0070C0"/>
                </a:solidFill>
              </a:rPr>
              <a:t>the banking system. 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96</a:t>
            </a:fld>
            <a:endParaRPr lang="tr-TR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Critique of </a:t>
            </a:r>
            <a:br>
              <a:rPr lang="tr-TR" b="1" dirty="0"/>
            </a:br>
            <a:r>
              <a:rPr lang="en-US" b="1" dirty="0"/>
              <a:t>the Simple Model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16832"/>
            <a:ext cx="8064896" cy="494116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actual creation of deposits is </a:t>
            </a:r>
            <a:r>
              <a:rPr lang="en-US" dirty="0">
                <a:solidFill>
                  <a:srgbClr val="0070C0"/>
                </a:solidFill>
              </a:rPr>
              <a:t>much complicated </a:t>
            </a:r>
            <a:r>
              <a:rPr lang="en-US" dirty="0"/>
              <a:t>than the single model</a:t>
            </a:r>
            <a:r>
              <a:rPr lang="tr-TR" dirty="0"/>
              <a:t> </a:t>
            </a:r>
            <a:r>
              <a:rPr lang="en-US" dirty="0"/>
              <a:t>implies</a:t>
            </a:r>
            <a:r>
              <a:rPr lang="tr-TR" dirty="0"/>
              <a:t>.</a:t>
            </a:r>
          </a:p>
          <a:p>
            <a:pPr marL="354013" indent="-354013">
              <a:spcBef>
                <a:spcPts val="1200"/>
              </a:spcBef>
            </a:pP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Because</a:t>
            </a:r>
            <a:r>
              <a:rPr lang="en-US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banks</a:t>
            </a:r>
            <a:r>
              <a:rPr lang="en-US" b="1" dirty="0"/>
              <a:t> </a:t>
            </a:r>
            <a:r>
              <a:rPr lang="en-US" dirty="0">
                <a:solidFill>
                  <a:srgbClr val="0070C0"/>
                </a:solidFill>
              </a:rPr>
              <a:t>hold some excess reserves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/>
              <a:t> </a:t>
            </a:r>
            <a:r>
              <a:rPr lang="tr-TR" dirty="0"/>
              <a:t>                        </a:t>
            </a:r>
            <a:r>
              <a:rPr lang="en-US" dirty="0">
                <a:solidFill>
                  <a:srgbClr val="0070C0"/>
                </a:solidFill>
              </a:rPr>
              <a:t>borrowers make some payments by cash </a:t>
            </a:r>
            <a:endParaRPr lang="tr-TR" dirty="0">
              <a:solidFill>
                <a:srgbClr val="0070C0"/>
              </a:solidFill>
            </a:endParaRPr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 therefore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there is a currency flow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</a:t>
            </a:r>
            <a:r>
              <a:rPr lang="en-US" dirty="0"/>
              <a:t>out of the banking system.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97</a:t>
            </a:fld>
            <a:endParaRPr lang="tr-TR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5504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Critique of </a:t>
            </a:r>
            <a:br>
              <a:rPr lang="tr-TR" b="1" dirty="0"/>
            </a:br>
            <a:r>
              <a:rPr lang="en-US" b="1" dirty="0"/>
              <a:t>the Simple Model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72816"/>
            <a:ext cx="8064896" cy="5085184"/>
          </a:xfrm>
        </p:spPr>
        <p:txBody>
          <a:bodyPr>
            <a:normAutofit/>
          </a:bodyPr>
          <a:lstStyle/>
          <a:p>
            <a:r>
              <a:rPr lang="en-US" dirty="0"/>
              <a:t>If, in our example, </a:t>
            </a:r>
            <a:r>
              <a:rPr lang="tr-TR" dirty="0"/>
              <a:t>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proceeds from Bank A’s 90 m liras loan are not deposited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</a:t>
            </a:r>
            <a:r>
              <a:rPr lang="en-US" dirty="0"/>
              <a:t>but </a:t>
            </a:r>
            <a:r>
              <a:rPr lang="en-US" dirty="0">
                <a:solidFill>
                  <a:srgbClr val="0070C0"/>
                </a:solidFill>
              </a:rPr>
              <a:t>are kept in currency</a:t>
            </a:r>
            <a:r>
              <a:rPr lang="en-US" dirty="0"/>
              <a:t>, </a:t>
            </a:r>
            <a:endParaRPr lang="tr-TR" dirty="0"/>
          </a:p>
          <a:p>
            <a:pPr>
              <a:spcBef>
                <a:spcPts val="0"/>
              </a:spcBef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nothing is deposited in the bank account</a:t>
            </a:r>
            <a:endParaRPr lang="tr-TR" dirty="0">
              <a:solidFill>
                <a:srgbClr val="0070C0"/>
              </a:solidFill>
            </a:endParaRPr>
          </a:p>
          <a:p>
            <a:pPr indent="17463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the deposit creation process ceases.</a:t>
            </a: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98</a:t>
            </a:fld>
            <a:endParaRPr lang="tr-TR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9905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Critique of </a:t>
            </a:r>
            <a:br>
              <a:rPr lang="tr-TR" b="1" dirty="0"/>
            </a:br>
            <a:r>
              <a:rPr lang="en-US" b="1" dirty="0"/>
              <a:t>the Simple Model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16832"/>
            <a:ext cx="8064896" cy="49411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Total increase in the money supply is now </a:t>
            </a:r>
            <a:r>
              <a:rPr lang="en-US" dirty="0">
                <a:solidFill>
                  <a:srgbClr val="0070C0"/>
                </a:solidFill>
              </a:rPr>
              <a:t>190 m liras</a:t>
            </a:r>
            <a:r>
              <a:rPr lang="en-US" dirty="0"/>
              <a:t>: </a:t>
            </a:r>
          </a:p>
          <a:p>
            <a:pPr>
              <a:spcAft>
                <a:spcPts val="600"/>
              </a:spcAft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70C0"/>
                </a:solidFill>
              </a:rPr>
              <a:t>90 m liras increase in currency </a:t>
            </a:r>
            <a:r>
              <a:rPr lang="tr-TR" dirty="0">
                <a:solidFill>
                  <a:srgbClr val="0070C0"/>
                </a:solidFill>
              </a:rPr>
              <a:t>                             </a:t>
            </a:r>
            <a:r>
              <a:rPr lang="en-US" dirty="0"/>
              <a:t>plus </a:t>
            </a:r>
            <a:r>
              <a:rPr lang="tr-TR" dirty="0"/>
              <a:t>        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initial 100 m liras </a:t>
            </a:r>
            <a:r>
              <a:rPr lang="en-US" dirty="0"/>
              <a:t>of deposits </a:t>
            </a:r>
            <a:r>
              <a:rPr lang="tr-TR" dirty="0"/>
              <a:t>                               </a:t>
            </a:r>
            <a:r>
              <a:rPr lang="en-US" dirty="0"/>
              <a:t>created by the loans of Bank A</a:t>
            </a:r>
            <a:r>
              <a:rPr lang="tr-TR" dirty="0"/>
              <a:t>.</a:t>
            </a: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12079</TotalTime>
  <Words>6037</Words>
  <Application>Microsoft Office PowerPoint</Application>
  <PresentationFormat>On-screen Show (4:3)</PresentationFormat>
  <Paragraphs>853</Paragraphs>
  <Slides>146</Slides>
  <Notes>128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146</vt:i4>
      </vt:variant>
    </vt:vector>
  </HeadingPairs>
  <TitlesOfParts>
    <vt:vector size="151" baseType="lpstr">
      <vt:lpstr>Arial</vt:lpstr>
      <vt:lpstr>Calibri</vt:lpstr>
      <vt:lpstr>Times New Roman</vt:lpstr>
      <vt:lpstr>Ofis Teması</vt:lpstr>
      <vt:lpstr>Denklem</vt:lpstr>
      <vt:lpstr>MONEY SUPPLY   </vt:lpstr>
      <vt:lpstr> MONEY SUPPLY  </vt:lpstr>
      <vt:lpstr> MONEY SUPPLY  </vt:lpstr>
      <vt:lpstr> MONEY SUPPLY  </vt:lpstr>
      <vt:lpstr> MONEY SUPPLY  </vt:lpstr>
      <vt:lpstr>  MONEY SUPPLY    </vt:lpstr>
      <vt:lpstr>THE CENTRAL BANK’S CONTROL  OF THE MONETARY BASE  </vt:lpstr>
      <vt:lpstr> THE CENTRAL BANK’S CONTROL                                  OF THE MONETARY BASE  </vt:lpstr>
      <vt:lpstr>Central Banks’  Balance Sheet  </vt:lpstr>
      <vt:lpstr> Central Banks’ Balance Sheet  </vt:lpstr>
      <vt:lpstr>  </vt:lpstr>
      <vt:lpstr>  Liabilities   </vt:lpstr>
      <vt:lpstr>Liabilities </vt:lpstr>
      <vt:lpstr> Liabilities </vt:lpstr>
      <vt:lpstr> Liabilities </vt:lpstr>
      <vt:lpstr> Liabilities </vt:lpstr>
      <vt:lpstr> Liabilities </vt:lpstr>
      <vt:lpstr> Liabilities </vt:lpstr>
      <vt:lpstr> Liabilities </vt:lpstr>
      <vt:lpstr> Liabilities </vt:lpstr>
      <vt:lpstr> Liabilities </vt:lpstr>
      <vt:lpstr>Assets  </vt:lpstr>
      <vt:lpstr> Assets  </vt:lpstr>
      <vt:lpstr> Assets  </vt:lpstr>
      <vt:lpstr> Assets  </vt:lpstr>
      <vt:lpstr> Assets  </vt:lpstr>
      <vt:lpstr> Assets  </vt:lpstr>
      <vt:lpstr> Assets  </vt:lpstr>
      <vt:lpstr>Control Of  the Monetary Base </vt:lpstr>
      <vt:lpstr> Control of  the Monetary Base </vt:lpstr>
      <vt:lpstr> Control of  the Monetary Base </vt:lpstr>
      <vt:lpstr> Control of  the Monetary Base </vt:lpstr>
      <vt:lpstr>Central Bank  Open Market Operations (OMO) </vt:lpstr>
      <vt:lpstr>  Central Bank  Open Market Operations  </vt:lpstr>
      <vt:lpstr> Open Market Operations </vt:lpstr>
      <vt:lpstr> Open Market Operations </vt:lpstr>
      <vt:lpstr> Open Market Purchase </vt:lpstr>
      <vt:lpstr>Open Market Purchase </vt:lpstr>
      <vt:lpstr> Open Market Purchase  </vt:lpstr>
      <vt:lpstr> Open Market Purchase  </vt:lpstr>
      <vt:lpstr>Open Market Sale </vt:lpstr>
      <vt:lpstr>PowerPoint Presentation</vt:lpstr>
      <vt:lpstr>Loans to Banks</vt:lpstr>
      <vt:lpstr> Loans to Banks </vt:lpstr>
      <vt:lpstr>Loans to Banks</vt:lpstr>
      <vt:lpstr>Making a Discount Loan to a Bank</vt:lpstr>
      <vt:lpstr>Loans to Banks</vt:lpstr>
      <vt:lpstr>Loans to Banks</vt:lpstr>
      <vt:lpstr>Loans to Banks</vt:lpstr>
      <vt:lpstr>Other  Factors  That Affect the Monetary Base</vt:lpstr>
      <vt:lpstr> Other  Factors  That Affect the Monetary  Base </vt:lpstr>
      <vt:lpstr>  Other  Factors   </vt:lpstr>
      <vt:lpstr>  Other  Factors   </vt:lpstr>
      <vt:lpstr>  Other  Factors   </vt:lpstr>
      <vt:lpstr>Shifts  from Deposits into Currency</vt:lpstr>
      <vt:lpstr> Shifts  from Deposits into Currency  </vt:lpstr>
      <vt:lpstr> Shifts  from Deposits into Currency  </vt:lpstr>
      <vt:lpstr> Shifts from Deposits into Currency (Million Liras) </vt:lpstr>
      <vt:lpstr> Shifts  from Deposits into Currency  </vt:lpstr>
      <vt:lpstr> Shifts  from Deposits into Currency  </vt:lpstr>
      <vt:lpstr> Shifts  from Deposits into Currency  </vt:lpstr>
      <vt:lpstr> Shifts  from Deposits into Currency  </vt:lpstr>
      <vt:lpstr> Shifts  from Deposits into Currency  </vt:lpstr>
      <vt:lpstr>Overview of The CB’s Ability to Control The Monetary Base</vt:lpstr>
      <vt:lpstr> The CB’s Ability  to Control The Monetary Base </vt:lpstr>
      <vt:lpstr> The CB  and The Monetary Base </vt:lpstr>
      <vt:lpstr>  The CB  and The Monetary Base  </vt:lpstr>
      <vt:lpstr>  The CB  and The Monetary Base  </vt:lpstr>
      <vt:lpstr>  The CB  and The Monetary Base  </vt:lpstr>
      <vt:lpstr> The CB  and The Monetary Base </vt:lpstr>
      <vt:lpstr> The CB  and The Monetary Base </vt:lpstr>
      <vt:lpstr>MULTIPLE DEPOSIT CREATION:  A SIMPLE MODEL </vt:lpstr>
      <vt:lpstr>  MULTIPLE  DEPOSIT CREATION   </vt:lpstr>
      <vt:lpstr>  MULTIPLE  DEPOSIT CREATION   </vt:lpstr>
      <vt:lpstr>Deposit Creation </vt:lpstr>
      <vt:lpstr>  Deposit Creation </vt:lpstr>
      <vt:lpstr>  Deposit Creation </vt:lpstr>
      <vt:lpstr>  Deposit Creation </vt:lpstr>
      <vt:lpstr> Deposit Creation</vt:lpstr>
      <vt:lpstr> Deposit Creation</vt:lpstr>
      <vt:lpstr>Deposit Creation</vt:lpstr>
      <vt:lpstr> Deposit Creation  </vt:lpstr>
      <vt:lpstr> Deposit Creation  </vt:lpstr>
      <vt:lpstr> Deposit Creation  </vt:lpstr>
      <vt:lpstr> Deposit Creation  </vt:lpstr>
      <vt:lpstr>Table 6.1  Creation of Deposits (assuming 10% reserve requirement and a 100  million liras increase in reserves)</vt:lpstr>
      <vt:lpstr>Deposit Creation</vt:lpstr>
      <vt:lpstr> Deposit Creation  </vt:lpstr>
      <vt:lpstr> Deposit Creation  </vt:lpstr>
      <vt:lpstr> Deposit Creation  </vt:lpstr>
      <vt:lpstr> Deposit Creation  </vt:lpstr>
      <vt:lpstr> Deposit Creation  </vt:lpstr>
      <vt:lpstr> Deposit Creation  </vt:lpstr>
      <vt:lpstr>Critique of  the Simple Model  </vt:lpstr>
      <vt:lpstr> Critique of  the Simple Model </vt:lpstr>
      <vt:lpstr> Critique of  the Simple Model </vt:lpstr>
      <vt:lpstr> Critique of  the Simple Model </vt:lpstr>
      <vt:lpstr> Critique of  the Simple Model </vt:lpstr>
      <vt:lpstr> Critique of  the Simple Model </vt:lpstr>
      <vt:lpstr> Critique of  the Simple Model </vt:lpstr>
      <vt:lpstr>Critique of  the Simple Model</vt:lpstr>
      <vt:lpstr> Critique of  the Simple Model </vt:lpstr>
      <vt:lpstr> Critique of  the Simple Model </vt:lpstr>
      <vt:lpstr> Critique of  the Simple Model </vt:lpstr>
      <vt:lpstr> Critique of  the Simple Model </vt:lpstr>
      <vt:lpstr>FACTORS THAT DETERMINE  THE MONEY SUPPLY </vt:lpstr>
      <vt:lpstr> FACTORS THAT DETERMINE  THE MONEY SUPPLY </vt:lpstr>
      <vt:lpstr> FACTORS THAT DETERMINE  THE MONEY SUPPLY </vt:lpstr>
      <vt:lpstr> FACTORS THAT DETERMINE  THE MONEY SUPPLY </vt:lpstr>
      <vt:lpstr>Changes in the Non-borrowed Monetary Base (MBn) </vt:lpstr>
      <vt:lpstr> Changes in the MBn  </vt:lpstr>
      <vt:lpstr>  Changes in the MBn   </vt:lpstr>
      <vt:lpstr>Change in  Borrowed Reserves (BR)  from the CB  </vt:lpstr>
      <vt:lpstr> Changes    in BR from the CB </vt:lpstr>
      <vt:lpstr> Changes  in BR from the CB </vt:lpstr>
      <vt:lpstr> Changes  in BR from the CB </vt:lpstr>
      <vt:lpstr>Changes in  required reserve ratio (rr) </vt:lpstr>
      <vt:lpstr>  Changes in  required reserve ratio (rr)  </vt:lpstr>
      <vt:lpstr>  Changes in  required reserve ratio (rr)  </vt:lpstr>
      <vt:lpstr>Changes  in Currency Holdings  </vt:lpstr>
      <vt:lpstr> Changes  in Currency Holdings  </vt:lpstr>
      <vt:lpstr> Changes  in Currency Holdings  </vt:lpstr>
      <vt:lpstr>Changes  in Currency  Holdings</vt:lpstr>
      <vt:lpstr>Changes  in Excess Reserves</vt:lpstr>
      <vt:lpstr>Changes  in Excess Reserves</vt:lpstr>
      <vt:lpstr>Changes  in Excess Reserves</vt:lpstr>
      <vt:lpstr> FACTORS THAT  DETERMINE  THE MONEY SUPPLY </vt:lpstr>
      <vt:lpstr> FACTORS THAT  DETERMINE  THE MONEY SUPPLY </vt:lpstr>
      <vt:lpstr>The  Money Multiplier</vt:lpstr>
      <vt:lpstr> The  Money Multiplier </vt:lpstr>
      <vt:lpstr> The  Money Multiplier </vt:lpstr>
      <vt:lpstr> The  Money Multiplier </vt:lpstr>
      <vt:lpstr> The  Money Multiplier </vt:lpstr>
      <vt:lpstr> The Money Multiplier </vt:lpstr>
      <vt:lpstr>The Money Multiplier</vt:lpstr>
      <vt:lpstr>The Money Multiplier</vt:lpstr>
      <vt:lpstr>The Money Multiplier</vt:lpstr>
      <vt:lpstr>Money Multiplier</vt:lpstr>
      <vt:lpstr> Money Multiplier </vt:lpstr>
      <vt:lpstr> Money Multiplier </vt:lpstr>
      <vt:lpstr> Money Multiplier </vt:lpstr>
      <vt:lpstr> Money Multiplier </vt:lpstr>
      <vt:lpstr>  Money Multiplier  </vt:lpstr>
      <vt:lpstr> Money Multiplier </vt:lpstr>
      <vt:lpstr> Money Multiplier </vt:lpstr>
      <vt:lpstr> Money Multiplier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MONEY SUPPLY  PROCESS </dc:title>
  <dc:creator>user</dc:creator>
  <cp:lastModifiedBy>Mehmet Sezgi</cp:lastModifiedBy>
  <cp:revision>399</cp:revision>
  <dcterms:created xsi:type="dcterms:W3CDTF">2012-10-31T19:53:43Z</dcterms:created>
  <dcterms:modified xsi:type="dcterms:W3CDTF">2023-07-02T19:40:12Z</dcterms:modified>
</cp:coreProperties>
</file>