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5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104C-DD26-4882-9E1C-476645B16F78}" type="slidenum">
              <a:rPr lang="tr-T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5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427A-54A3-4E99-8E0B-F6E0AFF58ECA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3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75E0C-4A9A-4903-9B78-84D143C1C4A3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72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774A-D5F8-44B7-A500-11901823C5D1}" type="datetimeFigureOut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20.09.2023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FF26-6DA3-4AE2-85D3-017F5437E48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5036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20.09.2023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9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20.09.2023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20.09.2023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4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20.09.2023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2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20.09.2023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58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20.09.2023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7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20.09.2023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1FA0-6911-41B8-88D3-7CB18D80D9D4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1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20.09.2023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41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20.09.2023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55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20.09.2023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01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20.09.2023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4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44FA-326F-481F-A15E-B19F90FC6256}" type="slidenum">
              <a:rPr lang="tr-T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48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B897-3D7F-4F1E-8A73-8737CA486B26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9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49EB-383F-49A4-8D7A-58457F3745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5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F927-2073-4845-892A-9E15D48697FA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6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744E-33BB-4B21-8680-A1AE57CC0731}" type="datetimeFigureOut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20.09.2023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DF84-B281-4A72-B771-1EFB98A1182A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6499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F717-8A8F-4D80-9A10-A20C920E829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E0DB3-A7E1-4941-B0F9-95919D874A9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7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3003C-CAF3-4834-AAF4-8383AEB2B18F}" type="slidenum">
              <a:rPr lang="tr-TR" b="1">
                <a:solidFill>
                  <a:srgbClr val="04617B">
                    <a:shade val="9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b="1">
              <a:solidFill>
                <a:srgbClr val="04617B">
                  <a:shade val="9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>
                <a:solidFill>
                  <a:prstClr val="black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>
                <a:solidFill>
                  <a:prstClr val="black"/>
                </a:solidFill>
                <a:latin typeface="Comic Sans MS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54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20.09.2023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6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84233" y="1658963"/>
            <a:ext cx="9144000" cy="1036637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YARALANMALAR</a:t>
            </a:r>
            <a:r>
              <a:rPr lang="tr-TR" sz="6000" dirty="0" smtClean="0">
                <a:solidFill>
                  <a:srgbClr val="CC0000"/>
                </a:solidFill>
              </a:rPr>
              <a:t>  </a:t>
            </a:r>
            <a:r>
              <a:rPr lang="tr-TR" sz="6600" dirty="0" smtClean="0"/>
              <a:t> </a:t>
            </a:r>
          </a:p>
        </p:txBody>
      </p:sp>
      <p:pic>
        <p:nvPicPr>
          <p:cNvPr id="200707" name="Picture 5" descr="C:\Users\TEKNO\Desktop\İLKYARDIM FOTOLARI\indir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5857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0647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844550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CİDDİ YARALANMALAR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4438"/>
            <a:ext cx="7859713" cy="453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b="1" smtClean="0">
                <a:solidFill>
                  <a:srgbClr val="CC0000"/>
                </a:solidFill>
              </a:rPr>
              <a:t>Belirtileri;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Kenarları 2 - 3 cm. den daha fazla ayrık olan,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Kanaması durdurulamayan,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Kas ve kemiğin göründüğü,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Delici aletlerle oluşan,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Yabancı cisim saplanmış olan,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İnsan ve hayvan ısıkları,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Görünürde iz bırakma ihtimali olan yaralar.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altLang="tr-TR" b="1" smtClean="0"/>
          </a:p>
        </p:txBody>
      </p:sp>
    </p:spTree>
    <p:extLst>
      <p:ext uri="{BB962C8B-B14F-4D97-AF65-F5344CB8AC3E}">
        <p14:creationId xmlns:p14="http://schemas.microsoft.com/office/powerpoint/2010/main" val="12110207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9144000" cy="1079500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CİDDİ YARALANMALARDA</a:t>
            </a:r>
            <a:br>
              <a:rPr lang="tr-TR" altLang="tr-TR" sz="2800" b="1" smtClean="0">
                <a:solidFill>
                  <a:srgbClr val="CC0000"/>
                </a:solidFill>
              </a:rPr>
            </a:br>
            <a:r>
              <a:rPr lang="tr-TR" altLang="tr-TR" sz="2800" b="1" smtClean="0">
                <a:solidFill>
                  <a:srgbClr val="CC0000"/>
                </a:solidFill>
              </a:rPr>
              <a:t> İLK YARDIM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05038"/>
            <a:ext cx="9144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Yaraya saplanan yabancı cisimler asla çıkarılmaz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Yarada kanama varsa durdurulur,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Yara içi kurcalanmamalıdır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Yara temiz bir bezle örtülür (nemli bez)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Yara üzerine bandaj uygulanır,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>
                <a:solidFill>
                  <a:srgbClr val="FF1F1F"/>
                </a:solidFill>
              </a:rPr>
              <a:t>1-1-2 </a:t>
            </a:r>
            <a:r>
              <a:rPr lang="tr-TR" altLang="tr-TR" b="1" smtClean="0"/>
              <a:t>aranır.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tr-TR" altLang="tr-TR" b="1" smtClean="0"/>
          </a:p>
        </p:txBody>
      </p:sp>
      <p:pic>
        <p:nvPicPr>
          <p:cNvPr id="210948" name="Picture 4" descr="C:\Documents and Settings\ozge.akdag\Desktop\İlk Yardım Eğitimci Eğitimi\ilk yardım fotoğrafları\ER1_5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00563"/>
            <a:ext cx="2381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4819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571500"/>
            <a:ext cx="9001125" cy="1079500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DELİCİ GÖĞÜS YARALANMALARI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85938"/>
            <a:ext cx="4037013" cy="4733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b="1" smtClean="0">
                <a:solidFill>
                  <a:srgbClr val="CC0000"/>
                </a:solidFill>
              </a:rPr>
              <a:t>Belirtileri;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Yoğun ağrı,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Solunum zorluğu,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Morarma,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Kan tükürme,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Yarada nefes alıyor görüntüsü</a:t>
            </a:r>
          </a:p>
          <a:p>
            <a:pPr eaLnBrk="1" hangingPunct="1">
              <a:buFontTx/>
              <a:buNone/>
            </a:pPr>
            <a:endParaRPr lang="tr-TR" altLang="tr-TR" b="1" smtClean="0"/>
          </a:p>
          <a:p>
            <a:pPr eaLnBrk="1" hangingPunct="1">
              <a:buFontTx/>
              <a:buNone/>
            </a:pPr>
            <a:endParaRPr lang="tr-TR" altLang="tr-TR" b="1" smtClean="0"/>
          </a:p>
        </p:txBody>
      </p:sp>
      <p:pic>
        <p:nvPicPr>
          <p:cNvPr id="211972" name="32 Resim" descr="suckingthoraxwoun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643188"/>
            <a:ext cx="37147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385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25"/>
            <a:ext cx="9144000" cy="785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smtClean="0">
                <a:solidFill>
                  <a:srgbClr val="CC0000"/>
                </a:solidFill>
              </a:rPr>
              <a:t>DELİCİ GÖĞÜS </a:t>
            </a:r>
            <a:br>
              <a:rPr lang="tr-TR" sz="2800" b="1" smtClean="0">
                <a:solidFill>
                  <a:srgbClr val="CC0000"/>
                </a:solidFill>
              </a:rPr>
            </a:br>
            <a:r>
              <a:rPr lang="tr-TR" sz="2800" b="1" smtClean="0">
                <a:solidFill>
                  <a:srgbClr val="CC0000"/>
                </a:solidFill>
              </a:rPr>
              <a:t>YARALANMALARINDA İLK YARDIM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28750"/>
            <a:ext cx="4929188" cy="4530725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Bilinç kontrolü yapılır,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Yaşam bulguları değerlendirilir,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i="1" smtClean="0"/>
              <a:t>Yara, üzerine plastik poşet, naylon vb. sarılmış bir bezle kapatılır,</a:t>
            </a:r>
            <a:r>
              <a:rPr lang="tr-TR" altLang="tr-TR" b="1" smtClean="0"/>
              <a:t> Kapatılan malzemenin bir ucu açık bırakılır,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Batan cisim varsa etrafı desteklenerek tespit edilir,</a:t>
            </a:r>
          </a:p>
        </p:txBody>
      </p:sp>
      <p:pic>
        <p:nvPicPr>
          <p:cNvPr id="212996" name="34 Resim" descr="suckingthoraxwoun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643188"/>
            <a:ext cx="35179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8683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0063"/>
            <a:ext cx="914400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smtClean="0">
                <a:solidFill>
                  <a:srgbClr val="CC0000"/>
                </a:solidFill>
              </a:rPr>
              <a:t>DELİCİ GÖĞÜS </a:t>
            </a:r>
            <a:br>
              <a:rPr lang="tr-TR" sz="2800" b="1" smtClean="0">
                <a:solidFill>
                  <a:srgbClr val="CC0000"/>
                </a:solidFill>
              </a:rPr>
            </a:br>
            <a:r>
              <a:rPr lang="tr-TR" sz="2800" b="1" smtClean="0">
                <a:solidFill>
                  <a:srgbClr val="CC0000"/>
                </a:solidFill>
              </a:rPr>
              <a:t>YARALANMALARINDA İLK YARDIM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43063"/>
            <a:ext cx="7646988" cy="4816475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Bilinç açık ise hasta/yaralı </a:t>
            </a:r>
            <a:r>
              <a:rPr lang="tr-TR" altLang="tr-TR" b="1" smtClean="0">
                <a:solidFill>
                  <a:srgbClr val="C00000"/>
                </a:solidFill>
              </a:rPr>
              <a:t>yarı oturur </a:t>
            </a:r>
            <a:r>
              <a:rPr lang="tr-TR" altLang="tr-TR" b="1" smtClean="0"/>
              <a:t>pozisyonda oturtulur,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Ağızdan hiçbir şey verilmez,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Şok önlemleri alınır,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Yaşam bulguları sık sık kontrol edilir,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Tıbbi yardım istenir  (</a:t>
            </a:r>
            <a:r>
              <a:rPr lang="tr-TR" altLang="tr-TR" b="1" smtClean="0">
                <a:solidFill>
                  <a:srgbClr val="CC0000"/>
                </a:solidFill>
              </a:rPr>
              <a:t>1-1-2</a:t>
            </a:r>
            <a:r>
              <a:rPr lang="tr-TR" altLang="tr-TR" b="1" smtClean="0"/>
              <a:t>).</a:t>
            </a:r>
          </a:p>
        </p:txBody>
      </p:sp>
      <p:pic>
        <p:nvPicPr>
          <p:cNvPr id="214020" name="Picture 4" descr="C:\Users\TEKNO\Desktop\İLKYARDIM FOTOLARI\indir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857750"/>
            <a:ext cx="492918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1468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9144000" cy="665163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DELİCİ KARIN YARALANMALARI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357313"/>
            <a:ext cx="8316912" cy="4530725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Karın bölgesindeki organlar zarar görebilir,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İç ve dış kanamaya bağlı şok gelişebilir,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Karın tahta gibi sert ve çok ağrılı ise </a:t>
            </a:r>
            <a:r>
              <a:rPr lang="tr-TR" altLang="tr-TR" b="1" smtClean="0">
                <a:solidFill>
                  <a:srgbClr val="CC0000"/>
                </a:solidFill>
              </a:rPr>
              <a:t>durum ciddidir.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Bağırsaklar dışarı çıkabilir.</a:t>
            </a:r>
          </a:p>
        </p:txBody>
      </p:sp>
    </p:spTree>
    <p:extLst>
      <p:ext uri="{BB962C8B-B14F-4D97-AF65-F5344CB8AC3E}">
        <p14:creationId xmlns:p14="http://schemas.microsoft.com/office/powerpoint/2010/main" val="33214673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25"/>
            <a:ext cx="9144000" cy="1000125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DELİCİ KARIN </a:t>
            </a:r>
            <a:br>
              <a:rPr lang="tr-TR" altLang="tr-TR" sz="2800" b="1" smtClean="0">
                <a:solidFill>
                  <a:srgbClr val="CC0000"/>
                </a:solidFill>
              </a:rPr>
            </a:br>
            <a:r>
              <a:rPr lang="tr-TR" altLang="tr-TR" sz="2800" b="1" smtClean="0">
                <a:solidFill>
                  <a:srgbClr val="CC0000"/>
                </a:solidFill>
              </a:rPr>
              <a:t>YARALANMALARINDA İLK YARDIM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1857375"/>
            <a:ext cx="8929687" cy="45307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Bilinç kontrolü yapılır,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Yaşam bulguları kontrol edilir,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Dışarı çıkan organlar içeri sokulmaz, nemli, temiz bir bezle örtülür,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Bilinç yerindeyse bacaklar karına doğru bükülerek sırt üstü yatırılır,</a:t>
            </a:r>
          </a:p>
        </p:txBody>
      </p:sp>
    </p:spTree>
    <p:extLst>
      <p:ext uri="{BB962C8B-B14F-4D97-AF65-F5344CB8AC3E}">
        <p14:creationId xmlns:p14="http://schemas.microsoft.com/office/powerpoint/2010/main" val="21910181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9144000" cy="1139825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DELİCİ KARIN </a:t>
            </a:r>
            <a:br>
              <a:rPr lang="tr-TR" altLang="tr-TR" sz="2800" b="1" smtClean="0">
                <a:solidFill>
                  <a:srgbClr val="CC0000"/>
                </a:solidFill>
              </a:rPr>
            </a:br>
            <a:r>
              <a:rPr lang="tr-TR" altLang="tr-TR" sz="2800" b="1" smtClean="0">
                <a:solidFill>
                  <a:srgbClr val="CC0000"/>
                </a:solidFill>
              </a:rPr>
              <a:t>YARALANMALARINDA İLK YARDIM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1571625"/>
            <a:ext cx="8929687" cy="4530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Isı kaybını önlemek için üzeri örtülür.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Ağızdan yiyecek ve içecek verilmez,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Yaşam bulguları düzenli olarak izlenir,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Acil tıbbi yardım istenir.</a:t>
            </a:r>
          </a:p>
          <a:p>
            <a:pPr eaLnBrk="1" hangingPunct="1">
              <a:lnSpc>
                <a:spcPct val="120000"/>
              </a:lnSpc>
            </a:pPr>
            <a:endParaRPr lang="tr-TR" altLang="tr-TR" b="1" smtClean="0"/>
          </a:p>
        </p:txBody>
      </p:sp>
    </p:spTree>
    <p:extLst>
      <p:ext uri="{BB962C8B-B14F-4D97-AF65-F5344CB8AC3E}">
        <p14:creationId xmlns:p14="http://schemas.microsoft.com/office/powerpoint/2010/main" val="22102302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42 Resim" descr="abwou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000375"/>
            <a:ext cx="40084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5" name="44 Resim" descr="abwoun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3071813"/>
            <a:ext cx="4516437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06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85938"/>
            <a:ext cx="9144000" cy="5072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6000" b="1" smtClean="0">
                <a:solidFill>
                  <a:srgbClr val="CC0000"/>
                </a:solidFill>
              </a:rPr>
              <a:t>KAFATASI VE OMURGA YARALANMALARI</a:t>
            </a:r>
          </a:p>
        </p:txBody>
      </p:sp>
      <p:pic>
        <p:nvPicPr>
          <p:cNvPr id="219139" name="Picture 3" descr="C:\Users\TEKNO\Desktop\İLKYARDIM FOTOLARI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786188"/>
            <a:ext cx="4357687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502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tara00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3715111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HayalEvi.Com - Karikatür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7691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303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9144000" cy="1008063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KAFATASI VE OMURGA </a:t>
            </a:r>
            <a:br>
              <a:rPr lang="tr-TR" altLang="tr-TR" sz="2800" b="1" smtClean="0">
                <a:solidFill>
                  <a:srgbClr val="CC0000"/>
                </a:solidFill>
              </a:rPr>
            </a:br>
            <a:r>
              <a:rPr lang="tr-TR" altLang="tr-TR" sz="2800" b="1" smtClean="0">
                <a:solidFill>
                  <a:srgbClr val="CC0000"/>
                </a:solidFill>
              </a:rPr>
              <a:t>YARALANMALARI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43063"/>
            <a:ext cx="9144000" cy="49657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Trafik kazalarında ölümlerin %80’i kafa,beyin yaralanmaları sonucu oluşmaktadır.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Bel kemiğindeki yaralanmalarda omurgada ani sıkışma yada ayrılma meydana gelebilir.bunun sonucunda Merkezi Sinir Sistemi etkilenerek bazı olumsuz sonuçlar doğurabilir.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tr-TR" altLang="tr-TR" b="1" smtClean="0"/>
          </a:p>
          <a:p>
            <a:pPr eaLnBrk="1" hangingPunct="1">
              <a:buFontTx/>
              <a:buNone/>
            </a:pPr>
            <a:endParaRPr lang="tr-TR" altLang="tr-TR" b="1" smtClean="0"/>
          </a:p>
        </p:txBody>
      </p:sp>
      <p:pic>
        <p:nvPicPr>
          <p:cNvPr id="221188" name="Picture 4" descr="ilkyardım 24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1975" y="4714875"/>
            <a:ext cx="2232025" cy="1878013"/>
          </a:xfrm>
          <a:noFill/>
        </p:spPr>
      </p:pic>
      <p:pic>
        <p:nvPicPr>
          <p:cNvPr id="221189" name="Picture 5" descr="ilkyardım 25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29188"/>
            <a:ext cx="2363788" cy="1643062"/>
          </a:xfrm>
          <a:noFill/>
        </p:spPr>
      </p:pic>
    </p:spTree>
    <p:extLst>
      <p:ext uri="{BB962C8B-B14F-4D97-AF65-F5344CB8AC3E}">
        <p14:creationId xmlns:p14="http://schemas.microsoft.com/office/powerpoint/2010/main" val="12758642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75"/>
            <a:ext cx="9144000" cy="1139825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KAFATASI OMURGA </a:t>
            </a:r>
            <a:br>
              <a:rPr lang="tr-TR" altLang="tr-TR" sz="2800" b="1" smtClean="0">
                <a:solidFill>
                  <a:srgbClr val="CC0000"/>
                </a:solidFill>
              </a:rPr>
            </a:br>
            <a:r>
              <a:rPr lang="tr-TR" altLang="tr-TR" sz="2800" b="1" smtClean="0">
                <a:solidFill>
                  <a:srgbClr val="CC0000"/>
                </a:solidFill>
              </a:rPr>
              <a:t>YARALANMALARININ NEDENLERİ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1857375"/>
            <a:ext cx="8501062" cy="4816475"/>
          </a:xfrm>
        </p:spPr>
        <p:txBody>
          <a:bodyPr/>
          <a:lstStyle/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Yüksek bir yerden düşme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Baş ve gövde yaralanmaları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Otomobil ve bisiklet kazaları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Spor iş  kazaları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Yıkıntı altında kalma</a:t>
            </a:r>
          </a:p>
        </p:txBody>
      </p:sp>
    </p:spTree>
    <p:extLst>
      <p:ext uri="{BB962C8B-B14F-4D97-AF65-F5344CB8AC3E}">
        <p14:creationId xmlns:p14="http://schemas.microsoft.com/office/powerpoint/2010/main" val="26466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9144000" cy="7858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smtClean="0">
                <a:solidFill>
                  <a:srgbClr val="CC0000"/>
                </a:solidFill>
              </a:rPr>
              <a:t>KAFATASI VE OMURGA</a:t>
            </a:r>
            <a:br>
              <a:rPr lang="tr-TR" sz="2800" b="1" smtClean="0">
                <a:solidFill>
                  <a:srgbClr val="CC0000"/>
                </a:solidFill>
              </a:rPr>
            </a:br>
            <a:r>
              <a:rPr lang="tr-TR" sz="2800" b="1" smtClean="0">
                <a:solidFill>
                  <a:srgbClr val="CC0000"/>
                </a:solidFill>
              </a:rPr>
              <a:t> YARALANMALARI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85875"/>
            <a:ext cx="6643688" cy="5572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b="1" smtClean="0">
                <a:solidFill>
                  <a:srgbClr val="CC0000"/>
                </a:solidFill>
              </a:rPr>
              <a:t>Belirtiler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Bilinç düzeyinde değişmeler,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Hafıza değişiklikleri yada hafıza kaybı,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Başta, boyunda ve sırtta şiddetli ağrı,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Elde ve parmaklarda karıncalanma yada his kaybı,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Vücudun herhangi bir yerinde tam yada kısmi hareket kaybı. </a:t>
            </a:r>
          </a:p>
        </p:txBody>
      </p:sp>
      <p:pic>
        <p:nvPicPr>
          <p:cNvPr id="224260" name="Picture 4" descr="ilkyardım 55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3100" y="2708275"/>
            <a:ext cx="2120900" cy="2506663"/>
          </a:xfrm>
          <a:noFill/>
        </p:spPr>
      </p:pic>
    </p:spTree>
    <p:extLst>
      <p:ext uri="{BB962C8B-B14F-4D97-AF65-F5344CB8AC3E}">
        <p14:creationId xmlns:p14="http://schemas.microsoft.com/office/powerpoint/2010/main" val="19825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9144000" cy="1139825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KAFATASI VE OMURGA </a:t>
            </a:r>
            <a:br>
              <a:rPr lang="tr-TR" altLang="tr-TR" sz="2800" b="1" smtClean="0">
                <a:solidFill>
                  <a:srgbClr val="CC0000"/>
                </a:solidFill>
              </a:rPr>
            </a:br>
            <a:r>
              <a:rPr lang="tr-TR" altLang="tr-TR" sz="2800" b="1" smtClean="0">
                <a:solidFill>
                  <a:srgbClr val="CC0000"/>
                </a:solidFill>
              </a:rPr>
              <a:t>YARALANMALARI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071688"/>
            <a:ext cx="8229600" cy="4530725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Başta yada omurgada şekil bozukluğu,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Burun ve kulaktan beyin omurilik sıvısı ve kan gelmesi,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Baş, boyun ve sırtta dış kanama,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Sarsıntı,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Denge kaybı,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Kulak ve göz çevresinde morluk.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Ø"/>
            </a:pPr>
            <a:endParaRPr lang="tr-TR" altLang="tr-TR" b="1" smtClean="0"/>
          </a:p>
        </p:txBody>
      </p:sp>
    </p:spTree>
    <p:extLst>
      <p:ext uri="{BB962C8B-B14F-4D97-AF65-F5344CB8AC3E}">
        <p14:creationId xmlns:p14="http://schemas.microsoft.com/office/powerpoint/2010/main" val="17131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9144000" cy="1139825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     KAFATASI VE OMURGA </a:t>
            </a:r>
            <a:br>
              <a:rPr lang="tr-TR" altLang="tr-TR" sz="2800" b="1" smtClean="0">
                <a:solidFill>
                  <a:srgbClr val="CC0000"/>
                </a:solidFill>
              </a:rPr>
            </a:br>
            <a:r>
              <a:rPr lang="tr-TR" altLang="tr-TR" sz="2800" b="1" smtClean="0">
                <a:solidFill>
                  <a:srgbClr val="CC0000"/>
                </a:solidFill>
              </a:rPr>
              <a:t>YARALANMALARI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43063"/>
            <a:ext cx="9144000" cy="5214937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Clr>
                <a:srgbClr val="CC0000"/>
              </a:buClr>
              <a:buFontTx/>
              <a:buNone/>
            </a:pPr>
            <a:r>
              <a:rPr lang="tr-TR" altLang="tr-TR" b="1" smtClean="0">
                <a:solidFill>
                  <a:srgbClr val="C00000"/>
                </a:solidFill>
              </a:rPr>
              <a:t>Hastada hiçbir belirti yoksa bile;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Yüz ve köprücük kemiği yaralanmaları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Tüm düşme vakaları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Trafik kazaları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Bilinci kapalı tüm hasta/yaralılar </a:t>
            </a:r>
          </a:p>
          <a:p>
            <a:pPr algn="ctr" eaLnBrk="1" hangingPunct="1">
              <a:lnSpc>
                <a:spcPct val="160000"/>
              </a:lnSpc>
              <a:buClr>
                <a:srgbClr val="CC0000"/>
              </a:buClr>
              <a:buFontTx/>
              <a:buNone/>
            </a:pPr>
            <a:r>
              <a:rPr lang="tr-TR" altLang="tr-TR" b="1" smtClean="0">
                <a:solidFill>
                  <a:srgbClr val="C00000"/>
                </a:solidFill>
              </a:rPr>
              <a:t>   Kafatası ve omurga yaralanması VAR olarak sayılmalıdır.</a:t>
            </a:r>
          </a:p>
          <a:p>
            <a:pPr eaLnBrk="1" hangingPunct="1">
              <a:lnSpc>
                <a:spcPct val="160000"/>
              </a:lnSpc>
            </a:pPr>
            <a:endParaRPr lang="tr-TR" altLang="tr-TR" b="1" smtClean="0"/>
          </a:p>
        </p:txBody>
      </p:sp>
    </p:spTree>
    <p:extLst>
      <p:ext uri="{BB962C8B-B14F-4D97-AF65-F5344CB8AC3E}">
        <p14:creationId xmlns:p14="http://schemas.microsoft.com/office/powerpoint/2010/main" val="9720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9144000" cy="1139825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KAFATASI VE OMURGA</a:t>
            </a:r>
            <a:br>
              <a:rPr lang="tr-TR" altLang="tr-TR" sz="2800" b="1" smtClean="0">
                <a:solidFill>
                  <a:srgbClr val="CC0000"/>
                </a:solidFill>
              </a:rPr>
            </a:br>
            <a:r>
              <a:rPr lang="tr-TR" altLang="tr-TR" sz="2800" b="1" smtClean="0">
                <a:solidFill>
                  <a:srgbClr val="CC0000"/>
                </a:solidFill>
              </a:rPr>
              <a:t> YARALANMALARI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39825" y="1989138"/>
            <a:ext cx="800417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b="1" smtClean="0">
                <a:solidFill>
                  <a:srgbClr val="CC0000"/>
                </a:solidFill>
              </a:rPr>
              <a:t>İlk yardım;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Bilinç kontrolü yapılır.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Yaşam bulguları değerlendirilir.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Hemen acil tıbbi yardım istenir (</a:t>
            </a:r>
            <a:r>
              <a:rPr lang="tr-TR" altLang="tr-TR" b="1" smtClean="0">
                <a:solidFill>
                  <a:srgbClr val="FF1F1F"/>
                </a:solidFill>
              </a:rPr>
              <a:t>1-1-2</a:t>
            </a:r>
            <a:r>
              <a:rPr lang="tr-TR" altLang="tr-TR" b="1" smtClean="0"/>
              <a:t>).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i="1" u="sng" smtClean="0"/>
              <a:t>Bilinci açıksa</a:t>
            </a:r>
            <a:r>
              <a:rPr lang="tr-TR" altLang="tr-TR" b="1" smtClean="0"/>
              <a:t> hareket etmemesi sağlanır.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altLang="tr-TR" b="1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endParaRPr lang="tr-TR" altLang="tr-TR" b="1" smtClean="0"/>
          </a:p>
        </p:txBody>
      </p:sp>
    </p:spTree>
    <p:extLst>
      <p:ext uri="{BB962C8B-B14F-4D97-AF65-F5344CB8AC3E}">
        <p14:creationId xmlns:p14="http://schemas.microsoft.com/office/powerpoint/2010/main" val="41773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75"/>
            <a:ext cx="9144000" cy="1139825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KAFATASI </a:t>
            </a:r>
            <a:br>
              <a:rPr lang="tr-TR" altLang="tr-TR" sz="2800" b="1" smtClean="0">
                <a:solidFill>
                  <a:srgbClr val="CC0000"/>
                </a:solidFill>
              </a:rPr>
            </a:br>
            <a:r>
              <a:rPr lang="tr-TR" altLang="tr-TR" sz="2800" b="1" smtClean="0">
                <a:solidFill>
                  <a:srgbClr val="CC0000"/>
                </a:solidFill>
              </a:rPr>
              <a:t>YARALANMA ÇEŞİTLERİ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857375"/>
            <a:ext cx="8643937" cy="4816475"/>
          </a:xfrm>
        </p:spPr>
        <p:txBody>
          <a:bodyPr/>
          <a:lstStyle/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Saçlı deride yaralanmalar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Kafatası, beyin yaralanmaları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Tx/>
              <a:buNone/>
            </a:pPr>
            <a:r>
              <a:rPr lang="tr-TR" altLang="tr-TR" b="1" smtClean="0"/>
              <a:t>                    * Kafatası kırıkları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Tx/>
              <a:buNone/>
            </a:pPr>
            <a:r>
              <a:rPr lang="tr-TR" altLang="tr-TR" b="1" smtClean="0"/>
              <a:t>                    * Yüz yaralanmaları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Tx/>
              <a:buNone/>
            </a:pPr>
            <a:r>
              <a:rPr lang="tr-TR" altLang="tr-TR" b="1" smtClean="0"/>
              <a:t>                    * Omurga (bel kemiği) yaralanmaları</a:t>
            </a:r>
          </a:p>
        </p:txBody>
      </p:sp>
    </p:spTree>
    <p:extLst>
      <p:ext uri="{BB962C8B-B14F-4D97-AF65-F5344CB8AC3E}">
        <p14:creationId xmlns:p14="http://schemas.microsoft.com/office/powerpoint/2010/main" val="2075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9144000" cy="736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smtClean="0">
                <a:solidFill>
                  <a:srgbClr val="CC0000"/>
                </a:solidFill>
              </a:rPr>
              <a:t>KAFATASI VE OMURGA</a:t>
            </a:r>
            <a:br>
              <a:rPr lang="tr-TR" sz="2800" b="1" smtClean="0">
                <a:solidFill>
                  <a:srgbClr val="CC0000"/>
                </a:solidFill>
              </a:rPr>
            </a:br>
            <a:r>
              <a:rPr lang="tr-TR" sz="2800" b="1" smtClean="0">
                <a:solidFill>
                  <a:srgbClr val="CC0000"/>
                </a:solidFill>
              </a:rPr>
              <a:t> YARALANMALARI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57313"/>
            <a:ext cx="9144000" cy="52451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b="1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Herhangi bir tehlike söz konusu ise ayaklarından tutularak düz pozisyonda </a:t>
            </a:r>
            <a:r>
              <a:rPr lang="tr-TR" altLang="tr-TR" b="1" smtClean="0">
                <a:solidFill>
                  <a:srgbClr val="CC0000"/>
                </a:solidFill>
              </a:rPr>
              <a:t>sürükleme yöntemi</a:t>
            </a:r>
            <a:r>
              <a:rPr lang="tr-TR" altLang="tr-TR" b="1" smtClean="0"/>
              <a:t> ile taşınarak  daha güvenli bir yere alınır. Baş-boyun-gövde ekseni bozulmamalıdır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Yardım geldiğinde sedyeye baş-boyun-gövde ekseni bozulmadan alınmalıdır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Yaralının taşınma ve sevki sırasında</a:t>
            </a:r>
          </a:p>
          <a:p>
            <a:pPr eaLnBrk="1" hangingPunct="1">
              <a:buClr>
                <a:srgbClr val="CC0000"/>
              </a:buClr>
              <a:buFontTx/>
              <a:buNone/>
            </a:pPr>
            <a:r>
              <a:rPr lang="tr-TR" altLang="tr-TR" b="1" smtClean="0"/>
              <a:t>    sarsıntıya maruz kalmamasına </a:t>
            </a:r>
          </a:p>
          <a:p>
            <a:pPr eaLnBrk="1" hangingPunct="1">
              <a:buClr>
                <a:srgbClr val="CC0000"/>
              </a:buClr>
              <a:buFontTx/>
              <a:buNone/>
            </a:pPr>
            <a:r>
              <a:rPr lang="tr-TR" altLang="tr-TR" b="1" smtClean="0"/>
              <a:t>    dikkat edilmelidir.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altLang="tr-TR" b="1" smtClean="0"/>
          </a:p>
          <a:p>
            <a:pPr eaLnBrk="1" hangingPunct="1">
              <a:buFont typeface="Wingdings" pitchFamily="2" charset="2"/>
              <a:buChar char="Ø"/>
            </a:pPr>
            <a:endParaRPr lang="tr-TR" altLang="tr-TR" b="1" smtClean="0"/>
          </a:p>
        </p:txBody>
      </p:sp>
      <p:pic>
        <p:nvPicPr>
          <p:cNvPr id="228356" name="Picture 4" descr="C:\Documents and Settings\ozge.akdag\Desktop\İlk Yardım Eğitimci Eğitimi\ilk yardım fotoğrafları\ER1_3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000625"/>
            <a:ext cx="235743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3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9144000" cy="1139825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KAFATASI VE OMURGA </a:t>
            </a:r>
            <a:br>
              <a:rPr lang="tr-TR" altLang="tr-TR" sz="2800" b="1" smtClean="0">
                <a:solidFill>
                  <a:srgbClr val="CC0000"/>
                </a:solidFill>
              </a:rPr>
            </a:br>
            <a:r>
              <a:rPr lang="tr-TR" altLang="tr-TR" sz="2800" b="1" smtClean="0">
                <a:solidFill>
                  <a:srgbClr val="CC0000"/>
                </a:solidFill>
              </a:rPr>
              <a:t>YARALANMALARI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2071688"/>
            <a:ext cx="8643937" cy="4530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b="1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Kaza nedeni ve yaralı hakkındaki bilgiler kaydedilmeli ve gelen Acil Yardım ekibine bildirilmelidir.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altLang="tr-TR" b="1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Hasta / yaralı asla yalnız bırakılmamalıdır.</a:t>
            </a:r>
          </a:p>
          <a:p>
            <a:pPr eaLnBrk="1" hangingPunct="1">
              <a:buFontTx/>
              <a:buNone/>
            </a:pPr>
            <a:endParaRPr lang="tr-TR" altLang="tr-TR" b="1" smtClean="0"/>
          </a:p>
          <a:p>
            <a:pPr eaLnBrk="1" hangingPunct="1">
              <a:buFontTx/>
              <a:buNone/>
            </a:pPr>
            <a:endParaRPr lang="tr-TR" altLang="tr-TR" b="1" smtClean="0"/>
          </a:p>
        </p:txBody>
      </p:sp>
    </p:spTree>
    <p:extLst>
      <p:ext uri="{BB962C8B-B14F-4D97-AF65-F5344CB8AC3E}">
        <p14:creationId xmlns:p14="http://schemas.microsoft.com/office/powerpoint/2010/main" val="10906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75"/>
            <a:ext cx="9144000" cy="781050"/>
          </a:xfrm>
        </p:spPr>
        <p:txBody>
          <a:bodyPr/>
          <a:lstStyle/>
          <a:p>
            <a:pPr algn="ctr" eaLnBrk="1" hangingPunct="1"/>
            <a:r>
              <a:rPr lang="tr-TR" altLang="tr-TR" sz="28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YARA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88" y="1714500"/>
            <a:ext cx="8786812" cy="4724400"/>
          </a:xfrm>
        </p:spPr>
        <p:txBody>
          <a:bodyPr/>
          <a:lstStyle/>
          <a:p>
            <a:pPr marL="88900" indent="-88900" eaLnBrk="1" hangingPunct="1">
              <a:lnSpc>
                <a:spcPct val="125000"/>
              </a:lnSpc>
              <a:buFontTx/>
              <a:buNone/>
            </a:pPr>
            <a:r>
              <a:rPr lang="tr-TR" altLang="tr-TR" b="1" dirty="0" smtClean="0"/>
              <a:t>	</a:t>
            </a:r>
            <a:r>
              <a:rPr lang="tr-TR" altLang="tr-TR" sz="2800" b="1" dirty="0" smtClean="0">
                <a:latin typeface="Arial Black" panose="020B0A04020102020204" pitchFamily="34" charset="0"/>
              </a:rPr>
              <a:t>Bir travma sonucu deri yada mukoza bütünlüğünün bozulmasıdır. Aynı zamanda kan damarları, adale, sinir vb. yapılar etkilenebilir. Derinin koruma özelliği bozulacağından </a:t>
            </a:r>
            <a:r>
              <a:rPr lang="tr-TR" altLang="tr-TR" sz="2800" b="1" u="sng" dirty="0" smtClean="0">
                <a:latin typeface="Arial Black" panose="020B0A04020102020204" pitchFamily="34" charset="0"/>
              </a:rPr>
              <a:t>mikrop kapma riski artar.</a:t>
            </a:r>
            <a:endParaRPr lang="tr-TR" altLang="tr-TR" sz="2800" b="1" dirty="0" smtClean="0">
              <a:latin typeface="Arial Black" panose="020B0A04020102020204" pitchFamily="34" charset="0"/>
            </a:endParaRPr>
          </a:p>
          <a:p>
            <a:pPr marL="88900" indent="-88900" eaLnBrk="1" hangingPunct="1">
              <a:buClr>
                <a:schemeClr val="tx2"/>
              </a:buClr>
              <a:buFontTx/>
              <a:buNone/>
            </a:pPr>
            <a:endParaRPr lang="tr-TR" altLang="tr-TR" sz="28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202756" name="Picture 5" descr="C:\Users\TEKNO\Desktop\İLKYARDIM FOTOLARI\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643438"/>
            <a:ext cx="407193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2702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836613"/>
            <a:ext cx="9144000" cy="5921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000" b="1" smtClean="0">
                <a:solidFill>
                  <a:srgbClr val="CC0000"/>
                </a:solidFill>
                <a:latin typeface="Comic Sans MS" pitchFamily="66" charset="0"/>
              </a:rPr>
              <a:t>KAFATASI VE OMURGA </a:t>
            </a:r>
            <a:br>
              <a:rPr lang="tr-TR" sz="3000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tr-TR" sz="3000" b="1" smtClean="0">
                <a:solidFill>
                  <a:srgbClr val="CC0000"/>
                </a:solidFill>
                <a:latin typeface="Comic Sans MS" pitchFamily="66" charset="0"/>
              </a:rPr>
              <a:t>YARALANMALARI</a:t>
            </a:r>
          </a:p>
        </p:txBody>
      </p:sp>
      <p:sp>
        <p:nvSpPr>
          <p:cNvPr id="230403" name="Rectangle 7"/>
          <p:cNvSpPr>
            <a:spLocks noChangeArrowheads="1"/>
          </p:cNvSpPr>
          <p:nvPr/>
        </p:nvSpPr>
        <p:spPr bwMode="auto">
          <a:xfrm>
            <a:off x="1835150" y="5876925"/>
            <a:ext cx="5905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00">
                <a:solidFill>
                  <a:srgbClr val="CC0000"/>
                </a:solidFill>
                <a:latin typeface="Comic Sans MS" pitchFamily="66" charset="0"/>
              </a:rPr>
              <a:t>TAŞIMA</a:t>
            </a:r>
            <a:r>
              <a:rPr lang="tr-TR" altLang="tr-TR" sz="2200">
                <a:solidFill>
                  <a:srgbClr val="073E87"/>
                </a:solidFill>
                <a:latin typeface="Comic Sans MS" pitchFamily="66" charset="0"/>
              </a:rPr>
              <a:t> </a:t>
            </a:r>
            <a:r>
              <a:rPr lang="tr-TR" altLang="tr-TR" sz="2200">
                <a:solidFill>
                  <a:prstClr val="black"/>
                </a:solidFill>
                <a:latin typeface="Comic Sans MS" pitchFamily="66" charset="0"/>
              </a:rPr>
              <a:t> emniyetli şekilde yapılmalıdır!</a:t>
            </a:r>
          </a:p>
        </p:txBody>
      </p:sp>
      <p:pic>
        <p:nvPicPr>
          <p:cNvPr id="230404" name="Picture 7" descr="C:\Users\TEKNO\Desktop\İLKYARDIM FOTOLARI\boyunya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77819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39115" y="476672"/>
            <a:ext cx="21400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>
                <a:solidFill>
                  <a:srgbClr val="FF0000"/>
                </a:solidFill>
                <a:latin typeface="Arial Black" panose="020B0A04020102020204" pitchFamily="34" charset="0"/>
              </a:rPr>
              <a:t>Özet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259632" y="1268760"/>
            <a:ext cx="6894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>
                <a:solidFill>
                  <a:prstClr val="black"/>
                </a:solidFill>
                <a:latin typeface="Arial Black" panose="020B0A04020102020204" pitchFamily="34" charset="0"/>
              </a:rPr>
              <a:t>Bir travma sonucu deri yada mukoza bütünlüğünün bozulmasıdır. Aynı zamanda kan damarları, adale, sinir vb. yapılar etkilenebilir</a:t>
            </a:r>
            <a:r>
              <a:rPr lang="tr-TR" altLang="tr-TR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. </a:t>
            </a:r>
            <a:endParaRPr lang="tr-TR" sz="3200" dirty="0">
              <a:solidFill>
                <a:prstClr val="black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59632" y="3561182"/>
            <a:ext cx="5976664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altLang="tr-TR" sz="2800" b="1" dirty="0">
                <a:solidFill>
                  <a:prstClr val="black"/>
                </a:solidFill>
                <a:latin typeface="Arial Black" panose="020B0A04020102020204" pitchFamily="34" charset="0"/>
              </a:rPr>
              <a:t>Yaralanmaların genel belirtileri;</a:t>
            </a:r>
          </a:p>
          <a:p>
            <a:pPr>
              <a:lnSpc>
                <a:spcPct val="125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sz="2800" b="1" dirty="0">
                <a:solidFill>
                  <a:prstClr val="black"/>
                </a:solidFill>
                <a:latin typeface="Arial Black" panose="020B0A04020102020204" pitchFamily="34" charset="0"/>
              </a:rPr>
              <a:t>Ağrı,</a:t>
            </a:r>
          </a:p>
          <a:p>
            <a:pPr>
              <a:lnSpc>
                <a:spcPct val="125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sz="2800" b="1" dirty="0">
                <a:solidFill>
                  <a:prstClr val="black"/>
                </a:solidFill>
                <a:latin typeface="Arial Black" panose="020B0A04020102020204" pitchFamily="34" charset="0"/>
              </a:rPr>
              <a:t>Kanama,</a:t>
            </a:r>
          </a:p>
          <a:p>
            <a:pPr>
              <a:lnSpc>
                <a:spcPct val="125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sz="2800" b="1" dirty="0">
                <a:solidFill>
                  <a:prstClr val="black"/>
                </a:solidFill>
                <a:latin typeface="Arial Black" panose="020B0A04020102020204" pitchFamily="34" charset="0"/>
              </a:rPr>
              <a:t>Yara kenarlarının ayrılması</a:t>
            </a:r>
          </a:p>
        </p:txBody>
      </p:sp>
    </p:spTree>
    <p:extLst>
      <p:ext uri="{BB962C8B-B14F-4D97-AF65-F5344CB8AC3E}">
        <p14:creationId xmlns:p14="http://schemas.microsoft.com/office/powerpoint/2010/main" val="5997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25"/>
            <a:ext cx="9144000" cy="642938"/>
          </a:xfrm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CC0000"/>
                </a:solidFill>
              </a:rPr>
              <a:t>YARA ÇEŞİTLERİ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4084" y="908720"/>
            <a:ext cx="8786812" cy="6302375"/>
          </a:xfrm>
        </p:spPr>
        <p:txBody>
          <a:bodyPr/>
          <a:lstStyle/>
          <a:p>
            <a:pPr marL="88900" indent="-88900" eaLnBrk="1" hangingPunct="1">
              <a:buClr>
                <a:schemeClr val="tx2"/>
              </a:buClr>
              <a:buFontTx/>
              <a:buNone/>
            </a:pPr>
            <a:endParaRPr lang="tr-TR" altLang="tr-TR" b="1" dirty="0" smtClean="0">
              <a:solidFill>
                <a:srgbClr val="CC0000"/>
              </a:solidFill>
            </a:endParaRPr>
          </a:p>
          <a:p>
            <a:pPr marL="88900" indent="-88900" eaLnBrk="1" hangingPunct="1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tr-TR" altLang="tr-TR" sz="28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1 - Kesik yaralar:</a:t>
            </a:r>
            <a:r>
              <a:rPr lang="tr-TR" altLang="tr-TR" sz="2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    </a:t>
            </a:r>
          </a:p>
          <a:p>
            <a:pPr marL="88900" indent="-8890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altLang="tr-TR" sz="2800" b="1" dirty="0" smtClean="0">
                <a:latin typeface="Arial Black" panose="020B0A04020102020204" pitchFamily="34" charset="0"/>
              </a:rPr>
              <a:t> Bıçak, çakı, cam vb. kesici aletlerle oluşur</a:t>
            </a:r>
          </a:p>
          <a:p>
            <a:pPr marL="88900" indent="-8890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altLang="tr-TR" sz="2800" b="1" dirty="0" smtClean="0">
                <a:latin typeface="Arial Black" panose="020B0A04020102020204" pitchFamily="34" charset="0"/>
              </a:rPr>
              <a:t> Genellikle basit yaralardır</a:t>
            </a:r>
          </a:p>
          <a:p>
            <a:pPr marL="88900" indent="-8890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altLang="tr-TR" sz="2800" b="1" dirty="0" smtClean="0">
                <a:latin typeface="Arial Black" panose="020B0A04020102020204" pitchFamily="34" charset="0"/>
              </a:rPr>
              <a:t> Derinlikleri kolay belirlenir</a:t>
            </a:r>
            <a:endParaRPr lang="tr-TR" altLang="tr-TR" sz="28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marL="88900" indent="-88900" eaLnBrk="1" hangingPunct="1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tr-TR" altLang="tr-TR" sz="28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2 - Ezikli yaralar:</a:t>
            </a:r>
          </a:p>
          <a:p>
            <a:pPr marL="88900" indent="-8890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altLang="tr-TR" sz="2800" b="1" dirty="0" smtClean="0">
                <a:latin typeface="Arial Black" panose="020B0A04020102020204" pitchFamily="34" charset="0"/>
              </a:rPr>
              <a:t> Şiddetli çarpma ile oluşur.(taş,yumruk,sopa)</a:t>
            </a:r>
          </a:p>
          <a:p>
            <a:pPr marL="88900" indent="-8890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altLang="tr-TR" sz="2800" b="1" dirty="0" smtClean="0">
                <a:latin typeface="Arial Black" panose="020B0A04020102020204" pitchFamily="34" charset="0"/>
              </a:rPr>
              <a:t> Yara kenarları eziktir.</a:t>
            </a:r>
          </a:p>
          <a:p>
            <a:pPr marL="88900" indent="-8890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altLang="tr-TR" sz="2800" b="1" dirty="0" smtClean="0">
                <a:latin typeface="Arial Black" panose="020B0A04020102020204" pitchFamily="34" charset="0"/>
              </a:rPr>
              <a:t> Fazla kanama olmaz ancak doku zedelenmesi, hassasiyet vardır.</a:t>
            </a:r>
          </a:p>
          <a:p>
            <a:pPr marL="88900" indent="-889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endParaRPr lang="tr-TR" alt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4106106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4438"/>
            <a:ext cx="9144000" cy="532923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tx2"/>
              </a:buClr>
              <a:buFontTx/>
              <a:buNone/>
            </a:pPr>
            <a:r>
              <a:rPr lang="tr-TR" altLang="tr-TR" b="1" smtClean="0">
                <a:solidFill>
                  <a:srgbClr val="CC0000"/>
                </a:solidFill>
              </a:rPr>
              <a:t>3 - Parçalı yaralar:	</a:t>
            </a: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altLang="tr-TR" b="1" smtClean="0"/>
              <a:t>Çekme etkisi ile oluşur, </a:t>
            </a: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altLang="tr-TR" b="1" smtClean="0"/>
              <a:t>Doku ile ilgili tüm organ ve saçlı deride  zarar görebilir.</a:t>
            </a:r>
            <a:endParaRPr lang="tr-TR" altLang="tr-TR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20000"/>
              </a:lnSpc>
              <a:buClr>
                <a:schemeClr val="tx2"/>
              </a:buClr>
              <a:buFontTx/>
              <a:buNone/>
            </a:pPr>
            <a:r>
              <a:rPr lang="tr-TR" altLang="tr-TR" b="1" smtClean="0">
                <a:solidFill>
                  <a:srgbClr val="CC0000"/>
                </a:solidFill>
              </a:rPr>
              <a:t>4 - Delici yaralar:	</a:t>
            </a: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altLang="tr-TR" b="1" smtClean="0"/>
              <a:t>Uzun sivri aletlerle oluşur, </a:t>
            </a: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altLang="tr-TR" b="1" smtClean="0"/>
              <a:t>Yüzey üzerinde derinlik hakimdir</a:t>
            </a: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altLang="tr-TR" b="1" smtClean="0"/>
              <a:t>İçerideki doku ve organlarda zarar görebilir,</a:t>
            </a: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altLang="tr-TR" b="1" smtClean="0"/>
              <a:t>Tetanos tehlikesi vardır.</a:t>
            </a:r>
            <a:endParaRPr lang="tr-TR" altLang="tr-TR" b="1" smtClean="0">
              <a:solidFill>
                <a:schemeClr val="tx2"/>
              </a:solidFill>
            </a:endParaRP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2428875" y="571500"/>
            <a:ext cx="482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sz="32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YARA ÇEŞİTLERİ</a:t>
            </a:r>
          </a:p>
        </p:txBody>
      </p:sp>
    </p:spTree>
    <p:extLst>
      <p:ext uri="{BB962C8B-B14F-4D97-AF65-F5344CB8AC3E}">
        <p14:creationId xmlns:p14="http://schemas.microsoft.com/office/powerpoint/2010/main" val="27064275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9144000" cy="1143000"/>
          </a:xfrm>
        </p:spPr>
        <p:txBody>
          <a:bodyPr/>
          <a:lstStyle/>
          <a:p>
            <a:pPr algn="ctr" eaLnBrk="1" hangingPunct="1"/>
            <a:r>
              <a:rPr lang="tr-TR" altLang="tr-TR" sz="28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        YARA ÇEŞİTLERİ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28750"/>
            <a:ext cx="8229600" cy="453072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Clr>
                <a:schemeClr val="tx2"/>
              </a:buClr>
              <a:buFontTx/>
              <a:buNone/>
            </a:pPr>
            <a:r>
              <a:rPr lang="tr-TR" altLang="tr-TR" sz="28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5-</a:t>
            </a:r>
            <a:r>
              <a:rPr lang="tr-TR" altLang="tr-TR" sz="2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tr-TR" altLang="tr-TR" sz="28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Mikroplu (kirli) yaralar:</a:t>
            </a:r>
          </a:p>
          <a:p>
            <a:pPr eaLnBrk="1" hangingPunct="1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sz="2800" b="1" dirty="0" smtClean="0">
                <a:latin typeface="Arial Black" panose="020B0A04020102020204" pitchFamily="34" charset="0"/>
              </a:rPr>
              <a:t>Gecikmiş yaralar ( 6 saatten fazla ), </a:t>
            </a:r>
          </a:p>
          <a:p>
            <a:pPr eaLnBrk="1" hangingPunct="1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sz="2800" b="1" dirty="0" smtClean="0">
                <a:latin typeface="Arial Black" panose="020B0A04020102020204" pitchFamily="34" charset="0"/>
              </a:rPr>
              <a:t>Dikişleri ayrılmış yaralar,</a:t>
            </a:r>
          </a:p>
          <a:p>
            <a:pPr eaLnBrk="1" hangingPunct="1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sz="2800" b="1" dirty="0" smtClean="0">
                <a:latin typeface="Arial Black" panose="020B0A04020102020204" pitchFamily="34" charset="0"/>
              </a:rPr>
              <a:t>Kenarları muntazam olmayan yaralar</a:t>
            </a:r>
          </a:p>
          <a:p>
            <a:pPr eaLnBrk="1" hangingPunct="1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sz="2800" b="1" dirty="0" smtClean="0">
                <a:latin typeface="Arial Black" panose="020B0A04020102020204" pitchFamily="34" charset="0"/>
              </a:rPr>
              <a:t>Çok kirli ve derin yaralar,</a:t>
            </a:r>
          </a:p>
          <a:p>
            <a:pPr eaLnBrk="1" hangingPunct="1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sz="2800" b="1" dirty="0" smtClean="0">
                <a:latin typeface="Arial Black" panose="020B0A04020102020204" pitchFamily="34" charset="0"/>
              </a:rPr>
              <a:t>Ateşli silah yaraları,</a:t>
            </a:r>
          </a:p>
          <a:p>
            <a:pPr eaLnBrk="1" hangingPunct="1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sz="2800" b="1" dirty="0" smtClean="0">
                <a:latin typeface="Arial Black" panose="020B0A04020102020204" pitchFamily="34" charset="0"/>
              </a:rPr>
              <a:t>Isırma ve sokma ile oluşan yaralar</a:t>
            </a:r>
          </a:p>
          <a:p>
            <a:pPr eaLnBrk="1" hangingPunct="1">
              <a:lnSpc>
                <a:spcPct val="140000"/>
              </a:lnSpc>
              <a:buClr>
                <a:schemeClr val="tx2"/>
              </a:buClr>
              <a:buFontTx/>
              <a:buNone/>
            </a:pPr>
            <a:endParaRPr lang="tr-TR" altLang="tr-TR" b="1" dirty="0" smtClean="0"/>
          </a:p>
          <a:p>
            <a:pPr eaLnBrk="1" hangingPunct="1">
              <a:lnSpc>
                <a:spcPct val="140000"/>
              </a:lnSpc>
            </a:pPr>
            <a:endParaRPr lang="tr-TR" alt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5206965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injur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4071938"/>
            <a:ext cx="2295525" cy="1865312"/>
          </a:xfrm>
        </p:spPr>
      </p:pic>
      <p:pic>
        <p:nvPicPr>
          <p:cNvPr id="206851" name="Picture 6" descr="C:\Users\TEKNO\Desktop\İLKYARDIM FOTOLARI\esedden_de_sen_zalimsin_h27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000125"/>
            <a:ext cx="2124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7" descr="C:\Users\TEKNO\Desktop\İLKYARDIM FOTOLARI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428750"/>
            <a:ext cx="292893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8981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700808"/>
            <a:ext cx="66421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32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Yaralanmaların genel belirtileri;</a:t>
            </a:r>
          </a:p>
          <a:p>
            <a:pPr eaLnBrk="1" hangingPunct="1">
              <a:lnSpc>
                <a:spcPct val="125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sz="3200" b="1" dirty="0" smtClean="0">
                <a:latin typeface="Arial Black" panose="020B0A04020102020204" pitchFamily="34" charset="0"/>
              </a:rPr>
              <a:t>Ağrı,</a:t>
            </a:r>
          </a:p>
          <a:p>
            <a:pPr eaLnBrk="1" hangingPunct="1">
              <a:lnSpc>
                <a:spcPct val="125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sz="3200" b="1" dirty="0" smtClean="0">
                <a:latin typeface="Arial Black" panose="020B0A04020102020204" pitchFamily="34" charset="0"/>
              </a:rPr>
              <a:t>Kanama,</a:t>
            </a:r>
          </a:p>
          <a:p>
            <a:pPr eaLnBrk="1" hangingPunct="1">
              <a:lnSpc>
                <a:spcPct val="125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sz="3200" b="1" dirty="0" smtClean="0">
                <a:latin typeface="Arial Black" panose="020B0A04020102020204" pitchFamily="34" charset="0"/>
              </a:rPr>
              <a:t>Yara kenarlarının ayrılması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2268538" y="908050"/>
            <a:ext cx="4824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sz="32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YARALANMALAR</a:t>
            </a:r>
          </a:p>
        </p:txBody>
      </p:sp>
    </p:spTree>
    <p:extLst>
      <p:ext uri="{BB962C8B-B14F-4D97-AF65-F5344CB8AC3E}">
        <p14:creationId xmlns:p14="http://schemas.microsoft.com/office/powerpoint/2010/main" val="38513444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0188"/>
            <a:ext cx="9144000" cy="507206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dirty="0" smtClean="0"/>
              <a:t>Yaşam bulguları değerlendirilir,</a:t>
            </a:r>
          </a:p>
          <a:p>
            <a:pPr eaLnBrk="1" hangingPunct="1">
              <a:lnSpc>
                <a:spcPct val="125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dirty="0" smtClean="0"/>
              <a:t>Yara; oluş şekli, süresi,yabancı cisim, kanama yönünden değerlendirilir.</a:t>
            </a:r>
          </a:p>
          <a:p>
            <a:pPr eaLnBrk="1" hangingPunct="1">
              <a:lnSpc>
                <a:spcPct val="125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dirty="0" smtClean="0"/>
              <a:t>Kanama durdurulur.</a:t>
            </a:r>
          </a:p>
          <a:p>
            <a:pPr eaLnBrk="1" hangingPunct="1">
              <a:lnSpc>
                <a:spcPct val="125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smtClean="0"/>
              <a:t>Yaranın üzeri kapatılır.</a:t>
            </a:r>
          </a:p>
          <a:p>
            <a:pPr eaLnBrk="1" hangingPunct="1">
              <a:lnSpc>
                <a:spcPct val="125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dirty="0" smtClean="0"/>
              <a:t>Sağlık kuruluşuna gitmesi sağlanır.</a:t>
            </a:r>
          </a:p>
          <a:p>
            <a:pPr eaLnBrk="1" hangingPunct="1">
              <a:lnSpc>
                <a:spcPct val="125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altLang="tr-TR" b="1" dirty="0" smtClean="0"/>
              <a:t>Tetanos açısından uyarılır.      </a:t>
            </a:r>
          </a:p>
          <a:p>
            <a:pPr algn="ctr" eaLnBrk="1" hangingPunct="1">
              <a:buFontTx/>
              <a:buNone/>
            </a:pPr>
            <a:r>
              <a:rPr lang="tr-TR" altLang="tr-TR" b="1" i="1" dirty="0" smtClean="0">
                <a:solidFill>
                  <a:srgbClr val="C00000"/>
                </a:solidFill>
              </a:rPr>
              <a:t>YARADAKİ YABANCI CİSİMLERE DOKUNULMAMALIDIR</a:t>
            </a:r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9144000" cy="1139825"/>
          </a:xfrm>
        </p:spPr>
        <p:txBody>
          <a:bodyPr/>
          <a:lstStyle/>
          <a:p>
            <a:pPr algn="ctr" eaLnBrk="1" hangingPunct="1"/>
            <a:r>
              <a:rPr lang="tr-TR" altLang="tr-TR" sz="2800" b="1" dirty="0" smtClean="0">
                <a:solidFill>
                  <a:srgbClr val="CC0000"/>
                </a:solidFill>
              </a:rPr>
              <a:t>YARALANMALARDA İLK YARDIM</a:t>
            </a:r>
          </a:p>
        </p:txBody>
      </p:sp>
    </p:spTree>
    <p:extLst>
      <p:ext uri="{BB962C8B-B14F-4D97-AF65-F5344CB8AC3E}">
        <p14:creationId xmlns:p14="http://schemas.microsoft.com/office/powerpoint/2010/main" val="987324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9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750</Words>
  <Application>Microsoft Office PowerPoint</Application>
  <PresentationFormat>Ekran Gösterisi (4:3)</PresentationFormat>
  <Paragraphs>157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31</vt:i4>
      </vt:variant>
    </vt:vector>
  </HeadingPairs>
  <TitlesOfParts>
    <vt:vector size="33" baseType="lpstr">
      <vt:lpstr>9_Akış</vt:lpstr>
      <vt:lpstr>Dalga Biçimi</vt:lpstr>
      <vt:lpstr>PowerPoint Sunusu</vt:lpstr>
      <vt:lpstr>PowerPoint Sunusu</vt:lpstr>
      <vt:lpstr>YARA</vt:lpstr>
      <vt:lpstr>YARA ÇEŞİTLERİ</vt:lpstr>
      <vt:lpstr>PowerPoint Sunusu</vt:lpstr>
      <vt:lpstr>        YARA ÇEŞİTLERİ</vt:lpstr>
      <vt:lpstr>PowerPoint Sunusu</vt:lpstr>
      <vt:lpstr>PowerPoint Sunusu</vt:lpstr>
      <vt:lpstr>YARALANMALARDA İLK YARDIM</vt:lpstr>
      <vt:lpstr>CİDDİ YARALANMALAR</vt:lpstr>
      <vt:lpstr>CİDDİ YARALANMALARDA  İLK YARDIM</vt:lpstr>
      <vt:lpstr>DELİCİ GÖĞÜS YARALANMALARI</vt:lpstr>
      <vt:lpstr>DELİCİ GÖĞÜS  YARALANMALARINDA İLK YARDIM</vt:lpstr>
      <vt:lpstr>DELİCİ GÖĞÜS  YARALANMALARINDA İLK YARDIM</vt:lpstr>
      <vt:lpstr>DELİCİ KARIN YARALANMALARI</vt:lpstr>
      <vt:lpstr>DELİCİ KARIN  YARALANMALARINDA İLK YARDIM</vt:lpstr>
      <vt:lpstr>DELİCİ KARIN  YARALANMALARINDA İLK YARDIM</vt:lpstr>
      <vt:lpstr>PowerPoint Sunusu</vt:lpstr>
      <vt:lpstr>PowerPoint Sunusu</vt:lpstr>
      <vt:lpstr>PowerPoint Sunusu</vt:lpstr>
      <vt:lpstr>KAFATASI VE OMURGA  YARALANMALARI</vt:lpstr>
      <vt:lpstr>KAFATASI OMURGA  YARALANMALARININ NEDENLERİ</vt:lpstr>
      <vt:lpstr>KAFATASI VE OMURGA  YARALANMALARI</vt:lpstr>
      <vt:lpstr>KAFATASI VE OMURGA  YARALANMALARI</vt:lpstr>
      <vt:lpstr>     KAFATASI VE OMURGA  YARALANMALARI</vt:lpstr>
      <vt:lpstr>KAFATASI VE OMURGA  YARALANMALARI</vt:lpstr>
      <vt:lpstr>KAFATASI  YARALANMA ÇEŞİTLERİ</vt:lpstr>
      <vt:lpstr>KAFATASI VE OMURGA  YARALANMALARI</vt:lpstr>
      <vt:lpstr>KAFATASI VE OMURGA  YARALANMALARI</vt:lpstr>
      <vt:lpstr>KAFATASI VE OMURGA  YARALANMALARI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Ayse ERCAN</dc:creator>
  <cp:lastModifiedBy>Ayse ERCAN</cp:lastModifiedBy>
  <cp:revision>3</cp:revision>
  <dcterms:created xsi:type="dcterms:W3CDTF">2021-03-10T08:46:15Z</dcterms:created>
  <dcterms:modified xsi:type="dcterms:W3CDTF">2023-09-20T11:54:55Z</dcterms:modified>
</cp:coreProperties>
</file>