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487" r:id="rId2"/>
    <p:sldId id="606" r:id="rId3"/>
    <p:sldId id="693" r:id="rId4"/>
    <p:sldId id="699" r:id="rId5"/>
    <p:sldId id="607" r:id="rId6"/>
    <p:sldId id="700" r:id="rId7"/>
    <p:sldId id="703" r:id="rId8"/>
    <p:sldId id="706" r:id="rId9"/>
    <p:sldId id="704" r:id="rId10"/>
    <p:sldId id="702" r:id="rId11"/>
    <p:sldId id="701" r:id="rId12"/>
    <p:sldId id="707" r:id="rId13"/>
    <p:sldId id="708" r:id="rId14"/>
    <p:sldId id="709" r:id="rId15"/>
    <p:sldId id="710" r:id="rId16"/>
    <p:sldId id="711" r:id="rId17"/>
    <p:sldId id="712" r:id="rId18"/>
    <p:sldId id="631" r:id="rId19"/>
    <p:sldId id="714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t" initials="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4A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5" autoAdjust="0"/>
    <p:restoredTop sz="94626" autoAdjust="0"/>
  </p:normalViewPr>
  <p:slideViewPr>
    <p:cSldViewPr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4AC337-2F51-45DF-8DD7-7A3C32C766F2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07C17-FE1F-41C2-9B67-01F02C44D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2DA4858-E866-406D-AC4B-52F64F63ED57}" type="datetimeFigureOut">
              <a:rPr lang="tr-TR" smtClean="0"/>
              <a:pPr/>
              <a:t>16.04.2026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2655B09-C995-49CA-9128-5B4039CCBB9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Başlık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20080"/>
          </a:xfrm>
        </p:spPr>
        <p:txBody>
          <a:bodyPr/>
          <a:lstStyle/>
          <a:p>
            <a:r>
              <a:rPr lang="tr-TR" dirty="0"/>
              <a:t>Başlıklar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92488"/>
          </a:xfrm>
        </p:spPr>
        <p:txBody>
          <a:bodyPr rtlCol="0">
            <a:noAutofit/>
          </a:bodyPr>
          <a:lstStyle/>
          <a:p>
            <a:r>
              <a:rPr lang="en-US" dirty="0"/>
              <a:t>1.</a:t>
            </a:r>
            <a:r>
              <a:rPr lang="tr-TR" dirty="0"/>
              <a:t>Data </a:t>
            </a:r>
            <a:r>
              <a:rPr lang="tr-TR" dirty="0" err="1"/>
              <a:t>view</a:t>
            </a:r>
            <a:r>
              <a:rPr lang="tr-TR" dirty="0"/>
              <a:t> (Veri Penceresi)</a:t>
            </a:r>
            <a:endParaRPr lang="en-US" dirty="0"/>
          </a:p>
          <a:p>
            <a:r>
              <a:rPr lang="tr-TR" dirty="0"/>
              <a:t>2</a:t>
            </a:r>
            <a:r>
              <a:rPr lang="en-US" dirty="0"/>
              <a:t>.</a:t>
            </a:r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 (Değişken Penceresi)</a:t>
            </a:r>
            <a:endParaRPr lang="en-US" dirty="0"/>
          </a:p>
          <a:p>
            <a:r>
              <a:rPr lang="tr-TR" dirty="0"/>
              <a:t>3.Veri Girişi</a:t>
            </a:r>
            <a:endParaRPr lang="en-US" dirty="0"/>
          </a:p>
          <a:p>
            <a:endParaRPr lang="tr-TR" dirty="0"/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05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 </a:t>
            </a:r>
            <a:r>
              <a:rPr lang="tr-TR" dirty="0" err="1"/>
              <a:t>Decimals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04864"/>
          </a:xfrm>
        </p:spPr>
        <p:txBody>
          <a:bodyPr>
            <a:normAutofit/>
          </a:bodyPr>
          <a:lstStyle/>
          <a:p>
            <a:r>
              <a:rPr lang="tr-TR" sz="3200" dirty="0"/>
              <a:t>Virgülden sonra kaç basamak olacağını belirler. 2’ye ayarlıdır. Ok işaretlerine göre azaltılıp çoğaltılabilir.</a:t>
            </a:r>
            <a:endParaRPr lang="en-US" sz="3200" dirty="0"/>
          </a:p>
        </p:txBody>
      </p:sp>
      <p:pic>
        <p:nvPicPr>
          <p:cNvPr id="414722" name="Picture 2" descr="http://my.ilstu.edu/~mshesso/SPSS/Pix/decimal_arrow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620688"/>
            <a:ext cx="1285875" cy="685800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</a:t>
            </a:r>
            <a:r>
              <a:rPr lang="tr-TR" dirty="0" err="1"/>
              <a:t>Label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416152"/>
          </a:xfrm>
        </p:spPr>
        <p:txBody>
          <a:bodyPr>
            <a:normAutofit/>
          </a:bodyPr>
          <a:lstStyle/>
          <a:p>
            <a:r>
              <a:rPr lang="tr-TR" sz="3600" dirty="0"/>
              <a:t>Etiket diyebiliriz. 255 karaktere kadar girilebilir. Değişken adında kullanılan kısa isim burada uzun uzun açıklanabilir. </a:t>
            </a:r>
            <a:endParaRPr lang="en-US" sz="3600" dirty="0"/>
          </a:p>
        </p:txBody>
      </p:sp>
      <p:pic>
        <p:nvPicPr>
          <p:cNvPr id="4" name="3 Resim" descr="Adsız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620688"/>
            <a:ext cx="4101397" cy="759025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</a:t>
            </a:r>
            <a:r>
              <a:rPr lang="tr-TR" dirty="0" err="1"/>
              <a:t>Values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Kategorik değişkenler için her bir değerin neyi ifade ettiğinin açıklanmasına imkan verir. </a:t>
            </a:r>
            <a:r>
              <a:rPr lang="tr-TR" dirty="0" err="1"/>
              <a:t>Value</a:t>
            </a:r>
            <a:r>
              <a:rPr lang="tr-TR" dirty="0"/>
              <a:t> kategorilere karşılık gelen rakam, </a:t>
            </a:r>
            <a:r>
              <a:rPr lang="tr-TR" dirty="0" err="1"/>
              <a:t>Value</a:t>
            </a:r>
            <a:r>
              <a:rPr lang="tr-TR" dirty="0"/>
              <a:t> </a:t>
            </a:r>
            <a:r>
              <a:rPr lang="tr-TR" dirty="0" err="1"/>
              <a:t>Label</a:t>
            </a:r>
            <a:r>
              <a:rPr lang="tr-TR" dirty="0"/>
              <a:t> ise yazıyla neye karşılık geldiğidir. </a:t>
            </a:r>
            <a:r>
              <a:rPr lang="tr-TR" dirty="0" err="1"/>
              <a:t>Add</a:t>
            </a:r>
            <a:r>
              <a:rPr lang="tr-TR" dirty="0"/>
              <a:t> e basarak değişkenlerin her bir kategorisine verilen etiket eklenir. Eklenen bir etiketin üzerine tıklanıp </a:t>
            </a:r>
            <a:r>
              <a:rPr lang="tr-TR" dirty="0" err="1"/>
              <a:t>Change</a:t>
            </a:r>
            <a:r>
              <a:rPr lang="tr-TR" dirty="0"/>
              <a:t> e basılarak değiştirmek ve </a:t>
            </a:r>
            <a:r>
              <a:rPr lang="tr-TR" dirty="0" err="1"/>
              <a:t>Remove’a</a:t>
            </a:r>
            <a:r>
              <a:rPr lang="tr-TR" dirty="0"/>
              <a:t> basılarak kaldırmak mümkündür. </a:t>
            </a:r>
            <a:endParaRPr lang="en-US" dirty="0"/>
          </a:p>
          <a:p>
            <a:endParaRPr lang="en-US" dirty="0"/>
          </a:p>
        </p:txBody>
      </p:sp>
      <p:pic>
        <p:nvPicPr>
          <p:cNvPr id="438274" name="Picture 2" descr="http://my.ilstu.edu/~mshesso/SPSS/Pix/value_clic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764704"/>
            <a:ext cx="1247775" cy="619126"/>
          </a:xfrm>
          <a:prstGeom prst="rect">
            <a:avLst/>
          </a:prstGeom>
          <a:noFill/>
        </p:spPr>
      </p:pic>
      <p:pic>
        <p:nvPicPr>
          <p:cNvPr id="438276" name="Picture 4" descr="http://my.ilstu.edu/~mshesso/SPSS/Pix/value_dialogue_blan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4293096"/>
            <a:ext cx="4676775" cy="2276475"/>
          </a:xfrm>
          <a:prstGeom prst="rect">
            <a:avLst/>
          </a:prstGeom>
          <a:noFill/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</a:t>
            </a:r>
            <a:r>
              <a:rPr lang="tr-TR" dirty="0" err="1"/>
              <a:t>Values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Data </a:t>
            </a:r>
            <a:r>
              <a:rPr lang="tr-TR" dirty="0" err="1"/>
              <a:t>View</a:t>
            </a:r>
            <a:r>
              <a:rPr lang="tr-TR" dirty="0"/>
              <a:t> (Veri </a:t>
            </a:r>
            <a:r>
              <a:rPr lang="tr-TR" dirty="0" err="1"/>
              <a:t>Pencersinde</a:t>
            </a:r>
            <a:r>
              <a:rPr lang="tr-TR" dirty="0"/>
              <a:t>) “etiket işaretine basıldığında, değişken Value2 </a:t>
            </a:r>
            <a:r>
              <a:rPr lang="tr-TR" dirty="0" err="1"/>
              <a:t>leri</a:t>
            </a:r>
            <a:r>
              <a:rPr lang="tr-TR" dirty="0"/>
              <a:t> yerini </a:t>
            </a:r>
            <a:r>
              <a:rPr lang="tr-TR" dirty="0" err="1"/>
              <a:t>Label’lar</a:t>
            </a:r>
            <a:r>
              <a:rPr lang="tr-TR" dirty="0"/>
              <a:t> alır.  </a:t>
            </a:r>
            <a:endParaRPr lang="en-US" dirty="0"/>
          </a:p>
        </p:txBody>
      </p:sp>
      <p:pic>
        <p:nvPicPr>
          <p:cNvPr id="439298" name="Picture 2" descr="http://my.ilstu.edu/~mshesso/SPSS/Pix/toe_ta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764704"/>
            <a:ext cx="538818" cy="504056"/>
          </a:xfrm>
          <a:prstGeom prst="rect">
            <a:avLst/>
          </a:prstGeom>
          <a:noFill/>
        </p:spPr>
      </p:pic>
      <p:pic>
        <p:nvPicPr>
          <p:cNvPr id="4392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636912"/>
            <a:ext cx="4600575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</a:t>
            </a:r>
            <a:r>
              <a:rPr lang="tr-TR" dirty="0" err="1"/>
              <a:t>Missing</a:t>
            </a:r>
            <a:r>
              <a:rPr lang="tr-TR" dirty="0"/>
              <a:t> (kayıp)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Kayıp değerleri belli bir rakamla ifade etmek istersek bu özelliği kullanabiliriz. Aksi takdirde girilmeyen her değer </a:t>
            </a:r>
            <a:r>
              <a:rPr lang="en-US" dirty="0"/>
              <a:t> SYSTEM MISSING</a:t>
            </a:r>
            <a:r>
              <a:rPr lang="tr-TR" dirty="0"/>
              <a:t> (sistem kaybı) olarak kabul edilir. 9, 99 veya 999 olarak belirlenen kayıplar analizlerde göz ardı edilir yani dikkate alınmaz.</a:t>
            </a:r>
            <a:endParaRPr lang="en-US" dirty="0"/>
          </a:p>
          <a:p>
            <a:endParaRPr lang="en-US" dirty="0"/>
          </a:p>
        </p:txBody>
      </p:sp>
      <p:sp>
        <p:nvSpPr>
          <p:cNvPr id="440322" name="AutoShape 2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24" name="AutoShape 4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26" name="AutoShape 6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40328" name="Picture 8" descr="http://my.ilstu.edu/~mshesso/SPSS/Pix/missing_do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429000"/>
            <a:ext cx="4787163" cy="2808312"/>
          </a:xfrm>
          <a:prstGeom prst="rect">
            <a:avLst/>
          </a:prstGeom>
          <a:noFill/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</a:t>
            </a:r>
            <a:r>
              <a:rPr lang="tr-TR" dirty="0" err="1"/>
              <a:t>Columns</a:t>
            </a:r>
            <a:r>
              <a:rPr lang="tr-TR" dirty="0"/>
              <a:t> (Sütunlar)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Data </a:t>
            </a:r>
            <a:r>
              <a:rPr lang="tr-TR" sz="3200" dirty="0" err="1"/>
              <a:t>View’de</a:t>
            </a:r>
            <a:r>
              <a:rPr lang="tr-TR" sz="3200" dirty="0"/>
              <a:t> bir </a:t>
            </a:r>
            <a:r>
              <a:rPr lang="tr-TR" sz="3200" dirty="0" err="1"/>
              <a:t>Column’un</a:t>
            </a:r>
            <a:r>
              <a:rPr lang="tr-TR" sz="3200" dirty="0"/>
              <a:t> genişliğini ifade eder. Örneğin açık uçlu bir soruya verilen cevaplar için daha uzun bir satır genişliği gerekebilir. </a:t>
            </a:r>
            <a:r>
              <a:rPr lang="tr-TR" sz="3200" dirty="0" err="1"/>
              <a:t>Width</a:t>
            </a:r>
            <a:r>
              <a:rPr lang="tr-TR" sz="3200" dirty="0"/>
              <a:t> yani </a:t>
            </a:r>
            <a:r>
              <a:rPr lang="tr-TR" sz="3200" dirty="0" err="1"/>
              <a:t>digit</a:t>
            </a:r>
            <a:r>
              <a:rPr lang="tr-TR" sz="3200" dirty="0"/>
              <a:t> ile karıştırılmamalıdır.  </a:t>
            </a:r>
            <a:endParaRPr lang="en-US" sz="3200" dirty="0"/>
          </a:p>
        </p:txBody>
      </p:sp>
      <p:sp>
        <p:nvSpPr>
          <p:cNvPr id="440322" name="AutoShape 2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24" name="AutoShape 4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26" name="AutoShape 6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</a:t>
            </a:r>
            <a:r>
              <a:rPr lang="tr-TR" dirty="0" err="1"/>
              <a:t>Align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/>
              <a:t>Verilerin sağa yaslı sola yaslı ya da ortalı yerleştirilmesini ifade eder.</a:t>
            </a:r>
            <a:endParaRPr lang="en-US" sz="3600" dirty="0"/>
          </a:p>
          <a:p>
            <a:endParaRPr lang="en-US" dirty="0"/>
          </a:p>
        </p:txBody>
      </p:sp>
      <p:sp>
        <p:nvSpPr>
          <p:cNvPr id="440322" name="AutoShape 2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24" name="AutoShape 4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26" name="AutoShape 6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41346" name="Picture 2" descr="http://my.ilstu.edu/~mshesso/SPSS/Pix/alig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068960"/>
            <a:ext cx="1228725" cy="1247775"/>
          </a:xfrm>
          <a:prstGeom prst="rect">
            <a:avLst/>
          </a:prstGeom>
          <a:noFill/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 </a:t>
            </a:r>
            <a:r>
              <a:rPr lang="tr-TR" dirty="0" err="1"/>
              <a:t>Measure</a:t>
            </a:r>
            <a:r>
              <a:rPr lang="tr-TR" dirty="0"/>
              <a:t> (Ölçüm/Ölçek)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Değişkenin ölçek türünün belirlendiği alandır. Sınıflama ise Nominal, Sıralama ise </a:t>
            </a:r>
            <a:r>
              <a:rPr lang="tr-TR" dirty="0" err="1"/>
              <a:t>Ordinal</a:t>
            </a:r>
            <a:r>
              <a:rPr lang="tr-TR" dirty="0"/>
              <a:t>, Eşit aralıklı ve Oran için </a:t>
            </a:r>
            <a:r>
              <a:rPr lang="tr-TR" dirty="0" err="1"/>
              <a:t>İnterval</a:t>
            </a:r>
            <a:r>
              <a:rPr lang="tr-TR" dirty="0"/>
              <a:t> seçilir.</a:t>
            </a:r>
          </a:p>
          <a:p>
            <a:r>
              <a:rPr lang="tr-TR" dirty="0"/>
              <a:t>SPSS eşit aralıklı ve oran ölçeğindeki veriyi aynı kabul eder.</a:t>
            </a:r>
            <a:endParaRPr lang="en-US" dirty="0"/>
          </a:p>
          <a:p>
            <a:endParaRPr lang="en-US" dirty="0"/>
          </a:p>
        </p:txBody>
      </p:sp>
      <p:sp>
        <p:nvSpPr>
          <p:cNvPr id="440322" name="AutoShape 2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24" name="AutoShape 4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26" name="AutoShape 6" descr="http://my.ilstu.edu/~mshesso/SPSS/Pix/missing_don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43394" name="Picture 2" descr="http://my.ilstu.edu/~mshesso/SPSS/Pix/meas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356992"/>
            <a:ext cx="1985442" cy="2016224"/>
          </a:xfrm>
          <a:prstGeom prst="rect">
            <a:avLst/>
          </a:prstGeom>
          <a:noFill/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Veri Girişi: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844824"/>
            <a:ext cx="8568952" cy="3552056"/>
          </a:xfrm>
        </p:spPr>
        <p:txBody>
          <a:bodyPr>
            <a:normAutofit fontScale="92500" lnSpcReduction="10000"/>
          </a:bodyPr>
          <a:lstStyle/>
          <a:p>
            <a:r>
              <a:rPr lang="tr-TR" sz="3600" dirty="0"/>
              <a:t>Data </a:t>
            </a:r>
            <a:r>
              <a:rPr lang="tr-TR" sz="3600" dirty="0" err="1"/>
              <a:t>View</a:t>
            </a:r>
            <a:r>
              <a:rPr lang="tr-TR" sz="3600" dirty="0"/>
              <a:t> </a:t>
            </a:r>
            <a:r>
              <a:rPr lang="tr-TR" sz="3600" dirty="0" err="1"/>
              <a:t>pencersine</a:t>
            </a:r>
            <a:r>
              <a:rPr lang="tr-TR" sz="3600" dirty="0"/>
              <a:t> girilir. Her satıra bir bireyin verisi girilir. Her sütuna ise bir değişken girilir. F</a:t>
            </a:r>
            <a:r>
              <a:rPr lang="en-US" sz="3600" dirty="0" err="1"/>
              <a:t>irst</a:t>
            </a:r>
            <a:r>
              <a:rPr lang="tr-TR" sz="3600" dirty="0"/>
              <a:t> </a:t>
            </a:r>
            <a:r>
              <a:rPr lang="tr-TR" sz="3600" dirty="0" err="1"/>
              <a:t>click</a:t>
            </a:r>
            <a:r>
              <a:rPr lang="tr-TR" sz="3600" dirty="0"/>
              <a:t> on </a:t>
            </a:r>
            <a:r>
              <a:rPr lang="tr-TR" sz="3600" dirty="0" err="1"/>
              <a:t>the</a:t>
            </a:r>
            <a:r>
              <a:rPr lang="tr-TR" sz="3600" dirty="0"/>
              <a:t> Data </a:t>
            </a:r>
            <a:r>
              <a:rPr lang="tr-TR" sz="3600" dirty="0" err="1"/>
              <a:t>View</a:t>
            </a:r>
            <a:r>
              <a:rPr lang="tr-TR" sz="3600" dirty="0"/>
              <a:t> </a:t>
            </a:r>
            <a:r>
              <a:rPr lang="tr-TR" sz="3600" dirty="0" err="1"/>
              <a:t>tab</a:t>
            </a:r>
            <a:r>
              <a:rPr lang="tr-TR" sz="3600" dirty="0"/>
              <a:t>. </a:t>
            </a:r>
            <a:r>
              <a:rPr lang="en-US" sz="3600" dirty="0"/>
              <a:t> </a:t>
            </a:r>
            <a:r>
              <a:rPr lang="tr-TR" sz="3600" dirty="0"/>
              <a:t>Oklarla sağa, sola, yukarı ve aşağı gidilebilir. Taba basılarak yazı </a:t>
            </a:r>
            <a:r>
              <a:rPr lang="tr-TR" sz="3600" dirty="0" err="1"/>
              <a:t>moduna</a:t>
            </a:r>
            <a:r>
              <a:rPr lang="tr-TR" sz="3600" dirty="0"/>
              <a:t> geçilir, girilen veriden sonra </a:t>
            </a:r>
            <a:r>
              <a:rPr lang="tr-TR" sz="3600" dirty="0" err="1"/>
              <a:t>enter’a</a:t>
            </a:r>
            <a:r>
              <a:rPr lang="tr-TR" sz="3600" dirty="0"/>
              <a:t> </a:t>
            </a:r>
            <a:r>
              <a:rPr lang="tr-TR" sz="3600" dirty="0" err="1"/>
              <a:t>nasıldığında</a:t>
            </a:r>
            <a:r>
              <a:rPr lang="tr-TR" sz="3600" dirty="0"/>
              <a:t> bir sonraki kişiye geçilir.  </a:t>
            </a:r>
            <a:endParaRPr lang="en-US" sz="3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Aktivite:	 </a:t>
            </a:r>
            <a:r>
              <a:rPr lang="tr-TR" dirty="0"/>
              <a:t>Anket Verisi girme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844824"/>
            <a:ext cx="8568952" cy="3552056"/>
          </a:xfrm>
        </p:spPr>
        <p:txBody>
          <a:bodyPr>
            <a:normAutofit/>
          </a:bodyPr>
          <a:lstStyle/>
          <a:p>
            <a:r>
              <a:rPr lang="tr-TR" sz="3600" dirty="0"/>
              <a:t>Herhangi bir anket formunun değişkenleri oluşturularak SPSS veri dosyasını hazırlayalım. </a:t>
            </a:r>
            <a:endParaRPr lang="en-US" sz="3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772816"/>
            <a:ext cx="8424936" cy="4608512"/>
          </a:xfrm>
        </p:spPr>
        <p:txBody>
          <a:bodyPr rtlCol="0">
            <a:noAutofit/>
          </a:bodyPr>
          <a:lstStyle/>
          <a:p>
            <a:r>
              <a:rPr lang="tr-TR" dirty="0"/>
              <a:t>Veri ve Değişken penceresindeki </a:t>
            </a:r>
            <a:r>
              <a:rPr lang="tr-TR" dirty="0" err="1"/>
              <a:t>ögeleri</a:t>
            </a:r>
            <a:r>
              <a:rPr lang="tr-TR" dirty="0"/>
              <a:t> bilir.</a:t>
            </a:r>
          </a:p>
          <a:p>
            <a:r>
              <a:rPr lang="tr-TR" dirty="0"/>
              <a:t>Değişken oluşturur.</a:t>
            </a:r>
          </a:p>
          <a:p>
            <a:r>
              <a:rPr lang="tr-TR" dirty="0"/>
              <a:t>Farklı türde veri girer.</a:t>
            </a:r>
            <a:endParaRPr lang="en-US" dirty="0"/>
          </a:p>
          <a:p>
            <a:endParaRPr lang="en-US" dirty="0"/>
          </a:p>
          <a:p>
            <a:pPr algn="just">
              <a:defRPr/>
            </a:pPr>
            <a:endParaRPr lang="tr-TR" sz="2400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400" dirty="0"/>
          </a:p>
        </p:txBody>
      </p:sp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Kazanımlar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05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Data </a:t>
            </a:r>
            <a:r>
              <a:rPr lang="tr-TR" dirty="0" err="1"/>
              <a:t>View</a:t>
            </a:r>
            <a:r>
              <a:rPr lang="tr-TR" dirty="0"/>
              <a:t> (Veri Penceresi)</a:t>
            </a:r>
            <a:endParaRPr lang="en-US" dirty="0"/>
          </a:p>
        </p:txBody>
      </p:sp>
      <p:pic>
        <p:nvPicPr>
          <p:cNvPr id="331777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25154"/>
            <a:ext cx="8229600" cy="4626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tr-TR" sz="3600" dirty="0"/>
              <a:t>Data </a:t>
            </a:r>
            <a:r>
              <a:rPr lang="tr-TR" sz="3600" dirty="0" err="1"/>
              <a:t>View</a:t>
            </a:r>
            <a:r>
              <a:rPr lang="tr-TR" sz="3600" dirty="0"/>
              <a:t> (Veri </a:t>
            </a:r>
            <a:r>
              <a:rPr lang="tr-TR" sz="3600" dirty="0" err="1"/>
              <a:t>Pencersi</a:t>
            </a:r>
            <a:r>
              <a:rPr lang="tr-TR" sz="3600" dirty="0"/>
              <a:t>)</a:t>
            </a:r>
            <a:endParaRPr lang="en-US" sz="3600" dirty="0"/>
          </a:p>
        </p:txBody>
      </p:sp>
      <p:pic>
        <p:nvPicPr>
          <p:cNvPr id="10" name="9 İçerik Yer Tutucusu" descr="Adsızin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268760"/>
            <a:ext cx="8159296" cy="5208240"/>
          </a:xfrm>
        </p:spPr>
      </p:pic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tr-TR" sz="3600" dirty="0" err="1"/>
              <a:t>Variable</a:t>
            </a:r>
            <a:r>
              <a:rPr lang="tr-TR" sz="3600" dirty="0"/>
              <a:t> </a:t>
            </a:r>
            <a:r>
              <a:rPr lang="tr-TR" sz="3600" dirty="0" err="1"/>
              <a:t>View</a:t>
            </a:r>
            <a:r>
              <a:rPr lang="tr-TR" sz="3600" dirty="0"/>
              <a:t> (Değişken Penceresi)</a:t>
            </a:r>
            <a:endParaRPr lang="en-US" sz="3600" dirty="0"/>
          </a:p>
        </p:txBody>
      </p:sp>
      <p:pic>
        <p:nvPicPr>
          <p:cNvPr id="8" name="7 İçerik Yer Tutucusu" descr="Adsız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2836" y="2004728"/>
            <a:ext cx="8078328" cy="4067743"/>
          </a:xfrm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 Name (İsim)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Değişkenlere farklı isimleri verilmeli ve her değişken 8 karaktere kadar olmalıdır. Değişkenlerin siminde boşluk olmamalıdır. Harfle başlamalıdır, rakam içerebilir, alt çizgi olabilir. “not”, </a:t>
            </a:r>
            <a:r>
              <a:rPr lang="en-US" dirty="0"/>
              <a:t>"compute", "sum“</a:t>
            </a:r>
            <a:r>
              <a:rPr lang="tr-TR" dirty="0"/>
              <a:t> gibi ifadeler SPSS tarafından korumalıdır ve değişken adı olarak kullanılamaz.</a:t>
            </a:r>
            <a:r>
              <a:rPr lang="en-US" dirty="0"/>
              <a:t> </a:t>
            </a:r>
            <a:endParaRPr lang="tr-TR" dirty="0"/>
          </a:p>
          <a:p>
            <a:r>
              <a:rPr lang="tr-TR" dirty="0"/>
              <a:t>Not: Değişken adında boşluk olmamalıdır.</a:t>
            </a:r>
            <a:endParaRPr lang="en-US" dirty="0"/>
          </a:p>
          <a:p>
            <a:endParaRPr lang="en-US" dirty="0"/>
          </a:p>
        </p:txBody>
      </p:sp>
      <p:pic>
        <p:nvPicPr>
          <p:cNvPr id="416770" name="Picture 2" descr="http://my.ilstu.edu/~mshesso/SPSS/Pix/na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764704"/>
            <a:ext cx="1000125" cy="590551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 </a:t>
            </a:r>
            <a:r>
              <a:rPr lang="tr-TR" dirty="0" err="1"/>
              <a:t>Types</a:t>
            </a:r>
            <a:r>
              <a:rPr lang="tr-TR" dirty="0"/>
              <a:t> (Tür)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N</a:t>
            </a:r>
            <a:r>
              <a:rPr lang="en-US" b="1" dirty="0" err="1"/>
              <a:t>umeric</a:t>
            </a:r>
            <a:r>
              <a:rPr lang="en-US" dirty="0"/>
              <a:t> </a:t>
            </a:r>
            <a:r>
              <a:rPr lang="tr-TR" dirty="0"/>
              <a:t>ve</a:t>
            </a:r>
            <a:r>
              <a:rPr lang="en-US" dirty="0"/>
              <a:t> </a:t>
            </a:r>
            <a:r>
              <a:rPr lang="en-US" b="1" dirty="0"/>
              <a:t>string</a:t>
            </a:r>
            <a:r>
              <a:rPr lang="tr-TR" b="1" dirty="0"/>
              <a:t>(harf) </a:t>
            </a:r>
            <a:r>
              <a:rPr lang="tr-TR" dirty="0"/>
              <a:t>en sık kullanılan değişken türleridir. Puan, sıcaklık, TC kimlik numarası </a:t>
            </a:r>
            <a:r>
              <a:rPr lang="tr-TR" dirty="0" err="1"/>
              <a:t>numeric</a:t>
            </a:r>
            <a:r>
              <a:rPr lang="tr-TR" dirty="0"/>
              <a:t>, isimler, Kan grupları </a:t>
            </a:r>
            <a:r>
              <a:rPr lang="tr-TR" dirty="0" err="1"/>
              <a:t>string</a:t>
            </a:r>
            <a:r>
              <a:rPr lang="tr-TR" dirty="0"/>
              <a:t> türüne girer.</a:t>
            </a:r>
          </a:p>
          <a:p>
            <a:r>
              <a:rPr lang="tr-TR" dirty="0" err="1"/>
              <a:t>String</a:t>
            </a:r>
            <a:r>
              <a:rPr lang="tr-TR" dirty="0"/>
              <a:t> değişkenler rakam içerebilir, ancak SPSS bu değişkenler için aritmetik ortalama, </a:t>
            </a:r>
            <a:r>
              <a:rPr lang="tr-TR" dirty="0" err="1"/>
              <a:t>ss</a:t>
            </a:r>
            <a:r>
              <a:rPr lang="tr-TR" dirty="0"/>
              <a:t> gibi hesaplamalar yapmaz. Frekans, yüzde hesaplanabilir. </a:t>
            </a:r>
            <a:r>
              <a:rPr lang="tr-TR" dirty="0" err="1"/>
              <a:t>Type</a:t>
            </a:r>
            <a:r>
              <a:rPr lang="tr-TR" dirty="0"/>
              <a:t> düğmesinin sağ alt köşesine basarak çıkan pencerede değişkenin türü belirlenir.</a:t>
            </a:r>
            <a:endParaRPr lang="en-US" dirty="0"/>
          </a:p>
          <a:p>
            <a:endParaRPr lang="en-US" dirty="0"/>
          </a:p>
        </p:txBody>
      </p:sp>
      <p:pic>
        <p:nvPicPr>
          <p:cNvPr id="413698" name="Picture 2" descr="http://my.ilstu.edu/~mshesso/SPSS/Pix/type_clic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836712"/>
            <a:ext cx="1190625" cy="638175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 </a:t>
            </a:r>
            <a:r>
              <a:rPr lang="tr-TR" dirty="0" err="1"/>
              <a:t>Types</a:t>
            </a:r>
            <a:r>
              <a:rPr lang="tr-TR" dirty="0"/>
              <a:t> (Tür)</a:t>
            </a:r>
            <a:endParaRPr lang="en-US" dirty="0"/>
          </a:p>
        </p:txBody>
      </p:sp>
      <p:pic>
        <p:nvPicPr>
          <p:cNvPr id="6" name="5 İçerik Yer Tutucusu" descr="Adsız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2132856"/>
            <a:ext cx="6440165" cy="3087569"/>
          </a:xfrm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View</a:t>
            </a:r>
            <a:r>
              <a:rPr lang="tr-TR" dirty="0"/>
              <a:t>: </a:t>
            </a:r>
            <a:r>
              <a:rPr lang="tr-TR" dirty="0" err="1"/>
              <a:t>Width</a:t>
            </a:r>
            <a:r>
              <a:rPr lang="tr-TR" dirty="0"/>
              <a:t> (</a:t>
            </a:r>
            <a:r>
              <a:rPr lang="tr-TR" dirty="0" err="1"/>
              <a:t>digits</a:t>
            </a:r>
            <a:r>
              <a:rPr lang="tr-TR" dirty="0"/>
              <a:t>)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80928"/>
          </a:xfrm>
        </p:spPr>
        <p:txBody>
          <a:bodyPr/>
          <a:lstStyle/>
          <a:p>
            <a:r>
              <a:rPr lang="tr-TR" sz="3600" dirty="0" err="1"/>
              <a:t>SPSS’te</a:t>
            </a:r>
            <a:r>
              <a:rPr lang="tr-TR" sz="3600" dirty="0"/>
              <a:t> girilmesi mümkün olan karakter sayısıdır. 8’e ayarlıdır. Mesela TC Kimlik numarası için 11’e çıkarılmalıdır.</a:t>
            </a:r>
            <a:endParaRPr lang="en-US" sz="3600" dirty="0"/>
          </a:p>
          <a:p>
            <a:endParaRPr lang="en-US" dirty="0"/>
          </a:p>
        </p:txBody>
      </p:sp>
      <p:pic>
        <p:nvPicPr>
          <p:cNvPr id="412674" name="Picture 2" descr="http://my.ilstu.edu/~mshesso/SPSS/Pix/width_arrow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764704"/>
            <a:ext cx="1257300" cy="666751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323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1100" b="1" dirty="0"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BÖLÜM I- SPSS’E GİRİŞ</a:t>
            </a:r>
            <a:endParaRPr kumimoji="0" 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tlik">
  <a:themeElements>
    <a:clrScheme name="Netlik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tli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7017</TotalTime>
  <Words>636</Words>
  <Application>Microsoft Office PowerPoint</Application>
  <PresentationFormat>Ekran Gösterisi (4:3)</PresentationFormat>
  <Paragraphs>62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Netlik</vt:lpstr>
      <vt:lpstr>Başlıklar</vt:lpstr>
      <vt:lpstr>Kazanımlar</vt:lpstr>
      <vt:lpstr>Data View (Veri Penceresi)</vt:lpstr>
      <vt:lpstr>Data View (Veri Pencersi)</vt:lpstr>
      <vt:lpstr>Variable View (Değişken Penceresi)</vt:lpstr>
      <vt:lpstr>Variable View: Name (İsim)</vt:lpstr>
      <vt:lpstr>Variable View: Types (Tür)</vt:lpstr>
      <vt:lpstr>Variable View: Types (Tür)</vt:lpstr>
      <vt:lpstr>Variable View: Width (digits)</vt:lpstr>
      <vt:lpstr>Variable View: Decimals</vt:lpstr>
      <vt:lpstr>Variable View:Label</vt:lpstr>
      <vt:lpstr>Variable View:Values</vt:lpstr>
      <vt:lpstr>Variable View:Values</vt:lpstr>
      <vt:lpstr>Variable View:Missing (kayıp)</vt:lpstr>
      <vt:lpstr>Variable View:Columns (Sütunlar)</vt:lpstr>
      <vt:lpstr>Variable View:Align</vt:lpstr>
      <vt:lpstr>Variable View: Measure (Ölçüm/Ölçek)</vt:lpstr>
      <vt:lpstr>Veri Girişi:</vt:lpstr>
      <vt:lpstr>Aktivite:  Anket Verisi girme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GAZİOSMANPAŞA ÜNİVERSİTESİ EĞİTİM BİLİMLERİ ENSTİTÜSÜ  BİLGİSAYAR DESTEKLİ MATEMATİK ÖĞRETİMİNİN (BDMÖ) AKADEMİK BAŞARIYA ETKİSİ</dc:title>
  <dc:creator>fiem</dc:creator>
  <cp:lastModifiedBy>Sena D</cp:lastModifiedBy>
  <cp:revision>585</cp:revision>
  <dcterms:created xsi:type="dcterms:W3CDTF">2013-06-05T05:20:50Z</dcterms:created>
  <dcterms:modified xsi:type="dcterms:W3CDTF">2026-04-16T06:42:08Z</dcterms:modified>
</cp:coreProperties>
</file>