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35AE5-798D-4AA8-9C30-C5F5852A4B01}" type="datetimeFigureOut">
              <a:rPr lang="en-US" smtClean="0"/>
              <a:t>3/15/2018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99CA0-2092-4CCE-BB65-387631B349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265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35AE5-798D-4AA8-9C30-C5F5852A4B01}" type="datetimeFigureOut">
              <a:rPr lang="en-US" smtClean="0"/>
              <a:t>3/15/2018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99CA0-2092-4CCE-BB65-387631B349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587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35AE5-798D-4AA8-9C30-C5F5852A4B01}" type="datetimeFigureOut">
              <a:rPr lang="en-US" smtClean="0"/>
              <a:t>3/15/2018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99CA0-2092-4CCE-BB65-387631B349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1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35AE5-798D-4AA8-9C30-C5F5852A4B01}" type="datetimeFigureOut">
              <a:rPr lang="en-US" smtClean="0"/>
              <a:t>3/15/2018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99CA0-2092-4CCE-BB65-387631B349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181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35AE5-798D-4AA8-9C30-C5F5852A4B01}" type="datetimeFigureOut">
              <a:rPr lang="en-US" smtClean="0"/>
              <a:t>3/15/2018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99CA0-2092-4CCE-BB65-387631B349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315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35AE5-798D-4AA8-9C30-C5F5852A4B01}" type="datetimeFigureOut">
              <a:rPr lang="en-US" smtClean="0"/>
              <a:t>3/15/2018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99CA0-2092-4CCE-BB65-387631B349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022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35AE5-798D-4AA8-9C30-C5F5852A4B01}" type="datetimeFigureOut">
              <a:rPr lang="en-US" smtClean="0"/>
              <a:t>3/15/2018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99CA0-2092-4CCE-BB65-387631B349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53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35AE5-798D-4AA8-9C30-C5F5852A4B01}" type="datetimeFigureOut">
              <a:rPr lang="en-US" smtClean="0"/>
              <a:t>3/15/2018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99CA0-2092-4CCE-BB65-387631B349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45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35AE5-798D-4AA8-9C30-C5F5852A4B01}" type="datetimeFigureOut">
              <a:rPr lang="en-US" smtClean="0"/>
              <a:t>3/15/2018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99CA0-2092-4CCE-BB65-387631B349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823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35AE5-798D-4AA8-9C30-C5F5852A4B01}" type="datetimeFigureOut">
              <a:rPr lang="en-US" smtClean="0"/>
              <a:t>3/15/2018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99CA0-2092-4CCE-BB65-387631B349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961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35AE5-798D-4AA8-9C30-C5F5852A4B01}" type="datetimeFigureOut">
              <a:rPr lang="en-US" smtClean="0"/>
              <a:t>3/15/2018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99CA0-2092-4CCE-BB65-387631B349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306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235AE5-798D-4AA8-9C30-C5F5852A4B01}" type="datetimeFigureOut">
              <a:rPr lang="en-US" smtClean="0"/>
              <a:t>3/15/2018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99CA0-2092-4CCE-BB65-387631B349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611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HAYALLERİN SONRASI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/>
              <a:t>ÇAĞ ÜNİVERSİTESİ</a:t>
            </a:r>
          </a:p>
          <a:p>
            <a:r>
              <a:rPr lang="tr-TR" dirty="0" smtClean="0"/>
              <a:t>2018 BAHAR </a:t>
            </a:r>
          </a:p>
          <a:p>
            <a:r>
              <a:rPr lang="tr-TR" dirty="0" smtClean="0"/>
              <a:t>GİRİŞİMCİLİK SEMİNERLERİ</a:t>
            </a:r>
          </a:p>
          <a:p>
            <a:r>
              <a:rPr lang="tr-TR" dirty="0"/>
              <a:t> </a:t>
            </a:r>
            <a:r>
              <a:rPr lang="tr-TR" dirty="0" smtClean="0"/>
              <a:t>Yard.Doç.Dr. </a:t>
            </a:r>
            <a:r>
              <a:rPr lang="tr-TR" smtClean="0"/>
              <a:t>Koral ÇEPNİ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4521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VİZYON VE MİSYON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sz="2200" dirty="0" err="1" smtClean="0"/>
              <a:t>Herşey</a:t>
            </a:r>
            <a:r>
              <a:rPr lang="tr-TR" sz="2200" dirty="0" smtClean="0"/>
              <a:t> hayal etmekle başlar</a:t>
            </a:r>
          </a:p>
          <a:p>
            <a:r>
              <a:rPr lang="tr-TR" sz="2200" dirty="0" err="1" smtClean="0"/>
              <a:t>Dupont</a:t>
            </a:r>
            <a:r>
              <a:rPr lang="tr-TR" sz="2200" dirty="0" smtClean="0"/>
              <a:t> </a:t>
            </a:r>
            <a:r>
              <a:rPr lang="tr-TR" sz="2200" dirty="0" err="1"/>
              <a:t>A</a:t>
            </a:r>
            <a:r>
              <a:rPr lang="tr-TR" sz="2200" dirty="0" err="1" smtClean="0"/>
              <a:t>pproach</a:t>
            </a:r>
            <a:r>
              <a:rPr lang="tr-TR" sz="2200" dirty="0" smtClean="0"/>
              <a:t>: </a:t>
            </a:r>
            <a:r>
              <a:rPr lang="tr-TR" sz="2200" dirty="0" err="1" smtClean="0"/>
              <a:t>applying</a:t>
            </a:r>
            <a:r>
              <a:rPr lang="tr-TR" sz="2200" dirty="0" smtClean="0"/>
              <a:t> </a:t>
            </a:r>
            <a:r>
              <a:rPr lang="tr-TR" sz="2200" dirty="0" err="1" smtClean="0"/>
              <a:t>science</a:t>
            </a:r>
            <a:r>
              <a:rPr lang="tr-TR" sz="2200" dirty="0" smtClean="0"/>
              <a:t> </a:t>
            </a:r>
            <a:r>
              <a:rPr lang="tr-TR" sz="2200" dirty="0" err="1" smtClean="0"/>
              <a:t>to</a:t>
            </a:r>
            <a:r>
              <a:rPr lang="tr-TR" sz="2200" dirty="0" smtClean="0"/>
              <a:t> global </a:t>
            </a:r>
            <a:r>
              <a:rPr lang="tr-TR" sz="2200" dirty="0" err="1" smtClean="0"/>
              <a:t>challanges</a:t>
            </a:r>
            <a:endParaRPr lang="tr-TR" sz="2200" dirty="0" smtClean="0"/>
          </a:p>
          <a:p>
            <a:r>
              <a:rPr lang="tr-TR" sz="2200" dirty="0" err="1" smtClean="0"/>
              <a:t>Pegasus</a:t>
            </a:r>
            <a:r>
              <a:rPr lang="tr-TR" sz="2200" dirty="0" smtClean="0"/>
              <a:t> Vizyon: Yenilikçi, akılcı, ilkeli ve sorumlu yaklaşımımızla bölgemizde lider ekonomik hava yolu olmak.</a:t>
            </a:r>
          </a:p>
          <a:p>
            <a:r>
              <a:rPr lang="tr-TR" sz="2200" dirty="0" err="1"/>
              <a:t>Pegasus</a:t>
            </a:r>
            <a:r>
              <a:rPr lang="tr-TR" sz="2200" dirty="0"/>
              <a:t> Misyon: havayoluyla yolculuğun herkesin hakkı olduğuna inanıyoruz. </a:t>
            </a:r>
            <a:r>
              <a:rPr lang="tr-TR" sz="2200" dirty="0" err="1"/>
              <a:t>Pegasus</a:t>
            </a:r>
            <a:r>
              <a:rPr lang="tr-TR" sz="2200" dirty="0"/>
              <a:t> ailesi, tedarikçilerimiz ve iş ortaklarımız hep bunun için çalışıyoruz.</a:t>
            </a:r>
          </a:p>
          <a:p>
            <a:r>
              <a:rPr lang="tr-TR" sz="2200" dirty="0" smtClean="0"/>
              <a:t>Akbank Vizyon: En mükemmel bankacılık deneyimini yaşatarak ve Türkiye’nin büyümesini destekleyerek kalıcı lider olmak.</a:t>
            </a:r>
          </a:p>
          <a:p>
            <a:r>
              <a:rPr lang="tr-TR" sz="2200" dirty="0" smtClean="0"/>
              <a:t>Akbank Misyon: Üstün nitelikli insan kaynağının paydaşlarına sürekli büyük değer yarattığı en beğenilen Türk şirketi olmak</a:t>
            </a:r>
          </a:p>
          <a:p>
            <a:r>
              <a:rPr lang="tr-TR" sz="2200" dirty="0"/>
              <a:t>Denizbank </a:t>
            </a:r>
            <a:r>
              <a:rPr lang="tr-TR" sz="2200" dirty="0" smtClean="0"/>
              <a:t>Vizyon</a:t>
            </a:r>
            <a:r>
              <a:rPr lang="tr-TR" sz="2200" dirty="0"/>
              <a:t>: çalışanlarının, müşterilerinin ve hissedarlarının tatminini maksimize etmek</a:t>
            </a:r>
          </a:p>
          <a:p>
            <a:pPr marL="0" indent="0">
              <a:buNone/>
            </a:pPr>
            <a:r>
              <a:rPr lang="tr-TR" sz="2200" dirty="0"/>
              <a:t>     </a:t>
            </a:r>
            <a:r>
              <a:rPr lang="tr-TR" sz="2200" dirty="0" smtClean="0"/>
              <a:t>Denizbank Misyon</a:t>
            </a:r>
            <a:r>
              <a:rPr lang="tr-TR" sz="2200" dirty="0"/>
              <a:t>: Türkiye’deki en büyük beş bankadan, bölgedeki </a:t>
            </a:r>
          </a:p>
          <a:p>
            <a:pPr marL="0" indent="0">
              <a:buNone/>
            </a:pPr>
            <a:r>
              <a:rPr lang="tr-TR" sz="2200" dirty="0"/>
              <a:t>     önder finansal kuruluşlardan biri olmak</a:t>
            </a:r>
          </a:p>
          <a:p>
            <a:endParaRPr lang="tr-TR" sz="2000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EF332-FE77-438F-AACF-CAF76545DD00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9280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VİZYON VE MİSYON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000" dirty="0"/>
              <a:t>SASA Vizyon: İlk 30</a:t>
            </a:r>
          </a:p>
          <a:p>
            <a:r>
              <a:rPr lang="tr-TR" sz="2000" dirty="0"/>
              <a:t>SASA Misyon: Yenilikçi yaklaşımıyla değer yaratan kimya şirketi</a:t>
            </a:r>
          </a:p>
          <a:p>
            <a:r>
              <a:rPr lang="tr-TR" sz="2000" dirty="0" err="1" smtClean="0"/>
              <a:t>Bridgestone</a:t>
            </a:r>
            <a:r>
              <a:rPr lang="tr-TR" sz="2000" dirty="0" smtClean="0"/>
              <a:t> değerler: </a:t>
            </a:r>
            <a:r>
              <a:rPr lang="tr-TR" sz="2000" dirty="0" err="1" smtClean="0"/>
              <a:t>serving</a:t>
            </a:r>
            <a:r>
              <a:rPr lang="tr-TR" sz="2000" dirty="0" smtClean="0"/>
              <a:t> </a:t>
            </a:r>
            <a:r>
              <a:rPr lang="tr-TR" sz="2000" dirty="0" err="1" smtClean="0"/>
              <a:t>society</a:t>
            </a:r>
            <a:r>
              <a:rPr lang="tr-TR" sz="2000" dirty="0" smtClean="0"/>
              <a:t> </a:t>
            </a:r>
            <a:r>
              <a:rPr lang="tr-TR" sz="2000" dirty="0" err="1" smtClean="0"/>
              <a:t>with</a:t>
            </a:r>
            <a:r>
              <a:rPr lang="tr-TR" sz="2000" dirty="0" smtClean="0"/>
              <a:t> a </a:t>
            </a:r>
            <a:r>
              <a:rPr lang="tr-TR" sz="2000" dirty="0" err="1" smtClean="0"/>
              <a:t>superior</a:t>
            </a:r>
            <a:r>
              <a:rPr lang="tr-TR" sz="2000" dirty="0" smtClean="0"/>
              <a:t> </a:t>
            </a:r>
            <a:r>
              <a:rPr lang="tr-TR" sz="2000" dirty="0" err="1" smtClean="0"/>
              <a:t>quality</a:t>
            </a:r>
            <a:endParaRPr lang="tr-TR" sz="2000" dirty="0" smtClean="0"/>
          </a:p>
          <a:p>
            <a:r>
              <a:rPr lang="tr-TR" sz="2000" dirty="0" smtClean="0"/>
              <a:t>Volvo </a:t>
            </a:r>
            <a:r>
              <a:rPr lang="tr-TR" sz="2000" dirty="0" err="1"/>
              <a:t>M</a:t>
            </a:r>
            <a:r>
              <a:rPr lang="tr-TR" sz="2000" dirty="0" err="1" smtClean="0"/>
              <a:t>ission</a:t>
            </a:r>
            <a:r>
              <a:rPr lang="tr-TR" sz="2000" dirty="0" smtClean="0"/>
              <a:t>: </a:t>
            </a:r>
            <a:r>
              <a:rPr lang="tr-TR" sz="2000" dirty="0" err="1" smtClean="0"/>
              <a:t>to</a:t>
            </a:r>
            <a:r>
              <a:rPr lang="tr-TR" sz="2000" dirty="0" smtClean="0"/>
              <a:t> </a:t>
            </a:r>
            <a:r>
              <a:rPr lang="tr-TR" sz="2000" dirty="0" err="1" smtClean="0"/>
              <a:t>drive</a:t>
            </a:r>
            <a:r>
              <a:rPr lang="tr-TR" sz="2000" dirty="0" smtClean="0"/>
              <a:t> </a:t>
            </a:r>
            <a:r>
              <a:rPr lang="tr-TR" sz="2000" dirty="0" err="1" smtClean="0"/>
              <a:t>poresperity</a:t>
            </a:r>
            <a:r>
              <a:rPr lang="tr-TR" sz="2000" dirty="0" smtClean="0"/>
              <a:t> </a:t>
            </a:r>
            <a:r>
              <a:rPr lang="tr-TR" sz="2000" dirty="0" err="1" smtClean="0"/>
              <a:t>through</a:t>
            </a:r>
            <a:r>
              <a:rPr lang="tr-TR" sz="2000" dirty="0" smtClean="0"/>
              <a:t> transport </a:t>
            </a:r>
            <a:r>
              <a:rPr lang="tr-TR" sz="2000" dirty="0" err="1" smtClean="0"/>
              <a:t>solutions</a:t>
            </a:r>
            <a:endParaRPr lang="tr-TR" sz="2000" dirty="0" smtClean="0"/>
          </a:p>
          <a:p>
            <a:pPr marL="0" indent="0">
              <a:buNone/>
            </a:pPr>
            <a:r>
              <a:rPr lang="tr-TR" sz="2000" dirty="0"/>
              <a:t> </a:t>
            </a:r>
            <a:r>
              <a:rPr lang="tr-TR" sz="2000" dirty="0" smtClean="0"/>
              <a:t>    Volvo </a:t>
            </a:r>
            <a:r>
              <a:rPr lang="tr-TR" sz="2000" dirty="0" err="1" smtClean="0"/>
              <a:t>Vision</a:t>
            </a:r>
            <a:r>
              <a:rPr lang="tr-TR" sz="2000" dirty="0" smtClean="0"/>
              <a:t>: </a:t>
            </a:r>
            <a:r>
              <a:rPr lang="tr-TR" sz="2000" dirty="0" err="1" smtClean="0"/>
              <a:t>to</a:t>
            </a:r>
            <a:r>
              <a:rPr lang="tr-TR" sz="2000" dirty="0" smtClean="0"/>
              <a:t> be </a:t>
            </a:r>
            <a:r>
              <a:rPr lang="tr-TR" sz="2000" dirty="0" err="1" smtClean="0"/>
              <a:t>the</a:t>
            </a:r>
            <a:r>
              <a:rPr lang="tr-TR" sz="2000" dirty="0" smtClean="0"/>
              <a:t> </a:t>
            </a:r>
            <a:r>
              <a:rPr lang="tr-TR" sz="2000" dirty="0" err="1" smtClean="0"/>
              <a:t>most</a:t>
            </a:r>
            <a:r>
              <a:rPr lang="tr-TR" sz="2000" dirty="0" smtClean="0"/>
              <a:t> </a:t>
            </a:r>
            <a:r>
              <a:rPr lang="tr-TR" sz="2000" dirty="0" err="1" smtClean="0"/>
              <a:t>desired</a:t>
            </a:r>
            <a:r>
              <a:rPr lang="tr-TR" sz="2000" dirty="0" smtClean="0"/>
              <a:t> </a:t>
            </a:r>
            <a:r>
              <a:rPr lang="tr-TR" sz="2000" dirty="0" err="1" smtClean="0"/>
              <a:t>and</a:t>
            </a:r>
            <a:r>
              <a:rPr lang="tr-TR" sz="2000" dirty="0" smtClean="0"/>
              <a:t> </a:t>
            </a:r>
            <a:r>
              <a:rPr lang="tr-TR" sz="2000" dirty="0" err="1" smtClean="0"/>
              <a:t>successful</a:t>
            </a:r>
            <a:r>
              <a:rPr lang="tr-TR" sz="2000" dirty="0" smtClean="0"/>
              <a:t> transport </a:t>
            </a:r>
            <a:r>
              <a:rPr lang="tr-TR" sz="2000" dirty="0" err="1" smtClean="0"/>
              <a:t>solution</a:t>
            </a:r>
            <a:r>
              <a:rPr lang="tr-TR" sz="2000" dirty="0" smtClean="0"/>
              <a:t>  </a:t>
            </a:r>
          </a:p>
          <a:p>
            <a:pPr marL="0" indent="0">
              <a:buNone/>
            </a:pPr>
            <a:r>
              <a:rPr lang="tr-TR" sz="2000" dirty="0"/>
              <a:t> </a:t>
            </a:r>
            <a:r>
              <a:rPr lang="tr-TR" sz="2000" dirty="0" smtClean="0"/>
              <a:t>    </a:t>
            </a:r>
            <a:r>
              <a:rPr lang="tr-TR" sz="2000" dirty="0" err="1" smtClean="0"/>
              <a:t>provider</a:t>
            </a:r>
            <a:r>
              <a:rPr lang="tr-TR" sz="2000" dirty="0" smtClean="0"/>
              <a:t> in </a:t>
            </a:r>
            <a:r>
              <a:rPr lang="tr-TR" sz="2000" dirty="0" err="1" smtClean="0"/>
              <a:t>the</a:t>
            </a:r>
            <a:r>
              <a:rPr lang="tr-TR" sz="2000" dirty="0" smtClean="0"/>
              <a:t> </a:t>
            </a:r>
            <a:r>
              <a:rPr lang="tr-TR" sz="2000" dirty="0" err="1" smtClean="0"/>
              <a:t>world</a:t>
            </a:r>
            <a:endParaRPr lang="tr-TR" sz="2000" dirty="0" smtClean="0"/>
          </a:p>
          <a:p>
            <a:r>
              <a:rPr lang="tr-TR" sz="2000" dirty="0" err="1" smtClean="0"/>
              <a:t>Caterpillar</a:t>
            </a:r>
            <a:r>
              <a:rPr lang="tr-TR" sz="2000" dirty="0" smtClean="0"/>
              <a:t> </a:t>
            </a:r>
            <a:r>
              <a:rPr lang="tr-TR" sz="2000" dirty="0" err="1"/>
              <a:t>M</a:t>
            </a:r>
            <a:r>
              <a:rPr lang="tr-TR" sz="2000" dirty="0" err="1" smtClean="0"/>
              <a:t>ission</a:t>
            </a:r>
            <a:r>
              <a:rPr lang="tr-TR" sz="2000" dirty="0" smtClean="0"/>
              <a:t>: </a:t>
            </a:r>
            <a:r>
              <a:rPr lang="tr-TR" sz="2000" dirty="0" err="1" smtClean="0"/>
              <a:t>to</a:t>
            </a:r>
            <a:r>
              <a:rPr lang="tr-TR" sz="2000" dirty="0" smtClean="0"/>
              <a:t> </a:t>
            </a:r>
            <a:r>
              <a:rPr lang="tr-TR" sz="2000" dirty="0" err="1" smtClean="0"/>
              <a:t>enable</a:t>
            </a:r>
            <a:r>
              <a:rPr lang="tr-TR" sz="2000" dirty="0" smtClean="0"/>
              <a:t> </a:t>
            </a:r>
            <a:r>
              <a:rPr lang="tr-TR" sz="2000" dirty="0" err="1" smtClean="0"/>
              <a:t>economic</a:t>
            </a:r>
            <a:r>
              <a:rPr lang="tr-TR" sz="2000" dirty="0" smtClean="0"/>
              <a:t> </a:t>
            </a:r>
            <a:r>
              <a:rPr lang="tr-TR" sz="2000" dirty="0" err="1" smtClean="0"/>
              <a:t>growth</a:t>
            </a:r>
            <a:r>
              <a:rPr lang="tr-TR" sz="2000" dirty="0" smtClean="0"/>
              <a:t> </a:t>
            </a:r>
            <a:r>
              <a:rPr lang="tr-TR" sz="2000" dirty="0" err="1" smtClean="0"/>
              <a:t>through</a:t>
            </a:r>
            <a:r>
              <a:rPr lang="tr-TR" sz="2000" dirty="0" smtClean="0"/>
              <a:t> </a:t>
            </a:r>
            <a:r>
              <a:rPr lang="tr-TR" sz="2000" dirty="0" err="1" smtClean="0"/>
              <a:t>infrastructure</a:t>
            </a:r>
            <a:r>
              <a:rPr lang="tr-TR" sz="2000" dirty="0" smtClean="0"/>
              <a:t> </a:t>
            </a:r>
            <a:r>
              <a:rPr lang="tr-TR" sz="2000" dirty="0" err="1" smtClean="0"/>
              <a:t>and</a:t>
            </a:r>
            <a:r>
              <a:rPr lang="tr-TR" sz="2000" dirty="0" smtClean="0"/>
              <a:t> </a:t>
            </a:r>
            <a:r>
              <a:rPr lang="tr-TR" sz="2000" dirty="0" err="1" smtClean="0"/>
              <a:t>energy</a:t>
            </a:r>
            <a:r>
              <a:rPr lang="tr-TR" sz="2000" dirty="0" smtClean="0"/>
              <a:t> </a:t>
            </a:r>
            <a:r>
              <a:rPr lang="tr-TR" sz="2000" dirty="0" err="1" smtClean="0"/>
              <a:t>development</a:t>
            </a:r>
            <a:r>
              <a:rPr lang="tr-TR" sz="2000" dirty="0" smtClean="0"/>
              <a:t> </a:t>
            </a:r>
            <a:r>
              <a:rPr lang="tr-TR" sz="2000" dirty="0" err="1" smtClean="0"/>
              <a:t>and</a:t>
            </a:r>
            <a:r>
              <a:rPr lang="tr-TR" sz="2000" dirty="0" smtClean="0"/>
              <a:t> </a:t>
            </a:r>
            <a:r>
              <a:rPr lang="tr-TR" sz="2000" dirty="0" err="1" smtClean="0"/>
              <a:t>to</a:t>
            </a:r>
            <a:r>
              <a:rPr lang="tr-TR" sz="2000" dirty="0" smtClean="0"/>
              <a:t> </a:t>
            </a:r>
            <a:r>
              <a:rPr lang="tr-TR" sz="2000" dirty="0" err="1" smtClean="0"/>
              <a:t>provide</a:t>
            </a:r>
            <a:r>
              <a:rPr lang="tr-TR" sz="2000" dirty="0" smtClean="0"/>
              <a:t> </a:t>
            </a:r>
            <a:r>
              <a:rPr lang="tr-TR" sz="2000" dirty="0" err="1" smtClean="0"/>
              <a:t>solutions</a:t>
            </a:r>
            <a:r>
              <a:rPr lang="tr-TR" sz="2000" dirty="0" smtClean="0"/>
              <a:t> </a:t>
            </a:r>
            <a:r>
              <a:rPr lang="tr-TR" sz="2000" dirty="0" err="1" smtClean="0"/>
              <a:t>that</a:t>
            </a:r>
            <a:r>
              <a:rPr lang="tr-TR" sz="2000" dirty="0" smtClean="0"/>
              <a:t> </a:t>
            </a:r>
            <a:r>
              <a:rPr lang="tr-TR" sz="2000" dirty="0" err="1" smtClean="0"/>
              <a:t>support</a:t>
            </a:r>
            <a:r>
              <a:rPr lang="tr-TR" sz="2000" dirty="0" smtClean="0"/>
              <a:t> </a:t>
            </a:r>
            <a:r>
              <a:rPr lang="tr-TR" sz="2000" dirty="0" err="1" smtClean="0"/>
              <a:t>communities</a:t>
            </a:r>
            <a:r>
              <a:rPr lang="tr-TR" sz="2000" dirty="0" smtClean="0"/>
              <a:t> </a:t>
            </a:r>
            <a:r>
              <a:rPr lang="tr-TR" sz="2000" dirty="0" err="1" smtClean="0"/>
              <a:t>and</a:t>
            </a:r>
            <a:r>
              <a:rPr lang="tr-TR" sz="2000" dirty="0" smtClean="0"/>
              <a:t> </a:t>
            </a:r>
            <a:r>
              <a:rPr lang="tr-TR" sz="2000" dirty="0" err="1" smtClean="0"/>
              <a:t>protect</a:t>
            </a:r>
            <a:r>
              <a:rPr lang="tr-TR" sz="2000" dirty="0" smtClean="0"/>
              <a:t> </a:t>
            </a:r>
            <a:r>
              <a:rPr lang="tr-TR" sz="2000" dirty="0" err="1" smtClean="0"/>
              <a:t>the</a:t>
            </a:r>
            <a:r>
              <a:rPr lang="tr-TR" sz="2000" dirty="0" smtClean="0"/>
              <a:t> planet</a:t>
            </a:r>
          </a:p>
          <a:p>
            <a:pPr marL="0" indent="0">
              <a:buNone/>
            </a:pPr>
            <a:r>
              <a:rPr lang="tr-TR" sz="2000" dirty="0" smtClean="0"/>
              <a:t>     </a:t>
            </a:r>
            <a:r>
              <a:rPr lang="tr-TR" sz="2000" dirty="0" err="1" smtClean="0"/>
              <a:t>Caterpillar</a:t>
            </a:r>
            <a:r>
              <a:rPr lang="tr-TR" sz="2000" dirty="0" smtClean="0"/>
              <a:t> </a:t>
            </a:r>
            <a:r>
              <a:rPr lang="tr-TR" sz="2000" dirty="0" err="1" smtClean="0"/>
              <a:t>Vision</a:t>
            </a:r>
            <a:r>
              <a:rPr lang="tr-TR" sz="2000" dirty="0" smtClean="0"/>
              <a:t>: a </a:t>
            </a:r>
            <a:r>
              <a:rPr lang="tr-TR" sz="2000" dirty="0" err="1" smtClean="0"/>
              <a:t>company</a:t>
            </a:r>
            <a:r>
              <a:rPr lang="tr-TR" sz="2000" dirty="0" smtClean="0"/>
              <a:t> </a:t>
            </a:r>
            <a:r>
              <a:rPr lang="tr-TR" sz="2000" dirty="0" err="1" smtClean="0"/>
              <a:t>that</a:t>
            </a:r>
            <a:r>
              <a:rPr lang="tr-TR" sz="2000" dirty="0" smtClean="0"/>
              <a:t> </a:t>
            </a:r>
            <a:r>
              <a:rPr lang="tr-TR" sz="2000" dirty="0" err="1" smtClean="0"/>
              <a:t>improves</a:t>
            </a:r>
            <a:r>
              <a:rPr lang="tr-TR" sz="2000" dirty="0" smtClean="0"/>
              <a:t> </a:t>
            </a:r>
            <a:r>
              <a:rPr lang="tr-TR" sz="2000" dirty="0" err="1" smtClean="0"/>
              <a:t>the</a:t>
            </a:r>
            <a:r>
              <a:rPr lang="tr-TR" sz="2000" dirty="0" smtClean="0"/>
              <a:t> </a:t>
            </a:r>
            <a:r>
              <a:rPr lang="tr-TR" sz="2000" dirty="0" err="1" smtClean="0"/>
              <a:t>quality</a:t>
            </a:r>
            <a:r>
              <a:rPr lang="tr-TR" sz="2000" dirty="0" smtClean="0"/>
              <a:t> </a:t>
            </a:r>
            <a:r>
              <a:rPr lang="tr-TR" sz="2000" dirty="0" err="1" smtClean="0"/>
              <a:t>ofthe</a:t>
            </a:r>
            <a:r>
              <a:rPr lang="tr-TR" sz="2000" dirty="0" smtClean="0"/>
              <a:t> </a:t>
            </a:r>
          </a:p>
          <a:p>
            <a:pPr marL="0" indent="0">
              <a:buNone/>
            </a:pPr>
            <a:r>
              <a:rPr lang="tr-TR" sz="2000" dirty="0"/>
              <a:t> </a:t>
            </a:r>
            <a:r>
              <a:rPr lang="tr-TR" sz="2000" dirty="0" smtClean="0"/>
              <a:t>   </a:t>
            </a:r>
            <a:r>
              <a:rPr lang="tr-TR" sz="2000" dirty="0" err="1" smtClean="0"/>
              <a:t>environment</a:t>
            </a:r>
            <a:r>
              <a:rPr lang="tr-TR" sz="2000" dirty="0" smtClean="0"/>
              <a:t> </a:t>
            </a:r>
            <a:r>
              <a:rPr lang="tr-TR" sz="2000" dirty="0" err="1" smtClean="0"/>
              <a:t>and</a:t>
            </a:r>
            <a:r>
              <a:rPr lang="tr-TR" sz="2000" dirty="0" smtClean="0"/>
              <a:t> </a:t>
            </a:r>
            <a:r>
              <a:rPr lang="tr-TR" sz="2000" dirty="0" err="1" smtClean="0"/>
              <a:t>the</a:t>
            </a:r>
            <a:r>
              <a:rPr lang="tr-TR" sz="2000" dirty="0" smtClean="0"/>
              <a:t> </a:t>
            </a:r>
            <a:r>
              <a:rPr lang="tr-TR" sz="2000" dirty="0" err="1" smtClean="0"/>
              <a:t>communities</a:t>
            </a:r>
            <a:r>
              <a:rPr lang="tr-TR" sz="2000" dirty="0" smtClean="0"/>
              <a:t> </a:t>
            </a:r>
            <a:r>
              <a:rPr lang="tr-TR" sz="2000" dirty="0" err="1" smtClean="0"/>
              <a:t>where</a:t>
            </a:r>
            <a:r>
              <a:rPr lang="tr-TR" sz="2000" dirty="0" smtClean="0"/>
              <a:t> </a:t>
            </a:r>
            <a:r>
              <a:rPr lang="tr-TR" sz="2000" dirty="0" err="1" smtClean="0"/>
              <a:t>we</a:t>
            </a:r>
            <a:r>
              <a:rPr lang="tr-TR" sz="2000" dirty="0" smtClean="0"/>
              <a:t> </a:t>
            </a:r>
            <a:r>
              <a:rPr lang="tr-TR" sz="2000" dirty="0" err="1" smtClean="0"/>
              <a:t>live</a:t>
            </a:r>
            <a:r>
              <a:rPr lang="tr-TR" sz="2000" dirty="0" smtClean="0"/>
              <a:t> </a:t>
            </a:r>
            <a:r>
              <a:rPr lang="tr-TR" sz="2000" dirty="0" err="1" smtClean="0"/>
              <a:t>and</a:t>
            </a:r>
            <a:r>
              <a:rPr lang="tr-TR" sz="2000" dirty="0" smtClean="0"/>
              <a:t> </a:t>
            </a:r>
            <a:r>
              <a:rPr lang="tr-TR" sz="2000" dirty="0" err="1" smtClean="0"/>
              <a:t>work</a:t>
            </a:r>
            <a:endParaRPr lang="tr-TR" sz="2000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3489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008112"/>
          </a:xfrm>
        </p:spPr>
        <p:txBody>
          <a:bodyPr>
            <a:normAutofit/>
          </a:bodyPr>
          <a:lstStyle/>
          <a:p>
            <a:r>
              <a:rPr lang="tr-TR" sz="3600" dirty="0" smtClean="0"/>
              <a:t>VİZYON VE MİSYON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680520"/>
          </a:xfrm>
        </p:spPr>
        <p:txBody>
          <a:bodyPr>
            <a:noAutofit/>
          </a:bodyPr>
          <a:lstStyle/>
          <a:p>
            <a:endParaRPr lang="tr-TR" sz="2000" dirty="0" smtClean="0"/>
          </a:p>
          <a:p>
            <a:r>
              <a:rPr lang="tr-TR" sz="2000" dirty="0" err="1" smtClean="0"/>
              <a:t>Tesla</a:t>
            </a:r>
            <a:r>
              <a:rPr lang="tr-TR" sz="2000" dirty="0" smtClean="0"/>
              <a:t> Misyon: </a:t>
            </a:r>
            <a:r>
              <a:rPr lang="tr-TR" sz="2000" dirty="0" err="1" smtClean="0"/>
              <a:t>to</a:t>
            </a:r>
            <a:r>
              <a:rPr lang="tr-TR" sz="2000" dirty="0" smtClean="0"/>
              <a:t> </a:t>
            </a:r>
            <a:r>
              <a:rPr lang="tr-TR" sz="2000" dirty="0" err="1" smtClean="0"/>
              <a:t>accelerate</a:t>
            </a:r>
            <a:r>
              <a:rPr lang="tr-TR" sz="2000" dirty="0" smtClean="0"/>
              <a:t> </a:t>
            </a:r>
            <a:r>
              <a:rPr lang="tr-TR" sz="2000" dirty="0" err="1" smtClean="0"/>
              <a:t>the</a:t>
            </a:r>
            <a:r>
              <a:rPr lang="tr-TR" sz="2000" dirty="0" smtClean="0"/>
              <a:t> </a:t>
            </a:r>
            <a:r>
              <a:rPr lang="tr-TR" sz="2000" dirty="0" err="1" smtClean="0"/>
              <a:t>world’s</a:t>
            </a:r>
            <a:r>
              <a:rPr lang="tr-TR" sz="2000" dirty="0" smtClean="0"/>
              <a:t> </a:t>
            </a:r>
            <a:r>
              <a:rPr lang="tr-TR" sz="2000" dirty="0" err="1" smtClean="0"/>
              <a:t>transition</a:t>
            </a:r>
            <a:r>
              <a:rPr lang="tr-TR" sz="2000" dirty="0" smtClean="0"/>
              <a:t> </a:t>
            </a:r>
            <a:r>
              <a:rPr lang="tr-TR" sz="2000" dirty="0" err="1" smtClean="0"/>
              <a:t>to</a:t>
            </a:r>
            <a:r>
              <a:rPr lang="tr-TR" sz="2000" dirty="0" smtClean="0"/>
              <a:t> </a:t>
            </a:r>
            <a:r>
              <a:rPr lang="tr-TR" sz="2000" dirty="0" err="1" smtClean="0"/>
              <a:t>sustainable</a:t>
            </a:r>
            <a:r>
              <a:rPr lang="tr-TR" sz="2000" dirty="0" smtClean="0"/>
              <a:t> transport</a:t>
            </a:r>
          </a:p>
          <a:p>
            <a:r>
              <a:rPr lang="tr-TR" sz="2000" dirty="0" smtClean="0"/>
              <a:t>Arçelik Vizyon: Dünyaya saygılı, dünyada saygın</a:t>
            </a:r>
          </a:p>
          <a:p>
            <a:r>
              <a:rPr lang="tr-TR" sz="2000" dirty="0" smtClean="0"/>
              <a:t>Kordsa Vizyon: Sürdürülebilir büyüme için katma değeri yüksek iş alanlarında çevik Kordsa Global</a:t>
            </a:r>
          </a:p>
          <a:p>
            <a:r>
              <a:rPr lang="tr-TR" sz="2000" dirty="0" smtClean="0"/>
              <a:t>NASA Misyon: </a:t>
            </a:r>
            <a:r>
              <a:rPr lang="tr-TR" sz="2000" dirty="0" err="1" smtClean="0"/>
              <a:t>To</a:t>
            </a:r>
            <a:r>
              <a:rPr lang="tr-TR" sz="2000" dirty="0" smtClean="0"/>
              <a:t> </a:t>
            </a:r>
            <a:r>
              <a:rPr lang="tr-TR" sz="2000" dirty="0" err="1" smtClean="0"/>
              <a:t>understand</a:t>
            </a:r>
            <a:r>
              <a:rPr lang="tr-TR" sz="2000" dirty="0" smtClean="0"/>
              <a:t> </a:t>
            </a:r>
            <a:r>
              <a:rPr lang="tr-TR" sz="2000" dirty="0" err="1" smtClean="0"/>
              <a:t>and</a:t>
            </a:r>
            <a:r>
              <a:rPr lang="tr-TR" sz="2000" dirty="0" smtClean="0"/>
              <a:t> </a:t>
            </a:r>
            <a:r>
              <a:rPr lang="tr-TR" sz="2000" dirty="0" err="1" smtClean="0"/>
              <a:t>protect</a:t>
            </a:r>
            <a:r>
              <a:rPr lang="tr-TR" sz="2000" dirty="0" smtClean="0"/>
              <a:t> </a:t>
            </a:r>
            <a:r>
              <a:rPr lang="tr-TR" sz="2000" dirty="0" err="1" smtClean="0"/>
              <a:t>our</a:t>
            </a:r>
            <a:r>
              <a:rPr lang="tr-TR" sz="2000" dirty="0" smtClean="0"/>
              <a:t> </a:t>
            </a:r>
            <a:r>
              <a:rPr lang="tr-TR" sz="2000" dirty="0" err="1" smtClean="0"/>
              <a:t>home</a:t>
            </a:r>
            <a:r>
              <a:rPr lang="tr-TR" sz="2000" dirty="0" smtClean="0"/>
              <a:t> planet</a:t>
            </a:r>
          </a:p>
          <a:p>
            <a:pPr marL="0" indent="0">
              <a:buNone/>
            </a:pPr>
            <a:r>
              <a:rPr lang="tr-TR" sz="2000" dirty="0"/>
              <a:t> </a:t>
            </a:r>
            <a:r>
              <a:rPr lang="tr-TR" sz="2000" dirty="0" smtClean="0"/>
              <a:t>                              </a:t>
            </a:r>
            <a:r>
              <a:rPr lang="tr-TR" sz="2000" dirty="0" err="1" smtClean="0"/>
              <a:t>To</a:t>
            </a:r>
            <a:r>
              <a:rPr lang="tr-TR" sz="2000" dirty="0" smtClean="0"/>
              <a:t> </a:t>
            </a:r>
            <a:r>
              <a:rPr lang="tr-TR" sz="2000" dirty="0" err="1" smtClean="0"/>
              <a:t>explore</a:t>
            </a:r>
            <a:r>
              <a:rPr lang="tr-TR" sz="2000" dirty="0" smtClean="0"/>
              <a:t> </a:t>
            </a:r>
            <a:r>
              <a:rPr lang="tr-TR" sz="2000" dirty="0" err="1" smtClean="0"/>
              <a:t>the</a:t>
            </a:r>
            <a:r>
              <a:rPr lang="tr-TR" sz="2000" dirty="0" smtClean="0"/>
              <a:t> </a:t>
            </a:r>
            <a:r>
              <a:rPr lang="tr-TR" sz="2000" dirty="0" err="1" smtClean="0"/>
              <a:t>universe</a:t>
            </a:r>
            <a:r>
              <a:rPr lang="tr-TR" sz="2000" dirty="0" smtClean="0"/>
              <a:t> </a:t>
            </a:r>
            <a:r>
              <a:rPr lang="tr-TR" sz="2000" dirty="0" err="1" smtClean="0"/>
              <a:t>and</a:t>
            </a:r>
            <a:r>
              <a:rPr lang="tr-TR" sz="2000" dirty="0" smtClean="0"/>
              <a:t> </a:t>
            </a:r>
            <a:r>
              <a:rPr lang="tr-TR" sz="2000" dirty="0" err="1" smtClean="0"/>
              <a:t>search</a:t>
            </a:r>
            <a:r>
              <a:rPr lang="tr-TR" sz="2000" dirty="0" smtClean="0"/>
              <a:t> </a:t>
            </a:r>
            <a:r>
              <a:rPr lang="tr-TR" sz="2000" dirty="0" err="1" smtClean="0"/>
              <a:t>for</a:t>
            </a:r>
            <a:r>
              <a:rPr lang="tr-TR" sz="2000" dirty="0" smtClean="0"/>
              <a:t> life</a:t>
            </a:r>
          </a:p>
          <a:p>
            <a:pPr marL="0" indent="0">
              <a:buNone/>
            </a:pPr>
            <a:r>
              <a:rPr lang="tr-TR" sz="2000" dirty="0"/>
              <a:t> </a:t>
            </a:r>
            <a:r>
              <a:rPr lang="tr-TR" sz="2000" dirty="0" smtClean="0"/>
              <a:t>                              </a:t>
            </a:r>
            <a:r>
              <a:rPr lang="tr-TR" sz="2000" dirty="0" err="1" smtClean="0"/>
              <a:t>To</a:t>
            </a:r>
            <a:r>
              <a:rPr lang="tr-TR" sz="2000" dirty="0" smtClean="0"/>
              <a:t> </a:t>
            </a:r>
            <a:r>
              <a:rPr lang="tr-TR" sz="2000" dirty="0" err="1" smtClean="0"/>
              <a:t>inspire</a:t>
            </a:r>
            <a:r>
              <a:rPr lang="tr-TR" sz="2000" dirty="0" smtClean="0"/>
              <a:t> </a:t>
            </a:r>
            <a:r>
              <a:rPr lang="tr-TR" sz="2000" dirty="0" err="1" smtClean="0"/>
              <a:t>the</a:t>
            </a:r>
            <a:r>
              <a:rPr lang="tr-TR" sz="2000" dirty="0" smtClean="0"/>
              <a:t> </a:t>
            </a:r>
            <a:r>
              <a:rPr lang="tr-TR" sz="2000" dirty="0" err="1" smtClean="0"/>
              <a:t>next</a:t>
            </a:r>
            <a:r>
              <a:rPr lang="tr-TR" sz="2000" dirty="0" smtClean="0"/>
              <a:t> </a:t>
            </a:r>
            <a:r>
              <a:rPr lang="tr-TR" sz="2000" dirty="0" err="1" smtClean="0"/>
              <a:t>generation</a:t>
            </a:r>
            <a:r>
              <a:rPr lang="tr-TR" sz="2000" dirty="0" smtClean="0"/>
              <a:t> of </a:t>
            </a:r>
            <a:r>
              <a:rPr lang="tr-TR" sz="2000" dirty="0" err="1" smtClean="0"/>
              <a:t>explorers</a:t>
            </a:r>
            <a:endParaRPr lang="tr-TR" sz="2000" dirty="0" smtClean="0"/>
          </a:p>
          <a:p>
            <a:r>
              <a:rPr lang="tr-TR" sz="2000" dirty="0" err="1" smtClean="0"/>
              <a:t>Vizyoner</a:t>
            </a:r>
            <a:r>
              <a:rPr lang="tr-TR" sz="2000" dirty="0" smtClean="0"/>
              <a:t> örnekleri ve misyon</a:t>
            </a:r>
          </a:p>
          <a:p>
            <a:pPr marL="0" indent="0">
              <a:buNone/>
            </a:pPr>
            <a:r>
              <a:rPr lang="tr-TR" sz="2000" dirty="0"/>
              <a:t> </a:t>
            </a:r>
            <a:r>
              <a:rPr lang="tr-TR" sz="2000" dirty="0" smtClean="0"/>
              <a:t>      İsa </a:t>
            </a:r>
            <a:r>
              <a:rPr lang="tr-TR" sz="2000" dirty="0" err="1" smtClean="0"/>
              <a:t>vizyoner</a:t>
            </a:r>
            <a:r>
              <a:rPr lang="tr-TR" sz="2000" dirty="0" smtClean="0"/>
              <a:t>, havariler misyoner</a:t>
            </a:r>
          </a:p>
          <a:p>
            <a:pPr marL="0" indent="0">
              <a:buNone/>
            </a:pPr>
            <a:r>
              <a:rPr lang="tr-TR" sz="2000" dirty="0"/>
              <a:t> </a:t>
            </a:r>
            <a:r>
              <a:rPr lang="tr-TR" sz="2000" dirty="0" smtClean="0"/>
              <a:t>      Özdemir Sabancı </a:t>
            </a:r>
            <a:r>
              <a:rPr lang="tr-TR" sz="2000" dirty="0" err="1" smtClean="0"/>
              <a:t>Vizyoner</a:t>
            </a:r>
            <a:endParaRPr lang="tr-TR" sz="2000" dirty="0" smtClean="0"/>
          </a:p>
          <a:p>
            <a:pPr marL="0" indent="0">
              <a:buNone/>
            </a:pPr>
            <a:r>
              <a:rPr lang="tr-TR" sz="2000" dirty="0"/>
              <a:t> </a:t>
            </a:r>
            <a:r>
              <a:rPr lang="tr-TR" sz="2000" dirty="0" smtClean="0"/>
              <a:t>      </a:t>
            </a:r>
            <a:r>
              <a:rPr lang="tr-TR" sz="2000" dirty="0" err="1" smtClean="0"/>
              <a:t>Elon</a:t>
            </a:r>
            <a:r>
              <a:rPr lang="tr-TR" sz="2000" dirty="0" smtClean="0"/>
              <a:t> </a:t>
            </a:r>
            <a:r>
              <a:rPr lang="tr-TR" sz="2000" dirty="0" err="1" smtClean="0"/>
              <a:t>Musk</a:t>
            </a:r>
            <a:r>
              <a:rPr lang="tr-TR" sz="2000" dirty="0" smtClean="0"/>
              <a:t> </a:t>
            </a:r>
            <a:r>
              <a:rPr lang="tr-TR" sz="2000" dirty="0" err="1" smtClean="0"/>
              <a:t>vizyoner</a:t>
            </a:r>
            <a:endParaRPr lang="tr-TR" sz="2000" dirty="0" smtClean="0"/>
          </a:p>
          <a:p>
            <a:pPr marL="0" indent="0">
              <a:buNone/>
            </a:pPr>
            <a:r>
              <a:rPr lang="tr-TR" sz="2000" dirty="0"/>
              <a:t> </a:t>
            </a:r>
            <a:r>
              <a:rPr lang="tr-TR" sz="2000" dirty="0" smtClean="0"/>
              <a:t>      Politikacılar     </a:t>
            </a:r>
          </a:p>
          <a:p>
            <a:pPr marL="0" indent="0">
              <a:buNone/>
            </a:pPr>
            <a:r>
              <a:rPr lang="tr-TR" sz="2000" dirty="0"/>
              <a:t> </a:t>
            </a:r>
            <a:r>
              <a:rPr lang="tr-TR" sz="2000" dirty="0" smtClean="0"/>
              <a:t>                                 </a:t>
            </a:r>
            <a:endParaRPr lang="tr-TR" sz="20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EF332-FE77-438F-AACF-CAF76545DD00}" type="slidenum">
              <a:rPr lang="tr-TR" smtClean="0"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063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914400" y="692696"/>
            <a:ext cx="8229600" cy="1152128"/>
          </a:xfrm>
        </p:spPr>
        <p:txBody>
          <a:bodyPr>
            <a:normAutofit/>
          </a:bodyPr>
          <a:lstStyle/>
          <a:p>
            <a:r>
              <a:rPr lang="tr-TR" sz="3600" dirty="0" smtClean="0"/>
              <a:t>VİZYON VE MİSYON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sz="2000" dirty="0" smtClean="0"/>
              <a:t>Vizyon, geleceğe </a:t>
            </a:r>
            <a:r>
              <a:rPr lang="tr-TR" sz="2000" dirty="0"/>
              <a:t>yönelik bir resim çizer, kurumun bu resimde yerine işaret eder</a:t>
            </a:r>
          </a:p>
          <a:p>
            <a:r>
              <a:rPr lang="tr-TR" sz="2000" dirty="0" smtClean="0"/>
              <a:t>Vizyonlar </a:t>
            </a:r>
            <a:r>
              <a:rPr lang="tr-TR" sz="2000" dirty="0"/>
              <a:t>hemen sık sık değişmez, ancak zaman zaman yeniden     </a:t>
            </a:r>
          </a:p>
          <a:p>
            <a:pPr marL="0" indent="0">
              <a:buNone/>
            </a:pPr>
            <a:r>
              <a:rPr lang="tr-TR" sz="2000" dirty="0"/>
              <a:t>     ziyaret edip geçerliliğini test etmek katkı verir. </a:t>
            </a:r>
            <a:endParaRPr lang="tr-TR" sz="2000" dirty="0" smtClean="0"/>
          </a:p>
          <a:p>
            <a:r>
              <a:rPr lang="tr-TR" sz="2000" dirty="0" smtClean="0"/>
              <a:t>Niye vizyon?</a:t>
            </a:r>
          </a:p>
          <a:p>
            <a:r>
              <a:rPr lang="tr-TR" sz="2000" dirty="0" smtClean="0"/>
              <a:t>Çalışanları </a:t>
            </a:r>
            <a:r>
              <a:rPr lang="tr-TR" sz="2000" dirty="0"/>
              <a:t>yönlendirir, liderlik etmenizi kolaylaştırır</a:t>
            </a:r>
          </a:p>
          <a:p>
            <a:r>
              <a:rPr lang="tr-TR" sz="2000" dirty="0" smtClean="0"/>
              <a:t>ARGE, yeni </a:t>
            </a:r>
            <a:r>
              <a:rPr lang="tr-TR" sz="2000" dirty="0"/>
              <a:t>ürün ve pazar çalışmalarına  ışık tutar.  </a:t>
            </a:r>
          </a:p>
          <a:p>
            <a:r>
              <a:rPr lang="tr-TR" sz="2000" dirty="0"/>
              <a:t>Kısa, akılda kalıcı ve ilham verici </a:t>
            </a:r>
            <a:r>
              <a:rPr lang="tr-TR" sz="2000" dirty="0" smtClean="0"/>
              <a:t>olmalıdır</a:t>
            </a:r>
          </a:p>
          <a:p>
            <a:r>
              <a:rPr lang="tr-TR" sz="2000" dirty="0" smtClean="0"/>
              <a:t>Hayallerin kurumsallaşması</a:t>
            </a:r>
          </a:p>
          <a:p>
            <a:r>
              <a:rPr lang="tr-TR" sz="2000" dirty="0" smtClean="0"/>
              <a:t>Net bir vizyon belirledikten sonra bir stratejik plan ve bir yol haritasının belirlenmesi önemlidir</a:t>
            </a:r>
          </a:p>
          <a:p>
            <a:r>
              <a:rPr lang="tr-TR" sz="2000" dirty="0" smtClean="0"/>
              <a:t>Hayallerinizi yıllarla, planlarınızı aylarla, değerlendirmeyi haftalarla, sevkiyatları günlük ölçünüz</a:t>
            </a:r>
          </a:p>
          <a:p>
            <a:endParaRPr lang="tr-TR" sz="20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2158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VİZYON VE MİSYON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sz="2000" dirty="0" smtClean="0"/>
          </a:p>
          <a:p>
            <a:r>
              <a:rPr lang="tr-TR" sz="2000" dirty="0" smtClean="0"/>
              <a:t>Misyon, var </a:t>
            </a:r>
            <a:r>
              <a:rPr lang="tr-TR" sz="2000" dirty="0"/>
              <a:t>olmanın </a:t>
            </a:r>
            <a:r>
              <a:rPr lang="tr-TR" sz="2000" dirty="0" smtClean="0"/>
              <a:t>nedenidir</a:t>
            </a:r>
            <a:endParaRPr lang="tr-TR" sz="2000" dirty="0"/>
          </a:p>
          <a:p>
            <a:r>
              <a:rPr lang="tr-TR" sz="2000" dirty="0" smtClean="0"/>
              <a:t>Vizyon </a:t>
            </a:r>
            <a:r>
              <a:rPr lang="tr-TR" sz="2000" dirty="0"/>
              <a:t>ile birlikte düşünmek </a:t>
            </a:r>
            <a:r>
              <a:rPr lang="tr-TR" sz="2000" dirty="0" smtClean="0"/>
              <a:t>gerekir</a:t>
            </a:r>
          </a:p>
          <a:p>
            <a:r>
              <a:rPr lang="tr-TR" sz="2000" dirty="0" smtClean="0"/>
              <a:t>Kısa</a:t>
            </a:r>
            <a:r>
              <a:rPr lang="tr-TR" sz="2000" dirty="0"/>
              <a:t>, net ve çarpıcı olmalıdır</a:t>
            </a:r>
          </a:p>
          <a:p>
            <a:r>
              <a:rPr lang="tr-TR" sz="2000" dirty="0" smtClean="0"/>
              <a:t>Vizyonlar </a:t>
            </a:r>
            <a:r>
              <a:rPr lang="tr-TR" sz="2000" dirty="0"/>
              <a:t>değiştikçe, </a:t>
            </a:r>
            <a:r>
              <a:rPr lang="tr-TR" sz="2000" dirty="0" smtClean="0"/>
              <a:t>kurumun </a:t>
            </a:r>
            <a:r>
              <a:rPr lang="tr-TR" sz="2000" dirty="0"/>
              <a:t>misyonu da zaman içinde değişebilir</a:t>
            </a:r>
            <a:r>
              <a:rPr lang="tr-TR" sz="2000" dirty="0" smtClean="0"/>
              <a:t>.</a:t>
            </a:r>
          </a:p>
          <a:p>
            <a:r>
              <a:rPr lang="tr-TR" sz="2000" dirty="0" smtClean="0"/>
              <a:t>Başarılı </a:t>
            </a:r>
            <a:r>
              <a:rPr lang="tr-TR" sz="2000" dirty="0"/>
              <a:t>yöneticiler </a:t>
            </a:r>
            <a:r>
              <a:rPr lang="tr-TR" sz="2000" dirty="0" smtClean="0"/>
              <a:t>temel </a:t>
            </a:r>
            <a:r>
              <a:rPr lang="tr-TR" sz="2000" dirty="0"/>
              <a:t>varsayımlarının doğruluğunu erken tanıya bilip, kendi pozisyonlarını </a:t>
            </a:r>
            <a:r>
              <a:rPr lang="tr-TR" sz="2000" dirty="0" smtClean="0"/>
              <a:t>buna </a:t>
            </a:r>
            <a:r>
              <a:rPr lang="tr-TR" sz="2000" dirty="0"/>
              <a:t>göre yeniden tarif edip, stratejilerini zamanında adapte edebilenlerdir.</a:t>
            </a:r>
          </a:p>
          <a:p>
            <a:r>
              <a:rPr lang="tr-TR" sz="2000" dirty="0" smtClean="0"/>
              <a:t>Değişiklikler </a:t>
            </a:r>
            <a:r>
              <a:rPr lang="tr-TR" sz="2000" dirty="0"/>
              <a:t>niye gecikir</a:t>
            </a:r>
            <a:r>
              <a:rPr lang="tr-TR" sz="2000" dirty="0" smtClean="0"/>
              <a:t>?</a:t>
            </a:r>
            <a:endParaRPr lang="tr-TR" sz="2000" dirty="0"/>
          </a:p>
          <a:p>
            <a:pPr marL="0" indent="0">
              <a:buNone/>
            </a:pPr>
            <a:r>
              <a:rPr lang="tr-TR" sz="2000" dirty="0"/>
              <a:t>   </a:t>
            </a:r>
            <a:r>
              <a:rPr lang="tr-TR" sz="2000" dirty="0" smtClean="0"/>
              <a:t>  </a:t>
            </a:r>
            <a:r>
              <a:rPr lang="tr-TR" sz="2000" dirty="0"/>
              <a:t>-yanlış verilere bakılır</a:t>
            </a:r>
          </a:p>
          <a:p>
            <a:pPr marL="0" indent="0">
              <a:buNone/>
            </a:pPr>
            <a:r>
              <a:rPr lang="tr-TR" sz="2000" dirty="0"/>
              <a:t>    </a:t>
            </a:r>
            <a:r>
              <a:rPr lang="tr-TR" sz="2000" dirty="0" smtClean="0"/>
              <a:t> </a:t>
            </a:r>
            <a:r>
              <a:rPr lang="tr-TR" sz="2000" dirty="0"/>
              <a:t>-varsayımlar yeterince net değildir</a:t>
            </a:r>
          </a:p>
          <a:p>
            <a:pPr marL="0" indent="0">
              <a:buNone/>
            </a:pPr>
            <a:r>
              <a:rPr lang="tr-TR" sz="2000" dirty="0"/>
              <a:t>    </a:t>
            </a:r>
            <a:r>
              <a:rPr lang="tr-TR" sz="2000" dirty="0" smtClean="0"/>
              <a:t> </a:t>
            </a:r>
            <a:r>
              <a:rPr lang="tr-TR" sz="2000" dirty="0"/>
              <a:t>-liderler isimlerine leke gelmesinden çekinirler </a:t>
            </a:r>
          </a:p>
          <a:p>
            <a:endParaRPr lang="tr-TR" sz="20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EF332-FE77-438F-AACF-CAF76545DD00}" type="slidenum">
              <a:rPr lang="tr-TR" smtClean="0"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0527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GİRİŞİM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 smtClean="0"/>
              <a:t>Girişim</a:t>
            </a:r>
            <a:r>
              <a:rPr lang="tr-TR" sz="2000" dirty="0"/>
              <a:t>: Farklı bir gelecek imkanı elde etmek üzere ikna edile bilinen kişilerin bir plan üzerinde birleşerek harekete </a:t>
            </a:r>
            <a:r>
              <a:rPr lang="tr-TR" sz="2000" dirty="0" smtClean="0"/>
              <a:t>geçmeleri</a:t>
            </a:r>
          </a:p>
          <a:p>
            <a:r>
              <a:rPr lang="tr-TR" sz="2000" dirty="0"/>
              <a:t>İlerlemenin </a:t>
            </a:r>
            <a:r>
              <a:rPr lang="tr-TR" sz="2000" dirty="0" smtClean="0"/>
              <a:t>kurumsallaşmasıdır</a:t>
            </a:r>
            <a:endParaRPr lang="tr-TR" sz="2000" dirty="0"/>
          </a:p>
          <a:p>
            <a:r>
              <a:rPr lang="tr-TR" sz="2000" dirty="0"/>
              <a:t>Girişimci: ilerlemenin </a:t>
            </a:r>
            <a:r>
              <a:rPr lang="tr-TR" sz="2000" dirty="0" smtClean="0"/>
              <a:t>kişiselleşmesi</a:t>
            </a:r>
          </a:p>
          <a:p>
            <a:r>
              <a:rPr lang="tr-TR" sz="2000" dirty="0" smtClean="0"/>
              <a:t>Yatay ve dikey ilerleme olabilir</a:t>
            </a:r>
          </a:p>
          <a:p>
            <a:r>
              <a:rPr lang="tr-TR" sz="2000" dirty="0" smtClean="0"/>
              <a:t>Yatay ilerleme için tipik örnek globalleşmedir</a:t>
            </a:r>
          </a:p>
          <a:p>
            <a:r>
              <a:rPr lang="tr-TR" sz="2000" dirty="0" smtClean="0"/>
              <a:t>Dikey ilerleme ise teknoloji ile olur. </a:t>
            </a:r>
            <a:endParaRPr lang="tr-TR" sz="2000" dirty="0"/>
          </a:p>
          <a:p>
            <a:pPr marL="0" indent="0">
              <a:buNone/>
            </a:pPr>
            <a:r>
              <a:rPr lang="tr-TR" sz="2000" dirty="0" smtClean="0"/>
              <a:t>      Teknoloji: bir şeyi yapmak için daha iyi veya yeni bir yöntem </a:t>
            </a:r>
          </a:p>
          <a:p>
            <a:r>
              <a:rPr lang="tr-TR" sz="2000" dirty="0" smtClean="0"/>
              <a:t>Girişimci var olan fikirleri sorgulamalı, ¨işi¨ sıfırdan düşünmeli</a:t>
            </a:r>
          </a:p>
          <a:p>
            <a:r>
              <a:rPr lang="tr-TR" sz="2000" dirty="0" smtClean="0"/>
              <a:t>Sosyal ip uçlarına fazla kafaya takmazsanız herkesin yaptıklarına da takılmazsınız 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5090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ayt Numarası Yer Tutucus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6CCE122F-8E3C-4213-BFC0-0B6D03FCB8CC}" type="slidenum">
              <a:rPr lang="tr-TR" altLang="tr-TR"/>
              <a:pPr eaLnBrk="1" hangingPunct="1"/>
              <a:t>16</a:t>
            </a:fld>
            <a:endParaRPr lang="tr-TR" altLang="tr-TR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tr-TR" altLang="tr-TR" sz="3600" dirty="0" smtClean="0">
                <a:solidFill>
                  <a:schemeClr val="accent2"/>
                </a:solidFill>
              </a:rPr>
              <a:t>GİRİŞİMCİLİĞİN ÖZELLİKLERİ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tr-TR" sz="2000" dirty="0" smtClean="0"/>
              <a:t>Belirsizlik</a:t>
            </a:r>
          </a:p>
          <a:p>
            <a:pPr eaLnBrk="1" hangingPunct="1">
              <a:buFontTx/>
              <a:buNone/>
            </a:pPr>
            <a:endParaRPr lang="tr-TR" altLang="tr-TR" sz="2000" dirty="0" smtClean="0"/>
          </a:p>
          <a:p>
            <a:pPr eaLnBrk="1" hangingPunct="1"/>
            <a:r>
              <a:rPr lang="tr-TR" altLang="tr-TR" sz="2000" dirty="0" smtClean="0"/>
              <a:t>Yüksek risk</a:t>
            </a:r>
          </a:p>
          <a:p>
            <a:pPr eaLnBrk="1" hangingPunct="1">
              <a:buFontTx/>
              <a:buNone/>
            </a:pPr>
            <a:endParaRPr lang="tr-TR" altLang="tr-TR" sz="2000" dirty="0" smtClean="0"/>
          </a:p>
          <a:p>
            <a:pPr eaLnBrk="1" hangingPunct="1"/>
            <a:r>
              <a:rPr lang="tr-TR" altLang="tr-TR" sz="2000" dirty="0" smtClean="0"/>
              <a:t>Tek kişilik projelerden bir çok kişiyi çalıştıran büyük organizasyonlara kadar uzanan farklı projeler</a:t>
            </a:r>
          </a:p>
          <a:p>
            <a:pPr eaLnBrk="1" hangingPunct="1">
              <a:buFontTx/>
              <a:buNone/>
            </a:pPr>
            <a:endParaRPr lang="tr-TR" altLang="tr-TR" sz="2000" dirty="0" smtClean="0"/>
          </a:p>
          <a:p>
            <a:pPr eaLnBrk="1" hangingPunct="1"/>
            <a:r>
              <a:rPr lang="tr-TR" altLang="tr-TR" sz="2000" dirty="0" smtClean="0"/>
              <a:t>Halen geçerli olan ekonomik yapılar üzerinde “yok edici” bir etki oluşturma ihtimali</a:t>
            </a:r>
          </a:p>
        </p:txBody>
      </p:sp>
    </p:spTree>
    <p:extLst>
      <p:ext uri="{BB962C8B-B14F-4D97-AF65-F5344CB8AC3E}">
        <p14:creationId xmlns:p14="http://schemas.microsoft.com/office/powerpoint/2010/main" val="2933742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1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1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/>
      <p:bldP spid="4100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UYGUNLUK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 smtClean="0"/>
              <a:t>Girişimci olmaya ne ölçüde uygunsunuz?</a:t>
            </a:r>
          </a:p>
          <a:p>
            <a:r>
              <a:rPr lang="tr-TR" sz="2000" dirty="0" smtClean="0"/>
              <a:t>Yaratıcı mısınız?</a:t>
            </a:r>
          </a:p>
          <a:p>
            <a:r>
              <a:rPr lang="tr-TR" sz="2000" dirty="0" smtClean="0"/>
              <a:t>Risk almakta rahat mısınız? Belirsizliklerden nefret ediyorsanız hiç başlamayın</a:t>
            </a:r>
          </a:p>
          <a:p>
            <a:r>
              <a:rPr lang="tr-TR" sz="2000" dirty="0" smtClean="0"/>
              <a:t>Bağımsız mısınız? Birçok kararı tek başınıza almak zorundasınız, yapabilecek misiniz?</a:t>
            </a:r>
          </a:p>
          <a:p>
            <a:r>
              <a:rPr lang="tr-TR" sz="2000" dirty="0" smtClean="0"/>
              <a:t>İnandırıcı mısınız? Hikayelerinize insanları ikna edebiliyor musunuz?</a:t>
            </a:r>
          </a:p>
          <a:p>
            <a:r>
              <a:rPr lang="tr-TR" sz="2000" dirty="0" smtClean="0"/>
              <a:t>Pazarlık yapabiliyor musunuz? İlk başta her işi kendiniz yapacaksınız, bankalarla, alıcılarla, kargo şirketleriyle, ev sahipleriyle pazarlık edebilecek misiniz?</a:t>
            </a:r>
          </a:p>
          <a:p>
            <a:r>
              <a:rPr lang="tr-TR" sz="2000" dirty="0" smtClean="0"/>
              <a:t>Sizi destekleyenler var mı? Özellikle ilk zamanlarda akıl danışacağınız insanlara ihtiyaç olacaktır. Böyle bir ağınız yok ise, belki kendinize bir </a:t>
            </a:r>
            <a:r>
              <a:rPr lang="tr-TR" sz="2000" dirty="0" err="1" smtClean="0"/>
              <a:t>mentör</a:t>
            </a:r>
            <a:r>
              <a:rPr lang="tr-TR" sz="2000" dirty="0" smtClean="0"/>
              <a:t> bulmanız doğru olur.</a:t>
            </a:r>
          </a:p>
          <a:p>
            <a:endParaRPr lang="tr-TR" sz="20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3752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UYGUNLUK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 smtClean="0"/>
              <a:t>Eğer kendinizi bir girişimi başlatmak için %80 hazır hissediyorsanız, başlayınız. %100 hiçbir zaman nasılsa gerçekleşmeyecektir.</a:t>
            </a:r>
            <a:endParaRPr lang="tr-TR" sz="20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2448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ayt Numarası Yer Tutucus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A2C4BE6B-49D1-4143-B1A7-3DAD7BF8E192}" type="slidenum">
              <a:rPr lang="tr-TR" altLang="tr-TR"/>
              <a:pPr eaLnBrk="1" hangingPunct="1"/>
              <a:t>19</a:t>
            </a:fld>
            <a:endParaRPr lang="tr-TR" altLang="tr-TR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tr-TR" altLang="tr-TR" sz="3600" dirty="0" smtClean="0">
                <a:solidFill>
                  <a:schemeClr val="accent2"/>
                </a:solidFill>
              </a:rPr>
              <a:t>GİRİŞİMCİ ÖZELLİKLERİ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altLang="tr-TR" sz="2000" dirty="0" smtClean="0"/>
              <a:t>Risk yüklenme yeteneği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000" dirty="0" smtClean="0"/>
              <a:t>Vizyon sahibi olmak, gelecekteki talep ve fiyat yapısını öngörebilmek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000" dirty="0" smtClean="0"/>
              <a:t>Fırsatların, boşlukların farkında olabilmek; değer yaratmak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000" dirty="0" smtClean="0"/>
              <a:t>Konusu ile ilgili piyasaları ve literatürü takip edebilmek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000" dirty="0" smtClean="0"/>
              <a:t>Hissetme, kokuyu alabilme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000" dirty="0" smtClean="0"/>
              <a:t>Karar verme yeteneği, dolayısıyla belirsizlik ortamında kendine güvenmek ancak eksiklilerinin de farkında olmak 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000" dirty="0" smtClean="0"/>
              <a:t>Disiplin ve Liderlik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000" dirty="0" smtClean="0"/>
              <a:t>Hırs, özveri, bir hedefe kilitlenmek anlamında ısrarcılık, esneklik, organizasyon ve özellikle ikna yeteneği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000" dirty="0" smtClean="0"/>
              <a:t>İkna edebilecek iş planı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000" dirty="0" smtClean="0"/>
              <a:t>Hataları, bir öğrenme olanağı olarak kabullenebilmek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000" dirty="0" smtClean="0"/>
              <a:t>Hayalle gerçeği ayırabilmek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tr-TR" altLang="tr-TR" sz="2000" dirty="0" smtClean="0"/>
          </a:p>
          <a:p>
            <a:pPr eaLnBrk="1" hangingPunct="1">
              <a:lnSpc>
                <a:spcPct val="80000"/>
              </a:lnSpc>
            </a:pPr>
            <a:endParaRPr lang="tr-TR" altLang="tr-TR" sz="2000" dirty="0" smtClean="0"/>
          </a:p>
        </p:txBody>
      </p:sp>
    </p:spTree>
    <p:extLst>
      <p:ext uri="{BB962C8B-B14F-4D97-AF65-F5344CB8AC3E}">
        <p14:creationId xmlns:p14="http://schemas.microsoft.com/office/powerpoint/2010/main" val="1154601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1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1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1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1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1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1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1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1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12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12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12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12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512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512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/>
      <p:bldP spid="512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TARTIŞMA KONULARI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 smtClean="0"/>
              <a:t>Vizyon/Misyon</a:t>
            </a:r>
          </a:p>
          <a:p>
            <a:r>
              <a:rPr lang="tr-TR" sz="2000" dirty="0" smtClean="0"/>
              <a:t>Girişim ve Girişimci</a:t>
            </a:r>
          </a:p>
          <a:p>
            <a:r>
              <a:rPr lang="tr-TR" sz="2000" dirty="0" smtClean="0"/>
              <a:t>İş Kurmak</a:t>
            </a:r>
          </a:p>
          <a:p>
            <a:r>
              <a:rPr lang="tr-TR" sz="2000" dirty="0" smtClean="0"/>
              <a:t>İşi Yönetmek</a:t>
            </a:r>
          </a:p>
          <a:p>
            <a:r>
              <a:rPr lang="tr-TR" sz="2000" dirty="0" smtClean="0"/>
              <a:t>İnsan Kaynakları</a:t>
            </a:r>
          </a:p>
          <a:p>
            <a:r>
              <a:rPr lang="tr-TR" sz="2000" dirty="0" smtClean="0"/>
              <a:t>Büyüme</a:t>
            </a:r>
          </a:p>
          <a:p>
            <a:r>
              <a:rPr lang="tr-TR" sz="2000" dirty="0" smtClean="0"/>
              <a:t>Profesyonel Yöneticiler</a:t>
            </a:r>
          </a:p>
          <a:p>
            <a:r>
              <a:rPr lang="tr-TR" sz="2000" dirty="0" smtClean="0"/>
              <a:t>Tahmin Yapmak</a:t>
            </a:r>
          </a:p>
          <a:p>
            <a:r>
              <a:rPr lang="tr-TR" sz="2000" dirty="0" smtClean="0"/>
              <a:t>Risk Yönetimi</a:t>
            </a:r>
          </a:p>
          <a:p>
            <a:r>
              <a:rPr lang="tr-TR" sz="2000" dirty="0" smtClean="0"/>
              <a:t>CEO Olmak</a:t>
            </a:r>
            <a:endParaRPr lang="tr-TR" sz="20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9313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ayt Numarası Yer Tutucus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E3E88CC7-B494-4CC5-BBDB-4244B85B2EDA}" type="slidenum">
              <a:rPr lang="tr-TR" altLang="tr-TR"/>
              <a:pPr eaLnBrk="1" hangingPunct="1"/>
              <a:t>20</a:t>
            </a:fld>
            <a:endParaRPr lang="tr-TR" altLang="tr-TR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tr-TR" altLang="tr-TR" sz="3600" dirty="0" smtClean="0">
                <a:solidFill>
                  <a:schemeClr val="accent2"/>
                </a:solidFill>
              </a:rPr>
              <a:t>NEDEN GİRİŞİMCİ OLUNUR?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tr-TR" sz="2000" dirty="0" smtClean="0"/>
              <a:t>Para kazanmak, çok daha fazla kazanmak için</a:t>
            </a:r>
          </a:p>
          <a:p>
            <a:pPr eaLnBrk="1" hangingPunct="1">
              <a:buFontTx/>
              <a:buNone/>
            </a:pPr>
            <a:endParaRPr lang="tr-TR" altLang="tr-TR" sz="2000" dirty="0" smtClean="0"/>
          </a:p>
          <a:p>
            <a:pPr eaLnBrk="1" hangingPunct="1"/>
            <a:r>
              <a:rPr lang="tr-TR" altLang="tr-TR" sz="2000" dirty="0" smtClean="0"/>
              <a:t>İdeallerini gerçekleştirmek için</a:t>
            </a:r>
          </a:p>
          <a:p>
            <a:pPr eaLnBrk="1" hangingPunct="1">
              <a:buFontTx/>
              <a:buNone/>
            </a:pPr>
            <a:endParaRPr lang="tr-TR" altLang="tr-TR" sz="2000" dirty="0" smtClean="0"/>
          </a:p>
          <a:p>
            <a:pPr eaLnBrk="1" hangingPunct="1"/>
            <a:r>
              <a:rPr lang="tr-TR" altLang="tr-TR" sz="2000" dirty="0" smtClean="0"/>
              <a:t>Fikirlerini başka yerde uygulama fırsatı bulamadığı için</a:t>
            </a:r>
          </a:p>
          <a:p>
            <a:pPr eaLnBrk="1" hangingPunct="1">
              <a:buFontTx/>
              <a:buNone/>
            </a:pPr>
            <a:endParaRPr lang="tr-TR" altLang="tr-TR" sz="2000" dirty="0" smtClean="0"/>
          </a:p>
          <a:p>
            <a:pPr eaLnBrk="1" hangingPunct="1"/>
            <a:r>
              <a:rPr lang="tr-TR" altLang="tr-TR" sz="2000" dirty="0" smtClean="0"/>
              <a:t>Kimseye bağımlı olmak istemediği için</a:t>
            </a:r>
          </a:p>
          <a:p>
            <a:pPr eaLnBrk="1" hangingPunct="1">
              <a:buFontTx/>
              <a:buNone/>
            </a:pPr>
            <a:endParaRPr lang="tr-TR" altLang="tr-TR" sz="2000" dirty="0" smtClean="0"/>
          </a:p>
          <a:p>
            <a:pPr eaLnBrk="1" hangingPunct="1"/>
            <a:r>
              <a:rPr lang="tr-TR" altLang="tr-TR" sz="2000" dirty="0" smtClean="0"/>
              <a:t>Girişimcilik bazıları için bir hayat tarzı olduğundan</a:t>
            </a:r>
          </a:p>
          <a:p>
            <a:pPr eaLnBrk="1" hangingPunct="1"/>
            <a:endParaRPr lang="tr-TR" altLang="tr-TR" sz="2000" smtClean="0"/>
          </a:p>
          <a:p>
            <a:pPr eaLnBrk="1" hangingPunct="1"/>
            <a:r>
              <a:rPr lang="tr-TR" altLang="tr-TR" sz="2000" smtClean="0"/>
              <a:t>Gelecek </a:t>
            </a:r>
            <a:r>
              <a:rPr lang="tr-TR" altLang="tr-TR" sz="2000" dirty="0" smtClean="0"/>
              <a:t>jenerasyonun yapacağı işlerin %65’i henüz </a:t>
            </a:r>
            <a:r>
              <a:rPr lang="tr-TR" altLang="tr-TR" sz="2000" smtClean="0"/>
              <a:t>daha oluşturulmadı</a:t>
            </a:r>
            <a:endParaRPr lang="tr-TR" altLang="tr-TR" sz="2000" dirty="0" smtClean="0"/>
          </a:p>
        </p:txBody>
      </p:sp>
    </p:spTree>
    <p:extLst>
      <p:ext uri="{BB962C8B-B14F-4D97-AF65-F5344CB8AC3E}">
        <p14:creationId xmlns:p14="http://schemas.microsoft.com/office/powerpoint/2010/main" val="1448544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1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14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14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14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14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/>
      <p:bldP spid="6148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ayt Numarası Yer Tutucus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8FE19A3-205B-428E-928E-9A41E41512B6}" type="slidenum">
              <a:rPr lang="tr-TR" altLang="tr-TR"/>
              <a:pPr eaLnBrk="1" hangingPunct="1"/>
              <a:t>21</a:t>
            </a:fld>
            <a:endParaRPr lang="tr-TR" altLang="tr-TR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704088"/>
            <a:ext cx="7848872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tr-TR" altLang="tr-TR" sz="2800" dirty="0" smtClean="0">
                <a:solidFill>
                  <a:schemeClr val="accent2"/>
                </a:solidFill>
              </a:rPr>
              <a:t>GİRİŞİMCİLİĞİN BAŞARISINI BELİRLEYEN FAKTÖRLER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 sz="2000" dirty="0" smtClean="0"/>
              <a:t>Takım çalışması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000" dirty="0" smtClean="0"/>
              <a:t>Kurumsallaşma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000" dirty="0" smtClean="0"/>
              <a:t>İnsan kaynakları ve doğru eleman seçimi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000" dirty="0" smtClean="0"/>
              <a:t>Finansal sınırlar ve yatırımcılar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000" dirty="0" smtClean="0"/>
              <a:t>Hukuki konularda yetkinlik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000" dirty="0" smtClean="0"/>
              <a:t>İşletme körlüğü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000" dirty="0" smtClean="0"/>
              <a:t>Paylaşım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000" dirty="0" smtClean="0"/>
              <a:t>Etik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000" dirty="0" smtClean="0"/>
              <a:t>Ailenin de birlikte hareket edebilmesi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000" dirty="0" smtClean="0"/>
              <a:t>Girişimci-</a:t>
            </a:r>
            <a:r>
              <a:rPr lang="tr-TR" altLang="tr-TR" sz="2000" dirty="0" err="1" smtClean="0"/>
              <a:t>buluşcu</a:t>
            </a:r>
            <a:endParaRPr lang="tr-TR" altLang="tr-TR" sz="2000" dirty="0" smtClean="0"/>
          </a:p>
          <a:p>
            <a:pPr eaLnBrk="1" hangingPunct="1">
              <a:lnSpc>
                <a:spcPct val="90000"/>
              </a:lnSpc>
            </a:pPr>
            <a:r>
              <a:rPr lang="tr-TR" altLang="tr-TR" sz="2000" dirty="0" smtClean="0"/>
              <a:t>Girişimci-yatırımcı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000" dirty="0" smtClean="0"/>
              <a:t>Çıkış stratejisi oluşturabilmek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000" dirty="0" smtClean="0"/>
              <a:t>Risk yönetimi</a:t>
            </a:r>
          </a:p>
          <a:p>
            <a:pPr eaLnBrk="1" hangingPunct="1">
              <a:lnSpc>
                <a:spcPct val="90000"/>
              </a:lnSpc>
            </a:pPr>
            <a:endParaRPr lang="tr-TR" altLang="tr-TR" sz="2000" dirty="0" smtClean="0"/>
          </a:p>
        </p:txBody>
      </p:sp>
    </p:spTree>
    <p:extLst>
      <p:ext uri="{BB962C8B-B14F-4D97-AF65-F5344CB8AC3E}">
        <p14:creationId xmlns:p14="http://schemas.microsoft.com/office/powerpoint/2010/main" val="2673414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1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1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1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1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1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1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17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17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17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17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17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17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717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717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717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717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717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717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/>
      <p:bldP spid="7172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       SIK RASTLANAN YANLIŞLIKLAR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sz="2000" dirty="0" smtClean="0"/>
              <a:t>Başarının hemen geleceğini beklemek</a:t>
            </a:r>
          </a:p>
          <a:p>
            <a:r>
              <a:rPr lang="tr-TR" sz="2000" dirty="0" smtClean="0"/>
              <a:t>Başarısız olacağı baştan belli olan bir işe başlamak</a:t>
            </a:r>
          </a:p>
          <a:p>
            <a:r>
              <a:rPr lang="tr-TR" sz="2000" dirty="0" smtClean="0"/>
              <a:t>Geriye yaslanıp, satışların patlayacağını düşünmek</a:t>
            </a:r>
          </a:p>
          <a:p>
            <a:r>
              <a:rPr lang="tr-TR" sz="2000" dirty="0" smtClean="0"/>
              <a:t>Plansız hareketler, uzun vadeli planın dışına çıkmak</a:t>
            </a:r>
          </a:p>
          <a:p>
            <a:r>
              <a:rPr lang="tr-TR" sz="2000" dirty="0"/>
              <a:t>Kendiniz için bir şey yapma aşamasından, pazar için bir şey yapma aşamasına </a:t>
            </a:r>
            <a:r>
              <a:rPr lang="tr-TR" sz="2000" dirty="0" smtClean="0"/>
              <a:t>geçememek</a:t>
            </a:r>
          </a:p>
          <a:p>
            <a:r>
              <a:rPr lang="tr-TR" sz="2000" dirty="0"/>
              <a:t>Rekabeti düşük göstermek amacıyla pazarı olduğundan dar </a:t>
            </a:r>
            <a:r>
              <a:rPr lang="tr-TR" sz="2000" dirty="0" smtClean="0"/>
              <a:t>göstermek</a:t>
            </a:r>
          </a:p>
          <a:p>
            <a:r>
              <a:rPr lang="tr-TR" sz="2000" dirty="0" smtClean="0"/>
              <a:t>Girişimci hayat tarzına uyamamak</a:t>
            </a:r>
          </a:p>
          <a:p>
            <a:r>
              <a:rPr lang="tr-TR" sz="2000" dirty="0" smtClean="0"/>
              <a:t>İlgileri senden farklı olan insanlarla bir işe başlamak</a:t>
            </a:r>
          </a:p>
          <a:p>
            <a:r>
              <a:rPr lang="tr-TR" sz="2000" dirty="0" smtClean="0"/>
              <a:t>Hisse paylaşımını baştan yanlış yapmak</a:t>
            </a:r>
          </a:p>
          <a:p>
            <a:r>
              <a:rPr lang="tr-TR" sz="2000" dirty="0" smtClean="0"/>
              <a:t>Kurumsal düzeyde hata yapmak</a:t>
            </a:r>
          </a:p>
          <a:p>
            <a:r>
              <a:rPr lang="tr-TR" sz="2000" dirty="0" smtClean="0"/>
              <a:t>Yapılan yanlışları görmemek, yanlışlardan vaz geçmemek</a:t>
            </a:r>
          </a:p>
          <a:p>
            <a:r>
              <a:rPr lang="tr-TR" sz="2000" dirty="0" smtClean="0"/>
              <a:t>Önyargılar </a:t>
            </a:r>
            <a:endParaRPr lang="tr-TR" sz="20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22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4422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SIK RASTLANAN YANLIŞLIKLAR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 smtClean="0"/>
              <a:t>Rekabet analizinde hiç rakibiniz olmadığını düşünmek:</a:t>
            </a:r>
          </a:p>
          <a:p>
            <a:r>
              <a:rPr lang="tr-TR" sz="2000" dirty="0" smtClean="0"/>
              <a:t> </a:t>
            </a:r>
            <a:r>
              <a:rPr lang="tr-TR" sz="2000" dirty="0"/>
              <a:t>Y</a:t>
            </a:r>
            <a:r>
              <a:rPr lang="tr-TR" sz="2000" dirty="0" smtClean="0"/>
              <a:t>a pazarı hiç analiz etmediniz, ya da kimsenin ihtiyacı olmayan bir ürününüz var</a:t>
            </a:r>
          </a:p>
          <a:p>
            <a:r>
              <a:rPr lang="tr-TR" sz="2000" dirty="0" smtClean="0"/>
              <a:t>Rekabeti ne çok geniş, ne de çok dar tarif etmek doğru</a:t>
            </a:r>
          </a:p>
          <a:p>
            <a:r>
              <a:rPr lang="tr-TR" sz="2000" dirty="0" smtClean="0"/>
              <a:t>Sürdürülemez bir pozisyon mümkün olduğu düşünülenden çok daha uzun bir süre sürdürebilir</a:t>
            </a:r>
          </a:p>
          <a:p>
            <a:r>
              <a:rPr lang="tr-TR" sz="2000" dirty="0" smtClean="0"/>
              <a:t>Sürdürülemez bir pozisyon sona erdiğinde, bunun tahmin edebileceğinizden çok daha kısa bir sürede gerçekleştiği görülür.</a:t>
            </a:r>
          </a:p>
          <a:p>
            <a:r>
              <a:rPr lang="tr-TR" sz="2000" dirty="0" err="1" smtClean="0"/>
              <a:t>Mervyn</a:t>
            </a:r>
            <a:r>
              <a:rPr lang="tr-TR" sz="2000" dirty="0" smtClean="0"/>
              <a:t> </a:t>
            </a:r>
            <a:r>
              <a:rPr lang="tr-TR" sz="2000" dirty="0" err="1" smtClean="0"/>
              <a:t>King</a:t>
            </a:r>
            <a:r>
              <a:rPr lang="tr-TR" sz="2000" dirty="0" smtClean="0"/>
              <a:t>/</a:t>
            </a:r>
            <a:r>
              <a:rPr lang="tr-TR" sz="2000" dirty="0" err="1" smtClean="0"/>
              <a:t>The</a:t>
            </a:r>
            <a:r>
              <a:rPr lang="tr-TR" sz="2000" dirty="0" smtClean="0"/>
              <a:t> </a:t>
            </a:r>
            <a:r>
              <a:rPr lang="tr-TR" sz="2000" dirty="0" err="1" smtClean="0"/>
              <a:t>end</a:t>
            </a:r>
            <a:r>
              <a:rPr lang="tr-TR" sz="2000" dirty="0" smtClean="0"/>
              <a:t> of </a:t>
            </a:r>
            <a:r>
              <a:rPr lang="tr-TR" sz="2000" dirty="0" err="1" smtClean="0"/>
              <a:t>Alchemy</a:t>
            </a:r>
            <a:endParaRPr lang="tr-TR" sz="20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23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6828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80696"/>
          </a:xfrm>
        </p:spPr>
        <p:txBody>
          <a:bodyPr>
            <a:normAutofit/>
          </a:bodyPr>
          <a:lstStyle/>
          <a:p>
            <a:r>
              <a:rPr lang="tr-TR" sz="3600" dirty="0" smtClean="0"/>
              <a:t>KAYNAKLAR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695800"/>
          </a:xfrm>
        </p:spPr>
        <p:txBody>
          <a:bodyPr>
            <a:normAutofit fontScale="92500" lnSpcReduction="10000"/>
          </a:bodyPr>
          <a:lstStyle/>
          <a:p>
            <a:r>
              <a:rPr lang="tr-TR" sz="2200" dirty="0" err="1" smtClean="0"/>
              <a:t>The</a:t>
            </a:r>
            <a:r>
              <a:rPr lang="tr-TR" sz="2200" dirty="0" smtClean="0"/>
              <a:t> Hard </a:t>
            </a:r>
            <a:r>
              <a:rPr lang="tr-TR" sz="2200" dirty="0" err="1"/>
              <a:t>T</a:t>
            </a:r>
            <a:r>
              <a:rPr lang="tr-TR" sz="2200" dirty="0" err="1" smtClean="0"/>
              <a:t>hing</a:t>
            </a:r>
            <a:r>
              <a:rPr lang="tr-TR" sz="2200" dirty="0" smtClean="0"/>
              <a:t> </a:t>
            </a:r>
            <a:r>
              <a:rPr lang="tr-TR" sz="2200" dirty="0" err="1"/>
              <a:t>A</a:t>
            </a:r>
            <a:r>
              <a:rPr lang="tr-TR" sz="2200" dirty="0" err="1" smtClean="0"/>
              <a:t>bout</a:t>
            </a:r>
            <a:r>
              <a:rPr lang="tr-TR" sz="2200" dirty="0" smtClean="0"/>
              <a:t> Hard </a:t>
            </a:r>
            <a:r>
              <a:rPr lang="tr-TR" sz="2200" dirty="0" err="1"/>
              <a:t>T</a:t>
            </a:r>
            <a:r>
              <a:rPr lang="tr-TR" sz="2200" dirty="0" err="1" smtClean="0"/>
              <a:t>hings</a:t>
            </a:r>
            <a:r>
              <a:rPr lang="tr-TR" sz="2200" dirty="0" smtClean="0"/>
              <a:t>/Ben </a:t>
            </a:r>
            <a:r>
              <a:rPr lang="tr-TR" sz="2200" dirty="0" err="1" smtClean="0"/>
              <a:t>Horowitz</a:t>
            </a:r>
            <a:endParaRPr lang="tr-TR" sz="2200" dirty="0" smtClean="0"/>
          </a:p>
          <a:p>
            <a:r>
              <a:rPr lang="tr-TR" sz="2200" dirty="0" err="1" smtClean="0"/>
              <a:t>Superforcasting</a:t>
            </a:r>
            <a:r>
              <a:rPr lang="tr-TR" sz="2200" dirty="0" smtClean="0"/>
              <a:t>/Philip </a:t>
            </a:r>
            <a:r>
              <a:rPr lang="tr-TR" sz="2200" dirty="0" err="1" smtClean="0"/>
              <a:t>Tetlock</a:t>
            </a:r>
            <a:r>
              <a:rPr lang="tr-TR" sz="2200" dirty="0" smtClean="0"/>
              <a:t>-Dan </a:t>
            </a:r>
            <a:r>
              <a:rPr lang="tr-TR" sz="2200" dirty="0" err="1" smtClean="0"/>
              <a:t>Gardner</a:t>
            </a:r>
            <a:endParaRPr lang="tr-TR" sz="2200" dirty="0" smtClean="0"/>
          </a:p>
          <a:p>
            <a:r>
              <a:rPr lang="tr-TR" sz="2200" dirty="0" smtClean="0"/>
              <a:t>Zero </a:t>
            </a:r>
            <a:r>
              <a:rPr lang="tr-TR" sz="2200" dirty="0" err="1" smtClean="0"/>
              <a:t>to</a:t>
            </a:r>
            <a:r>
              <a:rPr lang="tr-TR" sz="2200" dirty="0" smtClean="0"/>
              <a:t> </a:t>
            </a:r>
            <a:r>
              <a:rPr lang="tr-TR" sz="2200" dirty="0" err="1" smtClean="0"/>
              <a:t>One</a:t>
            </a:r>
            <a:r>
              <a:rPr lang="tr-TR" sz="2200" dirty="0" smtClean="0"/>
              <a:t>/Peter </a:t>
            </a:r>
            <a:r>
              <a:rPr lang="tr-TR" sz="2200" dirty="0" err="1" smtClean="0"/>
              <a:t>Thiel</a:t>
            </a:r>
            <a:endParaRPr lang="tr-TR" sz="2200" dirty="0" smtClean="0"/>
          </a:p>
          <a:p>
            <a:r>
              <a:rPr lang="tr-TR" sz="2200" dirty="0" err="1" smtClean="0"/>
              <a:t>The</a:t>
            </a:r>
            <a:r>
              <a:rPr lang="tr-TR" sz="2200" dirty="0" smtClean="0"/>
              <a:t> </a:t>
            </a:r>
            <a:r>
              <a:rPr lang="tr-TR" sz="2200" dirty="0" err="1" smtClean="0"/>
              <a:t>Lean</a:t>
            </a:r>
            <a:r>
              <a:rPr lang="tr-TR" sz="2200" dirty="0" smtClean="0"/>
              <a:t> </a:t>
            </a:r>
            <a:r>
              <a:rPr lang="tr-TR" sz="2200" dirty="0" err="1" smtClean="0"/>
              <a:t>Startup</a:t>
            </a:r>
            <a:r>
              <a:rPr lang="tr-TR" sz="2200" dirty="0" smtClean="0"/>
              <a:t>/</a:t>
            </a:r>
            <a:r>
              <a:rPr lang="tr-TR" sz="2200" dirty="0" err="1" smtClean="0"/>
              <a:t>Eric</a:t>
            </a:r>
            <a:r>
              <a:rPr lang="tr-TR" sz="2200" dirty="0" smtClean="0"/>
              <a:t> </a:t>
            </a:r>
            <a:r>
              <a:rPr lang="tr-TR" sz="2200" dirty="0" err="1" smtClean="0"/>
              <a:t>Ries</a:t>
            </a:r>
            <a:endParaRPr lang="tr-TR" sz="2200" dirty="0" smtClean="0"/>
          </a:p>
          <a:p>
            <a:r>
              <a:rPr lang="tr-TR" sz="2200" dirty="0" err="1" smtClean="0"/>
              <a:t>Think</a:t>
            </a:r>
            <a:r>
              <a:rPr lang="tr-TR" sz="2200" dirty="0" smtClean="0"/>
              <a:t> </a:t>
            </a:r>
            <a:r>
              <a:rPr lang="tr-TR" sz="2200" dirty="0" err="1" smtClean="0"/>
              <a:t>Like</a:t>
            </a:r>
            <a:r>
              <a:rPr lang="tr-TR" sz="2200" dirty="0" smtClean="0"/>
              <a:t> a </a:t>
            </a:r>
            <a:r>
              <a:rPr lang="tr-TR" sz="2200" dirty="0" err="1" smtClean="0"/>
              <a:t>Freak</a:t>
            </a:r>
            <a:r>
              <a:rPr lang="tr-TR" sz="2200" dirty="0" smtClean="0"/>
              <a:t>/Steven D. </a:t>
            </a:r>
            <a:r>
              <a:rPr lang="tr-TR" sz="2200" dirty="0" err="1" smtClean="0"/>
              <a:t>Levitt-Stephen</a:t>
            </a:r>
            <a:r>
              <a:rPr lang="tr-TR" sz="2200" dirty="0" smtClean="0"/>
              <a:t> J. </a:t>
            </a:r>
            <a:r>
              <a:rPr lang="tr-TR" sz="2200" dirty="0" err="1" smtClean="0"/>
              <a:t>Dubner</a:t>
            </a:r>
            <a:endParaRPr lang="tr-TR" sz="2200" dirty="0" smtClean="0"/>
          </a:p>
          <a:p>
            <a:r>
              <a:rPr lang="tr-TR" sz="2200" dirty="0" smtClean="0"/>
              <a:t>Value </a:t>
            </a:r>
            <a:r>
              <a:rPr lang="tr-TR" sz="2200" dirty="0" err="1" smtClean="0"/>
              <a:t>Proposition</a:t>
            </a:r>
            <a:r>
              <a:rPr lang="tr-TR" sz="2200" dirty="0" smtClean="0"/>
              <a:t> Design/</a:t>
            </a:r>
            <a:r>
              <a:rPr lang="tr-TR" sz="2200" dirty="0" err="1" smtClean="0"/>
              <a:t>Alex</a:t>
            </a:r>
            <a:r>
              <a:rPr lang="tr-TR" sz="2200" dirty="0" smtClean="0"/>
              <a:t> </a:t>
            </a:r>
            <a:r>
              <a:rPr lang="tr-TR" sz="2200" dirty="0" err="1" smtClean="0"/>
              <a:t>Osterwalder-Yves</a:t>
            </a:r>
            <a:r>
              <a:rPr lang="tr-TR" sz="2200" dirty="0" smtClean="0"/>
              <a:t> </a:t>
            </a:r>
            <a:r>
              <a:rPr lang="tr-TR" sz="2200" dirty="0" err="1" smtClean="0"/>
              <a:t>Pigneur-Greg</a:t>
            </a:r>
            <a:r>
              <a:rPr lang="tr-TR" sz="2200" dirty="0" smtClean="0"/>
              <a:t> </a:t>
            </a:r>
            <a:r>
              <a:rPr lang="tr-TR" sz="2200" dirty="0" err="1" smtClean="0"/>
              <a:t>Bernarda</a:t>
            </a:r>
            <a:r>
              <a:rPr lang="tr-TR" sz="2200" dirty="0" smtClean="0"/>
              <a:t>-Alan Smith</a:t>
            </a:r>
          </a:p>
          <a:p>
            <a:r>
              <a:rPr lang="tr-TR" sz="2200" dirty="0" smtClean="0"/>
              <a:t>Business Model </a:t>
            </a:r>
            <a:r>
              <a:rPr lang="tr-TR" sz="2200" dirty="0" err="1" smtClean="0"/>
              <a:t>Generation</a:t>
            </a:r>
            <a:r>
              <a:rPr lang="tr-TR" sz="2200" dirty="0" smtClean="0"/>
              <a:t>/Alexander </a:t>
            </a:r>
            <a:r>
              <a:rPr lang="tr-TR" sz="2200" dirty="0" err="1" smtClean="0"/>
              <a:t>Osterwalder-Yves</a:t>
            </a:r>
            <a:r>
              <a:rPr lang="tr-TR" sz="2200" dirty="0" smtClean="0"/>
              <a:t> </a:t>
            </a:r>
            <a:r>
              <a:rPr lang="tr-TR" sz="2200" dirty="0" err="1" smtClean="0"/>
              <a:t>Pigneur</a:t>
            </a:r>
            <a:endParaRPr lang="tr-TR" sz="2200" dirty="0" smtClean="0"/>
          </a:p>
          <a:p>
            <a:r>
              <a:rPr lang="tr-TR" sz="2200" dirty="0" err="1" smtClean="0"/>
              <a:t>The</a:t>
            </a:r>
            <a:r>
              <a:rPr lang="tr-TR" sz="2200" dirty="0" smtClean="0"/>
              <a:t> </a:t>
            </a:r>
            <a:r>
              <a:rPr lang="tr-TR" sz="2200" dirty="0" err="1" smtClean="0"/>
              <a:t>Inevitable</a:t>
            </a:r>
            <a:r>
              <a:rPr lang="tr-TR" sz="2200" dirty="0" smtClean="0"/>
              <a:t>/</a:t>
            </a:r>
            <a:r>
              <a:rPr lang="tr-TR" sz="2200" dirty="0" err="1" smtClean="0"/>
              <a:t>Kevin</a:t>
            </a:r>
            <a:r>
              <a:rPr lang="tr-TR" sz="2200" dirty="0" smtClean="0"/>
              <a:t> </a:t>
            </a:r>
            <a:r>
              <a:rPr lang="tr-TR" sz="2200" dirty="0" err="1" smtClean="0"/>
              <a:t>Kelly</a:t>
            </a:r>
            <a:endParaRPr lang="tr-TR" sz="2200" dirty="0" smtClean="0"/>
          </a:p>
          <a:p>
            <a:r>
              <a:rPr lang="tr-TR" sz="2200" dirty="0" err="1" smtClean="0"/>
              <a:t>Seeing</a:t>
            </a:r>
            <a:r>
              <a:rPr lang="tr-TR" sz="2200" dirty="0" smtClean="0"/>
              <a:t> </a:t>
            </a:r>
            <a:r>
              <a:rPr lang="tr-TR" sz="2200" dirty="0" err="1" smtClean="0"/>
              <a:t>What’s</a:t>
            </a:r>
            <a:r>
              <a:rPr lang="tr-TR" sz="2200" dirty="0" smtClean="0"/>
              <a:t> </a:t>
            </a:r>
            <a:r>
              <a:rPr lang="tr-TR" sz="2200" dirty="0" err="1" smtClean="0"/>
              <a:t>Next</a:t>
            </a:r>
            <a:r>
              <a:rPr lang="tr-TR" sz="2200" dirty="0" smtClean="0"/>
              <a:t>?/</a:t>
            </a:r>
            <a:r>
              <a:rPr lang="tr-TR" sz="2200" dirty="0" err="1" smtClean="0"/>
              <a:t>Clayton</a:t>
            </a:r>
            <a:r>
              <a:rPr lang="tr-TR" sz="2200" dirty="0" smtClean="0"/>
              <a:t> M. </a:t>
            </a:r>
            <a:r>
              <a:rPr lang="tr-TR" sz="2200" dirty="0" err="1" smtClean="0"/>
              <a:t>Christensen</a:t>
            </a:r>
            <a:endParaRPr lang="tr-TR" sz="2200" dirty="0" smtClean="0"/>
          </a:p>
          <a:p>
            <a:r>
              <a:rPr lang="tr-TR" sz="2200" dirty="0" err="1" smtClean="0"/>
              <a:t>The</a:t>
            </a:r>
            <a:r>
              <a:rPr lang="tr-TR" sz="2200" dirty="0" smtClean="0"/>
              <a:t> Start-</a:t>
            </a:r>
            <a:r>
              <a:rPr lang="tr-TR" sz="2200" dirty="0" err="1" smtClean="0"/>
              <a:t>UpCheck</a:t>
            </a:r>
            <a:r>
              <a:rPr lang="tr-TR" sz="2200" dirty="0" smtClean="0"/>
              <a:t> </a:t>
            </a:r>
            <a:r>
              <a:rPr lang="tr-TR" sz="2200" dirty="0" err="1" smtClean="0"/>
              <a:t>List</a:t>
            </a:r>
            <a:r>
              <a:rPr lang="tr-TR" sz="2200" dirty="0" smtClean="0"/>
              <a:t>/David S. </a:t>
            </a:r>
            <a:r>
              <a:rPr lang="tr-TR" sz="2200" dirty="0" err="1" smtClean="0"/>
              <a:t>Rose</a:t>
            </a:r>
            <a:endParaRPr lang="tr-TR" sz="2200" dirty="0" smtClean="0"/>
          </a:p>
          <a:p>
            <a:r>
              <a:rPr lang="tr-TR" sz="2200" dirty="0" smtClean="0"/>
              <a:t>Product </a:t>
            </a:r>
            <a:r>
              <a:rPr lang="tr-TR" sz="2200" dirty="0" err="1" smtClean="0"/>
              <a:t>Leadership</a:t>
            </a:r>
            <a:r>
              <a:rPr lang="tr-TR" sz="2200" dirty="0" smtClean="0"/>
              <a:t>/Richard </a:t>
            </a:r>
            <a:r>
              <a:rPr lang="tr-TR" sz="2200" dirty="0" err="1" smtClean="0"/>
              <a:t>Banfield</a:t>
            </a:r>
            <a:r>
              <a:rPr lang="tr-TR" sz="2200" dirty="0" smtClean="0"/>
              <a:t>-Martin </a:t>
            </a:r>
            <a:r>
              <a:rPr lang="tr-TR" sz="2200" dirty="0" err="1" smtClean="0"/>
              <a:t>Erikson-Nate</a:t>
            </a:r>
            <a:r>
              <a:rPr lang="tr-TR" sz="2200" dirty="0" smtClean="0"/>
              <a:t> </a:t>
            </a:r>
            <a:r>
              <a:rPr lang="tr-TR" sz="2200" dirty="0" err="1" smtClean="0"/>
              <a:t>Walkingshaw</a:t>
            </a:r>
            <a:endParaRPr lang="tr-TR" sz="2200" dirty="0" smtClean="0"/>
          </a:p>
          <a:p>
            <a:r>
              <a:rPr lang="tr-TR" sz="2200" dirty="0" smtClean="0"/>
              <a:t>Marketing 4.0/Philip </a:t>
            </a:r>
            <a:r>
              <a:rPr lang="tr-TR" sz="2200" dirty="0" err="1" smtClean="0"/>
              <a:t>Kotler-Hemawan</a:t>
            </a:r>
            <a:r>
              <a:rPr lang="tr-TR" sz="2200" dirty="0" smtClean="0"/>
              <a:t> </a:t>
            </a:r>
            <a:r>
              <a:rPr lang="tr-TR" sz="2200" dirty="0" err="1" smtClean="0"/>
              <a:t>Kartajaya-Iwan</a:t>
            </a:r>
            <a:r>
              <a:rPr lang="tr-TR" sz="2200" dirty="0" smtClean="0"/>
              <a:t> </a:t>
            </a:r>
            <a:r>
              <a:rPr lang="tr-TR" sz="2200" dirty="0" err="1" smtClean="0"/>
              <a:t>Setiawan</a:t>
            </a:r>
            <a:endParaRPr lang="tr-TR" sz="2200" dirty="0" smtClean="0"/>
          </a:p>
          <a:p>
            <a:r>
              <a:rPr lang="tr-TR" sz="2200" dirty="0" err="1" smtClean="0"/>
              <a:t>Fortune</a:t>
            </a:r>
            <a:r>
              <a:rPr lang="tr-TR" sz="2200" dirty="0" smtClean="0"/>
              <a:t> </a:t>
            </a:r>
          </a:p>
          <a:p>
            <a:endParaRPr lang="tr-TR" sz="20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9766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KAYNAKLAR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sz="2000" dirty="0" err="1" smtClean="0"/>
              <a:t>Blog’lar</a:t>
            </a:r>
            <a:endParaRPr lang="tr-TR" sz="2000" dirty="0" smtClean="0"/>
          </a:p>
          <a:p>
            <a:pPr marL="0" indent="0">
              <a:buNone/>
            </a:pPr>
            <a:r>
              <a:rPr lang="tr-TR" sz="2000" dirty="0" smtClean="0"/>
              <a:t>    -PG/Paul </a:t>
            </a:r>
            <a:r>
              <a:rPr lang="tr-TR" sz="2000" dirty="0" err="1" smtClean="0"/>
              <a:t>Graham</a:t>
            </a:r>
            <a:r>
              <a:rPr lang="tr-TR" sz="2000" dirty="0" smtClean="0"/>
              <a:t>-Y </a:t>
            </a:r>
            <a:r>
              <a:rPr lang="tr-TR" sz="2000" dirty="0" err="1" smtClean="0"/>
              <a:t>Combinator</a:t>
            </a:r>
            <a:r>
              <a:rPr lang="tr-TR" sz="2000" dirty="0" smtClean="0"/>
              <a:t> </a:t>
            </a:r>
            <a:r>
              <a:rPr lang="tr-TR" sz="2000" dirty="0" err="1" smtClean="0"/>
              <a:t>Co-Founder</a:t>
            </a:r>
            <a:endParaRPr lang="tr-TR" sz="2000" dirty="0" smtClean="0"/>
          </a:p>
          <a:p>
            <a:pPr marL="0" indent="0">
              <a:buNone/>
            </a:pPr>
            <a:r>
              <a:rPr lang="tr-TR" sz="2000" dirty="0"/>
              <a:t> </a:t>
            </a:r>
            <a:r>
              <a:rPr lang="tr-TR" sz="2000" dirty="0" smtClean="0"/>
              <a:t>   -TK/</a:t>
            </a:r>
            <a:r>
              <a:rPr lang="tr-TR" sz="2000" dirty="0" err="1" smtClean="0"/>
              <a:t>Travis</a:t>
            </a:r>
            <a:r>
              <a:rPr lang="tr-TR" sz="2000" dirty="0" smtClean="0"/>
              <a:t> </a:t>
            </a:r>
            <a:r>
              <a:rPr lang="tr-TR" sz="2000" dirty="0" err="1" smtClean="0"/>
              <a:t>Kalanick</a:t>
            </a:r>
            <a:endParaRPr lang="tr-TR" sz="2000" dirty="0" smtClean="0"/>
          </a:p>
          <a:p>
            <a:pPr marL="0" indent="0">
              <a:buNone/>
            </a:pPr>
            <a:r>
              <a:rPr lang="tr-TR" sz="2000" dirty="0"/>
              <a:t> </a:t>
            </a:r>
            <a:r>
              <a:rPr lang="tr-TR" sz="2000" dirty="0" smtClean="0"/>
              <a:t>   -@AVC/</a:t>
            </a:r>
            <a:r>
              <a:rPr lang="tr-TR" sz="2000" dirty="0" err="1" smtClean="0"/>
              <a:t>Fred</a:t>
            </a:r>
            <a:r>
              <a:rPr lang="tr-TR" sz="2000" dirty="0" smtClean="0"/>
              <a:t> Wilson-Partner </a:t>
            </a:r>
            <a:r>
              <a:rPr lang="tr-TR" sz="2000" dirty="0" err="1" smtClean="0"/>
              <a:t>Union</a:t>
            </a:r>
            <a:r>
              <a:rPr lang="tr-TR" sz="2000" dirty="0" smtClean="0"/>
              <a:t> </a:t>
            </a:r>
            <a:r>
              <a:rPr lang="tr-TR" sz="2000" dirty="0" err="1" smtClean="0"/>
              <a:t>Square</a:t>
            </a:r>
            <a:r>
              <a:rPr lang="tr-TR" sz="2000" dirty="0" smtClean="0"/>
              <a:t> </a:t>
            </a:r>
            <a:r>
              <a:rPr lang="tr-TR" sz="2000" dirty="0" err="1" smtClean="0"/>
              <a:t>Ventures</a:t>
            </a:r>
            <a:endParaRPr lang="tr-TR" sz="2000" dirty="0" smtClean="0"/>
          </a:p>
          <a:p>
            <a:pPr marL="0" indent="0">
              <a:buNone/>
            </a:pPr>
            <a:r>
              <a:rPr lang="tr-TR" sz="2000" dirty="0"/>
              <a:t> </a:t>
            </a:r>
            <a:r>
              <a:rPr lang="tr-TR" sz="2000" dirty="0" smtClean="0"/>
              <a:t>   -a16z/</a:t>
            </a:r>
            <a:r>
              <a:rPr lang="tr-TR" sz="2000" dirty="0" err="1" smtClean="0"/>
              <a:t>Andressen</a:t>
            </a:r>
            <a:r>
              <a:rPr lang="tr-TR" sz="2000" dirty="0" smtClean="0"/>
              <a:t> </a:t>
            </a:r>
            <a:r>
              <a:rPr lang="tr-TR" sz="2000" dirty="0" err="1" smtClean="0"/>
              <a:t>Horowitz</a:t>
            </a:r>
            <a:endParaRPr lang="tr-TR" sz="2000" dirty="0" smtClean="0"/>
          </a:p>
          <a:p>
            <a:r>
              <a:rPr lang="tr-TR" sz="2000" dirty="0" smtClean="0"/>
              <a:t>Bilgi Paylaşım Siteleri</a:t>
            </a:r>
          </a:p>
          <a:p>
            <a:pPr marL="0" indent="0">
              <a:buNone/>
            </a:pPr>
            <a:r>
              <a:rPr lang="tr-TR" sz="2000" dirty="0"/>
              <a:t> </a:t>
            </a:r>
            <a:r>
              <a:rPr lang="tr-TR" sz="2000" dirty="0" smtClean="0"/>
              <a:t>   -</a:t>
            </a:r>
            <a:r>
              <a:rPr lang="tr-TR" sz="2000" dirty="0" err="1" smtClean="0"/>
              <a:t>Startup</a:t>
            </a:r>
            <a:r>
              <a:rPr lang="tr-TR" sz="2000" dirty="0" smtClean="0"/>
              <a:t> </a:t>
            </a:r>
            <a:r>
              <a:rPr lang="tr-TR" sz="2000" dirty="0" err="1" smtClean="0"/>
              <a:t>Funding</a:t>
            </a:r>
            <a:r>
              <a:rPr lang="tr-TR" sz="2000" dirty="0" smtClean="0"/>
              <a:t> Bot</a:t>
            </a:r>
          </a:p>
          <a:p>
            <a:pPr marL="0" indent="0">
              <a:buNone/>
            </a:pPr>
            <a:r>
              <a:rPr lang="tr-TR" sz="2000" dirty="0"/>
              <a:t> </a:t>
            </a:r>
            <a:r>
              <a:rPr lang="tr-TR" sz="2000" dirty="0" smtClean="0"/>
              <a:t>   -</a:t>
            </a:r>
            <a:r>
              <a:rPr lang="tr-TR" sz="2000" dirty="0" err="1" smtClean="0"/>
              <a:t>Startup</a:t>
            </a:r>
            <a:r>
              <a:rPr lang="tr-TR" sz="2000" dirty="0" smtClean="0"/>
              <a:t> </a:t>
            </a:r>
            <a:r>
              <a:rPr lang="tr-TR" sz="2000" dirty="0" err="1" smtClean="0"/>
              <a:t>Patterns</a:t>
            </a:r>
            <a:endParaRPr lang="tr-TR" sz="2000" dirty="0" smtClean="0"/>
          </a:p>
          <a:p>
            <a:pPr marL="0" indent="0">
              <a:buNone/>
            </a:pPr>
            <a:r>
              <a:rPr lang="tr-TR" sz="2000" dirty="0"/>
              <a:t> </a:t>
            </a:r>
            <a:r>
              <a:rPr lang="tr-TR" sz="2000" dirty="0" smtClean="0"/>
              <a:t>   -</a:t>
            </a:r>
            <a:r>
              <a:rPr lang="tr-TR" sz="2000" dirty="0" err="1" smtClean="0"/>
              <a:t>Startup</a:t>
            </a:r>
            <a:r>
              <a:rPr lang="tr-TR" sz="2000" dirty="0" smtClean="0"/>
              <a:t> </a:t>
            </a:r>
            <a:r>
              <a:rPr lang="tr-TR" sz="2000" dirty="0" err="1" smtClean="0"/>
              <a:t>Quotes</a:t>
            </a:r>
            <a:endParaRPr lang="tr-TR" sz="2000" dirty="0" smtClean="0"/>
          </a:p>
          <a:p>
            <a:r>
              <a:rPr lang="tr-TR" sz="2000" dirty="0" smtClean="0"/>
              <a:t>Efsaneler/hikayeler paylaşılıyor</a:t>
            </a:r>
          </a:p>
          <a:p>
            <a:r>
              <a:rPr lang="tr-TR" sz="2000" dirty="0" smtClean="0"/>
              <a:t>Tavsiyeler</a:t>
            </a:r>
          </a:p>
          <a:p>
            <a:r>
              <a:rPr lang="tr-TR" sz="2000" dirty="0" smtClean="0"/>
              <a:t>İlham konuları</a:t>
            </a:r>
          </a:p>
          <a:p>
            <a:r>
              <a:rPr lang="tr-TR" sz="2000" dirty="0" smtClean="0"/>
              <a:t>Vaka incelemeleri  </a:t>
            </a:r>
            <a:endParaRPr lang="tr-TR" sz="20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7031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80696"/>
          </a:xfrm>
        </p:spPr>
        <p:txBody>
          <a:bodyPr>
            <a:normAutofit/>
          </a:bodyPr>
          <a:lstStyle/>
          <a:p>
            <a:r>
              <a:rPr lang="tr-TR" sz="3600" dirty="0" smtClean="0"/>
              <a:t>NELERİ NEDEN TAKİP EDECEĞİZ?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968552"/>
          </a:xfrm>
        </p:spPr>
        <p:txBody>
          <a:bodyPr>
            <a:normAutofit fontScale="92500" lnSpcReduction="20000"/>
          </a:bodyPr>
          <a:lstStyle/>
          <a:p>
            <a:r>
              <a:rPr lang="tr-TR" sz="2200" dirty="0" smtClean="0"/>
              <a:t>Döviz kurları</a:t>
            </a:r>
          </a:p>
          <a:p>
            <a:r>
              <a:rPr lang="tr-TR" sz="2200" dirty="0" smtClean="0"/>
              <a:t>Ekonomik büyüme</a:t>
            </a:r>
          </a:p>
          <a:p>
            <a:r>
              <a:rPr lang="tr-TR" sz="2200" dirty="0" smtClean="0"/>
              <a:t>Enflasyon</a:t>
            </a:r>
          </a:p>
          <a:p>
            <a:r>
              <a:rPr lang="tr-TR" sz="2200" dirty="0" smtClean="0"/>
              <a:t>Faizler</a:t>
            </a:r>
          </a:p>
          <a:p>
            <a:r>
              <a:rPr lang="tr-TR" sz="2200" dirty="0" smtClean="0"/>
              <a:t>Toplu sözleşmeler</a:t>
            </a:r>
          </a:p>
          <a:p>
            <a:r>
              <a:rPr lang="tr-TR" sz="2200" dirty="0" smtClean="0"/>
              <a:t>Cari açık</a:t>
            </a:r>
          </a:p>
          <a:p>
            <a:r>
              <a:rPr lang="tr-TR" sz="2200" dirty="0" smtClean="0"/>
              <a:t>CDS</a:t>
            </a:r>
          </a:p>
          <a:p>
            <a:r>
              <a:rPr lang="tr-TR" sz="2200" dirty="0" smtClean="0"/>
              <a:t>Enerji maliyetleri</a:t>
            </a:r>
          </a:p>
          <a:p>
            <a:r>
              <a:rPr lang="tr-TR" sz="2200" dirty="0" smtClean="0"/>
              <a:t>Sanayi üretimi</a:t>
            </a:r>
          </a:p>
          <a:p>
            <a:r>
              <a:rPr lang="tr-TR" sz="2200" dirty="0" smtClean="0"/>
              <a:t>PMI</a:t>
            </a:r>
          </a:p>
          <a:p>
            <a:r>
              <a:rPr lang="tr-TR" sz="2200" dirty="0" smtClean="0"/>
              <a:t>Beklenti anketleri</a:t>
            </a:r>
          </a:p>
          <a:p>
            <a:r>
              <a:rPr lang="tr-TR" sz="2200" dirty="0" smtClean="0"/>
              <a:t>Korumacılık/</a:t>
            </a:r>
            <a:r>
              <a:rPr lang="tr-TR" sz="2200" dirty="0" err="1" smtClean="0"/>
              <a:t>lobbying</a:t>
            </a:r>
            <a:endParaRPr lang="tr-TR" sz="2200" dirty="0" smtClean="0"/>
          </a:p>
          <a:p>
            <a:r>
              <a:rPr lang="tr-TR" sz="2200" dirty="0" smtClean="0"/>
              <a:t>Teşvikler/vergiler</a:t>
            </a:r>
          </a:p>
          <a:p>
            <a:r>
              <a:rPr lang="tr-TR" sz="2200" dirty="0" smtClean="0"/>
              <a:t>Politik gelişmeler</a:t>
            </a:r>
          </a:p>
          <a:p>
            <a:r>
              <a:rPr lang="tr-TR" sz="2200" dirty="0" smtClean="0"/>
              <a:t>Her türlü belirsizlik</a:t>
            </a:r>
          </a:p>
          <a:p>
            <a:endParaRPr lang="tr-TR" sz="2000" dirty="0" smtClean="0"/>
          </a:p>
          <a:p>
            <a:endParaRPr lang="tr-TR" sz="2000" dirty="0" smtClean="0"/>
          </a:p>
          <a:p>
            <a:endParaRPr lang="tr-TR" sz="2000" dirty="0" smtClean="0"/>
          </a:p>
          <a:p>
            <a:endParaRPr lang="tr-TR" sz="20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7756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5400" dirty="0"/>
              <a:t/>
            </a:r>
            <a:br>
              <a:rPr lang="tr-TR" sz="5400" dirty="0"/>
            </a:br>
            <a:r>
              <a:rPr lang="tr-TR" sz="4000" dirty="0" smtClean="0"/>
              <a:t>INTERNET, SOSYAL MEDYA VE WEB ÖNEMİNİ ARTTIRACAK</a:t>
            </a:r>
            <a:endParaRPr lang="tr-TR" sz="4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 smtClean="0"/>
              <a:t>Ürünler hizmetlere ve süreçlere dönüşüyor</a:t>
            </a:r>
          </a:p>
          <a:p>
            <a:r>
              <a:rPr lang="tr-TR" sz="2000" dirty="0" smtClean="0"/>
              <a:t>Paylaşım toplumuna gidiş var</a:t>
            </a:r>
          </a:p>
          <a:p>
            <a:r>
              <a:rPr lang="tr-TR" sz="2000" dirty="0" err="1" smtClean="0"/>
              <a:t>Erişebilirlik</a:t>
            </a:r>
            <a:r>
              <a:rPr lang="tr-TR" sz="2000" dirty="0" smtClean="0"/>
              <a:t> </a:t>
            </a:r>
            <a:r>
              <a:rPr lang="tr-TR" sz="2000" dirty="0"/>
              <a:t>mi sahip olma </a:t>
            </a:r>
            <a:r>
              <a:rPr lang="tr-TR" sz="2000" dirty="0" smtClean="0"/>
              <a:t>mı</a:t>
            </a:r>
          </a:p>
          <a:p>
            <a:r>
              <a:rPr lang="tr-TR" sz="2000" dirty="0" smtClean="0"/>
              <a:t>¨eskime¨ zamanı gittikçe kısalıyor</a:t>
            </a:r>
          </a:p>
          <a:p>
            <a:r>
              <a:rPr lang="tr-TR" sz="2000" dirty="0" smtClean="0"/>
              <a:t>Başarılı şirketler müşterilerine ¨zaman¨ kazandırıyor</a:t>
            </a:r>
          </a:p>
          <a:p>
            <a:r>
              <a:rPr lang="tr-TR" sz="2000" dirty="0" smtClean="0"/>
              <a:t>Her şey, ¨hemen¨ oluyor</a:t>
            </a:r>
          </a:p>
          <a:p>
            <a:r>
              <a:rPr lang="tr-TR" sz="2000" dirty="0" smtClean="0"/>
              <a:t>Kesin olan bir şey yok, artık her şeyin bir karşıtı var, doğru yok doğrular var</a:t>
            </a:r>
          </a:p>
          <a:p>
            <a:r>
              <a:rPr lang="tr-TR" sz="2000" dirty="0" err="1" smtClean="0"/>
              <a:t>virtual</a:t>
            </a:r>
            <a:r>
              <a:rPr lang="tr-TR" sz="2000" dirty="0" smtClean="0"/>
              <a:t> </a:t>
            </a:r>
            <a:r>
              <a:rPr lang="tr-TR" sz="2000" dirty="0" err="1" smtClean="0"/>
              <a:t>reality</a:t>
            </a:r>
            <a:r>
              <a:rPr lang="tr-TR" sz="2000" dirty="0" smtClean="0"/>
              <a:t> bir gerçek</a:t>
            </a:r>
          </a:p>
          <a:p>
            <a:r>
              <a:rPr lang="tr-TR" sz="2000" dirty="0" smtClean="0"/>
              <a:t>AI bir gerçek</a:t>
            </a:r>
          </a:p>
          <a:p>
            <a:pPr marL="0" indent="0">
              <a:buNone/>
            </a:pPr>
            <a:endParaRPr lang="tr-TR" sz="2000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4038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3600" dirty="0"/>
              <a:t>INTERNET, SOSYAL MEDYA VE WEB ÖNEMİNİ ARTTIRACAK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/>
              <a:t>Sürücüsüz, elektrikli, uçan araçlar, robotlar geliyor</a:t>
            </a:r>
          </a:p>
          <a:p>
            <a:r>
              <a:rPr lang="tr-TR" sz="2000" dirty="0"/>
              <a:t>Şehirlerin yeniden tasarlanması gerekecek</a:t>
            </a:r>
          </a:p>
          <a:p>
            <a:r>
              <a:rPr lang="tr-TR" sz="2000" dirty="0" smtClean="0"/>
              <a:t>Giyim, kuşam, aksesuarlarla tıbbi değerleri takip edebilmek</a:t>
            </a:r>
          </a:p>
          <a:p>
            <a:r>
              <a:rPr lang="tr-TR" sz="2000" dirty="0" smtClean="0"/>
              <a:t>30 </a:t>
            </a:r>
            <a:r>
              <a:rPr lang="tr-TR" sz="2000" dirty="0"/>
              <a:t>yıl sonra etrafımızdaki ürünlerin, markaların, şirketlerin ne/kim olacağını tahmin etmek çok </a:t>
            </a:r>
            <a:r>
              <a:rPr lang="tr-TR" sz="2000" dirty="0" smtClean="0"/>
              <a:t>zor</a:t>
            </a:r>
          </a:p>
          <a:p>
            <a:r>
              <a:rPr lang="tr-TR" sz="2000" dirty="0" err="1"/>
              <a:t>AVM’lerdeki</a:t>
            </a:r>
            <a:r>
              <a:rPr lang="tr-TR" sz="2000" dirty="0"/>
              <a:t> perakende geriye gidiyor(ABD)</a:t>
            </a:r>
          </a:p>
          <a:p>
            <a:r>
              <a:rPr lang="tr-TR" sz="2000" dirty="0" smtClean="0"/>
              <a:t>Internet markaları geliyor</a:t>
            </a:r>
          </a:p>
          <a:p>
            <a:r>
              <a:rPr lang="tr-TR" sz="2000" dirty="0" smtClean="0"/>
              <a:t>İnternet üzerinden faaliyet gösteren perakendeciler fiziki dükkanlarla destekleniyor veya fiziki dükkanlar internet üzerinden satış sağlıyor(Amazon, Boyner). </a:t>
            </a:r>
          </a:p>
          <a:p>
            <a:r>
              <a:rPr lang="tr-TR" sz="2000" dirty="0" smtClean="0"/>
              <a:t>Ülkeler arasındaki küresel rekabet düşük işçilik maliyetinden yetkinlikler düzeyine kayıyor</a:t>
            </a:r>
            <a:endParaRPr lang="tr-TR" sz="20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130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              ÖNEMLİ KÜRESEL TREND’LER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sz="2000" dirty="0" smtClean="0"/>
              <a:t>Küreselleşme devam edecek, ancak yöreselleşme de kuvvetlenecek</a:t>
            </a:r>
          </a:p>
          <a:p>
            <a:r>
              <a:rPr lang="tr-TR" sz="2000" dirty="0" smtClean="0"/>
              <a:t>Ancak küreselleşmeye karşı direnç de artacak, korumacılık artacak</a:t>
            </a:r>
          </a:p>
          <a:p>
            <a:r>
              <a:rPr lang="tr-TR" sz="2000" dirty="0" err="1" smtClean="0"/>
              <a:t>Economy</a:t>
            </a:r>
            <a:r>
              <a:rPr lang="tr-TR" sz="2000" dirty="0" smtClean="0"/>
              <a:t> </a:t>
            </a:r>
            <a:r>
              <a:rPr lang="tr-TR" sz="2000" dirty="0" err="1" smtClean="0"/>
              <a:t>to</a:t>
            </a:r>
            <a:r>
              <a:rPr lang="tr-TR" sz="2000" dirty="0" smtClean="0"/>
              <a:t> </a:t>
            </a:r>
            <a:r>
              <a:rPr lang="tr-TR" sz="2000" dirty="0" err="1" smtClean="0"/>
              <a:t>serve</a:t>
            </a:r>
            <a:r>
              <a:rPr lang="tr-TR" sz="2000" dirty="0" smtClean="0"/>
              <a:t> </a:t>
            </a:r>
            <a:r>
              <a:rPr lang="tr-TR" sz="2000" dirty="0" err="1" smtClean="0"/>
              <a:t>people</a:t>
            </a:r>
            <a:endParaRPr lang="tr-TR" sz="2000" dirty="0" smtClean="0"/>
          </a:p>
          <a:p>
            <a:r>
              <a:rPr lang="tr-TR" sz="2000" dirty="0" smtClean="0"/>
              <a:t>Büyüme yavaş kalacak</a:t>
            </a:r>
          </a:p>
          <a:p>
            <a:r>
              <a:rPr lang="tr-TR" sz="2000" dirty="0" smtClean="0"/>
              <a:t>Faizler yükselecek</a:t>
            </a:r>
          </a:p>
          <a:p>
            <a:r>
              <a:rPr lang="tr-TR" sz="2000" dirty="0" smtClean="0"/>
              <a:t>Emtia fiyatları büyüme düşük kaldığı sürece sınırlı artabilecek</a:t>
            </a:r>
          </a:p>
          <a:p>
            <a:r>
              <a:rPr lang="tr-TR" sz="2000" dirty="0" smtClean="0"/>
              <a:t>İyi projelere finans bulmak mümkün olacak ancak fiyatı artacak</a:t>
            </a:r>
          </a:p>
          <a:p>
            <a:r>
              <a:rPr lang="tr-TR" sz="2000" dirty="0" smtClean="0"/>
              <a:t>Rekabet hiç azalmayacak, artacak</a:t>
            </a:r>
          </a:p>
          <a:p>
            <a:r>
              <a:rPr lang="tr-TR" sz="2000" dirty="0" smtClean="0"/>
              <a:t>İnternet, sosyal medya, platform, web önemini arttıracak</a:t>
            </a:r>
          </a:p>
          <a:p>
            <a:r>
              <a:rPr lang="tr-TR" sz="2000" dirty="0" smtClean="0"/>
              <a:t>Başarının anahtarları:</a:t>
            </a:r>
          </a:p>
          <a:p>
            <a:pPr marL="0" indent="0">
              <a:buNone/>
            </a:pPr>
            <a:r>
              <a:rPr lang="tr-TR" sz="2000" dirty="0"/>
              <a:t> </a:t>
            </a:r>
            <a:r>
              <a:rPr lang="tr-TR" sz="2000" dirty="0" smtClean="0"/>
              <a:t>   -yeni ürün/farklı ürün</a:t>
            </a:r>
          </a:p>
          <a:p>
            <a:pPr marL="0" indent="0">
              <a:buNone/>
            </a:pPr>
            <a:r>
              <a:rPr lang="tr-TR" sz="2000" dirty="0"/>
              <a:t> </a:t>
            </a:r>
            <a:r>
              <a:rPr lang="tr-TR" sz="2000" dirty="0" smtClean="0"/>
              <a:t>   -düşük maliyet</a:t>
            </a:r>
          </a:p>
          <a:p>
            <a:pPr marL="0" indent="0">
              <a:buNone/>
            </a:pPr>
            <a:r>
              <a:rPr lang="tr-TR" sz="2000" dirty="0"/>
              <a:t> </a:t>
            </a:r>
            <a:r>
              <a:rPr lang="tr-TR" sz="2000" dirty="0" smtClean="0"/>
              <a:t>   -iyi pazarlama</a:t>
            </a:r>
            <a:endParaRPr lang="tr-TR" sz="20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3076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       ÖNEMLİ </a:t>
            </a:r>
            <a:r>
              <a:rPr lang="tr-TR" sz="3600" dirty="0"/>
              <a:t>KÜRESEL TREND’LER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 smtClean="0"/>
              <a:t>Piyasa yüksek miktardaki ana akım markalarından düşük miktardaki niş pazarlara kayıyor</a:t>
            </a:r>
          </a:p>
          <a:p>
            <a:r>
              <a:rPr lang="tr-TR" sz="2000" dirty="0" smtClean="0"/>
              <a:t>Tüketiciler artık reklamlara değil «f-</a:t>
            </a:r>
            <a:r>
              <a:rPr lang="tr-TR" sz="2000" dirty="0" err="1" smtClean="0"/>
              <a:t>factor</a:t>
            </a:r>
            <a:r>
              <a:rPr lang="tr-TR" sz="2000" dirty="0" smtClean="0"/>
              <a:t>», </a:t>
            </a:r>
            <a:r>
              <a:rPr lang="tr-TR" sz="2000" dirty="0" err="1" smtClean="0"/>
              <a:t>friends</a:t>
            </a:r>
            <a:r>
              <a:rPr lang="tr-TR" sz="2000" dirty="0" smtClean="0"/>
              <a:t>, </a:t>
            </a:r>
            <a:r>
              <a:rPr lang="tr-TR" sz="2000" dirty="0" err="1" smtClean="0"/>
              <a:t>families</a:t>
            </a:r>
            <a:r>
              <a:rPr lang="tr-TR" sz="2000" dirty="0" smtClean="0"/>
              <a:t>, Facebook </a:t>
            </a:r>
            <a:r>
              <a:rPr lang="tr-TR" sz="2000" dirty="0" err="1" smtClean="0"/>
              <a:t>fans</a:t>
            </a:r>
            <a:r>
              <a:rPr lang="tr-TR" sz="2000" dirty="0" smtClean="0"/>
              <a:t>, </a:t>
            </a:r>
            <a:r>
              <a:rPr lang="tr-TR" sz="2000" dirty="0" err="1" smtClean="0"/>
              <a:t>twitter</a:t>
            </a:r>
            <a:r>
              <a:rPr lang="tr-TR" sz="2000" dirty="0" smtClean="0"/>
              <a:t> </a:t>
            </a:r>
            <a:r>
              <a:rPr lang="tr-TR" sz="2000" dirty="0" err="1" smtClean="0"/>
              <a:t>followers’a</a:t>
            </a:r>
            <a:r>
              <a:rPr lang="tr-TR" sz="2000" dirty="0" smtClean="0"/>
              <a:t> inanıyor</a:t>
            </a:r>
          </a:p>
          <a:p>
            <a:r>
              <a:rPr lang="tr-TR" sz="2000" smtClean="0"/>
              <a:t>Farkındalık-hareket-destekçilik</a:t>
            </a:r>
            <a:endParaRPr lang="tr-TR" sz="20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7568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1452</Words>
  <Application>Microsoft Office PowerPoint</Application>
  <PresentationFormat>On-screen Show (4:3)</PresentationFormat>
  <Paragraphs>264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HAYALLERİN SONRASI</vt:lpstr>
      <vt:lpstr>TARTIŞMA KONULARI</vt:lpstr>
      <vt:lpstr>KAYNAKLAR</vt:lpstr>
      <vt:lpstr>KAYNAKLAR</vt:lpstr>
      <vt:lpstr>NELERİ NEDEN TAKİP EDECEĞİZ?</vt:lpstr>
      <vt:lpstr> INTERNET, SOSYAL MEDYA VE WEB ÖNEMİNİ ARTTIRACAK</vt:lpstr>
      <vt:lpstr>INTERNET, SOSYAL MEDYA VE WEB ÖNEMİNİ ARTTIRACAK</vt:lpstr>
      <vt:lpstr>              ÖNEMLİ KÜRESEL TREND’LER</vt:lpstr>
      <vt:lpstr>       ÖNEMLİ KÜRESEL TREND’LER</vt:lpstr>
      <vt:lpstr>VİZYON VE MİSYON</vt:lpstr>
      <vt:lpstr>VİZYON VE MİSYON</vt:lpstr>
      <vt:lpstr>VİZYON VE MİSYON</vt:lpstr>
      <vt:lpstr>VİZYON VE MİSYON</vt:lpstr>
      <vt:lpstr>VİZYON VE MİSYON</vt:lpstr>
      <vt:lpstr>GİRİŞİM</vt:lpstr>
      <vt:lpstr>GİRİŞİMCİLİĞİN ÖZELLİKLERİ</vt:lpstr>
      <vt:lpstr>UYGUNLUK</vt:lpstr>
      <vt:lpstr>UYGUNLUK</vt:lpstr>
      <vt:lpstr>GİRİŞİMCİ ÖZELLİKLERİ</vt:lpstr>
      <vt:lpstr>NEDEN GİRİŞİMCİ OLUNUR?</vt:lpstr>
      <vt:lpstr>GİRİŞİMCİLİĞİN BAŞARISINI BELİRLEYEN FAKTÖRLER</vt:lpstr>
      <vt:lpstr>       SIK RASTLANAN YANLIŞLIKLAR</vt:lpstr>
      <vt:lpstr>SIK RASTLANAN YANLIŞLIKLAR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HAYALLERİN SONRASI</dc:title>
  <dc:creator>none</dc:creator>
  <cp:lastModifiedBy>none</cp:lastModifiedBy>
  <cp:revision>2</cp:revision>
  <dcterms:created xsi:type="dcterms:W3CDTF">2018-03-13T08:51:15Z</dcterms:created>
  <dcterms:modified xsi:type="dcterms:W3CDTF">2018-03-15T10:04:52Z</dcterms:modified>
</cp:coreProperties>
</file>