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Outfit ExtraBold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Arimo Bold" panose="020B0604020202020204" charset="0"/>
      <p:regular r:id="rId18"/>
    </p:embeddedFont>
    <p:embeddedFont>
      <p:font typeface="Arimo" panose="020B0604020202020204" charset="0"/>
      <p:regular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1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1102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-10-3.svg"/><Relationship Id="rId13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-10-5.svg"/><Relationship Id="rId12" Type="http://schemas.openxmlformats.org/officeDocument/2006/relationships/image" Target="../media/image-10-1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9.png"/><Relationship Id="rId5" Type="http://schemas.openxmlformats.org/officeDocument/2006/relationships/image" Target="../media/image-10-3.svg"/><Relationship Id="rId10" Type="http://schemas.openxmlformats.org/officeDocument/2006/relationships/image" Target="../media/image-10-9.svg"/><Relationship Id="rId4" Type="http://schemas.openxmlformats.org/officeDocument/2006/relationships/image" Target="../media/image16.png"/><Relationship Id="rId9" Type="http://schemas.openxmlformats.org/officeDocument/2006/relationships/image" Target="../media/image18.png"/><Relationship Id="rId14" Type="http://schemas.openxmlformats.org/officeDocument/2006/relationships/image" Target="../media/image-10-1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-2-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2-3.svg"/><Relationship Id="rId5" Type="http://schemas.openxmlformats.org/officeDocument/2006/relationships/image" Target="../media/image-2-3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682204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Tiananmen ve Sonrası: Çin'in Dönüşüm Hikayesi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780779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1989'dan 2001'e uzanan süreçte Çin; siyasi baskı ve ekonomik liberalizmi aynı anda nasıl yönetti? Bu sunum, tarihin en çarpıcı dönüşüm hikayelerinden birini inceliyor.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58316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Miras: Tarih ve Gelecek</a:t>
            </a:r>
            <a:endParaRPr lang="en-US" sz="2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925119" y="1113904"/>
            <a:ext cx="2290465" cy="1941537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85258" y="1241450"/>
            <a:ext cx="170111" cy="170111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4085927" y="1680865"/>
            <a:ext cx="19688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Sessiz Kırılma Noktası</a:t>
            </a:r>
            <a:endParaRPr lang="en-US" sz="1350" dirty="0"/>
          </a:p>
        </p:txBody>
      </p:sp>
      <p:sp>
        <p:nvSpPr>
          <p:cNvPr id="7" name="Text 2"/>
          <p:cNvSpPr/>
          <p:nvPr/>
        </p:nvSpPr>
        <p:spPr>
          <a:xfrm>
            <a:off x="4085927" y="1987376"/>
            <a:ext cx="196884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Tiananmen, Çin'in ekonomik başarısının ardındaki sessiz ama belirleyici kırılma noktasıdır.</a:t>
            </a:r>
            <a:endParaRPr lang="en-US" sz="11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357342" y="1113904"/>
            <a:ext cx="2290539" cy="1941537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417482" y="1241450"/>
            <a:ext cx="170111" cy="17011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518151" y="1680865"/>
            <a:ext cx="19689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Çözülemeyen Denge</a:t>
            </a:r>
            <a:endParaRPr lang="en-US" sz="1350" dirty="0"/>
          </a:p>
        </p:txBody>
      </p:sp>
      <p:sp>
        <p:nvSpPr>
          <p:cNvPr id="11" name="Text 4"/>
          <p:cNvSpPr/>
          <p:nvPr/>
        </p:nvSpPr>
        <p:spPr>
          <a:xfrm>
            <a:off x="6518151" y="1987376"/>
            <a:ext cx="196892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İnsan hakları ve küresel ticaret arasındaki bu denge, modern dünyanın hâlâ çözemediği bir deneydir.</a:t>
            </a:r>
            <a:endParaRPr lang="en-US" sz="1100" dirty="0"/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925119" y="3197200"/>
            <a:ext cx="4722763" cy="1487909"/>
          </a:xfrm>
          <a:prstGeom prst="rect">
            <a:avLst/>
          </a:prstGeom>
        </p:spPr>
      </p:pic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201408" y="3324746"/>
            <a:ext cx="170111" cy="17011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4085927" y="3764161"/>
            <a:ext cx="44011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Sorgulama Özgürlüğü</a:t>
            </a:r>
            <a:endParaRPr lang="en-US" sz="1350" dirty="0"/>
          </a:p>
        </p:txBody>
      </p:sp>
      <p:sp>
        <p:nvSpPr>
          <p:cNvPr id="15" name="Text 6"/>
          <p:cNvSpPr/>
          <p:nvPr/>
        </p:nvSpPr>
        <p:spPr>
          <a:xfrm>
            <a:off x="4085927" y="4070672"/>
            <a:ext cx="44011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Tarihin derslerini anlamak için sorgulama özgürlüğü en büyük araçtır. Unutmak, tekrar etmenin garantisidir.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95883"/>
            <a:ext cx="4722763" cy="844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1989 Baharı: Bir Değişim Umudu</a:t>
            </a:r>
            <a:endParaRPr lang="en-US" sz="2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925119" y="1433661"/>
            <a:ext cx="4722763" cy="101880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55430" y="1587773"/>
            <a:ext cx="4338340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15 Nisan: Kıvılcım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4155430" y="1876127"/>
            <a:ext cx="433834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Reform yanlısı lider </a:t>
            </a:r>
            <a:r>
              <a:rPr lang="en-US" sz="105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Hu Yaobang'ın ölümü</a:t>
            </a:r>
            <a:r>
              <a:rPr lang="en-US" sz="10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, kitlesel yasa ve öğrenci seferberliğinin fitilini ateşledi.</a:t>
            </a:r>
            <a:endParaRPr lang="en-US" sz="10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925119" y="2581201"/>
            <a:ext cx="4722763" cy="101880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155430" y="2735312"/>
            <a:ext cx="4338340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Talepler</a:t>
            </a:r>
            <a:endParaRPr lang="en-US" sz="1300" dirty="0"/>
          </a:p>
        </p:txBody>
      </p:sp>
      <p:sp>
        <p:nvSpPr>
          <p:cNvPr id="9" name="Text 4"/>
          <p:cNvSpPr/>
          <p:nvPr/>
        </p:nvSpPr>
        <p:spPr>
          <a:xfrm>
            <a:off x="4155430" y="3023667"/>
            <a:ext cx="433834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Öğrenciler basın özgürlüğü, şeffaflık ve yolsuzlukla mücadele çağrısı yaptı.</a:t>
            </a:r>
            <a:endParaRPr lang="en-US" sz="10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925119" y="3728740"/>
            <a:ext cx="4722763" cy="101880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55430" y="3882851"/>
            <a:ext cx="4338340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Yayılma</a:t>
            </a:r>
            <a:endParaRPr lang="en-US" sz="1300" dirty="0"/>
          </a:p>
        </p:txBody>
      </p:sp>
      <p:sp>
        <p:nvSpPr>
          <p:cNvPr id="12" name="Text 6"/>
          <p:cNvSpPr/>
          <p:nvPr/>
        </p:nvSpPr>
        <p:spPr>
          <a:xfrm>
            <a:off x="4155430" y="4171206"/>
            <a:ext cx="433834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Pekin'de başlayan hareket hızla </a:t>
            </a:r>
            <a:r>
              <a:rPr lang="en-US" sz="105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Şangay ve diğer büyük şehirlere</a:t>
            </a:r>
            <a:r>
              <a:rPr lang="en-US" sz="10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sıçradı.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8151763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Çatışan Vizyonlar: Parti İçindeki Kırılma</a:t>
            </a:r>
            <a:endParaRPr lang="en-US" sz="1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490415"/>
            <a:ext cx="3986733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Parti Bölündü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642295"/>
            <a:ext cx="3986733" cy="2995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Genel Sekreter </a:t>
            </a:r>
            <a:r>
              <a:rPr lang="en-US" sz="55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Zhao Ziyang</a:t>
            </a:r>
            <a:r>
              <a:rPr lang="en-US" sz="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diyalog ve uzlaşma çağrısı yaparken, Başbakan </a:t>
            </a:r>
            <a:r>
              <a:rPr lang="en-US" sz="55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Li Peng</a:t>
            </a:r>
            <a:r>
              <a:rPr lang="en-US" sz="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ve Deng Xiaoping protestoların devleti tehdit ettiği görüşünü benimsedi.</a:t>
            </a:r>
            <a:endParaRPr lang="en-US" sz="550" dirty="0"/>
          </a:p>
          <a:p>
            <a:pPr marL="0" indent="0" algn="l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20 Mayıs 1989'da</a:t>
            </a:r>
            <a:r>
              <a:rPr lang="en-US" sz="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sıkıyönetim ilan edildi. Parti içindeki bu bölünme, Çin'in siyasi geleceğini derinden şekillendirdi.</a:t>
            </a:r>
            <a:endParaRPr lang="en-US" sz="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893043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4 Haziran: Kanlı Müdahale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548631"/>
            <a:ext cx="2290465" cy="1506810"/>
          </a:xfrm>
          <a:prstGeom prst="roundRect">
            <a:avLst>
              <a:gd name="adj" fmla="val 3952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2640" y="1695152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Askeri Operasyon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42640" y="2001664"/>
            <a:ext cx="19974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Halk Kurtuluş Ordusu, tanklar ve piyade birlikleriyle meydana girdi.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928342" y="1548631"/>
            <a:ext cx="2290539" cy="1506810"/>
          </a:xfrm>
          <a:prstGeom prst="roundRect">
            <a:avLst>
              <a:gd name="adj" fmla="val 3952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074863" y="1695152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Can Kaybı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74863" y="2001664"/>
            <a:ext cx="199749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Resmi rakamlar 200-300 ölü derken, bağımsız kaynaklar binlerce sivil kaybından bahsetmektedir.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3197200"/>
            <a:ext cx="4722763" cy="1053182"/>
          </a:xfrm>
          <a:prstGeom prst="roundRect">
            <a:avLst>
              <a:gd name="adj" fmla="val 565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2640" y="3343721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Tank Adam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640" y="3650233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Tek bir kişinin tank konvoyunun önünde durduğu o görüntü, küresel çapta bir </a:t>
            </a:r>
            <a:r>
              <a:rPr lang="en-US" sz="110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direniş sembolüne</a:t>
            </a: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dönüştü.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1748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1989 Tercihi: Siyasi Katılık, Ekonomik Liberalizm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753939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Stratejik Ayrım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4339" y="2117154"/>
            <a:ext cx="2628230" cy="1942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Çin liderliği kritik bir tercih yaptı: </a:t>
            </a:r>
            <a:r>
              <a:rPr lang="en-US" sz="1100" b="1" dirty="0">
                <a:solidFill>
                  <a:srgbClr val="5E4CE6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Siyasi özgürlükler tam baskı altına alınırken, ekonomik piyasalar radikal biçimde serbestleştirildi.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İstikrar en üstün değer haline geldi. Sosyal kontrol bütçesi, savunma bütçesini bile aştı. Bu ikili model, Çin'in sonraki on yıllarını tanımlayacaktı.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6056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1990'lar: Ekonomik Patlama ve Dönüşüm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887066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995910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Deng'in Felsefesi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"Kedi siyah mı beyaz mı fark etmez; fare yakalaması önemli." Pragmatizm ideolojinin önüne geçti.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1887066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2995910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Özel Ekonomik Bölgeler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SEZ'ler genişletildi, yabancı sermaye için kapılar açıldı. Shenzhen gibi köyler mega şehirlere dönüştü.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1887066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2995910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Devasa Göç Dalgası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Yüz milyonlarca insan tarımdan sanayiye, kırdan kente göç etti. Tarihin en büyük iç göçlerinden biri yaşandı.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Dünya Ticaret Örgütü'ne Giden Yol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496119" y="2542580"/>
            <a:ext cx="398941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Küresel Entegrasyon Zorunluluğu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496119" y="2688729"/>
            <a:ext cx="3989412" cy="170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Çin için küresel sisteme entegrasyon, modernleşmenin kaçınılmaz bir adımıydı. 1990'larda süren müzakereler, Çin'in dünya ticaret kurallarına uyum sağlama sürecini yansıtıyordu.</a:t>
            </a:r>
            <a:endParaRPr lang="en-US" sz="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232" y="704255"/>
            <a:ext cx="3989412" cy="398941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67238" y="4773290"/>
            <a:ext cx="9525" cy="1276871"/>
          </a:xfrm>
          <a:prstGeom prst="roundRect">
            <a:avLst>
              <a:gd name="adj" fmla="val 312558"/>
            </a:avLst>
          </a:prstGeom>
          <a:solidFill>
            <a:srgbClr val="BDB8DF"/>
          </a:solidFill>
          <a:ln/>
        </p:spPr>
      </p:sp>
      <p:sp>
        <p:nvSpPr>
          <p:cNvPr id="7" name="Shape 4"/>
          <p:cNvSpPr/>
          <p:nvPr/>
        </p:nvSpPr>
        <p:spPr>
          <a:xfrm>
            <a:off x="4289189" y="4848225"/>
            <a:ext cx="212601" cy="9525"/>
          </a:xfrm>
          <a:prstGeom prst="roundRect">
            <a:avLst>
              <a:gd name="adj" fmla="val 312558"/>
            </a:avLst>
          </a:prstGeom>
          <a:solidFill>
            <a:srgbClr val="BDB8DF"/>
          </a:solidFill>
          <a:ln/>
        </p:spPr>
      </p:sp>
      <p:sp>
        <p:nvSpPr>
          <p:cNvPr id="8" name="Shape 5"/>
          <p:cNvSpPr/>
          <p:nvPr/>
        </p:nvSpPr>
        <p:spPr>
          <a:xfrm>
            <a:off x="4492265" y="4773290"/>
            <a:ext cx="159469" cy="159469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18831" y="4786536"/>
            <a:ext cx="106263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496119" y="4797623"/>
            <a:ext cx="372152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1986</a:t>
            </a:r>
            <a:endParaRPr lang="en-US" sz="650" dirty="0"/>
          </a:p>
        </p:txBody>
      </p:sp>
      <p:sp>
        <p:nvSpPr>
          <p:cNvPr id="11" name="Text 8"/>
          <p:cNvSpPr/>
          <p:nvPr/>
        </p:nvSpPr>
        <p:spPr>
          <a:xfrm>
            <a:off x="496119" y="4929560"/>
            <a:ext cx="3721522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GATT'a başvuru</a:t>
            </a:r>
            <a:endParaRPr lang="en-US" sz="550" dirty="0"/>
          </a:p>
        </p:txBody>
      </p:sp>
      <p:sp>
        <p:nvSpPr>
          <p:cNvPr id="12" name="Shape 9"/>
          <p:cNvSpPr/>
          <p:nvPr/>
        </p:nvSpPr>
        <p:spPr>
          <a:xfrm>
            <a:off x="4642210" y="5202585"/>
            <a:ext cx="212601" cy="9525"/>
          </a:xfrm>
          <a:prstGeom prst="roundRect">
            <a:avLst>
              <a:gd name="adj" fmla="val 312558"/>
            </a:avLst>
          </a:prstGeom>
          <a:solidFill>
            <a:srgbClr val="BDB8DF"/>
          </a:solidFill>
          <a:ln/>
        </p:spPr>
      </p:sp>
      <p:sp>
        <p:nvSpPr>
          <p:cNvPr id="13" name="Shape 10"/>
          <p:cNvSpPr/>
          <p:nvPr/>
        </p:nvSpPr>
        <p:spPr>
          <a:xfrm>
            <a:off x="4492265" y="5127650"/>
            <a:ext cx="159469" cy="159469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18831" y="5140896"/>
            <a:ext cx="106263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926360" y="5151983"/>
            <a:ext cx="372152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1995</a:t>
            </a:r>
            <a:endParaRPr lang="en-US" sz="650" dirty="0"/>
          </a:p>
        </p:txBody>
      </p:sp>
      <p:sp>
        <p:nvSpPr>
          <p:cNvPr id="16" name="Text 13"/>
          <p:cNvSpPr/>
          <p:nvPr/>
        </p:nvSpPr>
        <p:spPr>
          <a:xfrm>
            <a:off x="4926360" y="5283919"/>
            <a:ext cx="3721522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DTÖ kuruldu, müzakereler derinleşti</a:t>
            </a:r>
            <a:endParaRPr lang="en-US" sz="550" dirty="0"/>
          </a:p>
        </p:txBody>
      </p:sp>
      <p:sp>
        <p:nvSpPr>
          <p:cNvPr id="17" name="Shape 14"/>
          <p:cNvSpPr/>
          <p:nvPr/>
        </p:nvSpPr>
        <p:spPr>
          <a:xfrm>
            <a:off x="4289189" y="5533653"/>
            <a:ext cx="212601" cy="9525"/>
          </a:xfrm>
          <a:prstGeom prst="roundRect">
            <a:avLst>
              <a:gd name="adj" fmla="val 312558"/>
            </a:avLst>
          </a:prstGeom>
          <a:solidFill>
            <a:srgbClr val="BDB8DF"/>
          </a:solidFill>
          <a:ln/>
        </p:spPr>
      </p:sp>
      <p:sp>
        <p:nvSpPr>
          <p:cNvPr id="18" name="Shape 15"/>
          <p:cNvSpPr/>
          <p:nvPr/>
        </p:nvSpPr>
        <p:spPr>
          <a:xfrm>
            <a:off x="4492265" y="5458718"/>
            <a:ext cx="159469" cy="159469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518831" y="5471964"/>
            <a:ext cx="106263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3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496119" y="5483051"/>
            <a:ext cx="3721522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6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2001</a:t>
            </a:r>
            <a:endParaRPr lang="en-US" sz="650" dirty="0"/>
          </a:p>
        </p:txBody>
      </p:sp>
      <p:sp>
        <p:nvSpPr>
          <p:cNvPr id="21" name="Text 18"/>
          <p:cNvSpPr/>
          <p:nvPr/>
        </p:nvSpPr>
        <p:spPr>
          <a:xfrm>
            <a:off x="496119" y="5614988"/>
            <a:ext cx="3721522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Resmi üyelik</a:t>
            </a:r>
            <a:endParaRPr lang="en-US" sz="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04738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2001: DTÖ Üyeliği ve Küresel Güç Dönüşümü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1574155"/>
            <a:ext cx="227275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15</a:t>
            </a:r>
            <a:endParaRPr lang="en-US" sz="3650" dirty="0"/>
          </a:p>
        </p:txBody>
      </p:sp>
      <p:sp>
        <p:nvSpPr>
          <p:cNvPr id="5" name="Text 2"/>
          <p:cNvSpPr/>
          <p:nvPr/>
        </p:nvSpPr>
        <p:spPr>
          <a:xfrm>
            <a:off x="496119" y="2219102"/>
            <a:ext cx="227275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Yıllık Müzakere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96119" y="2525613"/>
            <a:ext cx="227275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DTÖ üyeliği için süren yoğun diplomasi süreci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2946053" y="1574155"/>
            <a:ext cx="2272829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400M+</a:t>
            </a:r>
            <a:endParaRPr lang="en-US" sz="3650" dirty="0"/>
          </a:p>
        </p:txBody>
      </p:sp>
      <p:sp>
        <p:nvSpPr>
          <p:cNvPr id="8" name="Text 5"/>
          <p:cNvSpPr/>
          <p:nvPr/>
        </p:nvSpPr>
        <p:spPr>
          <a:xfrm>
            <a:off x="2946053" y="2219102"/>
            <a:ext cx="227282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Yoksulluktan Çıkan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2946053" y="2525613"/>
            <a:ext cx="227282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İhracat patlamasıyla yoksulluktan kurtulan insan sayısı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721048" y="3333601"/>
            <a:ext cx="2272829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1.</a:t>
            </a:r>
            <a:endParaRPr lang="en-US" sz="3650" dirty="0"/>
          </a:p>
        </p:txBody>
      </p:sp>
      <p:sp>
        <p:nvSpPr>
          <p:cNvPr id="11" name="Text 8"/>
          <p:cNvSpPr/>
          <p:nvPr/>
        </p:nvSpPr>
        <p:spPr>
          <a:xfrm>
            <a:off x="1721048" y="3978548"/>
            <a:ext cx="227282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Dünyanın Fabrikası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1721048" y="4285059"/>
            <a:ext cx="227282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Çin'in küresel üretimdeki lider konumu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8151763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Sonuç: İki Yüzlü Bir Modernleşme</a:t>
            </a:r>
            <a:endParaRPr lang="en-US" sz="1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490415"/>
            <a:ext cx="3986733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Çelişkili Bir Başarı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642295"/>
            <a:ext cx="3986733" cy="2995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Çin, ekonomik refah ve küresel etki açısından zirveye çıktı. Ancak siyasi alanda denetim arttı, sosyal medya kısıtlandı ve </a:t>
            </a:r>
            <a:r>
              <a:rPr lang="en-US" sz="550" b="1" dirty="0">
                <a:solidFill>
                  <a:srgbClr val="5E4CE6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1989 olayları kolektif hafızadan silindi.</a:t>
            </a:r>
            <a:endParaRPr lang="en-US" sz="550" dirty="0"/>
          </a:p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1989'da kurulan "istikrar odaklı" model, bugünkü Çin'in siyasi ve ekonomik yapısını hâlâ şekillendirmektedir.</a:t>
            </a:r>
            <a:endParaRPr lang="en-US" sz="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510</Words>
  <Application>Microsoft Office PowerPoint</Application>
  <PresentationFormat>Ekran Gösterisi (16:9)</PresentationFormat>
  <Paragraphs>74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Outfit ExtraBold</vt:lpstr>
      <vt:lpstr>Calibri</vt:lpstr>
      <vt:lpstr>Arimo Bold</vt:lpstr>
      <vt:lpstr>Arimo</vt:lpstr>
      <vt:lpstr>Arial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subject/>
  <dc:creator>DEREN</dc:creator>
  <cp:lastModifiedBy>DEREN</cp:lastModifiedBy>
  <cp:revision>2</cp:revision>
  <dcterms:created xsi:type="dcterms:W3CDTF">2026-07-13T15:44:13Z</dcterms:created>
  <dcterms:modified xsi:type="dcterms:W3CDTF">2026-07-13T15:46:25Z</dcterms:modified>
</cp:coreProperties>
</file>