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10"/>
  </p:notesMasterIdLst>
  <p:sldIdLst>
    <p:sldId id="336" r:id="rId2"/>
    <p:sldId id="337" r:id="rId3"/>
    <p:sldId id="273" r:id="rId4"/>
    <p:sldId id="274" r:id="rId5"/>
    <p:sldId id="275" r:id="rId6"/>
    <p:sldId id="338" r:id="rId7"/>
    <p:sldId id="277" r:id="rId8"/>
    <p:sldId id="27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10"/>
    <p:restoredTop sz="95890"/>
  </p:normalViewPr>
  <p:slideViewPr>
    <p:cSldViewPr snapToGrid="0" snapToObjects="1">
      <p:cViewPr varScale="1">
        <p:scale>
          <a:sx n="87" d="100"/>
          <a:sy n="87" d="100"/>
        </p:scale>
        <p:origin x="-96"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C3F045-A26C-45B9-BCD6-6F08D9E2A6DD}" type="datetimeFigureOut">
              <a:rPr lang="tr-TR" smtClean="0"/>
              <a:t>19.02.2024</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0317DB-A126-4427-AD11-ADF751E005AC}" type="slidenum">
              <a:rPr lang="tr-TR" smtClean="0"/>
              <a:t>‹#›</a:t>
            </a:fld>
            <a:endParaRPr lang="tr-TR"/>
          </a:p>
        </p:txBody>
      </p:sp>
    </p:spTree>
    <p:extLst>
      <p:ext uri="{BB962C8B-B14F-4D97-AF65-F5344CB8AC3E}">
        <p14:creationId xmlns:p14="http://schemas.microsoft.com/office/powerpoint/2010/main" val="2325605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19.02.2024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19.02.2024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19.02.2024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19.02.2024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19.02.2024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19.02.2024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19.02.2024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a:xfrm>
            <a:off x="1524000" y="2006929"/>
            <a:ext cx="9144000" cy="1503033"/>
          </a:xfrm>
        </p:spPr>
        <p:txBody>
          <a:bodyPr>
            <a:normAutofit/>
          </a:bodyPr>
          <a:lstStyle/>
          <a:p>
            <a:r>
              <a:rPr lang="tr-TR" dirty="0" smtClean="0">
                <a:solidFill>
                  <a:schemeClr val="accent2">
                    <a:lumMod val="50000"/>
                  </a:schemeClr>
                </a:solidFill>
              </a:rPr>
              <a:t>ULUSLARARASI BANKACILIK</a:t>
            </a:r>
            <a:endParaRPr lang="tr-TR" dirty="0">
              <a:solidFill>
                <a:schemeClr val="accent2">
                  <a:lumMod val="50000"/>
                </a:schemeClr>
              </a:solidFill>
            </a:endParaRPr>
          </a:p>
        </p:txBody>
      </p:sp>
      <p:sp>
        <p:nvSpPr>
          <p:cNvPr id="3" name="Alt Başlık 2">
            <a:extLst>
              <a:ext uri="{FF2B5EF4-FFF2-40B4-BE49-F238E27FC236}">
                <a16:creationId xmlns:a16="http://schemas.microsoft.com/office/drawing/2014/main" xmlns="" id="{94CA1399-5658-6E41-9932-CB0F03E1DC6E}"/>
              </a:ext>
            </a:extLst>
          </p:cNvPr>
          <p:cNvSpPr>
            <a:spLocks noGrp="1"/>
          </p:cNvSpPr>
          <p:nvPr>
            <p:ph type="subTitle" idx="1"/>
          </p:nvPr>
        </p:nvSpPr>
        <p:spPr/>
        <p:txBody>
          <a:bodyPr/>
          <a:lstStyle/>
          <a:p>
            <a:pPr algn="r"/>
            <a:r>
              <a:rPr lang="tr-TR" dirty="0" smtClean="0"/>
              <a:t>TEMEL KAVRAMLAR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4089826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Ders Planı</a:t>
            </a:r>
            <a:endParaRPr lang="tr-TR" cap="none" dirty="0"/>
          </a:p>
        </p:txBody>
      </p:sp>
      <p:sp>
        <p:nvSpPr>
          <p:cNvPr id="3" name="İçerik Yer Tutucusu 2"/>
          <p:cNvSpPr>
            <a:spLocks noGrp="1"/>
          </p:cNvSpPr>
          <p:nvPr>
            <p:ph idx="1"/>
          </p:nvPr>
        </p:nvSpPr>
        <p:spPr/>
        <p:txBody>
          <a:bodyPr>
            <a:noAutofit/>
          </a:bodyPr>
          <a:lstStyle/>
          <a:p>
            <a:r>
              <a:rPr lang="tr-TR" sz="2800" dirty="0" smtClean="0"/>
              <a:t>Para </a:t>
            </a:r>
            <a:r>
              <a:rPr lang="tr-TR" sz="2800" dirty="0" smtClean="0"/>
              <a:t>İkamesi</a:t>
            </a:r>
          </a:p>
          <a:p>
            <a:r>
              <a:rPr lang="tr-TR" sz="2800" dirty="0" smtClean="0"/>
              <a:t>Tam Para İkamesi</a:t>
            </a:r>
          </a:p>
          <a:p>
            <a:r>
              <a:rPr lang="tr-TR" sz="2800" dirty="0" smtClean="0"/>
              <a:t>Para İkamesinin Nedenleri</a:t>
            </a:r>
          </a:p>
          <a:p>
            <a:r>
              <a:rPr lang="tr-TR" sz="2800" dirty="0"/>
              <a:t>Para İkamesi Nasıl Ölçülür</a:t>
            </a:r>
          </a:p>
          <a:p>
            <a:endParaRPr lang="tr-TR" sz="28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7707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p:txBody>
          <a:bodyPr/>
          <a:lstStyle/>
          <a:p>
            <a:r>
              <a:rPr lang="tr-TR" altLang="tr-TR" cap="none" dirty="0" smtClean="0"/>
              <a:t>Para İkamesi</a:t>
            </a:r>
          </a:p>
        </p:txBody>
      </p:sp>
      <p:sp>
        <p:nvSpPr>
          <p:cNvPr id="18435" name="İçerik Yer Tutucusu 2"/>
          <p:cNvSpPr>
            <a:spLocks noGrp="1"/>
          </p:cNvSpPr>
          <p:nvPr>
            <p:ph idx="1"/>
          </p:nvPr>
        </p:nvSpPr>
        <p:spPr/>
        <p:txBody>
          <a:bodyPr>
            <a:noAutofit/>
          </a:bodyPr>
          <a:lstStyle/>
          <a:p>
            <a:pPr algn="just"/>
            <a:r>
              <a:rPr lang="tr-TR" altLang="tr-TR" sz="2400" smtClean="0"/>
              <a:t>Dolarizasyon (teknik ifadesiyle para ikamesi); bir ekonomideki kişi ve kurumların yerel parayla birlikte döviz kullanmaları ve tasarruflarının bir kısmını döviz hesaplarında tutmaları olgusuna verilen isimdir. </a:t>
            </a:r>
          </a:p>
          <a:p>
            <a:pPr algn="just"/>
            <a:r>
              <a:rPr lang="tr-TR" altLang="tr-TR" sz="2400" smtClean="0"/>
              <a:t>Bu olgunun tersine dönmesine yani döviz kullanan veya döviz mevduatında paralarını tutanların dövizlerini bozdurup yerel parayı tercih etmeye başlamalarına da ters dolarizasyon (teknik ifadesiyle ters para ikamesi) adı veriliyor.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2704601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p:txBody>
          <a:bodyPr/>
          <a:lstStyle/>
          <a:p>
            <a:r>
              <a:rPr lang="tr-TR" altLang="tr-TR" cap="none" dirty="0" smtClean="0"/>
              <a:t>Para İkamesi</a:t>
            </a:r>
          </a:p>
        </p:txBody>
      </p:sp>
      <p:sp>
        <p:nvSpPr>
          <p:cNvPr id="19459" name="İçerik Yer Tutucusu 2"/>
          <p:cNvSpPr>
            <a:spLocks noGrp="1"/>
          </p:cNvSpPr>
          <p:nvPr>
            <p:ph idx="1"/>
          </p:nvPr>
        </p:nvSpPr>
        <p:spPr>
          <a:xfrm>
            <a:off x="2231136" y="2232795"/>
            <a:ext cx="7729728" cy="3101983"/>
          </a:xfrm>
        </p:spPr>
        <p:txBody>
          <a:bodyPr>
            <a:noAutofit/>
          </a:bodyPr>
          <a:lstStyle/>
          <a:p>
            <a:pPr algn="just"/>
            <a:r>
              <a:rPr lang="tr-TR" altLang="tr-TR" sz="2400" smtClean="0"/>
              <a:t>Dolarizasyon, “varlık” ve “yükümlülük” dolarizasyonu olacak şekilde de ikiye ayrılır. Varlık dolarizasyonu, bir ülkedeki yerleşik birimlerin yabancı para cinsinden finansal varlıkları tercih etmeye başlamasıyla oluşur. Yükümlülük dolarizasyonu ise bir ülkede yerleşik ekonomik birimlerin yabancı para cinsinden yüksek miktarda yükümlülüklerinin olmasıdır. </a:t>
            </a:r>
          </a:p>
          <a:p>
            <a:pPr algn="just"/>
            <a:r>
              <a:rPr lang="tr-TR" altLang="tr-TR" sz="2400" smtClean="0"/>
              <a:t>“Finansal” dolarizasyon ise “varlık” ve “yükümlülük” dolarizasyonlarının bir arada olması halidir. Bir başka ifadeyle, finansal dolarizasyon bir ülkede yerleşik ekonomik birimlerin hem varlıklarının hem de yükümlülüklerinin önemli bir kısmının yabancı para cinsinden olmasıdır.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044635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p:txBody>
          <a:bodyPr/>
          <a:lstStyle/>
          <a:p>
            <a:r>
              <a:rPr lang="tr-TR" altLang="tr-TR" cap="none" dirty="0" smtClean="0"/>
              <a:t>Tam Para İkamesi</a:t>
            </a:r>
          </a:p>
        </p:txBody>
      </p:sp>
      <p:sp>
        <p:nvSpPr>
          <p:cNvPr id="20483" name="İçerik Yer Tutucusu 2"/>
          <p:cNvSpPr>
            <a:spLocks noGrp="1"/>
          </p:cNvSpPr>
          <p:nvPr>
            <p:ph idx="1"/>
          </p:nvPr>
        </p:nvSpPr>
        <p:spPr/>
        <p:txBody>
          <a:bodyPr>
            <a:noAutofit/>
          </a:bodyPr>
          <a:lstStyle/>
          <a:p>
            <a:pPr algn="just"/>
            <a:r>
              <a:rPr lang="tr-TR" altLang="tr-TR" sz="2400" dirty="0" smtClean="0"/>
              <a:t>Adı dolarizasyon olmakla birlikte bu olgu yerel para yerine ikame edilen diğer bütün yabancı para birimleri için geçerlidir. Bu olgunun en üst derecesi yerel para yerine tümüyle bir yabancı paranın kullanılmasıdır. Buna tam dolarizasyon deniyor. Mesela Ekvador ve Panama’da ABD Doları, KKTC’de de TL, Lihtenştayn’da İsviçre Frangı yerel para olarak kullanıldığı için bu ülkelerde tam dolarizasyon geçerlidir.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06738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p:txBody>
          <a:bodyPr/>
          <a:lstStyle/>
          <a:p>
            <a:r>
              <a:rPr lang="tr-TR" altLang="tr-TR" cap="none" dirty="0" smtClean="0"/>
              <a:t>Tam Para İkamesi</a:t>
            </a:r>
          </a:p>
        </p:txBody>
      </p:sp>
      <p:sp>
        <p:nvSpPr>
          <p:cNvPr id="20483" name="İçerik Yer Tutucusu 2"/>
          <p:cNvSpPr>
            <a:spLocks noGrp="1"/>
          </p:cNvSpPr>
          <p:nvPr>
            <p:ph idx="1"/>
          </p:nvPr>
        </p:nvSpPr>
        <p:spPr/>
        <p:txBody>
          <a:bodyPr>
            <a:noAutofit/>
          </a:bodyPr>
          <a:lstStyle/>
          <a:p>
            <a:pPr algn="just"/>
            <a:r>
              <a:rPr lang="tr-TR" altLang="tr-TR" sz="2400" dirty="0" smtClean="0"/>
              <a:t>Bunun yanı sıra konvertibiliteye geçmiş yani sermaye hareketlerini serbest bırakmış yüksek enflasyon yaşayan ekonomilerde yerel paranın yanında yabancı paralar kullanılmaya başlandığında bu duruma yarı dolarizasyon ya da yalnızca dolarizasyon deniyor. Birçok gelişme yolunda ülke ve Türkiye bu durumdadır.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35849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p:txBody>
          <a:bodyPr/>
          <a:lstStyle/>
          <a:p>
            <a:r>
              <a:rPr lang="tr-TR" altLang="tr-TR" cap="none" dirty="0"/>
              <a:t>Para </a:t>
            </a:r>
            <a:r>
              <a:rPr lang="tr-TR" altLang="tr-TR" cap="none" dirty="0" smtClean="0"/>
              <a:t>İkamesinin Nedenleri</a:t>
            </a:r>
          </a:p>
        </p:txBody>
      </p:sp>
      <p:sp>
        <p:nvSpPr>
          <p:cNvPr id="22531" name="İçerik Yer Tutucusu 2"/>
          <p:cNvSpPr>
            <a:spLocks noGrp="1"/>
          </p:cNvSpPr>
          <p:nvPr>
            <p:ph idx="1"/>
          </p:nvPr>
        </p:nvSpPr>
        <p:spPr/>
        <p:txBody>
          <a:bodyPr/>
          <a:lstStyle/>
          <a:p>
            <a:pPr algn="just"/>
            <a:r>
              <a:rPr lang="tr-TR" altLang="tr-TR" sz="2400" smtClean="0"/>
              <a:t>Dolarizasyon olgusunun altında birçok neden yatıyor. Bunlar arasında yüksek enflasyon, negatif reel faiz, paranın dış değerinin hızla düşmesi en önemlileri. Bu saydıklarımızı besleyen neden de risk artışıyla ortaya çıkan ekonomiye ve yerel paraya karşı güven kaybı.</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197840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p:txBody>
          <a:bodyPr/>
          <a:lstStyle/>
          <a:p>
            <a:r>
              <a:rPr lang="tr-TR" altLang="tr-TR" cap="none" dirty="0" smtClean="0"/>
              <a:t>Para İkamesi Nasıl Ölçülür? </a:t>
            </a:r>
          </a:p>
        </p:txBody>
      </p:sp>
      <p:sp>
        <p:nvSpPr>
          <p:cNvPr id="21507" name="İçerik Yer Tutucusu 2"/>
          <p:cNvSpPr>
            <a:spLocks noGrp="1"/>
          </p:cNvSpPr>
          <p:nvPr>
            <p:ph idx="1"/>
          </p:nvPr>
        </p:nvSpPr>
        <p:spPr/>
        <p:txBody>
          <a:bodyPr/>
          <a:lstStyle/>
          <a:p>
            <a:pPr algn="just"/>
            <a:r>
              <a:rPr lang="tr-TR" altLang="tr-TR" sz="2400" smtClean="0"/>
              <a:t>Bir ülkede dolarizasyon oranını ölçmenin en kestirme yolu bankalardaki yabancı para mevduatının toplam mevduat içindeki payını hesaplamaktır (Dolarizasyon Oranı = Yabancı Para Mevduatı / Toplam Mevduat.)</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28157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95</TotalTime>
  <Words>359</Words>
  <Application>Microsoft Office PowerPoint</Application>
  <PresentationFormat>Özel</PresentationFormat>
  <Paragraphs>21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Paket</vt:lpstr>
      <vt:lpstr>ULUSLARARASI BANKACILIK</vt:lpstr>
      <vt:lpstr>Ders Planı</vt:lpstr>
      <vt:lpstr>Para İkamesi</vt:lpstr>
      <vt:lpstr>Para İkamesi</vt:lpstr>
      <vt:lpstr>Tam Para İkamesi</vt:lpstr>
      <vt:lpstr>Tam Para İkamesi</vt:lpstr>
      <vt:lpstr>Para İkamesinin Nedenleri</vt:lpstr>
      <vt:lpstr>Para İkamesi Nasıl Ölçülür?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17</cp:revision>
  <dcterms:created xsi:type="dcterms:W3CDTF">2021-10-23T00:07:47Z</dcterms:created>
  <dcterms:modified xsi:type="dcterms:W3CDTF">2024-02-19T11:37:13Z</dcterms:modified>
</cp:coreProperties>
</file>