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 id="273" r:id="rId17"/>
    <p:sldId id="274" r:id="rId18"/>
    <p:sldId id="275" r:id="rId19"/>
    <p:sldId id="276"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09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F07EB9A-C9EA-4035-B258-18F46D600E08}" type="datetimeFigureOut">
              <a:rPr lang="tr-TR" smtClean="0"/>
              <a:t>30.10.2024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4143196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07EB9A-C9EA-4035-B258-18F46D600E08}" type="datetimeFigureOut">
              <a:rPr lang="tr-TR" smtClean="0"/>
              <a:t>30.10.2024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180536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07EB9A-C9EA-4035-B258-18F46D600E08}" type="datetimeFigureOut">
              <a:rPr lang="tr-TR" smtClean="0"/>
              <a:t>30.10.2024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285455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F07EB9A-C9EA-4035-B258-18F46D600E08}" type="datetimeFigureOut">
              <a:rPr lang="tr-TR" smtClean="0"/>
              <a:t>30.10.2024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2100070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F07EB9A-C9EA-4035-B258-18F46D600E08}" type="datetimeFigureOut">
              <a:rPr lang="tr-TR" smtClean="0"/>
              <a:t>30.10.2024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2894395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F07EB9A-C9EA-4035-B258-18F46D600E08}" type="datetimeFigureOut">
              <a:rPr lang="tr-TR" smtClean="0"/>
              <a:t>30.10.2024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1760541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F07EB9A-C9EA-4035-B258-18F46D600E08}" type="datetimeFigureOut">
              <a:rPr lang="tr-TR" smtClean="0"/>
              <a:t>30.10.2024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167941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F07EB9A-C9EA-4035-B258-18F46D600E08}" type="datetimeFigureOut">
              <a:rPr lang="tr-TR" smtClean="0"/>
              <a:t>30.10.2024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2696585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F07EB9A-C9EA-4035-B258-18F46D600E08}" type="datetimeFigureOut">
              <a:rPr lang="tr-TR" smtClean="0"/>
              <a:t>30.10.2024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6239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F07EB9A-C9EA-4035-B258-18F46D600E08}" type="datetimeFigureOut">
              <a:rPr lang="tr-TR" smtClean="0"/>
              <a:t>30.10.2024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2809886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F07EB9A-C9EA-4035-B258-18F46D600E08}" type="datetimeFigureOut">
              <a:rPr lang="tr-TR" smtClean="0"/>
              <a:t>30.10.2024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4236DD-BD87-4A54-9CA3-CDC2B03ECAC9}" type="slidenum">
              <a:rPr lang="tr-TR" smtClean="0"/>
              <a:t>‹#›</a:t>
            </a:fld>
            <a:endParaRPr lang="tr-TR"/>
          </a:p>
        </p:txBody>
      </p:sp>
    </p:spTree>
    <p:extLst>
      <p:ext uri="{BB962C8B-B14F-4D97-AF65-F5344CB8AC3E}">
        <p14:creationId xmlns:p14="http://schemas.microsoft.com/office/powerpoint/2010/main" val="3525025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7EB9A-C9EA-4035-B258-18F46D600E08}" type="datetimeFigureOut">
              <a:rPr lang="tr-TR" smtClean="0"/>
              <a:t>30.10.2024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36DD-BD87-4A54-9CA3-CDC2B03ECAC9}" type="slidenum">
              <a:rPr lang="tr-TR" smtClean="0"/>
              <a:t>‹#›</a:t>
            </a:fld>
            <a:endParaRPr lang="tr-TR"/>
          </a:p>
        </p:txBody>
      </p:sp>
    </p:spTree>
    <p:extLst>
      <p:ext uri="{BB962C8B-B14F-4D97-AF65-F5344CB8AC3E}">
        <p14:creationId xmlns:p14="http://schemas.microsoft.com/office/powerpoint/2010/main" val="2842839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332656"/>
            <a:ext cx="7772400" cy="6264695"/>
          </a:xfrm>
        </p:spPr>
        <p:txBody>
          <a:bodyPr>
            <a:normAutofit/>
          </a:bodyPr>
          <a:lstStyle/>
          <a:p>
            <a:pPr marL="12700">
              <a:lnSpc>
                <a:spcPct val="100000"/>
              </a:lnSpc>
              <a:spcBef>
                <a:spcPts val="105"/>
              </a:spcBef>
            </a:pPr>
            <a:r>
              <a:rPr lang="tr-TR" b="1" dirty="0" smtClean="0">
                <a:solidFill>
                  <a:srgbClr val="FF0000"/>
                </a:solidFill>
              </a:rPr>
              <a:t>SİGORTANIN İŞLEVLERİ </a:t>
            </a:r>
            <a:r>
              <a:rPr lang="tr-TR" dirty="0" smtClean="0"/>
              <a:t/>
            </a:r>
            <a:br>
              <a:rPr lang="tr-TR" dirty="0" smtClean="0"/>
            </a:br>
            <a:r>
              <a:rPr lang="tr-TR" dirty="0"/>
              <a:t/>
            </a:r>
            <a:br>
              <a:rPr lang="tr-TR" dirty="0"/>
            </a:br>
            <a:r>
              <a:rPr lang="tr-TR" dirty="0" smtClean="0"/>
              <a:t>1) </a:t>
            </a:r>
            <a:r>
              <a:rPr lang="tr-TR" dirty="0" smtClean="0"/>
              <a:t>Sigortanın güvence ve risk yönetimi işlevleri </a:t>
            </a:r>
            <a:br>
              <a:rPr lang="tr-TR" dirty="0" smtClean="0"/>
            </a:br>
            <a:r>
              <a:rPr lang="tr-TR" dirty="0"/>
              <a:t/>
            </a:r>
            <a:br>
              <a:rPr lang="tr-TR" dirty="0"/>
            </a:br>
            <a:r>
              <a:rPr lang="tr-TR" dirty="0" smtClean="0"/>
              <a:t/>
            </a:r>
            <a:br>
              <a:rPr lang="tr-TR" dirty="0" smtClean="0"/>
            </a:br>
            <a:r>
              <a:rPr lang="tr-TR" dirty="0" smtClean="0"/>
              <a:t>2) Sigortanın ekonomik işlevleri </a:t>
            </a:r>
            <a:r>
              <a:rPr lang="tr-TR" dirty="0"/>
              <a:t/>
            </a:r>
            <a:br>
              <a:rPr lang="tr-TR" dirty="0"/>
            </a:br>
            <a:endParaRPr lang="tr-TR" dirty="0"/>
          </a:p>
        </p:txBody>
      </p:sp>
    </p:spTree>
    <p:extLst>
      <p:ext uri="{BB962C8B-B14F-4D97-AF65-F5344CB8AC3E}">
        <p14:creationId xmlns:p14="http://schemas.microsoft.com/office/powerpoint/2010/main" val="3264771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fontScale="85000" lnSpcReduction="10000"/>
          </a:bodyPr>
          <a:lstStyle/>
          <a:p>
            <a:pPr marL="0" indent="0" algn="just">
              <a:buNone/>
            </a:pPr>
            <a:r>
              <a:rPr lang="tr-TR" b="1" dirty="0" smtClean="0"/>
              <a:t>•Sigorta Sosyal Güvenlik Programlarının Üzerindeki Baskıyı Hafifletir. </a:t>
            </a:r>
          </a:p>
          <a:p>
            <a:pPr marL="0" indent="0" algn="just">
              <a:buNone/>
            </a:pPr>
            <a:r>
              <a:rPr lang="tr-TR" dirty="0" smtClean="0"/>
              <a:t>Özellikle hayat sigortaları ve bireysel emeklilik sistemi, devletin büyük harcamalar gerektiren sosyal güvenlik programları için tamamlayıcı bir rol üstlenmektedir. Örneğin, bireysel emeklilik sistemi sosyal güvenlik sistemine ek emeklilik ödemeleri ile sosyal güvenliğe katkıda bulunur. Böylece sosyal güvenlik sistemi üzerindeki yükü azaltarak, devlet bütçesi üzerindeki baskıyı hafifletir. Hükümetler de kaynaklarını başka yerlere ve yatırımlara aktarabilirler.</a:t>
            </a:r>
            <a:endParaRPr lang="tr-TR" dirty="0"/>
          </a:p>
        </p:txBody>
      </p:sp>
    </p:spTree>
    <p:extLst>
      <p:ext uri="{BB962C8B-B14F-4D97-AF65-F5344CB8AC3E}">
        <p14:creationId xmlns:p14="http://schemas.microsoft.com/office/powerpoint/2010/main" val="4056831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fontScale="92500" lnSpcReduction="10000"/>
          </a:bodyPr>
          <a:lstStyle/>
          <a:p>
            <a:pPr marL="0" indent="0" algn="just">
              <a:buNone/>
            </a:pPr>
            <a:r>
              <a:rPr lang="tr-TR" b="1" dirty="0" smtClean="0"/>
              <a:t>•Sigorta Risklerin Daha Etkin Yönetilmesini Sağlar.</a:t>
            </a:r>
          </a:p>
          <a:p>
            <a:pPr marL="0" indent="0" algn="just">
              <a:buNone/>
            </a:pPr>
            <a:r>
              <a:rPr lang="tr-TR" dirty="0" smtClean="0"/>
              <a:t> Sigortacılık sektörü, ekonominin karşılaşacağı toplam riskleri ölçerek, yöneterek ve transfer edilmesini sağlayarak azaltır. Sigortacılar, riskin gerçekleşmesi durumunda olası hasar seviyesini öngörür ve buna göre prim belirler. Bu nedenle sigortalılar daha az prim ödeyebilmek için risk gerçekleştiğinde bunu en az hasarla atlatmak için gereken tedbirleri alır. Böylece, kaynakların daha düzgün ve verimli kullanılması sağlanır.</a:t>
            </a:r>
            <a:endParaRPr lang="tr-TR" dirty="0"/>
          </a:p>
        </p:txBody>
      </p:sp>
    </p:spTree>
    <p:extLst>
      <p:ext uri="{BB962C8B-B14F-4D97-AF65-F5344CB8AC3E}">
        <p14:creationId xmlns:p14="http://schemas.microsoft.com/office/powerpoint/2010/main" val="3582313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67544" y="1124744"/>
            <a:ext cx="8435280" cy="5832648"/>
          </a:xfrm>
        </p:spPr>
        <p:txBody>
          <a:bodyPr>
            <a:normAutofit fontScale="62500" lnSpcReduction="20000"/>
          </a:bodyPr>
          <a:lstStyle/>
          <a:p>
            <a:pPr marL="0" indent="0" algn="just">
              <a:buNone/>
            </a:pPr>
            <a:r>
              <a:rPr lang="tr-TR" b="1" dirty="0" smtClean="0"/>
              <a:t>• Sigorta Finansal Sistemin Etkinliğini Artırır. </a:t>
            </a:r>
          </a:p>
          <a:p>
            <a:pPr marL="0" indent="0" algn="just">
              <a:buNone/>
            </a:pPr>
            <a:r>
              <a:rPr lang="tr-TR" sz="3400" dirty="0" smtClean="0"/>
              <a:t>Sigortacılık sektörü finansal sistemin etkinliğini </a:t>
            </a:r>
            <a:r>
              <a:rPr lang="tr-TR" sz="3400" b="1" dirty="0" smtClean="0"/>
              <a:t>üç şekilde </a:t>
            </a:r>
            <a:r>
              <a:rPr lang="tr-TR" sz="3400" dirty="0" smtClean="0"/>
              <a:t>artırmaktadır: </a:t>
            </a:r>
          </a:p>
          <a:p>
            <a:pPr algn="just">
              <a:buFont typeface="Arial" charset="0"/>
              <a:buChar char="•"/>
            </a:pPr>
            <a:r>
              <a:rPr lang="tr-TR" sz="3400" dirty="0" smtClean="0"/>
              <a:t>İşlem maliyetlerinin düşürülmesi, </a:t>
            </a:r>
          </a:p>
          <a:p>
            <a:pPr algn="just">
              <a:buFont typeface="Arial" charset="0"/>
              <a:buChar char="•"/>
            </a:pPr>
            <a:r>
              <a:rPr lang="tr-TR" sz="3400" dirty="0" smtClean="0"/>
              <a:t>likidite sağlanması ve </a:t>
            </a:r>
          </a:p>
          <a:p>
            <a:pPr algn="just">
              <a:buFont typeface="Arial" charset="0"/>
              <a:buChar char="•"/>
            </a:pPr>
            <a:r>
              <a:rPr lang="tr-TR" sz="3400" dirty="0" smtClean="0"/>
              <a:t>ölçek ekonomisi yaratılması. </a:t>
            </a:r>
          </a:p>
          <a:p>
            <a:pPr marL="0" indent="0" algn="just">
              <a:buNone/>
            </a:pPr>
            <a:r>
              <a:rPr lang="tr-TR" sz="3400" dirty="0" smtClean="0"/>
              <a:t>Sigortacılar çok sayıda kişinin küçük miktarlarda ödedikleri primleri toplayarak, üretimde kullanılmak üzere borç olarak verir. Sigortacılar bu aracılık görevini üstlenirken, poliçe sahiplerinden doğrudan ödünç alıp yatırım yaptıkları için, maliyetleri düşük ol-maktadır. Bu işlem sayesinde birikimler harekete geçmekte ve birikime yönelen ülkeler daha hızlı büyümektedir, ikinci olarak, sigortacılar likidite yaratır. Sigortacılar topladıkları fonları uzun vadeli olarak ödünç verirken, sigortalıların zararlarını kısa vadede ödemektedir. Böylece sigortalılar likit kalabilmekte ve yeni yatırımlara yönelebilmektedir. Üçüncü olarak, sigortacılar yatırımlarda ölçek ekonomisi etkisi yaratır. Primlerini biriktirerek oluşturdukları fonlarla, büyük ve masraflı projelerin finansman ihtiyaçlarını karşılarlar. Özellikle gelişmekte olan ülkelerde yatırım projelerinin hayata geçmesinde sigortacıların fon yaratma kapasitesinin büyük payı vardır.</a:t>
            </a:r>
            <a:endParaRPr lang="tr-TR" sz="3400" dirty="0"/>
          </a:p>
        </p:txBody>
      </p:sp>
    </p:spTree>
    <p:extLst>
      <p:ext uri="{BB962C8B-B14F-4D97-AF65-F5344CB8AC3E}">
        <p14:creationId xmlns:p14="http://schemas.microsoft.com/office/powerpoint/2010/main" val="1867338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SİGORTACILIĞIN FON YARATMA FONKSİYONU</a:t>
            </a:r>
            <a:endParaRPr lang="tr-TR" b="1" dirty="0">
              <a:solidFill>
                <a:srgbClr val="FF0000"/>
              </a:solidFill>
            </a:endParaRPr>
          </a:p>
        </p:txBody>
      </p:sp>
      <p:sp>
        <p:nvSpPr>
          <p:cNvPr id="3" name="İçerik Yer Tutucusu 2"/>
          <p:cNvSpPr>
            <a:spLocks noGrp="1"/>
          </p:cNvSpPr>
          <p:nvPr>
            <p:ph idx="1"/>
          </p:nvPr>
        </p:nvSpPr>
        <p:spPr/>
        <p:txBody>
          <a:bodyPr/>
          <a:lstStyle/>
          <a:p>
            <a:r>
              <a:rPr lang="tr-TR" b="1" dirty="0"/>
              <a:t>1. Prim Toplama</a:t>
            </a:r>
          </a:p>
          <a:p>
            <a:r>
              <a:rPr lang="tr-TR" dirty="0"/>
              <a:t>Sigorta şirketleri, poliçe sahiplerinden belirli dönemlerde (genellikle aylık veya yıllık) primler toplar. Bu primler, sigorta şirketinin faaliyetlerinin finansmanını, olası hasar ödemelerini ve genel giderlerini karşılamak için kullanılır. Toplanan bu primler, sigorta şirketinin en önemli kaynağını oluşturur.</a:t>
            </a:r>
          </a:p>
        </p:txBody>
      </p:sp>
    </p:spTree>
    <p:extLst>
      <p:ext uri="{BB962C8B-B14F-4D97-AF65-F5344CB8AC3E}">
        <p14:creationId xmlns:p14="http://schemas.microsoft.com/office/powerpoint/2010/main" val="3032154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SİGORTACILIĞIN FON YARATMA FONKSİYONU</a:t>
            </a:r>
            <a:endParaRPr lang="tr-TR" b="1" dirty="0">
              <a:solidFill>
                <a:srgbClr val="FF0000"/>
              </a:solidFill>
            </a:endParaRPr>
          </a:p>
        </p:txBody>
      </p:sp>
      <p:sp>
        <p:nvSpPr>
          <p:cNvPr id="3" name="İçerik Yer Tutucusu 2"/>
          <p:cNvSpPr>
            <a:spLocks noGrp="1"/>
          </p:cNvSpPr>
          <p:nvPr>
            <p:ph idx="1"/>
          </p:nvPr>
        </p:nvSpPr>
        <p:spPr/>
        <p:txBody>
          <a:bodyPr/>
          <a:lstStyle/>
          <a:p>
            <a:r>
              <a:rPr lang="tr-TR" b="1" dirty="0"/>
              <a:t>2. Risk Yönetimi</a:t>
            </a:r>
          </a:p>
          <a:p>
            <a:r>
              <a:rPr lang="tr-TR" dirty="0"/>
              <a:t>Sigorta şirketleri, topladıkları primlerle risklerini yönetir. Primler, beklenen hasar maliyetlerini karşılayacak şekilde belirlenir. Bu, şirketlerin ekonomik olarak sürdürülebilir olmasını sağlar. Ayrıca, sigorta şirketleri arasında çeşitlendirilmiş portföyler oluşturularak riskin dağıtılması sağlanır.</a:t>
            </a:r>
          </a:p>
        </p:txBody>
      </p:sp>
    </p:spTree>
    <p:extLst>
      <p:ext uri="{BB962C8B-B14F-4D97-AF65-F5344CB8AC3E}">
        <p14:creationId xmlns:p14="http://schemas.microsoft.com/office/powerpoint/2010/main" val="2148939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SİGORTACILIĞIN FON YARATMA FONKSİYONU</a:t>
            </a:r>
            <a:endParaRPr lang="tr-TR" b="1" dirty="0">
              <a:solidFill>
                <a:srgbClr val="FF0000"/>
              </a:solidFill>
            </a:endParaRPr>
          </a:p>
        </p:txBody>
      </p:sp>
      <p:sp>
        <p:nvSpPr>
          <p:cNvPr id="3" name="İçerik Yer Tutucusu 2"/>
          <p:cNvSpPr>
            <a:spLocks noGrp="1"/>
          </p:cNvSpPr>
          <p:nvPr>
            <p:ph idx="1"/>
          </p:nvPr>
        </p:nvSpPr>
        <p:spPr/>
        <p:txBody>
          <a:bodyPr>
            <a:normAutofit lnSpcReduction="10000"/>
          </a:bodyPr>
          <a:lstStyle/>
          <a:p>
            <a:r>
              <a:rPr lang="tr-TR" b="1" dirty="0"/>
              <a:t>3. Yatırım Faaliyetleri</a:t>
            </a:r>
          </a:p>
          <a:p>
            <a:r>
              <a:rPr lang="tr-TR" dirty="0"/>
              <a:t>Toplanan primler genellikle hemen ödenmeyecek hasar talepleri için ayrılmalı ve kalan miktar yatırım yapılabilir. Sigorta şirketleri, bu fonları çeşitli yatırım araçlarında kullanarak (hisse senetleri, tahviller, gayrimenkul vb.) gelir elde eder. Bu yatırımlar, sigorta şirketlerine ek bir gelir kaynağı sağlar ve mali durumlarını güçlendirir.</a:t>
            </a:r>
          </a:p>
        </p:txBody>
      </p:sp>
    </p:spTree>
    <p:extLst>
      <p:ext uri="{BB962C8B-B14F-4D97-AF65-F5344CB8AC3E}">
        <p14:creationId xmlns:p14="http://schemas.microsoft.com/office/powerpoint/2010/main" val="1308428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SİGORTACILIĞIN FON YARATMA FONKSİYONU</a:t>
            </a:r>
            <a:endParaRPr lang="tr-TR" b="1" dirty="0">
              <a:solidFill>
                <a:srgbClr val="FF0000"/>
              </a:solidFill>
            </a:endParaRPr>
          </a:p>
        </p:txBody>
      </p:sp>
      <p:sp>
        <p:nvSpPr>
          <p:cNvPr id="3" name="İçerik Yer Tutucusu 2"/>
          <p:cNvSpPr>
            <a:spLocks noGrp="1"/>
          </p:cNvSpPr>
          <p:nvPr>
            <p:ph idx="1"/>
          </p:nvPr>
        </p:nvSpPr>
        <p:spPr/>
        <p:txBody>
          <a:bodyPr>
            <a:normAutofit lnSpcReduction="10000"/>
          </a:bodyPr>
          <a:lstStyle/>
          <a:p>
            <a:r>
              <a:rPr lang="tr-TR" b="1" dirty="0"/>
              <a:t>4. </a:t>
            </a:r>
            <a:r>
              <a:rPr lang="tr-TR" b="1" dirty="0" err="1"/>
              <a:t>Aktüeryal</a:t>
            </a:r>
            <a:r>
              <a:rPr lang="tr-TR" b="1" dirty="0"/>
              <a:t> Hesaplamalar</a:t>
            </a:r>
          </a:p>
          <a:p>
            <a:r>
              <a:rPr lang="tr-TR" dirty="0"/>
              <a:t>Sigorta şirketleri, güvenli bir finansal pozisyonda kalabilmek için </a:t>
            </a:r>
            <a:r>
              <a:rPr lang="tr-TR" dirty="0" err="1"/>
              <a:t>aktüeryal</a:t>
            </a:r>
            <a:r>
              <a:rPr lang="tr-TR" dirty="0"/>
              <a:t> hesaplamalar yapmak zorundadır. Bu hesaplamalar, gelecekteki hasar taleplerinin miktarını ve zamanını tahmin etmeye yöneliktir. Böylelikle, gerekli rezervleri oluşturarak olası ödemelere karşı hazırlıklı olabilirler.</a:t>
            </a:r>
          </a:p>
        </p:txBody>
      </p:sp>
    </p:spTree>
    <p:extLst>
      <p:ext uri="{BB962C8B-B14F-4D97-AF65-F5344CB8AC3E}">
        <p14:creationId xmlns:p14="http://schemas.microsoft.com/office/powerpoint/2010/main" val="2475971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SİGORTACILIĞIN FON YARATMA FONKSİYONU</a:t>
            </a:r>
            <a:endParaRPr lang="tr-TR" b="1" dirty="0">
              <a:solidFill>
                <a:srgbClr val="FF0000"/>
              </a:solidFill>
            </a:endParaRPr>
          </a:p>
        </p:txBody>
      </p:sp>
      <p:sp>
        <p:nvSpPr>
          <p:cNvPr id="3" name="İçerik Yer Tutucusu 2"/>
          <p:cNvSpPr>
            <a:spLocks noGrp="1"/>
          </p:cNvSpPr>
          <p:nvPr>
            <p:ph idx="1"/>
          </p:nvPr>
        </p:nvSpPr>
        <p:spPr/>
        <p:txBody>
          <a:bodyPr>
            <a:normAutofit/>
          </a:bodyPr>
          <a:lstStyle/>
          <a:p>
            <a:r>
              <a:rPr lang="tr-TR" b="1" dirty="0"/>
              <a:t>5. Rezerv Oluşturma</a:t>
            </a:r>
          </a:p>
          <a:p>
            <a:r>
              <a:rPr lang="tr-TR" dirty="0"/>
              <a:t>Sigortacılık, belirli rezervlerin ayrılmasını gerektirir. Bu rezervler, gelecekteki hasar ödemeleri için bir güvence sağlar. Sigorta şirketleri, prim gelirlerinin bir kısmını bu rezervlere ayırarak sorumluluklarını karşılamak için gerekli mali kaynakları oluşturur.</a:t>
            </a:r>
          </a:p>
        </p:txBody>
      </p:sp>
    </p:spTree>
    <p:extLst>
      <p:ext uri="{BB962C8B-B14F-4D97-AF65-F5344CB8AC3E}">
        <p14:creationId xmlns:p14="http://schemas.microsoft.com/office/powerpoint/2010/main" val="1824096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SİGORTACILIĞIN FON YARATMA FONKSİYONU</a:t>
            </a:r>
            <a:endParaRPr lang="tr-TR" b="1" dirty="0">
              <a:solidFill>
                <a:srgbClr val="FF0000"/>
              </a:solidFill>
            </a:endParaRPr>
          </a:p>
        </p:txBody>
      </p:sp>
      <p:sp>
        <p:nvSpPr>
          <p:cNvPr id="3" name="İçerik Yer Tutucusu 2"/>
          <p:cNvSpPr>
            <a:spLocks noGrp="1"/>
          </p:cNvSpPr>
          <p:nvPr>
            <p:ph idx="1"/>
          </p:nvPr>
        </p:nvSpPr>
        <p:spPr/>
        <p:txBody>
          <a:bodyPr>
            <a:normAutofit/>
          </a:bodyPr>
          <a:lstStyle/>
          <a:p>
            <a:r>
              <a:rPr lang="tr-TR" b="1" dirty="0"/>
              <a:t>6. Düzenleyici Kurallar</a:t>
            </a:r>
          </a:p>
          <a:p>
            <a:r>
              <a:rPr lang="tr-TR" dirty="0"/>
              <a:t>Birçok ülke, sigorta şirketlerinin finansal durumunu düzenlemek ve tüketici haklarını korumak amacıyla sigortacılık faaliyetlerine ilişkin yönetmelikler ve yasalar getirmiştir. Bu düzenlemeler, sigorta şirketlerinin yeterli düzeyde fon bulundurmasını ve risk yönetimini gerçekleştirmesini zorunlu kılar.</a:t>
            </a:r>
          </a:p>
        </p:txBody>
      </p:sp>
    </p:spTree>
    <p:extLst>
      <p:ext uri="{BB962C8B-B14F-4D97-AF65-F5344CB8AC3E}">
        <p14:creationId xmlns:p14="http://schemas.microsoft.com/office/powerpoint/2010/main" val="3361167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SİGORTACILIĞIN FON YARATMA FONKSİYONU</a:t>
            </a:r>
            <a:endParaRPr lang="tr-TR" b="1" dirty="0">
              <a:solidFill>
                <a:srgbClr val="FF0000"/>
              </a:solidFill>
            </a:endParaRPr>
          </a:p>
        </p:txBody>
      </p:sp>
      <p:sp>
        <p:nvSpPr>
          <p:cNvPr id="3" name="İçerik Yer Tutucusu 2"/>
          <p:cNvSpPr>
            <a:spLocks noGrp="1"/>
          </p:cNvSpPr>
          <p:nvPr>
            <p:ph idx="1"/>
          </p:nvPr>
        </p:nvSpPr>
        <p:spPr/>
        <p:txBody>
          <a:bodyPr>
            <a:normAutofit lnSpcReduction="10000"/>
          </a:bodyPr>
          <a:lstStyle/>
          <a:p>
            <a:pPr algn="ctr"/>
            <a:r>
              <a:rPr lang="tr-TR" b="1" dirty="0">
                <a:solidFill>
                  <a:srgbClr val="FF0000"/>
                </a:solidFill>
              </a:rPr>
              <a:t>Sonuç</a:t>
            </a:r>
          </a:p>
          <a:p>
            <a:r>
              <a:rPr lang="tr-TR" dirty="0"/>
              <a:t>Sigortacılığın fon yaratma fonksiyonu, hem sigorta şirketlerinin finansal sürdürülebilirliğini sağlamak hem de ekonomik açıdan istikrarı desteklemek için kritik öneme sahiptir. Bu süreç, sigorta şirketlerinin hem poliçe sahiplerine karşı sorumluluklarını yerine getirmesine hem de uzun vadeli yatırımlar yaparak büyümesine olanak tanır.</a:t>
            </a:r>
          </a:p>
        </p:txBody>
      </p:sp>
    </p:spTree>
    <p:extLst>
      <p:ext uri="{BB962C8B-B14F-4D97-AF65-F5344CB8AC3E}">
        <p14:creationId xmlns:p14="http://schemas.microsoft.com/office/powerpoint/2010/main" val="11956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Sigortanın Güvence ve Risk Yönetimi İşlevleri</a:t>
            </a:r>
            <a:endParaRPr lang="tr-TR" b="1" dirty="0">
              <a:solidFill>
                <a:srgbClr val="FF0000"/>
              </a:solidFill>
            </a:endParaRPr>
          </a:p>
        </p:txBody>
      </p:sp>
      <p:sp>
        <p:nvSpPr>
          <p:cNvPr id="3" name="İçerik Yer Tutucusu 2"/>
          <p:cNvSpPr>
            <a:spLocks noGrp="1"/>
          </p:cNvSpPr>
          <p:nvPr>
            <p:ph idx="1"/>
          </p:nvPr>
        </p:nvSpPr>
        <p:spPr/>
        <p:txBody>
          <a:bodyPr>
            <a:normAutofit fontScale="92500"/>
          </a:bodyPr>
          <a:lstStyle/>
          <a:p>
            <a:r>
              <a:rPr lang="tr-TR" dirty="0" smtClean="0"/>
              <a:t>Sigorta, Toplumda Huzur ve Güven Tesis Eder, Dayanışmayı Sağlar</a:t>
            </a:r>
          </a:p>
          <a:p>
            <a:r>
              <a:rPr lang="tr-TR" dirty="0" smtClean="0"/>
              <a:t>Sigorta, Tasarruf Bilincini Geliştirir ve Ekonomide Yatırım Kararları Üzerine Olumlu Etki Sağlar</a:t>
            </a:r>
          </a:p>
          <a:p>
            <a:r>
              <a:rPr lang="tr-TR" dirty="0" smtClean="0"/>
              <a:t>Sigorta, Muhtemel Risklere Karşı Atıl Tutulan Sermaye Miktarını En Aza İndirir ve Finansal Sistemin Etkinliğini Artırır</a:t>
            </a:r>
          </a:p>
          <a:p>
            <a:r>
              <a:rPr lang="tr-TR" dirty="0" smtClean="0"/>
              <a:t>Sigorta, Risklere Karşı Önleyici Önlemleri Geliştirir</a:t>
            </a:r>
            <a:endParaRPr lang="tr-TR" dirty="0"/>
          </a:p>
        </p:txBody>
      </p:sp>
    </p:spTree>
    <p:extLst>
      <p:ext uri="{BB962C8B-B14F-4D97-AF65-F5344CB8AC3E}">
        <p14:creationId xmlns:p14="http://schemas.microsoft.com/office/powerpoint/2010/main" val="1764851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fontScale="92500" lnSpcReduction="10000"/>
          </a:bodyPr>
          <a:lstStyle/>
          <a:p>
            <a:pPr marL="0" indent="0" algn="just">
              <a:buNone/>
            </a:pPr>
            <a:r>
              <a:rPr lang="tr-TR" dirty="0" smtClean="0"/>
              <a:t>• </a:t>
            </a:r>
            <a:r>
              <a:rPr lang="tr-TR" b="1" dirty="0" smtClean="0"/>
              <a:t>Sigorta Fertlere ve Kuramlara Ekonomik ve Sosyal Hayatta Öngörülebilirlik ve Emniyet Sağlar.</a:t>
            </a:r>
          </a:p>
          <a:p>
            <a:pPr marL="0" indent="0" algn="just">
              <a:buNone/>
            </a:pPr>
            <a:r>
              <a:rPr lang="tr-TR" b="1" dirty="0" smtClean="0"/>
              <a:t> </a:t>
            </a:r>
            <a:r>
              <a:rPr lang="tr-TR" dirty="0" smtClean="0"/>
              <a:t>Sigorta, geleceğin getireceği risklerden korkmadan yaşama, çalışma ve yeni teşebbüslere girebilme olanağı sağlar. Rizikoların tamamen önüne geçme olanağı olmasa da sigorta şirketleri, sigortalılarına koruma tekniklerini önererek, bilgi ve uzmanlık danışmanlığı yaparak, rizikoları önleme ve gerçekleşen rizikolardan en az zarar ile kurtulmaları konusunda onlara yardımcı olur</a:t>
            </a:r>
            <a:endParaRPr lang="tr-TR" dirty="0"/>
          </a:p>
        </p:txBody>
      </p:sp>
    </p:spTree>
    <p:extLst>
      <p:ext uri="{BB962C8B-B14F-4D97-AF65-F5344CB8AC3E}">
        <p14:creationId xmlns:p14="http://schemas.microsoft.com/office/powerpoint/2010/main" val="3202026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a:bodyPr>
          <a:lstStyle/>
          <a:p>
            <a:pPr marL="0" indent="0" algn="just">
              <a:buNone/>
            </a:pPr>
            <a:r>
              <a:rPr lang="tr-TR" b="1" dirty="0" smtClean="0"/>
              <a:t>• Sigorta Kredi Teminine Yardım Eder. </a:t>
            </a:r>
          </a:p>
          <a:p>
            <a:pPr marL="0" indent="0" algn="just">
              <a:buNone/>
            </a:pPr>
            <a:r>
              <a:rPr lang="tr-TR" dirty="0" smtClean="0"/>
              <a:t>Günümüzde kredisiz ne ticaret ne sanayi ne de taşımacılık düşünülebilir. Kredi karşılığı ipotek edilecek bir değerin sigortalı olması alacaklının haklarını kuvvetlendirerek kredi alması işlemini kolaylaştırır. Kredi demek risk demektir ve kredi veren bu riski de devretmek zorundadır.</a:t>
            </a:r>
            <a:endParaRPr lang="tr-TR" dirty="0"/>
          </a:p>
        </p:txBody>
      </p:sp>
    </p:spTree>
    <p:extLst>
      <p:ext uri="{BB962C8B-B14F-4D97-AF65-F5344CB8AC3E}">
        <p14:creationId xmlns:p14="http://schemas.microsoft.com/office/powerpoint/2010/main" val="3150049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a:bodyPr>
          <a:lstStyle/>
          <a:p>
            <a:pPr marL="0" indent="0" algn="just">
              <a:buNone/>
            </a:pPr>
            <a:r>
              <a:rPr lang="tr-TR" b="1" dirty="0" smtClean="0"/>
              <a:t>• Sigorta Tasarrufu Geliştirir, Sermaye Oluşumuna Katkı Sağlar. </a:t>
            </a:r>
          </a:p>
          <a:p>
            <a:pPr marL="0" indent="0" algn="just">
              <a:buNone/>
            </a:pPr>
            <a:r>
              <a:rPr lang="tr-TR" dirty="0" smtClean="0"/>
              <a:t>Hayat sigortaları ve benzeri sigortalar uzun vadeli nitelikleri itibarıyla fon birikiminde büyük önem taşır. Çok küçük bir tasarrufla ödenebilen primlere karşılık belirlenen tarihte belirli bir meblağ elde edilebilmektedir.</a:t>
            </a:r>
            <a:endParaRPr lang="tr-TR" dirty="0"/>
          </a:p>
        </p:txBody>
      </p:sp>
    </p:spTree>
    <p:extLst>
      <p:ext uri="{BB962C8B-B14F-4D97-AF65-F5344CB8AC3E}">
        <p14:creationId xmlns:p14="http://schemas.microsoft.com/office/powerpoint/2010/main" val="780964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fontScale="77500" lnSpcReduction="20000"/>
          </a:bodyPr>
          <a:lstStyle/>
          <a:p>
            <a:pPr marL="0" indent="0" algn="just">
              <a:buNone/>
            </a:pPr>
            <a:r>
              <a:rPr lang="tr-TR" b="1" dirty="0" smtClean="0"/>
              <a:t>• Sigorta Toplumda Huzur ve Güven Tesis Eder, Dayanışmayı Sağlar. </a:t>
            </a:r>
          </a:p>
          <a:p>
            <a:pPr marL="0" indent="0" algn="just">
              <a:buNone/>
            </a:pPr>
            <a:endParaRPr lang="tr-TR" b="1" dirty="0" smtClean="0"/>
          </a:p>
          <a:p>
            <a:pPr marL="0" indent="0" algn="just">
              <a:buNone/>
            </a:pPr>
            <a:r>
              <a:rPr lang="tr-TR" dirty="0" smtClean="0"/>
              <a:t>Sigortanın özellikle yatırımları artırıcı etkisiyle ülke ekonomisine katkıda bulunması, ayrı bir sektör oluşturup yeni iş alanları yaratması ve önemli felaketlerin çalışma yaşamında asgari kesintiyle atlatılmasını sağlaması istihdamı da arttırır. Ayrıca, ölüm, yangın, hırsızlık, doğal afetler, sakatlık gibi risklerin gerçekleşmesinden doğacak </a:t>
            </a:r>
            <a:r>
              <a:rPr lang="tr-TR" dirty="0" err="1" smtClean="0"/>
              <a:t>sosyo</a:t>
            </a:r>
            <a:r>
              <a:rPr lang="tr-TR" dirty="0" smtClean="0"/>
              <a:t>-ekonomik sorunların ve kayıpların önüne geçtiğinden, sosyal huzursuzlukların çoğalmasını engeller. Böylece, huzurlu ve güvenli bir ortamın oluşmasına katkıda bulunur.</a:t>
            </a:r>
            <a:endParaRPr lang="tr-TR" dirty="0"/>
          </a:p>
        </p:txBody>
      </p:sp>
    </p:spTree>
    <p:extLst>
      <p:ext uri="{BB962C8B-B14F-4D97-AF65-F5344CB8AC3E}">
        <p14:creationId xmlns:p14="http://schemas.microsoft.com/office/powerpoint/2010/main" val="1255057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a:bodyPr>
          <a:lstStyle/>
          <a:p>
            <a:pPr marL="0" indent="0" algn="just">
              <a:buNone/>
            </a:pPr>
            <a:r>
              <a:rPr lang="tr-TR" b="1" dirty="0" smtClean="0"/>
              <a:t>•Sigorta uluslararası ekonomik ilişkileri geliştirir. </a:t>
            </a:r>
          </a:p>
          <a:p>
            <a:pPr marL="0" indent="0" algn="just">
              <a:buNone/>
            </a:pPr>
            <a:r>
              <a:rPr lang="tr-TR" dirty="0" smtClean="0"/>
              <a:t>Sigortacılık tekniği bakımından sigortanın başarıya ulaşması mümkün olabildiğince geniş bir alana yayılmasına bağlıdır. Bu nedenle, sigorta şirketleri yabancı ülkelerde şube açarak veya yabancı ülkelerdeki şirketlerle reasürans anlaşmaları yaparak rizikoya daha geniş bir topluluğun katılımını sağlayabilir.</a:t>
            </a:r>
            <a:endParaRPr lang="tr-TR" dirty="0"/>
          </a:p>
        </p:txBody>
      </p:sp>
    </p:spTree>
    <p:extLst>
      <p:ext uri="{BB962C8B-B14F-4D97-AF65-F5344CB8AC3E}">
        <p14:creationId xmlns:p14="http://schemas.microsoft.com/office/powerpoint/2010/main" val="2359532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fontScale="70000" lnSpcReduction="20000"/>
          </a:bodyPr>
          <a:lstStyle/>
          <a:p>
            <a:pPr marL="0" indent="0" algn="just">
              <a:buNone/>
            </a:pPr>
            <a:r>
              <a:rPr lang="tr-TR" b="1" dirty="0" smtClean="0"/>
              <a:t>•Sigorta Finansal İstikrarı Artırır. </a:t>
            </a:r>
          </a:p>
          <a:p>
            <a:pPr marL="0" indent="0" algn="just">
              <a:buNone/>
            </a:pPr>
            <a:endParaRPr lang="tr-TR" dirty="0"/>
          </a:p>
          <a:p>
            <a:pPr marL="0" indent="0" algn="just">
              <a:buNone/>
            </a:pPr>
            <a:r>
              <a:rPr lang="tr-TR" dirty="0" smtClean="0"/>
              <a:t>Sigorta, kişilerin ve kuruluşların yaşamları, sağlıkları, malları ve finansal varlıkları için güvence sağlayarak finansal açıdan istikrarlı bir ortam yaratılmasına yardımcı olur. Sigorta olmasaydı, kişiler finansal olarak ailelerinden, yakınlarından veya devletten yardım almak zorunda kalabilecekti. Firmalar da sigorta kapsamında olmadıkları için, kayıplar ve zararlarla karşılaşacak ve bu durum iflasa ya da finansal kaynaklarında azalmaya yol açacaktı. Bunun sonucunda firmaların ekonomik büyümeye olan katkıları azalacak, işçiler işlerini kaybedecek, girişimciler işlerini kaybedecek ve hükümetlerin vergi gelirleri azalacaktı. Oysa sigorta sayesinde, karşı karşıya kaldıkları olası riskler için büyük fonlar ayırmak zorunda kalmayan şirketler, daha likit hale gelerek yeni yatırımlar yapmakta, üretimlerini artırmakta, teknolojilerini geliştirmekte ve araştırma — geliştirme faaliyetlerinde bulunabilmektedir.</a:t>
            </a:r>
            <a:endParaRPr lang="tr-TR" dirty="0"/>
          </a:p>
        </p:txBody>
      </p:sp>
    </p:spTree>
    <p:extLst>
      <p:ext uri="{BB962C8B-B14F-4D97-AF65-F5344CB8AC3E}">
        <p14:creationId xmlns:p14="http://schemas.microsoft.com/office/powerpoint/2010/main" val="2118759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Sigortanın Ekonomik İşlevleri</a:t>
            </a:r>
            <a:endParaRPr lang="tr-TR" b="1"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fontScale="92500"/>
          </a:bodyPr>
          <a:lstStyle/>
          <a:p>
            <a:pPr marL="0" indent="0" algn="just">
              <a:buNone/>
            </a:pPr>
            <a:r>
              <a:rPr lang="tr-TR" b="1" dirty="0" smtClean="0"/>
              <a:t>•Sigorta Girişimcileri ve Ticareti Destekler, İş Sürekliliği Sağlar. </a:t>
            </a:r>
          </a:p>
          <a:p>
            <a:pPr marL="0" indent="0" algn="just">
              <a:buNone/>
            </a:pPr>
            <a:r>
              <a:rPr lang="tr-TR" dirty="0" smtClean="0"/>
              <a:t>Sigorta, ticaret ve sanayinin gelişmesine katkıda bulunur. Sigortacıların sağladıkları güvence çağdaş ekonomik yaşamın sürdürülebilmesi için büyük öneme sahiptir. Sigorta kurumunun toplumsal işlevleri olarak yeni iş olanakları yaratması, istihdama katkıda bulunması toplumda genel bir güvence duygusunun yerleşmesine yardımcı olması sayılabilir..</a:t>
            </a:r>
            <a:endParaRPr lang="tr-TR" dirty="0"/>
          </a:p>
        </p:txBody>
      </p:sp>
    </p:spTree>
    <p:extLst>
      <p:ext uri="{BB962C8B-B14F-4D97-AF65-F5344CB8AC3E}">
        <p14:creationId xmlns:p14="http://schemas.microsoft.com/office/powerpoint/2010/main" val="36079616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922</Words>
  <Application>Microsoft Office PowerPoint</Application>
  <PresentationFormat>Ekran Gösterisi (4:3)</PresentationFormat>
  <Paragraphs>63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SİGORTANIN İŞLEVLERİ   1) Sigortanın güvence ve risk yönetimi işlevleri    2) Sigortanın ekonomik işlevleri  </vt:lpstr>
      <vt:lpstr>Sigortanın Güvence ve Risk Yönetimi İşlevleri</vt:lpstr>
      <vt:lpstr>Sigortanın Ekonomik İşlevleri</vt:lpstr>
      <vt:lpstr>Sigortanın Ekonomik İşlevleri</vt:lpstr>
      <vt:lpstr>Sigortanın Ekonomik İşlevleri</vt:lpstr>
      <vt:lpstr>Sigortanın Ekonomik İşlevleri</vt:lpstr>
      <vt:lpstr>Sigortanın Ekonomik İşlevleri</vt:lpstr>
      <vt:lpstr>Sigortanın Ekonomik İşlevleri</vt:lpstr>
      <vt:lpstr>Sigortanın Ekonomik İşlevleri</vt:lpstr>
      <vt:lpstr>Sigortanın Ekonomik İşlevleri</vt:lpstr>
      <vt:lpstr>Sigortanın Ekonomik İşlevleri</vt:lpstr>
      <vt:lpstr>Sigortanın Ekonomik İşlevleri</vt:lpstr>
      <vt:lpstr>SİGORTACILIĞIN FON YARATMA FONKSİYONU</vt:lpstr>
      <vt:lpstr>SİGORTACILIĞIN FON YARATMA FONKSİYONU</vt:lpstr>
      <vt:lpstr>SİGORTACILIĞIN FON YARATMA FONKSİYONU</vt:lpstr>
      <vt:lpstr>SİGORTACILIĞIN FON YARATMA FONKSİYONU</vt:lpstr>
      <vt:lpstr>SİGORTACILIĞIN FON YARATMA FONKSİYONU</vt:lpstr>
      <vt:lpstr>SİGORTACILIĞIN FON YARATMA FONKSİYONU</vt:lpstr>
      <vt:lpstr>SİGORTACILIĞIN FON YARATMA FONKSİYONU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SİGORTANIN İŞLEVLERİ   1) Sigortanın güvence ve risk yönetimi işlevleri    2) Sigortanın ekonomik işlevleri</dc:title>
  <dc:creator>Gökhan Sözen</dc:creator>
  <cp:lastModifiedBy>Gökhan Sözen</cp:lastModifiedBy>
  <cp:revision>4</cp:revision>
  <dcterms:created xsi:type="dcterms:W3CDTF">2024-10-30T07:12:48Z</dcterms:created>
  <dcterms:modified xsi:type="dcterms:W3CDTF">2024-10-30T07:51:26Z</dcterms:modified>
</cp:coreProperties>
</file>