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2" r:id="rId16"/>
    <p:sldId id="270" r:id="rId17"/>
    <p:sldId id="273" r:id="rId18"/>
    <p:sldId id="271" r:id="rId19"/>
    <p:sldId id="274"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05"/>
  </p:normalViewPr>
  <p:slideViewPr>
    <p:cSldViewPr snapToGrid="0" snapToObjects="1">
      <p:cViewPr varScale="1">
        <p:scale>
          <a:sx n="69" d="100"/>
          <a:sy n="69" d="100"/>
        </p:scale>
        <p:origin x="-756"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A50FC0FA-031A-8E4A-BA50-B8189960E43A}" type="datetimeFigureOut">
              <a:rPr lang="tr-TR" smtClean="0"/>
              <a:t>26.09.2019</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664300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A50FC0FA-031A-8E4A-BA50-B8189960E43A}" type="datetimeFigureOut">
              <a:rPr lang="tr-TR" smtClean="0"/>
              <a:t>26.09.2019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3471014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A50FC0FA-031A-8E4A-BA50-B8189960E43A}" type="datetimeFigureOut">
              <a:rPr lang="tr-TR" smtClean="0"/>
              <a:t>26.09.2019</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88966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a:t>Asıl başlık stilini düzenlemek için tıklayın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A50FC0FA-031A-8E4A-BA50-B8189960E43A}" type="datetimeFigureOut">
              <a:rPr lang="tr-TR" smtClean="0"/>
              <a:t>26.09.2019</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18341090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A50FC0FA-031A-8E4A-BA50-B8189960E43A}" type="datetimeFigureOut">
              <a:rPr lang="tr-TR" smtClean="0"/>
              <a:t>26.09.2019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42059102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50FC0FA-031A-8E4A-BA50-B8189960E43A}" type="datetimeFigureOut">
              <a:rPr lang="tr-TR" smtClean="0"/>
              <a:t>26.09.2019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31101959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50FC0FA-031A-8E4A-BA50-B8189960E43A}" type="datetimeFigureOut">
              <a:rPr lang="tr-TR" smtClean="0"/>
              <a:t>26.09.2019</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14560884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A50FC0FA-031A-8E4A-BA50-B8189960E43A}" type="datetimeFigureOut">
              <a:rPr lang="tr-TR" smtClean="0"/>
              <a:t>26.09.2019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26480108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A50FC0FA-031A-8E4A-BA50-B8189960E43A}" type="datetimeFigureOut">
              <a:rPr lang="tr-TR" smtClean="0"/>
              <a:t>26.09.2019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193431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A50FC0FA-031A-8E4A-BA50-B8189960E43A}" type="datetimeFigureOut">
              <a:rPr lang="tr-TR" smtClean="0"/>
              <a:t>26.09.2019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841964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A50FC0FA-031A-8E4A-BA50-B8189960E43A}" type="datetimeFigureOut">
              <a:rPr lang="tr-TR" smtClean="0"/>
              <a:t>26.09.2019</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21370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A50FC0FA-031A-8E4A-BA50-B8189960E43A}" type="datetimeFigureOut">
              <a:rPr lang="tr-TR" smtClean="0"/>
              <a:t>26.09.2019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1607686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A50FC0FA-031A-8E4A-BA50-B8189960E43A}" type="datetimeFigureOut">
              <a:rPr lang="tr-TR" smtClean="0"/>
              <a:t>26.09.2019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250819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50FC0FA-031A-8E4A-BA50-B8189960E43A}" type="datetimeFigureOut">
              <a:rPr lang="tr-TR" smtClean="0"/>
              <a:t>26.09.2019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529509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0FC0FA-031A-8E4A-BA50-B8189960E43A}" type="datetimeFigureOut">
              <a:rPr lang="tr-TR" smtClean="0"/>
              <a:t>26.09.2019</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19872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A50FC0FA-031A-8E4A-BA50-B8189960E43A}" type="datetimeFigureOut">
              <a:rPr lang="tr-TR" smtClean="0"/>
              <a:t>26.09.2019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4258073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a:t>Resim eklemek için simgeye tıklayın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A50FC0FA-031A-8E4A-BA50-B8189960E43A}" type="datetimeFigureOut">
              <a:rPr lang="tr-TR" smtClean="0"/>
              <a:t>26.09.2019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3339B78-7C0E-3640-927D-609468A5412B}" type="slidenum">
              <a:rPr lang="tr-TR" smtClean="0"/>
              <a:t>‹#›</a:t>
            </a:fld>
            <a:endParaRPr lang="tr-TR"/>
          </a:p>
        </p:txBody>
      </p:sp>
    </p:spTree>
    <p:extLst>
      <p:ext uri="{BB962C8B-B14F-4D97-AF65-F5344CB8AC3E}">
        <p14:creationId xmlns:p14="http://schemas.microsoft.com/office/powerpoint/2010/main" val="2815125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A50FC0FA-031A-8E4A-BA50-B8189960E43A}" type="datetimeFigureOut">
              <a:rPr lang="tr-TR" smtClean="0"/>
              <a:t>26.09.2019</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3339B78-7C0E-3640-927D-609468A5412B}" type="slidenum">
              <a:rPr lang="tr-TR" smtClean="0"/>
              <a:t>‹#›</a:t>
            </a:fld>
            <a:endParaRPr lang="tr-TR"/>
          </a:p>
        </p:txBody>
      </p:sp>
    </p:spTree>
    <p:extLst>
      <p:ext uri="{BB962C8B-B14F-4D97-AF65-F5344CB8AC3E}">
        <p14:creationId xmlns:p14="http://schemas.microsoft.com/office/powerpoint/2010/main" val="3610005841"/>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extLst/>
          </a:blip>
          <a:stretch/>
        </a:blipFill>
        <a:effectLst/>
      </p:bgPr>
    </p:bg>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9166D2D-F862-6A45-8890-55A3C117BB3A}"/>
              </a:ext>
            </a:extLst>
          </p:cNvPr>
          <p:cNvSpPr>
            <a:spLocks noGrp="1"/>
          </p:cNvSpPr>
          <p:nvPr>
            <p:ph type="ctrTitle"/>
          </p:nvPr>
        </p:nvSpPr>
        <p:spPr>
          <a:xfrm>
            <a:off x="1683171" y="1169773"/>
            <a:ext cx="8825658" cy="2870161"/>
          </a:xfrm>
        </p:spPr>
        <p:txBody>
          <a:bodyPr anchor="b">
            <a:normAutofit/>
          </a:bodyPr>
          <a:lstStyle/>
          <a:p>
            <a:pPr algn="ctr"/>
            <a:r>
              <a:rPr lang="tr-TR" dirty="0">
                <a:solidFill>
                  <a:schemeClr val="tx1"/>
                </a:solidFill>
              </a:rPr>
              <a:t>HUKUKUN BÖLÜMLERİ</a:t>
            </a:r>
            <a:br>
              <a:rPr lang="tr-TR" dirty="0">
                <a:solidFill>
                  <a:schemeClr val="tx1"/>
                </a:solidFill>
              </a:rPr>
            </a:br>
            <a:endParaRPr lang="tr-TR" dirty="0">
              <a:solidFill>
                <a:schemeClr val="tx1"/>
              </a:solidFill>
            </a:endParaRPr>
          </a:p>
        </p:txBody>
      </p:sp>
      <p:sp>
        <p:nvSpPr>
          <p:cNvPr id="3" name="Alt Başlık 2">
            <a:extLst>
              <a:ext uri="{FF2B5EF4-FFF2-40B4-BE49-F238E27FC236}">
                <a16:creationId xmlns:a16="http://schemas.microsoft.com/office/drawing/2014/main" xmlns="" id="{448318D1-B8E4-FA4A-9C57-290AEA042010}"/>
              </a:ext>
            </a:extLst>
          </p:cNvPr>
          <p:cNvSpPr>
            <a:spLocks noGrp="1"/>
          </p:cNvSpPr>
          <p:nvPr>
            <p:ph type="subTitle" idx="1"/>
          </p:nvPr>
        </p:nvSpPr>
        <p:spPr>
          <a:xfrm>
            <a:off x="1683171" y="4293441"/>
            <a:ext cx="8825658" cy="1234148"/>
          </a:xfrm>
        </p:spPr>
        <p:txBody>
          <a:bodyPr>
            <a:normAutofit/>
          </a:bodyPr>
          <a:lstStyle/>
          <a:p>
            <a:r>
              <a:rPr lang="tr-TR" sz="2000" dirty="0"/>
              <a:t>ÖĞ. gör. Benay KESKİN İŞOĞLU</a:t>
            </a:r>
          </a:p>
          <a:p>
            <a:r>
              <a:rPr lang="tr-TR" sz="2000" dirty="0"/>
              <a:t>3. Hafta</a:t>
            </a:r>
          </a:p>
          <a:p>
            <a:endParaRPr lang="tr-TR" sz="2000" dirty="0"/>
          </a:p>
        </p:txBody>
      </p:sp>
    </p:spTree>
    <p:extLst>
      <p:ext uri="{BB962C8B-B14F-4D97-AF65-F5344CB8AC3E}">
        <p14:creationId xmlns:p14="http://schemas.microsoft.com/office/powerpoint/2010/main" val="4127940095"/>
      </p:ext>
    </p:extLst>
  </p:cSld>
  <p:clrMapOvr>
    <a:overrideClrMapping bg1="dk1" tx1="lt1" bg2="dk2" tx2="lt2" accent1="accent1" accent2="accent2" accent3="accent3" accent4="accent4" accent5="accent5" accent6="accent6" hlink="hlink" folHlink="folHlink"/>
  </p:clrMapOvr>
  <p:transition spd="slow">
    <p:cov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7944A54-1585-EB45-9CFB-B060BF502F0B}"/>
              </a:ext>
            </a:extLst>
          </p:cNvPr>
          <p:cNvSpPr>
            <a:spLocks noGrp="1"/>
          </p:cNvSpPr>
          <p:nvPr>
            <p:ph type="title"/>
          </p:nvPr>
        </p:nvSpPr>
        <p:spPr/>
        <p:txBody>
          <a:bodyPr/>
          <a:lstStyle/>
          <a:p>
            <a:r>
              <a:rPr lang="tr-TR" dirty="0"/>
              <a:t>TBMM’nin başlıca görev ve yetkileri</a:t>
            </a:r>
          </a:p>
        </p:txBody>
      </p:sp>
      <p:sp>
        <p:nvSpPr>
          <p:cNvPr id="3" name="İçerik Yer Tutucusu 2">
            <a:extLst>
              <a:ext uri="{FF2B5EF4-FFF2-40B4-BE49-F238E27FC236}">
                <a16:creationId xmlns:a16="http://schemas.microsoft.com/office/drawing/2014/main" xmlns="" id="{AD6C6F8A-E77D-634C-87C5-F97E72F24D1E}"/>
              </a:ext>
            </a:extLst>
          </p:cNvPr>
          <p:cNvSpPr>
            <a:spLocks noGrp="1"/>
          </p:cNvSpPr>
          <p:nvPr>
            <p:ph idx="1"/>
          </p:nvPr>
        </p:nvSpPr>
        <p:spPr/>
        <p:txBody>
          <a:bodyPr/>
          <a:lstStyle/>
          <a:p>
            <a:r>
              <a:rPr lang="tr-TR" dirty="0"/>
              <a:t>Yasama organı üye tam sayısının en az üçte biri ile toplanır_ toplantı yeter sayısı</a:t>
            </a:r>
          </a:p>
          <a:p>
            <a:r>
              <a:rPr lang="tr-TR" dirty="0"/>
              <a:t>Toplantıya katılanların salt çoğunluğu ile karar verir_ karar yeter sayısı</a:t>
            </a:r>
          </a:p>
          <a:p>
            <a:r>
              <a:rPr lang="tr-TR" dirty="0"/>
              <a:t>Karar yeter sayısı hiçbir şekilde üye tam sayısının dörtte birinin bir fazlasından az olamaz.</a:t>
            </a:r>
          </a:p>
        </p:txBody>
      </p:sp>
    </p:spTree>
    <p:extLst>
      <p:ext uri="{BB962C8B-B14F-4D97-AF65-F5344CB8AC3E}">
        <p14:creationId xmlns:p14="http://schemas.microsoft.com/office/powerpoint/2010/main" val="760306717"/>
      </p:ext>
    </p:extLst>
  </p:cSld>
  <p:clrMapOvr>
    <a:masterClrMapping/>
  </p:clrMapOvr>
  <p:transition spd="slow">
    <p:cov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77DEB965-6D79-674F-9CFD-8F366CE277B5}"/>
              </a:ext>
            </a:extLst>
          </p:cNvPr>
          <p:cNvSpPr>
            <a:spLocks noGrp="1"/>
          </p:cNvSpPr>
          <p:nvPr>
            <p:ph type="title"/>
          </p:nvPr>
        </p:nvSpPr>
        <p:spPr/>
        <p:txBody>
          <a:bodyPr/>
          <a:lstStyle/>
          <a:p>
            <a:r>
              <a:rPr lang="tr-TR" dirty="0"/>
              <a:t>YÜRÜTME ORGANI</a:t>
            </a:r>
          </a:p>
        </p:txBody>
      </p:sp>
      <p:sp>
        <p:nvSpPr>
          <p:cNvPr id="3" name="İçerik Yer Tutucusu 2">
            <a:extLst>
              <a:ext uri="{FF2B5EF4-FFF2-40B4-BE49-F238E27FC236}">
                <a16:creationId xmlns:a16="http://schemas.microsoft.com/office/drawing/2014/main" xmlns="" id="{02D5BEF5-648A-FF42-8885-AE5FD7DE29E4}"/>
              </a:ext>
            </a:extLst>
          </p:cNvPr>
          <p:cNvSpPr>
            <a:spLocks noGrp="1"/>
          </p:cNvSpPr>
          <p:nvPr>
            <p:ph idx="1"/>
          </p:nvPr>
        </p:nvSpPr>
        <p:spPr/>
        <p:txBody>
          <a:bodyPr/>
          <a:lstStyle/>
          <a:p>
            <a:pPr marL="0" indent="0">
              <a:buNone/>
            </a:pPr>
            <a:endParaRPr lang="tr-TR" dirty="0"/>
          </a:p>
          <a:p>
            <a:r>
              <a:rPr lang="tr-TR" dirty="0"/>
              <a:t>Yürütme organının yetkisi ve görevi Cumhurbaşkanı tarafından Anayasa’ya ve kanunlara uygun olarak kullanılır ve yerine getirilir.</a:t>
            </a:r>
          </a:p>
          <a:p>
            <a:r>
              <a:rPr lang="tr-TR" dirty="0"/>
              <a:t>Yürütme organı, Cumhurbaşkanı ve atayacağı Cumhurbaşkanı yardımcıları ile Bakanlardan oluşmaktadır.</a:t>
            </a:r>
          </a:p>
          <a:p>
            <a:endParaRPr lang="tr-TR" dirty="0"/>
          </a:p>
        </p:txBody>
      </p:sp>
    </p:spTree>
    <p:extLst>
      <p:ext uri="{BB962C8B-B14F-4D97-AF65-F5344CB8AC3E}">
        <p14:creationId xmlns:p14="http://schemas.microsoft.com/office/powerpoint/2010/main" val="2009725034"/>
      </p:ext>
    </p:extLst>
  </p:cSld>
  <p:clrMapOvr>
    <a:masterClrMapping/>
  </p:clrMapOvr>
  <p:transition spd="slow">
    <p:cov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A199888-A996-2E42-8C3E-3BE1A287CA9B}"/>
              </a:ext>
            </a:extLst>
          </p:cNvPr>
          <p:cNvSpPr>
            <a:spLocks noGrp="1"/>
          </p:cNvSpPr>
          <p:nvPr>
            <p:ph type="title"/>
          </p:nvPr>
        </p:nvSpPr>
        <p:spPr/>
        <p:txBody>
          <a:bodyPr/>
          <a:lstStyle/>
          <a:p>
            <a:r>
              <a:rPr lang="tr-TR" dirty="0"/>
              <a:t>CUMHURBAŞKANI</a:t>
            </a:r>
          </a:p>
        </p:txBody>
      </p:sp>
      <p:sp>
        <p:nvSpPr>
          <p:cNvPr id="3" name="İçerik Yer Tutucusu 2">
            <a:extLst>
              <a:ext uri="{FF2B5EF4-FFF2-40B4-BE49-F238E27FC236}">
                <a16:creationId xmlns:a16="http://schemas.microsoft.com/office/drawing/2014/main" xmlns="" id="{40E8435D-00CB-6446-B21A-8C8EEAB7CD91}"/>
              </a:ext>
            </a:extLst>
          </p:cNvPr>
          <p:cNvSpPr>
            <a:spLocks noGrp="1"/>
          </p:cNvSpPr>
          <p:nvPr>
            <p:ph idx="1"/>
          </p:nvPr>
        </p:nvSpPr>
        <p:spPr/>
        <p:txBody>
          <a:bodyPr/>
          <a:lstStyle/>
          <a:p>
            <a:r>
              <a:rPr lang="tr-TR" dirty="0"/>
              <a:t>Cumhurbaşkanı devletin başıdır. Bu sıfatla Türkiye Cumhuriyeti’ni ve Türk milletinin birliğini temsil eder. Yürütme yetkisi Cumhurbaşkanına aittir.</a:t>
            </a:r>
          </a:p>
          <a:p>
            <a:r>
              <a:rPr lang="tr-TR" dirty="0"/>
              <a:t>Anayasanın uygulanmasını, Devlet organlarının düzenli ve uyumlu çalışmasını gözetir.</a:t>
            </a:r>
          </a:p>
          <a:p>
            <a:r>
              <a:rPr lang="tr-TR" dirty="0"/>
              <a:t>Cumhurbaşkanı, 40 yaşını doldurmuş, yüksek öğrenim yapmış ve özel şartları haiz, TBMM üyeleri veya bu niteliklere ve milletvekili seçilme yeterliliğine sahip Türk vatandaşları arasından 5 yıllık bir süre için halk tarafından seçilir.</a:t>
            </a:r>
          </a:p>
          <a:p>
            <a:r>
              <a:rPr lang="tr-TR" dirty="0"/>
              <a:t>Bir kimse en fazla iki defa Cumhurbaşkanı seçilebilir.</a:t>
            </a:r>
          </a:p>
        </p:txBody>
      </p:sp>
    </p:spTree>
    <p:extLst>
      <p:ext uri="{BB962C8B-B14F-4D97-AF65-F5344CB8AC3E}">
        <p14:creationId xmlns:p14="http://schemas.microsoft.com/office/powerpoint/2010/main" val="2066397037"/>
      </p:ext>
    </p:extLst>
  </p:cSld>
  <p:clrMapOvr>
    <a:masterClrMapping/>
  </p:clrMapOvr>
  <p:transition spd="slow">
    <p:cov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F87C347-E109-7542-8F97-8F9515ED1C4D}"/>
              </a:ext>
            </a:extLst>
          </p:cNvPr>
          <p:cNvSpPr>
            <a:spLocks noGrp="1"/>
          </p:cNvSpPr>
          <p:nvPr>
            <p:ph type="title"/>
          </p:nvPr>
        </p:nvSpPr>
        <p:spPr/>
        <p:txBody>
          <a:bodyPr/>
          <a:lstStyle/>
          <a:p>
            <a:r>
              <a:rPr lang="tr-TR" dirty="0"/>
              <a:t>Cumhurbaşkanının Görev ve Yetkileri</a:t>
            </a:r>
          </a:p>
        </p:txBody>
      </p:sp>
      <p:sp>
        <p:nvSpPr>
          <p:cNvPr id="3" name="İçerik Yer Tutucusu 2">
            <a:extLst>
              <a:ext uri="{FF2B5EF4-FFF2-40B4-BE49-F238E27FC236}">
                <a16:creationId xmlns:a16="http://schemas.microsoft.com/office/drawing/2014/main" xmlns="" id="{B6D921FF-97F1-614E-88B5-91DADE9C07AE}"/>
              </a:ext>
            </a:extLst>
          </p:cNvPr>
          <p:cNvSpPr>
            <a:spLocks noGrp="1"/>
          </p:cNvSpPr>
          <p:nvPr>
            <p:ph idx="1"/>
          </p:nvPr>
        </p:nvSpPr>
        <p:spPr/>
        <p:txBody>
          <a:bodyPr>
            <a:normAutofit fontScale="92500" lnSpcReduction="20000"/>
          </a:bodyPr>
          <a:lstStyle/>
          <a:p>
            <a:r>
              <a:rPr lang="tr-TR" dirty="0"/>
              <a:t>Yasama yılının ilk günü TBMM açılış konuşması yapar</a:t>
            </a:r>
          </a:p>
          <a:p>
            <a:r>
              <a:rPr lang="tr-TR" dirty="0"/>
              <a:t>Ülkenin iç ve dış siyaseti hakkında meclise mesaj verir</a:t>
            </a:r>
          </a:p>
          <a:p>
            <a:r>
              <a:rPr lang="tr-TR" dirty="0"/>
              <a:t>Kanunları yayımlar</a:t>
            </a:r>
          </a:p>
          <a:p>
            <a:r>
              <a:rPr lang="tr-TR" dirty="0"/>
              <a:t>Kanunları tekrar görüşülmek üzere TBMM’ye gönderir</a:t>
            </a:r>
          </a:p>
          <a:p>
            <a:r>
              <a:rPr lang="tr-TR" dirty="0"/>
              <a:t>Kanunların Anayasaya şekil veya esas bakımından aykırı oldukları gerekçesiyle Anayasa Mahkemesinde iptal davası açar</a:t>
            </a:r>
          </a:p>
          <a:p>
            <a:r>
              <a:rPr lang="tr-TR" dirty="0"/>
              <a:t>Cumhurbaşkanı yardımcıları ile Bakanları atar, görevlerine son verir</a:t>
            </a:r>
          </a:p>
          <a:p>
            <a:r>
              <a:rPr lang="tr-TR" dirty="0"/>
              <a:t>Üst kademe kamu yöneticilerini atar</a:t>
            </a:r>
          </a:p>
          <a:p>
            <a:r>
              <a:rPr lang="tr-TR" dirty="0"/>
              <a:t>Milletlerarası antlaşmaları onaylar</a:t>
            </a:r>
          </a:p>
          <a:p>
            <a:r>
              <a:rPr lang="tr-TR" dirty="0"/>
              <a:t>Sürekli hastalık, sakatlık ve kocama hallerinde kişilerin cezalarını hafifletir veya kaldırır.</a:t>
            </a:r>
          </a:p>
          <a:p>
            <a:pPr marL="0" indent="0">
              <a:buNone/>
            </a:pPr>
            <a:endParaRPr lang="tr-TR" dirty="0"/>
          </a:p>
          <a:p>
            <a:endParaRPr lang="tr-TR" dirty="0"/>
          </a:p>
        </p:txBody>
      </p:sp>
    </p:spTree>
    <p:extLst>
      <p:ext uri="{BB962C8B-B14F-4D97-AF65-F5344CB8AC3E}">
        <p14:creationId xmlns:p14="http://schemas.microsoft.com/office/powerpoint/2010/main" val="4153517077"/>
      </p:ext>
    </p:extLst>
  </p:cSld>
  <p:clrMapOvr>
    <a:masterClrMapping/>
  </p:clrMapOvr>
  <p:transition spd="slow">
    <p:cov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5C4D9CE-561E-DA45-90B0-250FDA3BD4EE}"/>
              </a:ext>
            </a:extLst>
          </p:cNvPr>
          <p:cNvSpPr>
            <a:spLocks noGrp="1"/>
          </p:cNvSpPr>
          <p:nvPr>
            <p:ph type="title"/>
          </p:nvPr>
        </p:nvSpPr>
        <p:spPr/>
        <p:txBody>
          <a:bodyPr/>
          <a:lstStyle/>
          <a:p>
            <a:r>
              <a:rPr lang="tr-TR" dirty="0"/>
              <a:t>Cumhurbaşkanının Görev ve Yetkileri</a:t>
            </a:r>
          </a:p>
        </p:txBody>
      </p:sp>
      <p:sp>
        <p:nvSpPr>
          <p:cNvPr id="3" name="İçerik Yer Tutucusu 2">
            <a:extLst>
              <a:ext uri="{FF2B5EF4-FFF2-40B4-BE49-F238E27FC236}">
                <a16:creationId xmlns:a16="http://schemas.microsoft.com/office/drawing/2014/main" xmlns="" id="{00C77DA7-8ECD-9448-A6B0-C9518DD992DC}"/>
              </a:ext>
            </a:extLst>
          </p:cNvPr>
          <p:cNvSpPr>
            <a:spLocks noGrp="1"/>
          </p:cNvSpPr>
          <p:nvPr>
            <p:ph idx="1"/>
          </p:nvPr>
        </p:nvSpPr>
        <p:spPr/>
        <p:txBody>
          <a:bodyPr/>
          <a:lstStyle/>
          <a:p>
            <a:r>
              <a:rPr lang="tr-TR" dirty="0"/>
              <a:t>Cumhurbaşkanı, yürütme yetkisine ilişkin konularda Cumhurbaşkanlığı kararnamesi çıkarabilir. Ancak Anayasanın ikinci kısmının, birinci ve ikinci bölümlerinde yer alan temel haklar, kişi hakları ve ödevleriyle dördüncü bölümde yer alan siyasi haklar ve ödevler Cumhurbaşkanlığı kararnamesiyle düzenlenemez.</a:t>
            </a:r>
          </a:p>
          <a:p>
            <a:r>
              <a:rPr lang="tr-TR" dirty="0"/>
              <a:t>Cumhurbaşkanı kanunların uygulanmasını sağlamak üzere ve bunlara aykırı olmamak şartıyla yönetmelikler çıkarabilir.</a:t>
            </a:r>
          </a:p>
        </p:txBody>
      </p:sp>
    </p:spTree>
    <p:extLst>
      <p:ext uri="{BB962C8B-B14F-4D97-AF65-F5344CB8AC3E}">
        <p14:creationId xmlns:p14="http://schemas.microsoft.com/office/powerpoint/2010/main" val="864435588"/>
      </p:ext>
    </p:extLst>
  </p:cSld>
  <p:clrMapOvr>
    <a:masterClrMapping/>
  </p:clrMapOvr>
  <p:transition spd="slow">
    <p:cov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CUMHURBAŞKANININ CEZAİ SORUMLULUĞU</a:t>
            </a:r>
          </a:p>
        </p:txBody>
      </p:sp>
      <p:sp>
        <p:nvSpPr>
          <p:cNvPr id="3" name="İçerik Yer Tutucusu 2"/>
          <p:cNvSpPr>
            <a:spLocks noGrp="1"/>
          </p:cNvSpPr>
          <p:nvPr>
            <p:ph idx="1"/>
          </p:nvPr>
        </p:nvSpPr>
        <p:spPr/>
        <p:txBody>
          <a:bodyPr/>
          <a:lstStyle/>
          <a:p>
            <a:r>
              <a:rPr lang="tr-TR" dirty="0"/>
              <a:t>Cumhurbaşkanı hakkında, bir suç işlediği iddiasıyla TBMM üye tamsayısının salt çoğunluğunun vereceği önergeyle soruşturma açılması istenebilir.</a:t>
            </a:r>
          </a:p>
          <a:p>
            <a:r>
              <a:rPr lang="tr-TR" dirty="0"/>
              <a:t>Meclis önergeyi en geç bir ay içinde görüşür ve üye tamsayının beşte üçünün gizli oyuyla soruşturma açılmasına karar verebilir.</a:t>
            </a:r>
          </a:p>
        </p:txBody>
      </p:sp>
    </p:spTree>
    <p:extLst>
      <p:ext uri="{BB962C8B-B14F-4D97-AF65-F5344CB8AC3E}">
        <p14:creationId xmlns:p14="http://schemas.microsoft.com/office/powerpoint/2010/main" val="230792282"/>
      </p:ext>
    </p:extLst>
  </p:cSld>
  <p:clrMapOvr>
    <a:masterClrMapping/>
  </p:clrMapOvr>
  <p:transition spd="slow">
    <p:cove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F6DB5197-EDBC-7547-8DB8-18AE8221162B}"/>
              </a:ext>
            </a:extLst>
          </p:cNvPr>
          <p:cNvSpPr>
            <a:spLocks noGrp="1"/>
          </p:cNvSpPr>
          <p:nvPr>
            <p:ph type="title"/>
          </p:nvPr>
        </p:nvSpPr>
        <p:spPr/>
        <p:txBody>
          <a:bodyPr/>
          <a:lstStyle/>
          <a:p>
            <a:r>
              <a:rPr lang="tr-TR" dirty="0"/>
              <a:t>CUMHURBAŞKANI YARDIMCILARI VE BAKANLAR</a:t>
            </a:r>
          </a:p>
        </p:txBody>
      </p:sp>
      <p:sp>
        <p:nvSpPr>
          <p:cNvPr id="3" name="İçerik Yer Tutucusu 2">
            <a:extLst>
              <a:ext uri="{FF2B5EF4-FFF2-40B4-BE49-F238E27FC236}">
                <a16:creationId xmlns:a16="http://schemas.microsoft.com/office/drawing/2014/main" xmlns="" id="{D4D1A4D3-3E5B-FA48-A7F4-3E99B65B96BD}"/>
              </a:ext>
            </a:extLst>
          </p:cNvPr>
          <p:cNvSpPr>
            <a:spLocks noGrp="1"/>
          </p:cNvSpPr>
          <p:nvPr>
            <p:ph idx="1"/>
          </p:nvPr>
        </p:nvSpPr>
        <p:spPr/>
        <p:txBody>
          <a:bodyPr/>
          <a:lstStyle/>
          <a:p>
            <a:r>
              <a:rPr lang="tr-TR" dirty="0"/>
              <a:t>Cumhurbaşkanı seçildikten sonra bir veya daha fazla  Cumhurbaşkanı yardımcısı atayabilir</a:t>
            </a:r>
          </a:p>
          <a:p>
            <a:r>
              <a:rPr lang="tr-TR" dirty="0"/>
              <a:t>Cumhurbaşkanının geçici olarak görevden alınması hallerinde cumhurbaşkanı yardımcısı cumhurbaşkanına vekalet eder ve ona ait yetkileri kullanır.</a:t>
            </a:r>
          </a:p>
          <a:p>
            <a:r>
              <a:rPr lang="tr-TR" dirty="0"/>
              <a:t>Cumhurbaşkanı yardımcıları ve bakanlar, milletvekili seçilme yeterliliğine sahip olanlar arasından Cumhurbaşkanı tarafından atanır ve görevden alınır. </a:t>
            </a:r>
          </a:p>
          <a:p>
            <a:r>
              <a:rPr lang="tr-TR" dirty="0"/>
              <a:t>TBMM üyeleri Cumhurbaşkanı yardımcısı veya bakan olarak atanırsa milletvekillikleri sona erer.</a:t>
            </a:r>
          </a:p>
        </p:txBody>
      </p:sp>
    </p:spTree>
    <p:extLst>
      <p:ext uri="{BB962C8B-B14F-4D97-AF65-F5344CB8AC3E}">
        <p14:creationId xmlns:p14="http://schemas.microsoft.com/office/powerpoint/2010/main" val="3296797483"/>
      </p:ext>
    </p:extLst>
  </p:cSld>
  <p:clrMapOvr>
    <a:masterClrMapping/>
  </p:clrMapOvr>
  <p:transition spd="slow">
    <p:cove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CUMHURBAŞKANI YARDIMCILARI VE BAKANLAR</a:t>
            </a:r>
          </a:p>
        </p:txBody>
      </p:sp>
      <p:sp>
        <p:nvSpPr>
          <p:cNvPr id="3" name="İçerik Yer Tutucusu 2"/>
          <p:cNvSpPr>
            <a:spLocks noGrp="1"/>
          </p:cNvSpPr>
          <p:nvPr>
            <p:ph idx="1"/>
          </p:nvPr>
        </p:nvSpPr>
        <p:spPr/>
        <p:txBody>
          <a:bodyPr/>
          <a:lstStyle/>
          <a:p>
            <a:r>
              <a:rPr lang="tr-TR" dirty="0"/>
              <a:t>Cumhurbaşkanı yardımcıları ve bakanlar, Cumhurbaşkanına karşı sorumludur. Görevleriyle ilgili olmayan suçlarda yasama dokunulmazlığına ilişkin hükümlerden faydalanır. </a:t>
            </a:r>
          </a:p>
          <a:p>
            <a:r>
              <a:rPr lang="tr-TR" dirty="0"/>
              <a:t>Bakanlıkların kurulması, kaldırılması, görevleri ve yetkileri, teşkilat yapısı ile merkez ve taşra teşkilatlarının kurulması Cumhurbaşkanlığı kararnamesiyle düzenlenir.</a:t>
            </a:r>
          </a:p>
        </p:txBody>
      </p:sp>
    </p:spTree>
    <p:extLst>
      <p:ext uri="{BB962C8B-B14F-4D97-AF65-F5344CB8AC3E}">
        <p14:creationId xmlns:p14="http://schemas.microsoft.com/office/powerpoint/2010/main" val="1081205825"/>
      </p:ext>
    </p:extLst>
  </p:cSld>
  <p:clrMapOvr>
    <a:masterClrMapping/>
  </p:clrMapOvr>
  <p:transition spd="slow">
    <p:cove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DEVLET DENETLEME KURULU</a:t>
            </a:r>
          </a:p>
        </p:txBody>
      </p:sp>
      <p:sp>
        <p:nvSpPr>
          <p:cNvPr id="3" name="İçerik Yer Tutucusu 2"/>
          <p:cNvSpPr>
            <a:spLocks noGrp="1"/>
          </p:cNvSpPr>
          <p:nvPr>
            <p:ph idx="1"/>
          </p:nvPr>
        </p:nvSpPr>
        <p:spPr/>
        <p:txBody>
          <a:bodyPr/>
          <a:lstStyle/>
          <a:p>
            <a:r>
              <a:rPr lang="tr-TR" dirty="0"/>
              <a:t>İdarenin hukuka uygunluğunun, düzenli ve verimli şekilde yürütülmesinin ve geliştirilmesinin sağlanması amacıyla, Cumhurbaşkanlığına bağlı olarak kurulan Devlet Denetle Kurulu, Cumhurbaşkanının isteği üzerine, tüm kamu kurum ve kuruluşlarına her türlü idari soruşturma, inceleme, araştırma ve denetlemeleri yapar.</a:t>
            </a:r>
          </a:p>
          <a:p>
            <a:r>
              <a:rPr lang="tr-TR" dirty="0"/>
              <a:t>Yargı organları denetleme kurulunun görev alanı dışındadır. </a:t>
            </a:r>
          </a:p>
          <a:p>
            <a:r>
              <a:rPr lang="tr-TR" dirty="0"/>
              <a:t>Üyeleri CB tarafından atanır</a:t>
            </a:r>
          </a:p>
          <a:p>
            <a:r>
              <a:rPr lang="tr-TR" dirty="0"/>
              <a:t>İşleyişi, üyelerinin görev süresi ve diğer özlük işleri  CB kararnamesi ile düzenlenmektedir.</a:t>
            </a:r>
          </a:p>
        </p:txBody>
      </p:sp>
    </p:spTree>
    <p:extLst>
      <p:ext uri="{BB962C8B-B14F-4D97-AF65-F5344CB8AC3E}">
        <p14:creationId xmlns:p14="http://schemas.microsoft.com/office/powerpoint/2010/main" val="1532456436"/>
      </p:ext>
    </p:extLst>
  </p:cSld>
  <p:clrMapOvr>
    <a:masterClrMapping/>
  </p:clrMapOvr>
  <p:transition spd="slow">
    <p:cove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YARGI ORGANI</a:t>
            </a:r>
          </a:p>
        </p:txBody>
      </p:sp>
      <p:sp>
        <p:nvSpPr>
          <p:cNvPr id="3" name="İçerik Yer Tutucusu 2"/>
          <p:cNvSpPr>
            <a:spLocks noGrp="1"/>
          </p:cNvSpPr>
          <p:nvPr>
            <p:ph idx="1"/>
          </p:nvPr>
        </p:nvSpPr>
        <p:spPr/>
        <p:txBody>
          <a:bodyPr/>
          <a:lstStyle/>
          <a:p>
            <a:r>
              <a:rPr lang="tr-TR" dirty="0"/>
              <a:t>Yargı yetkisi, Türk milleti adına bağımsız ve tarafsız mahkemelerce kullanılır.</a:t>
            </a:r>
          </a:p>
          <a:p>
            <a:r>
              <a:rPr lang="tr-TR" dirty="0"/>
              <a:t>Hiçbir organ, makam, merci veya kişi yargı yetkisinin kullanılmasında mahkemelere ve hakimlere emir ve talimat veremez, tavsiye ve telkinde bulunamaz.</a:t>
            </a:r>
          </a:p>
          <a:p>
            <a:r>
              <a:rPr lang="tr-TR" dirty="0"/>
              <a:t>Hakimler ve savcılar idari görevleri yönünden Adalet Bakanlığına bağlıdır.</a:t>
            </a:r>
          </a:p>
          <a:p>
            <a:r>
              <a:rPr lang="tr-TR" dirty="0"/>
              <a:t>Görevlerine bağımsız ve tarafsız  devam edilebilmelerini sağlamak amacıyla ve bir teminat olmak üzere hakim ve savcıların 65 yaşına kadar emekli edilemeyecekleri ve maaşlarından yoksun bırakılamayacakları kabul edilmiştir.</a:t>
            </a:r>
          </a:p>
        </p:txBody>
      </p:sp>
    </p:spTree>
    <p:extLst>
      <p:ext uri="{BB962C8B-B14F-4D97-AF65-F5344CB8AC3E}">
        <p14:creationId xmlns:p14="http://schemas.microsoft.com/office/powerpoint/2010/main" val="2663477077"/>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CE117CA-7C13-CB45-82A4-B5E8DFA5B964}"/>
              </a:ext>
            </a:extLst>
          </p:cNvPr>
          <p:cNvSpPr>
            <a:spLocks noGrp="1"/>
          </p:cNvSpPr>
          <p:nvPr>
            <p:ph type="title"/>
          </p:nvPr>
        </p:nvSpPr>
        <p:spPr/>
        <p:txBody>
          <a:bodyPr/>
          <a:lstStyle/>
          <a:p>
            <a:r>
              <a:rPr lang="tr-TR" dirty="0"/>
              <a:t>Kamu Hukuku-Özel Hukuk Ayrımı</a:t>
            </a:r>
          </a:p>
        </p:txBody>
      </p:sp>
      <p:sp>
        <p:nvSpPr>
          <p:cNvPr id="3" name="İçerik Yer Tutucusu 2">
            <a:extLst>
              <a:ext uri="{FF2B5EF4-FFF2-40B4-BE49-F238E27FC236}">
                <a16:creationId xmlns:a16="http://schemas.microsoft.com/office/drawing/2014/main" xmlns="" id="{6A19432B-537F-8F4A-8490-6D09E5EB74C4}"/>
              </a:ext>
            </a:extLst>
          </p:cNvPr>
          <p:cNvSpPr>
            <a:spLocks noGrp="1"/>
          </p:cNvSpPr>
          <p:nvPr>
            <p:ph idx="1"/>
          </p:nvPr>
        </p:nvSpPr>
        <p:spPr/>
        <p:txBody>
          <a:bodyPr/>
          <a:lstStyle/>
          <a:p>
            <a:r>
              <a:rPr lang="tr-TR" dirty="0"/>
              <a:t>Hukuk, kişinin ve devletin karşılıklı durum ve önceliklerine göre Kamu Hukuku ve Özel Hukuk olarak ikiye ayrılır.</a:t>
            </a:r>
          </a:p>
          <a:p>
            <a:r>
              <a:rPr lang="tr-TR" dirty="0"/>
              <a:t>Kamu hukuku ve özel hukuk, korunması istenen menfaatler açısından, taraflar açısından, irade serbestisi açısından birbirinden ayrılır.</a:t>
            </a:r>
          </a:p>
          <a:p>
            <a:r>
              <a:rPr lang="tr-TR" b="1" dirty="0"/>
              <a:t>Korunması istenen menfaatler açısından: </a:t>
            </a:r>
            <a:r>
              <a:rPr lang="tr-TR" dirty="0"/>
              <a:t>Hukuki ilişkinin düzenlenmesi, toplumun menfaatini korumak amacına yönelik ise kamu hukuku, eşitlik ilkesi çerçevesinde kişilerin karşılıklı menfaatlerini korumak amacı güdülmekte ise özel hukuk ilişkisi söz konusudur.</a:t>
            </a:r>
            <a:endParaRPr lang="tr-TR" b="1" dirty="0"/>
          </a:p>
        </p:txBody>
      </p:sp>
    </p:spTree>
    <p:extLst>
      <p:ext uri="{BB962C8B-B14F-4D97-AF65-F5344CB8AC3E}">
        <p14:creationId xmlns:p14="http://schemas.microsoft.com/office/powerpoint/2010/main" val="3989353942"/>
      </p:ext>
    </p:extLst>
  </p:cSld>
  <p:clrMapOvr>
    <a:masterClrMapping/>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3FFFCCA-A932-EB47-BB42-B99226D045F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B6A00E4A-95E1-B842-BE96-05004CC726EF}"/>
              </a:ext>
            </a:extLst>
          </p:cNvPr>
          <p:cNvSpPr>
            <a:spLocks noGrp="1"/>
          </p:cNvSpPr>
          <p:nvPr>
            <p:ph idx="1"/>
          </p:nvPr>
        </p:nvSpPr>
        <p:spPr/>
        <p:txBody>
          <a:bodyPr/>
          <a:lstStyle/>
          <a:p>
            <a:r>
              <a:rPr lang="tr-TR" b="1" dirty="0"/>
              <a:t>Taraflar açısından: </a:t>
            </a:r>
            <a:r>
              <a:rPr lang="tr-TR" dirty="0"/>
              <a:t>Hukuki ilişkinin taraflarından her ikisi de kamu tüzel kişisi ise kamu hukuku ilişkisi, taraflardan her ikisinin de özel şahıs olması halinde ise, özel hukuk ilişkisi vardır. İlişkinin taraflarından biri kamu tüzel kişisi, diğeri özel kişi ise devletin bu ilişkideki durumuna bakmak gerekir. Devlet şayet, kamu gücüne, tek taraflı düzenleme yapma yetkisine dayanarak üstün bir durumda bulunuyorsa ve kamu yararını gözeterek hareket etmekteyse, söz konusu ilişki bir kamu hukuku ilişkisidir. Devlet eşit şartlarda yani tercih edilmesi gereken üstün bir yetkiye dayanmadan bir hukuki ilişki içinde yer alıyorsa özel hukuk ilişkisi söz konusudur.</a:t>
            </a:r>
            <a:endParaRPr lang="tr-TR" b="1" dirty="0"/>
          </a:p>
        </p:txBody>
      </p:sp>
    </p:spTree>
    <p:extLst>
      <p:ext uri="{BB962C8B-B14F-4D97-AF65-F5344CB8AC3E}">
        <p14:creationId xmlns:p14="http://schemas.microsoft.com/office/powerpoint/2010/main" val="1622071300"/>
      </p:ext>
    </p:extLst>
  </p:cSld>
  <p:clrMapOvr>
    <a:masterClrMapping/>
  </p:clrMapOvr>
  <p:transition spd="slow">
    <p:cov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D7D950D-BF6B-3240-8F99-683463D00B0E}"/>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xmlns="" id="{9EA08B74-0BCC-1A4B-AF5A-C2FE4F2031A5}"/>
              </a:ext>
            </a:extLst>
          </p:cNvPr>
          <p:cNvSpPr>
            <a:spLocks noGrp="1"/>
          </p:cNvSpPr>
          <p:nvPr>
            <p:ph idx="1"/>
          </p:nvPr>
        </p:nvSpPr>
        <p:spPr/>
        <p:txBody>
          <a:bodyPr/>
          <a:lstStyle/>
          <a:p>
            <a:r>
              <a:rPr lang="tr-TR" b="1" dirty="0"/>
              <a:t>İrade serbestisi açısından: </a:t>
            </a:r>
            <a:r>
              <a:rPr lang="tr-TR" dirty="0"/>
              <a:t>Kamu hukukunda irade serbestisi ilkesi geçerli değildir. Özel hukukta ise kural olarak irade serbestisi vardır. Özel hukukta taraflar emredici kurallara aykırı olmamak koşulu ile serbestçe hukuki düzenlemeler yapabilirler. Kamu hukukunda ise Kamu kuruluşlarının her zaman serbestçe sözleşme yapması mümkün değildir.</a:t>
            </a:r>
          </a:p>
          <a:p>
            <a:pPr marL="0" indent="0">
              <a:buNone/>
            </a:pPr>
            <a:endParaRPr lang="tr-TR" b="1" dirty="0"/>
          </a:p>
        </p:txBody>
      </p:sp>
    </p:spTree>
    <p:extLst>
      <p:ext uri="{BB962C8B-B14F-4D97-AF65-F5344CB8AC3E}">
        <p14:creationId xmlns:p14="http://schemas.microsoft.com/office/powerpoint/2010/main" val="1420330416"/>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C61755A-40F1-ED48-915B-5DC02507389F}"/>
              </a:ext>
            </a:extLst>
          </p:cNvPr>
          <p:cNvSpPr>
            <a:spLocks noGrp="1"/>
          </p:cNvSpPr>
          <p:nvPr>
            <p:ph type="title"/>
          </p:nvPr>
        </p:nvSpPr>
        <p:spPr/>
        <p:txBody>
          <a:bodyPr/>
          <a:lstStyle/>
          <a:p>
            <a:r>
              <a:rPr lang="tr-TR" dirty="0"/>
              <a:t>KAMU HUKUKUNUN DALLARI</a:t>
            </a:r>
          </a:p>
        </p:txBody>
      </p:sp>
      <p:sp>
        <p:nvSpPr>
          <p:cNvPr id="3" name="İçerik Yer Tutucusu 2">
            <a:extLst>
              <a:ext uri="{FF2B5EF4-FFF2-40B4-BE49-F238E27FC236}">
                <a16:creationId xmlns:a16="http://schemas.microsoft.com/office/drawing/2014/main" xmlns="" id="{61A41C26-F834-744C-80E5-0DC3AD222E92}"/>
              </a:ext>
            </a:extLst>
          </p:cNvPr>
          <p:cNvSpPr>
            <a:spLocks noGrp="1"/>
          </p:cNvSpPr>
          <p:nvPr>
            <p:ph idx="1"/>
          </p:nvPr>
        </p:nvSpPr>
        <p:spPr/>
        <p:txBody>
          <a:bodyPr/>
          <a:lstStyle/>
          <a:p>
            <a:endParaRPr lang="tr-TR" dirty="0"/>
          </a:p>
          <a:p>
            <a:endParaRPr lang="tr-TR" dirty="0"/>
          </a:p>
          <a:p>
            <a:r>
              <a:rPr lang="tr-TR" dirty="0"/>
              <a:t>Kamu hukuku, devletin kuruluş ve işleyişini, kişi ile kamu kurum ve kuruluşları arasındaki ilişkileri düzenleyen hukuk dalıdır. </a:t>
            </a:r>
          </a:p>
          <a:p>
            <a:pPr marL="0" indent="0">
              <a:buNone/>
            </a:pPr>
            <a:endParaRPr lang="tr-TR" b="1" dirty="0"/>
          </a:p>
        </p:txBody>
      </p:sp>
    </p:spTree>
    <p:extLst>
      <p:ext uri="{BB962C8B-B14F-4D97-AF65-F5344CB8AC3E}">
        <p14:creationId xmlns:p14="http://schemas.microsoft.com/office/powerpoint/2010/main" val="3298891986"/>
      </p:ext>
    </p:extLst>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260AC76-9390-AF4C-A8C8-38081A06D557}"/>
              </a:ext>
            </a:extLst>
          </p:cNvPr>
          <p:cNvSpPr>
            <a:spLocks noGrp="1"/>
          </p:cNvSpPr>
          <p:nvPr>
            <p:ph type="title"/>
          </p:nvPr>
        </p:nvSpPr>
        <p:spPr/>
        <p:txBody>
          <a:bodyPr/>
          <a:lstStyle/>
          <a:p>
            <a:r>
              <a:rPr lang="tr-TR" dirty="0"/>
              <a:t>ANAYASA HUKUKU</a:t>
            </a:r>
          </a:p>
        </p:txBody>
      </p:sp>
      <p:sp>
        <p:nvSpPr>
          <p:cNvPr id="3" name="İçerik Yer Tutucusu 2">
            <a:extLst>
              <a:ext uri="{FF2B5EF4-FFF2-40B4-BE49-F238E27FC236}">
                <a16:creationId xmlns:a16="http://schemas.microsoft.com/office/drawing/2014/main" xmlns="" id="{DFC40AB6-E829-D246-9F4B-BC7810ECC527}"/>
              </a:ext>
            </a:extLst>
          </p:cNvPr>
          <p:cNvSpPr>
            <a:spLocks noGrp="1"/>
          </p:cNvSpPr>
          <p:nvPr>
            <p:ph idx="1"/>
          </p:nvPr>
        </p:nvSpPr>
        <p:spPr/>
        <p:txBody>
          <a:bodyPr>
            <a:normAutofit lnSpcReduction="10000"/>
          </a:bodyPr>
          <a:lstStyle/>
          <a:p>
            <a:r>
              <a:rPr lang="tr-TR" dirty="0"/>
              <a:t>Devletin şeklini, dayandığı temel ilkelerini, vatandaşların temel hak ve hürriyetlerini, devletin organlarını, bu organların görevlerini ve yetkilerini, bu organların birbirleriyle olan ilişkilerini düzenleyen hukuk kurallarıdır. </a:t>
            </a:r>
          </a:p>
          <a:p>
            <a:r>
              <a:rPr lang="tr-TR" dirty="0"/>
              <a:t>Anayasanın bağlayıcılığı ve üstünlüğü vardır.</a:t>
            </a:r>
          </a:p>
          <a:p>
            <a:r>
              <a:rPr lang="tr-TR" dirty="0"/>
              <a:t>Anayasa hükümleri, yasama, yürütme ve yargı organlarını, idare makamlarını ve diğer kuruluş ve kişileri bağlayan temel hukuk kurallarıdır. Kanunlar Anayasa’ya aykırı olamaz.</a:t>
            </a:r>
          </a:p>
          <a:p>
            <a:r>
              <a:rPr lang="tr-TR" dirty="0"/>
              <a:t>Anayasamıza göre Türkiye Devleti’nin yönetim şekli Cumhuriyettir.(AY md.1)</a:t>
            </a:r>
          </a:p>
          <a:p>
            <a:r>
              <a:rPr lang="tr-TR" dirty="0"/>
              <a:t>Türkiye Cumhuriyeti, toplumun huzuru, milli dayanışma ve adalet anlayışı içinde, insan haklarına saygılı, Atatürk milliyetçiliğine bağlı demokratik, laik ve sosyal bir hukuk devletidir. (AY md.2)</a:t>
            </a:r>
          </a:p>
          <a:p>
            <a:pPr marL="0" indent="0">
              <a:buNone/>
            </a:pPr>
            <a:endParaRPr lang="tr-TR" dirty="0"/>
          </a:p>
          <a:p>
            <a:endParaRPr lang="tr-TR" dirty="0"/>
          </a:p>
        </p:txBody>
      </p:sp>
    </p:spTree>
    <p:extLst>
      <p:ext uri="{BB962C8B-B14F-4D97-AF65-F5344CB8AC3E}">
        <p14:creationId xmlns:p14="http://schemas.microsoft.com/office/powerpoint/2010/main" val="903589570"/>
      </p:ext>
    </p:extLst>
  </p:cSld>
  <p:clrMapOvr>
    <a:masterClrMapping/>
  </p:clrMapOvr>
  <p:transition spd="slow">
    <p:cov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5F4EF1C-199B-1246-8913-2885D30A67F9}"/>
              </a:ext>
            </a:extLst>
          </p:cNvPr>
          <p:cNvSpPr>
            <a:spLocks noGrp="1"/>
          </p:cNvSpPr>
          <p:nvPr>
            <p:ph type="title"/>
          </p:nvPr>
        </p:nvSpPr>
        <p:spPr/>
        <p:txBody>
          <a:bodyPr/>
          <a:lstStyle/>
          <a:p>
            <a:r>
              <a:rPr lang="tr-TR" dirty="0"/>
              <a:t>ANAYASA HUKUKU</a:t>
            </a:r>
          </a:p>
        </p:txBody>
      </p:sp>
      <p:sp>
        <p:nvSpPr>
          <p:cNvPr id="3" name="İçerik Yer Tutucusu 2">
            <a:extLst>
              <a:ext uri="{FF2B5EF4-FFF2-40B4-BE49-F238E27FC236}">
                <a16:creationId xmlns:a16="http://schemas.microsoft.com/office/drawing/2014/main" xmlns="" id="{DC031E7F-F198-E145-A463-BADB7DFB50D1}"/>
              </a:ext>
            </a:extLst>
          </p:cNvPr>
          <p:cNvSpPr>
            <a:spLocks noGrp="1"/>
          </p:cNvSpPr>
          <p:nvPr>
            <p:ph idx="1"/>
          </p:nvPr>
        </p:nvSpPr>
        <p:spPr/>
        <p:txBody>
          <a:bodyPr/>
          <a:lstStyle/>
          <a:p>
            <a:r>
              <a:rPr lang="tr-TR" dirty="0"/>
              <a:t>Türkiye Devleti, ülkesi ve milletiyle bölünmez bir bütündür. Dili Türkçedir. Bayrağı, beyaz ay yıldızlı al bayraktır. Milli marşı İstiklal Marşıdır. Başkenti Ankara’dır. (AY md.3)</a:t>
            </a:r>
          </a:p>
          <a:p>
            <a:r>
              <a:rPr lang="tr-TR" dirty="0"/>
              <a:t>Anayasamızın ilk 3 maddesindeki hükümler değiştirilemez ve değiştirilmesi teklif dahi edilemez.</a:t>
            </a:r>
          </a:p>
          <a:p>
            <a:r>
              <a:rPr lang="tr-TR" dirty="0"/>
              <a:t>Devlet amaç ve görevlerini, Cumhuriyetin temel organları denilen yasama yürütme ve yargı organları vasıtasıyla gerçekleştirir. </a:t>
            </a:r>
          </a:p>
          <a:p>
            <a:pPr marL="0" indent="0">
              <a:buNone/>
            </a:pPr>
            <a:endParaRPr lang="tr-TR" dirty="0"/>
          </a:p>
        </p:txBody>
      </p:sp>
    </p:spTree>
    <p:extLst>
      <p:ext uri="{BB962C8B-B14F-4D97-AF65-F5344CB8AC3E}">
        <p14:creationId xmlns:p14="http://schemas.microsoft.com/office/powerpoint/2010/main" val="1166890269"/>
      </p:ext>
    </p:ext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499A042-16B2-8443-8C33-C4AB4BF6AD2E}"/>
              </a:ext>
            </a:extLst>
          </p:cNvPr>
          <p:cNvSpPr>
            <a:spLocks noGrp="1"/>
          </p:cNvSpPr>
          <p:nvPr>
            <p:ph type="title"/>
          </p:nvPr>
        </p:nvSpPr>
        <p:spPr/>
        <p:txBody>
          <a:bodyPr/>
          <a:lstStyle/>
          <a:p>
            <a:r>
              <a:rPr lang="tr-TR" dirty="0"/>
              <a:t>YASAMA ORGANI</a:t>
            </a:r>
          </a:p>
        </p:txBody>
      </p:sp>
      <p:sp>
        <p:nvSpPr>
          <p:cNvPr id="3" name="İçerik Yer Tutucusu 2">
            <a:extLst>
              <a:ext uri="{FF2B5EF4-FFF2-40B4-BE49-F238E27FC236}">
                <a16:creationId xmlns:a16="http://schemas.microsoft.com/office/drawing/2014/main" xmlns="" id="{FC4AA670-9A60-B14F-A820-155B90599907}"/>
              </a:ext>
            </a:extLst>
          </p:cNvPr>
          <p:cNvSpPr>
            <a:spLocks noGrp="1"/>
          </p:cNvSpPr>
          <p:nvPr>
            <p:ph idx="1"/>
          </p:nvPr>
        </p:nvSpPr>
        <p:spPr/>
        <p:txBody>
          <a:bodyPr/>
          <a:lstStyle/>
          <a:p>
            <a:r>
              <a:rPr lang="tr-TR" dirty="0"/>
              <a:t>Yasama yetkisi, Türk milleti adına TBMM’ye aittir. </a:t>
            </a:r>
          </a:p>
          <a:p>
            <a:r>
              <a:rPr lang="tr-TR" dirty="0"/>
              <a:t>TBMM, 600 milletvekilinden meydana gelir.</a:t>
            </a:r>
          </a:p>
          <a:p>
            <a:r>
              <a:rPr lang="tr-TR" dirty="0"/>
              <a:t>En az ilkokul mezunu, 18 yaşını doldurmuş her vatandaş milletvekili seçilebilir.</a:t>
            </a:r>
          </a:p>
          <a:p>
            <a:r>
              <a:rPr lang="tr-TR" dirty="0"/>
              <a:t>TBMM ve Cumhur Başkanlığı seçimleri 5 yılda bir aynı günde yapılır. </a:t>
            </a:r>
          </a:p>
          <a:p>
            <a:r>
              <a:rPr lang="tr-TR" dirty="0"/>
              <a:t>18 yaşını dolduran her Türk vatandaşı seçme ve halkoylamasına katılma haklarına sahiptir.</a:t>
            </a:r>
          </a:p>
          <a:p>
            <a:r>
              <a:rPr lang="tr-TR" dirty="0"/>
              <a:t>Milletvekillerinin </a:t>
            </a:r>
            <a:r>
              <a:rPr lang="tr-TR"/>
              <a:t>yasama </a:t>
            </a:r>
            <a:r>
              <a:rPr lang="tr-TR" smtClean="0"/>
              <a:t>sorumsuzluğu</a:t>
            </a:r>
            <a:r>
              <a:rPr lang="tr-TR" smtClean="0"/>
              <a:t> </a:t>
            </a:r>
            <a:r>
              <a:rPr lang="tr-TR" dirty="0"/>
              <a:t>vardır. Bu sebeple meclisteki sözlerinden ileri sürdükleri düşüncelerinden dolayı yargılanamazlar.</a:t>
            </a:r>
          </a:p>
        </p:txBody>
      </p:sp>
    </p:spTree>
    <p:extLst>
      <p:ext uri="{BB962C8B-B14F-4D97-AF65-F5344CB8AC3E}">
        <p14:creationId xmlns:p14="http://schemas.microsoft.com/office/powerpoint/2010/main" val="2767663711"/>
      </p:ext>
    </p:extLst>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33133EB-F3D4-D34B-9BC6-494B0740CBF3}"/>
              </a:ext>
            </a:extLst>
          </p:cNvPr>
          <p:cNvSpPr>
            <a:spLocks noGrp="1"/>
          </p:cNvSpPr>
          <p:nvPr>
            <p:ph type="title"/>
          </p:nvPr>
        </p:nvSpPr>
        <p:spPr/>
        <p:txBody>
          <a:bodyPr/>
          <a:lstStyle/>
          <a:p>
            <a:r>
              <a:rPr lang="tr-TR" dirty="0"/>
              <a:t>TBMM’nin Başlıca Görev ve Yetkileri</a:t>
            </a:r>
          </a:p>
        </p:txBody>
      </p:sp>
      <p:sp>
        <p:nvSpPr>
          <p:cNvPr id="3" name="İçerik Yer Tutucusu 2">
            <a:extLst>
              <a:ext uri="{FF2B5EF4-FFF2-40B4-BE49-F238E27FC236}">
                <a16:creationId xmlns:a16="http://schemas.microsoft.com/office/drawing/2014/main" xmlns="" id="{04F5AE40-8C87-DC4D-8BC8-50386A6B2C46}"/>
              </a:ext>
            </a:extLst>
          </p:cNvPr>
          <p:cNvSpPr>
            <a:spLocks noGrp="1"/>
          </p:cNvSpPr>
          <p:nvPr>
            <p:ph idx="1"/>
          </p:nvPr>
        </p:nvSpPr>
        <p:spPr/>
        <p:txBody>
          <a:bodyPr/>
          <a:lstStyle/>
          <a:p>
            <a:r>
              <a:rPr lang="tr-TR" dirty="0"/>
              <a:t>Kanun koymak, değiştirmek ve kaldırmak</a:t>
            </a:r>
          </a:p>
          <a:p>
            <a:r>
              <a:rPr lang="tr-TR" dirty="0"/>
              <a:t>Bütçe ve Kesin Hesap kanun tasarılarını görüşmek ve kabul etmek</a:t>
            </a:r>
          </a:p>
          <a:p>
            <a:r>
              <a:rPr lang="tr-TR" dirty="0"/>
              <a:t>Para basılmasına ve savaş ilanına karar vermek</a:t>
            </a:r>
          </a:p>
          <a:p>
            <a:r>
              <a:rPr lang="tr-TR" dirty="0"/>
              <a:t>Milletlerarası antlaşmaların onaylanmasını uygun bulmak</a:t>
            </a:r>
          </a:p>
          <a:p>
            <a:r>
              <a:rPr lang="tr-TR" dirty="0"/>
              <a:t>Özel durumlar hariç, genel ve özel af ilanına karar vermek</a:t>
            </a:r>
          </a:p>
          <a:p>
            <a:r>
              <a:rPr lang="tr-TR" dirty="0"/>
              <a:t>Anayasanın diğer maddelerinde öngörülen yetkileri kullanmak ve görevleri yerine getirmek</a:t>
            </a:r>
          </a:p>
        </p:txBody>
      </p:sp>
    </p:spTree>
    <p:extLst>
      <p:ext uri="{BB962C8B-B14F-4D97-AF65-F5344CB8AC3E}">
        <p14:creationId xmlns:p14="http://schemas.microsoft.com/office/powerpoint/2010/main" val="1267942345"/>
      </p:ext>
    </p:extLst>
  </p:cSld>
  <p:clrMapOvr>
    <a:masterClrMapping/>
  </p:clrMapOvr>
  <p:transition spd="slow">
    <p:cove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{5D1BF5AE-2067-2E4D-96B9-BB23B958BE7A}tf10001076</Template>
  <TotalTime>413</TotalTime>
  <Words>1141</Words>
  <Application>Microsoft Office PowerPoint</Application>
  <PresentationFormat>Özel</PresentationFormat>
  <Paragraphs>84</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İyon Toplantı Odası</vt:lpstr>
      <vt:lpstr>HUKUKUN BÖLÜMLERİ </vt:lpstr>
      <vt:lpstr>Kamu Hukuku-Özel Hukuk Ayrımı</vt:lpstr>
      <vt:lpstr>PowerPoint Sunusu</vt:lpstr>
      <vt:lpstr>PowerPoint Sunusu</vt:lpstr>
      <vt:lpstr>KAMU HUKUKUNUN DALLARI</vt:lpstr>
      <vt:lpstr>ANAYASA HUKUKU</vt:lpstr>
      <vt:lpstr>ANAYASA HUKUKU</vt:lpstr>
      <vt:lpstr>YASAMA ORGANI</vt:lpstr>
      <vt:lpstr>TBMM’nin Başlıca Görev ve Yetkileri</vt:lpstr>
      <vt:lpstr>TBMM’nin başlıca görev ve yetkileri</vt:lpstr>
      <vt:lpstr>YÜRÜTME ORGANI</vt:lpstr>
      <vt:lpstr>CUMHURBAŞKANI</vt:lpstr>
      <vt:lpstr>Cumhurbaşkanının Görev ve Yetkileri</vt:lpstr>
      <vt:lpstr>Cumhurbaşkanının Görev ve Yetkileri</vt:lpstr>
      <vt:lpstr>CUMHURBAŞKANININ CEZAİ SORUMLULUĞU</vt:lpstr>
      <vt:lpstr>CUMHURBAŞKANI YARDIMCILARI VE BAKANLAR</vt:lpstr>
      <vt:lpstr>CUMHURBAŞKANI YARDIMCILARI VE BAKANLAR</vt:lpstr>
      <vt:lpstr>DEVLET DENETLEME KURULU</vt:lpstr>
      <vt:lpstr>YARGI ORGANI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BÖLÜMLERİ </dc:title>
  <dc:creator>Av. Dr. Polat İŞOĞLU</dc:creator>
  <cp:lastModifiedBy>Benay KESKIN ISOGLU</cp:lastModifiedBy>
  <cp:revision>39</cp:revision>
  <dcterms:created xsi:type="dcterms:W3CDTF">2018-10-18T11:08:54Z</dcterms:created>
  <dcterms:modified xsi:type="dcterms:W3CDTF">2019-09-26T06:39:14Z</dcterms:modified>
</cp:coreProperties>
</file>