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ink/ink2.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96"/>
  </p:notesMasterIdLst>
  <p:sldIdLst>
    <p:sldId id="327" r:id="rId5"/>
    <p:sldId id="421" r:id="rId6"/>
    <p:sldId id="423" r:id="rId7"/>
    <p:sldId id="422" r:id="rId8"/>
    <p:sldId id="424" r:id="rId9"/>
    <p:sldId id="326" r:id="rId10"/>
    <p:sldId id="328" r:id="rId11"/>
    <p:sldId id="329" r:id="rId12"/>
    <p:sldId id="404" r:id="rId13"/>
    <p:sldId id="330" r:id="rId14"/>
    <p:sldId id="332" r:id="rId15"/>
    <p:sldId id="405" r:id="rId16"/>
    <p:sldId id="333" r:id="rId17"/>
    <p:sldId id="276" r:id="rId18"/>
    <p:sldId id="335" r:id="rId19"/>
    <p:sldId id="337" r:id="rId20"/>
    <p:sldId id="283" r:id="rId21"/>
    <p:sldId id="338" r:id="rId22"/>
    <p:sldId id="259" r:id="rId23"/>
    <p:sldId id="339" r:id="rId24"/>
    <p:sldId id="340" r:id="rId25"/>
    <p:sldId id="341" r:id="rId26"/>
    <p:sldId id="403" r:id="rId27"/>
    <p:sldId id="342" r:id="rId28"/>
    <p:sldId id="343" r:id="rId29"/>
    <p:sldId id="344" r:id="rId30"/>
    <p:sldId id="345" r:id="rId31"/>
    <p:sldId id="408" r:id="rId32"/>
    <p:sldId id="346" r:id="rId33"/>
    <p:sldId id="347" r:id="rId34"/>
    <p:sldId id="348" r:id="rId35"/>
    <p:sldId id="349" r:id="rId36"/>
    <p:sldId id="409" r:id="rId37"/>
    <p:sldId id="350" r:id="rId38"/>
    <p:sldId id="401" r:id="rId39"/>
    <p:sldId id="351" r:id="rId40"/>
    <p:sldId id="410" r:id="rId41"/>
    <p:sldId id="352" r:id="rId42"/>
    <p:sldId id="353" r:id="rId43"/>
    <p:sldId id="411" r:id="rId44"/>
    <p:sldId id="354" r:id="rId45"/>
    <p:sldId id="412" r:id="rId46"/>
    <p:sldId id="356" r:id="rId47"/>
    <p:sldId id="413" r:id="rId48"/>
    <p:sldId id="357" r:id="rId49"/>
    <p:sldId id="358" r:id="rId50"/>
    <p:sldId id="414" r:id="rId51"/>
    <p:sldId id="359" r:id="rId52"/>
    <p:sldId id="415" r:id="rId53"/>
    <p:sldId id="281" r:id="rId54"/>
    <p:sldId id="273" r:id="rId55"/>
    <p:sldId id="360" r:id="rId56"/>
    <p:sldId id="362" r:id="rId57"/>
    <p:sldId id="363" r:id="rId58"/>
    <p:sldId id="365" r:id="rId59"/>
    <p:sldId id="277" r:id="rId60"/>
    <p:sldId id="279" r:id="rId61"/>
    <p:sldId id="366" r:id="rId62"/>
    <p:sldId id="367" r:id="rId63"/>
    <p:sldId id="368" r:id="rId64"/>
    <p:sldId id="370" r:id="rId65"/>
    <p:sldId id="371" r:id="rId66"/>
    <p:sldId id="372" r:id="rId67"/>
    <p:sldId id="373" r:id="rId68"/>
    <p:sldId id="374" r:id="rId69"/>
    <p:sldId id="323" r:id="rId70"/>
    <p:sldId id="375" r:id="rId71"/>
    <p:sldId id="376" r:id="rId72"/>
    <p:sldId id="377" r:id="rId73"/>
    <p:sldId id="417" r:id="rId74"/>
    <p:sldId id="378" r:id="rId75"/>
    <p:sldId id="379" r:id="rId76"/>
    <p:sldId id="380" r:id="rId77"/>
    <p:sldId id="381" r:id="rId78"/>
    <p:sldId id="382" r:id="rId79"/>
    <p:sldId id="418" r:id="rId80"/>
    <p:sldId id="383" r:id="rId81"/>
    <p:sldId id="384" r:id="rId82"/>
    <p:sldId id="419" r:id="rId83"/>
    <p:sldId id="334" r:id="rId84"/>
    <p:sldId id="420" r:id="rId85"/>
    <p:sldId id="385" r:id="rId86"/>
    <p:sldId id="387" r:id="rId87"/>
    <p:sldId id="388" r:id="rId88"/>
    <p:sldId id="389" r:id="rId89"/>
    <p:sldId id="390" r:id="rId90"/>
    <p:sldId id="391" r:id="rId91"/>
    <p:sldId id="392" r:id="rId92"/>
    <p:sldId id="393" r:id="rId93"/>
    <p:sldId id="399" r:id="rId94"/>
    <p:sldId id="396" r:id="rId9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CC47"/>
    <a:srgbClr val="43AEE3"/>
    <a:srgbClr val="3E43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879"/>
    <p:restoredTop sz="95982"/>
  </p:normalViewPr>
  <p:slideViewPr>
    <p:cSldViewPr snapToGrid="0" snapToObjects="1">
      <p:cViewPr varScale="1">
        <p:scale>
          <a:sx n="117" d="100"/>
          <a:sy n="117" d="100"/>
        </p:scale>
        <p:origin x="59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7:25:26.769"/>
    </inkml:context>
    <inkml:brush xml:id="br0">
      <inkml:brushProperty name="width" value="0.05" units="cm"/>
      <inkml:brushProperty name="height" value="0.05" units="cm"/>
      <inkml:brushProperty name="color" value="#E71224"/>
    </inkml:brush>
  </inkml:definitions>
  <inkml:trace contextRef="#ctx0" brushRef="#br0">8602 5 24575,'1'-4'0,"-52"12"0,-34 13 0,23-5 0,-5 3 0,-8 3-1398,1 1 1,-9 1 0,-5 3 0,-3 2-1,-1 0 1398,4 1 0,-1 0 0,-3 2 0,-2 1 0,-2 1 0,-2 0-531,12-3 0,-3 0 0,-2 2 0,-1 0 1,-1 0-1,-1 2 0,-1 0 0,-1 0 531,12-3 0,-1 0 0,-1 0 0,-1 2 0,-1-1 0,0 1 0,0 1 0,0-1 0,0 0 0,0 1 0,-2 0 0,0 1 0,-1 0 0,0 0 0,0 0 0,0 1 0,1 0 0,-1-1 0,1 1 0,0 0 0,1 0 0,1 0 0,-1 1 0,0-1 0,1 1 0,0 0 0,0 0 0,1-1 0,0 0 0,1 0 0,-4 2 0,1 0 0,0 0 0,0 0 0,1 0 0,1-1 0,0 0 0,1-1 0,1-1-52,-3 2 0,1-1 0,0-1 0,2 0 0,0-1 0,0 0 0,2-1 0,0 0 52,-5 1 0,0 0 0,1-1 0,1-1 0,1 0 0,2-2 0,2-1-176,-15 5 0,3-1 0,1-2 0,3-1 0,3-2 176,-5 1 0,3-1 0,3-2 0,5-2 594,-2 2 0,4-2 1,5-2-595,-8 2 0,5-3 2305,17-3 0,4-2-2305,-26 9 3979,17-7-3979,9-3 2029,8-4-2029,4-4 129,-3-1-129,0-3 0,-1 0 0,10 0 0,11-2 0,13-1 0,8-2 0,3-1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07:25:27.921"/>
    </inkml:context>
    <inkml:brush xml:id="br0">
      <inkml:brushProperty name="width" value="0.05" units="cm"/>
      <inkml:brushProperty name="height" value="0.05" units="cm"/>
      <inkml:brushProperty name="color" value="#E71224"/>
    </inkml:brush>
  </inkml:definitions>
  <inkml:trace contextRef="#ctx0" brushRef="#br0">0 1 24575,'95'29'0,"-1"0"0,1-1 0,-1 1 0,1 0 0,-1 0 0,1 0 0,-1 0 0,1 0 0,-1-1 0,1 1 0,-1 0 0,1 0 0,-1 0 0,1 0 0,-1 0 0,1-1 0,-1 1 0,1 0 0,-1 0 0,1 0 0,-1 0 0,1 0 0,-1-1 0,1 1 0,-1 0 0,1 0 0,-1 0 0,1 0 0,-1 0 0,1-1 0,-1 1 0,1 0 0,-1 0 0,1 0 0,-1 0 0,1 0 0,-1-1 0,1 1 0,-1 0 0,1 0 0,-1 0 0,1 0 0,-1 0 0,1-1 0,-1 1 0,0 0 0,1 0 0,-1 0 0,1 0 0,-1 0 0,1-1 0,-1 1 0,1 0 0,-1 0 0,1 0 0,-1 0 0,1 0 0,-1-1 0,1 1 0,-1 0 0,1 0 0,-1 0 0,1 0 0,-1 0 0,1-1 0,-1 1 0,1 0 0,0 0 0,0 0 0,0 0 0,1 0 0,-1 1 0,0-1 0,0 0 0,0 0 0,1 0 0,-1 0 0,0 0 0,0 0 0,0 0 0,1 0 0,-1 0 0,0 0 0,0 0 0,0 0 0,1 1 0,-1-1 0,0 0 0,0 0 0,0 0 0,0 0 0,1 0 0,-1 0 0,0 0 0,0 0 0,0 0 0,1 0 0,-1 0 0,0 0 0,0 1 0,0-1 0,1 0 0,-1 0 0,0 0 0,0 0 0,0 0 0,1 0 0,-1 0 0,0 0 0,0 0 0,0 0 0,1 0 0,-1 0 0,0 1 0,0-1 0,0 0 0,0 0 0,1 0 0,-1 0 0,0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811C6-A39B-CE4C-8AC6-5D83962B21B1}" type="datetimeFigureOut">
              <a:rPr lang="tr-TR" smtClean="0"/>
              <a:t>5.03.2026</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DB296E-4C87-DA4A-B781-527BCD755CF6}" type="slidenum">
              <a:rPr lang="tr-TR" smtClean="0"/>
              <a:t>‹#›</a:t>
            </a:fld>
            <a:endParaRPr lang="tr-TR"/>
          </a:p>
        </p:txBody>
      </p:sp>
    </p:spTree>
    <p:extLst>
      <p:ext uri="{BB962C8B-B14F-4D97-AF65-F5344CB8AC3E}">
        <p14:creationId xmlns:p14="http://schemas.microsoft.com/office/powerpoint/2010/main" val="1806360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eaLnBrk="0" fontAlgn="base" hangingPunct="0">
              <a:spcBef>
                <a:spcPct val="30000"/>
              </a:spcBef>
              <a:spcAft>
                <a:spcPct val="0"/>
              </a:spcAft>
              <a:defRPr/>
            </a:pPr>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1</a:t>
            </a:fld>
            <a:endParaRPr lang="tr-TR"/>
          </a:p>
        </p:txBody>
      </p:sp>
    </p:spTree>
    <p:extLst>
      <p:ext uri="{BB962C8B-B14F-4D97-AF65-F5344CB8AC3E}">
        <p14:creationId xmlns:p14="http://schemas.microsoft.com/office/powerpoint/2010/main" val="2146542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10</a:t>
            </a:fld>
            <a:endParaRPr lang="tr-TR"/>
          </a:p>
        </p:txBody>
      </p:sp>
    </p:spTree>
    <p:extLst>
      <p:ext uri="{BB962C8B-B14F-4D97-AF65-F5344CB8AC3E}">
        <p14:creationId xmlns:p14="http://schemas.microsoft.com/office/powerpoint/2010/main" val="4287742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11</a:t>
            </a:fld>
            <a:endParaRPr lang="tr-TR"/>
          </a:p>
        </p:txBody>
      </p:sp>
    </p:spTree>
    <p:extLst>
      <p:ext uri="{BB962C8B-B14F-4D97-AF65-F5344CB8AC3E}">
        <p14:creationId xmlns:p14="http://schemas.microsoft.com/office/powerpoint/2010/main" val="2434895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12</a:t>
            </a:fld>
            <a:endParaRPr lang="tr-TR"/>
          </a:p>
        </p:txBody>
      </p:sp>
    </p:spTree>
    <p:extLst>
      <p:ext uri="{BB962C8B-B14F-4D97-AF65-F5344CB8AC3E}">
        <p14:creationId xmlns:p14="http://schemas.microsoft.com/office/powerpoint/2010/main" val="3903761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None/>
            </a:pPr>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13</a:t>
            </a:fld>
            <a:endParaRPr lang="tr-TR"/>
          </a:p>
        </p:txBody>
      </p:sp>
    </p:spTree>
    <p:extLst>
      <p:ext uri="{BB962C8B-B14F-4D97-AF65-F5344CB8AC3E}">
        <p14:creationId xmlns:p14="http://schemas.microsoft.com/office/powerpoint/2010/main" val="1462119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14</a:t>
            </a:fld>
            <a:endParaRPr lang="tr-TR"/>
          </a:p>
        </p:txBody>
      </p:sp>
    </p:spTree>
    <p:extLst>
      <p:ext uri="{BB962C8B-B14F-4D97-AF65-F5344CB8AC3E}">
        <p14:creationId xmlns:p14="http://schemas.microsoft.com/office/powerpoint/2010/main" val="3849617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15</a:t>
            </a:fld>
            <a:endParaRPr lang="tr-TR"/>
          </a:p>
        </p:txBody>
      </p:sp>
    </p:spTree>
    <p:extLst>
      <p:ext uri="{BB962C8B-B14F-4D97-AF65-F5344CB8AC3E}">
        <p14:creationId xmlns:p14="http://schemas.microsoft.com/office/powerpoint/2010/main" val="4054294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16</a:t>
            </a:fld>
            <a:endParaRPr lang="tr-TR"/>
          </a:p>
        </p:txBody>
      </p:sp>
    </p:spTree>
    <p:extLst>
      <p:ext uri="{BB962C8B-B14F-4D97-AF65-F5344CB8AC3E}">
        <p14:creationId xmlns:p14="http://schemas.microsoft.com/office/powerpoint/2010/main" val="2616024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17</a:t>
            </a:fld>
            <a:endParaRPr lang="tr-TR"/>
          </a:p>
        </p:txBody>
      </p:sp>
    </p:spTree>
    <p:extLst>
      <p:ext uri="{BB962C8B-B14F-4D97-AF65-F5344CB8AC3E}">
        <p14:creationId xmlns:p14="http://schemas.microsoft.com/office/powerpoint/2010/main" val="3213628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18</a:t>
            </a:fld>
            <a:endParaRPr lang="tr-TR"/>
          </a:p>
        </p:txBody>
      </p:sp>
    </p:spTree>
    <p:extLst>
      <p:ext uri="{BB962C8B-B14F-4D97-AF65-F5344CB8AC3E}">
        <p14:creationId xmlns:p14="http://schemas.microsoft.com/office/powerpoint/2010/main" val="3826410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19</a:t>
            </a:fld>
            <a:endParaRPr lang="tr-TR"/>
          </a:p>
        </p:txBody>
      </p:sp>
    </p:spTree>
    <p:extLst>
      <p:ext uri="{BB962C8B-B14F-4D97-AF65-F5344CB8AC3E}">
        <p14:creationId xmlns:p14="http://schemas.microsoft.com/office/powerpoint/2010/main" val="3707856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eaLnBrk="0" fontAlgn="base" hangingPunct="0">
              <a:spcBef>
                <a:spcPct val="30000"/>
              </a:spcBef>
              <a:spcAft>
                <a:spcPct val="0"/>
              </a:spcAft>
              <a:defRPr/>
            </a:pPr>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2</a:t>
            </a:fld>
            <a:endParaRPr lang="tr-TR"/>
          </a:p>
        </p:txBody>
      </p:sp>
    </p:spTree>
    <p:extLst>
      <p:ext uri="{BB962C8B-B14F-4D97-AF65-F5344CB8AC3E}">
        <p14:creationId xmlns:p14="http://schemas.microsoft.com/office/powerpoint/2010/main" val="3022545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20</a:t>
            </a:fld>
            <a:endParaRPr lang="tr-TR"/>
          </a:p>
        </p:txBody>
      </p:sp>
    </p:spTree>
    <p:extLst>
      <p:ext uri="{BB962C8B-B14F-4D97-AF65-F5344CB8AC3E}">
        <p14:creationId xmlns:p14="http://schemas.microsoft.com/office/powerpoint/2010/main" val="1052157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21</a:t>
            </a:fld>
            <a:endParaRPr lang="tr-TR"/>
          </a:p>
        </p:txBody>
      </p:sp>
    </p:spTree>
    <p:extLst>
      <p:ext uri="{BB962C8B-B14F-4D97-AF65-F5344CB8AC3E}">
        <p14:creationId xmlns:p14="http://schemas.microsoft.com/office/powerpoint/2010/main" val="3926501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22</a:t>
            </a:fld>
            <a:endParaRPr lang="tr-TR"/>
          </a:p>
        </p:txBody>
      </p:sp>
    </p:spTree>
    <p:extLst>
      <p:ext uri="{BB962C8B-B14F-4D97-AF65-F5344CB8AC3E}">
        <p14:creationId xmlns:p14="http://schemas.microsoft.com/office/powerpoint/2010/main" val="3839498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24</a:t>
            </a:fld>
            <a:endParaRPr lang="tr-TR"/>
          </a:p>
        </p:txBody>
      </p:sp>
    </p:spTree>
    <p:extLst>
      <p:ext uri="{BB962C8B-B14F-4D97-AF65-F5344CB8AC3E}">
        <p14:creationId xmlns:p14="http://schemas.microsoft.com/office/powerpoint/2010/main" val="3019952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25</a:t>
            </a:fld>
            <a:endParaRPr lang="tr-TR"/>
          </a:p>
        </p:txBody>
      </p:sp>
    </p:spTree>
    <p:extLst>
      <p:ext uri="{BB962C8B-B14F-4D97-AF65-F5344CB8AC3E}">
        <p14:creationId xmlns:p14="http://schemas.microsoft.com/office/powerpoint/2010/main" val="3717342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tr-TR" sz="1200" kern="1200" dirty="0">
                <a:solidFill>
                  <a:schemeClr val="tx1"/>
                </a:solidFill>
                <a:effectLst/>
                <a:latin typeface="+mn-lt"/>
                <a:ea typeface="+mn-ea"/>
                <a:cs typeface="+mn-cs"/>
              </a:rPr>
            </a:br>
            <a:br>
              <a:rPr lang="tr-TR" sz="1200" kern="1200" dirty="0">
                <a:solidFill>
                  <a:schemeClr val="tx1"/>
                </a:solidFill>
                <a:effectLst/>
                <a:latin typeface="+mn-lt"/>
                <a:ea typeface="+mn-ea"/>
                <a:cs typeface="+mn-cs"/>
              </a:rPr>
            </a:br>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26</a:t>
            </a:fld>
            <a:endParaRPr lang="tr-TR"/>
          </a:p>
        </p:txBody>
      </p:sp>
    </p:spTree>
    <p:extLst>
      <p:ext uri="{BB962C8B-B14F-4D97-AF65-F5344CB8AC3E}">
        <p14:creationId xmlns:p14="http://schemas.microsoft.com/office/powerpoint/2010/main" val="2356980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27</a:t>
            </a:fld>
            <a:endParaRPr lang="tr-TR"/>
          </a:p>
        </p:txBody>
      </p:sp>
    </p:spTree>
    <p:extLst>
      <p:ext uri="{BB962C8B-B14F-4D97-AF65-F5344CB8AC3E}">
        <p14:creationId xmlns:p14="http://schemas.microsoft.com/office/powerpoint/2010/main" val="34259677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28</a:t>
            </a:fld>
            <a:endParaRPr lang="tr-TR"/>
          </a:p>
        </p:txBody>
      </p:sp>
    </p:spTree>
    <p:extLst>
      <p:ext uri="{BB962C8B-B14F-4D97-AF65-F5344CB8AC3E}">
        <p14:creationId xmlns:p14="http://schemas.microsoft.com/office/powerpoint/2010/main" val="2229751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Her indirim, gerçek bir indirim olmayabilir. </a:t>
            </a:r>
          </a:p>
          <a:p>
            <a:endParaRPr lang="tr-TR" sz="1200" kern="1200" dirty="0">
              <a:solidFill>
                <a:schemeClr val="tx1"/>
              </a:solidFill>
              <a:effectLst/>
              <a:latin typeface="+mn-lt"/>
              <a:ea typeface="+mn-ea"/>
              <a:cs typeface="+mn-cs"/>
            </a:endParaRPr>
          </a:p>
          <a:p>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29</a:t>
            </a:fld>
            <a:endParaRPr lang="tr-TR"/>
          </a:p>
        </p:txBody>
      </p:sp>
    </p:spTree>
    <p:extLst>
      <p:ext uri="{BB962C8B-B14F-4D97-AF65-F5344CB8AC3E}">
        <p14:creationId xmlns:p14="http://schemas.microsoft.com/office/powerpoint/2010/main" val="30521189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30</a:t>
            </a:fld>
            <a:endParaRPr lang="tr-TR"/>
          </a:p>
        </p:txBody>
      </p:sp>
    </p:spTree>
    <p:extLst>
      <p:ext uri="{BB962C8B-B14F-4D97-AF65-F5344CB8AC3E}">
        <p14:creationId xmlns:p14="http://schemas.microsoft.com/office/powerpoint/2010/main" val="2253609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eaLnBrk="0" fontAlgn="base" hangingPunct="0">
              <a:spcBef>
                <a:spcPct val="30000"/>
              </a:spcBef>
              <a:spcAft>
                <a:spcPct val="0"/>
              </a:spcAft>
              <a:defRPr/>
            </a:pPr>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3</a:t>
            </a:fld>
            <a:endParaRPr lang="tr-TR"/>
          </a:p>
        </p:txBody>
      </p:sp>
    </p:spTree>
    <p:extLst>
      <p:ext uri="{BB962C8B-B14F-4D97-AF65-F5344CB8AC3E}">
        <p14:creationId xmlns:p14="http://schemas.microsoft.com/office/powerpoint/2010/main" val="6957759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31</a:t>
            </a:fld>
            <a:endParaRPr lang="tr-TR"/>
          </a:p>
        </p:txBody>
      </p:sp>
    </p:spTree>
    <p:extLst>
      <p:ext uri="{BB962C8B-B14F-4D97-AF65-F5344CB8AC3E}">
        <p14:creationId xmlns:p14="http://schemas.microsoft.com/office/powerpoint/2010/main" val="3966074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32</a:t>
            </a:fld>
            <a:endParaRPr lang="tr-TR"/>
          </a:p>
        </p:txBody>
      </p:sp>
    </p:spTree>
    <p:extLst>
      <p:ext uri="{BB962C8B-B14F-4D97-AF65-F5344CB8AC3E}">
        <p14:creationId xmlns:p14="http://schemas.microsoft.com/office/powerpoint/2010/main" val="551853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eaLnBrk="1" hangingPunct="1">
              <a:spcBef>
                <a:spcPct val="20000"/>
              </a:spcBef>
            </a:pPr>
            <a:endParaRPr lang="tr-TR" sz="1400" dirty="0">
              <a:latin typeface="Arial" pitchFamily="34" charset="0"/>
              <a:cs typeface="Arial" pitchFamily="34" charset="0"/>
            </a:endParaRPr>
          </a:p>
          <a:p>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33</a:t>
            </a:fld>
            <a:endParaRPr lang="tr-TR"/>
          </a:p>
        </p:txBody>
      </p:sp>
    </p:spTree>
    <p:extLst>
      <p:ext uri="{BB962C8B-B14F-4D97-AF65-F5344CB8AC3E}">
        <p14:creationId xmlns:p14="http://schemas.microsoft.com/office/powerpoint/2010/main" val="41411506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34</a:t>
            </a:fld>
            <a:endParaRPr lang="tr-TR"/>
          </a:p>
        </p:txBody>
      </p:sp>
    </p:spTree>
    <p:extLst>
      <p:ext uri="{BB962C8B-B14F-4D97-AF65-F5344CB8AC3E}">
        <p14:creationId xmlns:p14="http://schemas.microsoft.com/office/powerpoint/2010/main" val="2375892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36</a:t>
            </a:fld>
            <a:endParaRPr lang="tr-TR"/>
          </a:p>
        </p:txBody>
      </p:sp>
    </p:spTree>
    <p:extLst>
      <p:ext uri="{BB962C8B-B14F-4D97-AF65-F5344CB8AC3E}">
        <p14:creationId xmlns:p14="http://schemas.microsoft.com/office/powerpoint/2010/main" val="1959911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37</a:t>
            </a:fld>
            <a:endParaRPr lang="tr-TR"/>
          </a:p>
        </p:txBody>
      </p:sp>
    </p:spTree>
    <p:extLst>
      <p:ext uri="{BB962C8B-B14F-4D97-AF65-F5344CB8AC3E}">
        <p14:creationId xmlns:p14="http://schemas.microsoft.com/office/powerpoint/2010/main" val="14703150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eaLnBrk="0" fontAlgn="base" hangingPunct="0">
              <a:spcBef>
                <a:spcPct val="30000"/>
              </a:spcBef>
              <a:spcAft>
                <a:spcPct val="0"/>
              </a:spcAft>
              <a:defRPr/>
            </a:pPr>
            <a:r>
              <a:rPr lang="tr-TR" sz="1200" kern="1200" dirty="0">
                <a:solidFill>
                  <a:schemeClr val="tx1"/>
                </a:solidFill>
                <a:latin typeface="+mn-lt"/>
                <a:ea typeface="ＭＳ Ｐゴシック"/>
                <a:cs typeface="Calibri"/>
              </a:rPr>
              <a:t> </a:t>
            </a:r>
            <a:r>
              <a:rPr lang="tr-TR" sz="1200" kern="1200" dirty="0">
                <a:solidFill>
                  <a:schemeClr val="tx1"/>
                </a:solidFill>
                <a:effectLst/>
                <a:latin typeface="+mn-lt"/>
                <a:ea typeface="ＭＳ Ｐゴシック" charset="-128"/>
                <a:cs typeface="ＭＳ Ｐゴシック" charset="-128"/>
              </a:rPr>
              <a:t> </a:t>
            </a:r>
          </a:p>
          <a:p>
            <a:endParaRPr lang="tr-TR" sz="1400" dirty="0">
              <a:latin typeface="Arial" pitchFamily="34" charset="0"/>
              <a:cs typeface="Arial" pitchFamily="34" charset="0"/>
            </a:endParaRPr>
          </a:p>
          <a:p>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38</a:t>
            </a:fld>
            <a:endParaRPr lang="tr-TR"/>
          </a:p>
        </p:txBody>
      </p:sp>
    </p:spTree>
    <p:extLst>
      <p:ext uri="{BB962C8B-B14F-4D97-AF65-F5344CB8AC3E}">
        <p14:creationId xmlns:p14="http://schemas.microsoft.com/office/powerpoint/2010/main" val="21020189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39</a:t>
            </a:fld>
            <a:endParaRPr lang="tr-TR"/>
          </a:p>
        </p:txBody>
      </p:sp>
    </p:spTree>
    <p:extLst>
      <p:ext uri="{BB962C8B-B14F-4D97-AF65-F5344CB8AC3E}">
        <p14:creationId xmlns:p14="http://schemas.microsoft.com/office/powerpoint/2010/main" val="33044437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40</a:t>
            </a:fld>
            <a:endParaRPr lang="tr-TR"/>
          </a:p>
        </p:txBody>
      </p:sp>
    </p:spTree>
    <p:extLst>
      <p:ext uri="{BB962C8B-B14F-4D97-AF65-F5344CB8AC3E}">
        <p14:creationId xmlns:p14="http://schemas.microsoft.com/office/powerpoint/2010/main" val="23417215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41</a:t>
            </a:fld>
            <a:endParaRPr lang="tr-TR"/>
          </a:p>
        </p:txBody>
      </p:sp>
    </p:spTree>
    <p:extLst>
      <p:ext uri="{BB962C8B-B14F-4D97-AF65-F5344CB8AC3E}">
        <p14:creationId xmlns:p14="http://schemas.microsoft.com/office/powerpoint/2010/main" val="1225553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eaLnBrk="0" fontAlgn="base" hangingPunct="0">
              <a:spcBef>
                <a:spcPct val="30000"/>
              </a:spcBef>
              <a:spcAft>
                <a:spcPct val="0"/>
              </a:spcAft>
              <a:defRPr/>
            </a:pPr>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4</a:t>
            </a:fld>
            <a:endParaRPr lang="tr-TR"/>
          </a:p>
        </p:txBody>
      </p:sp>
    </p:spTree>
    <p:extLst>
      <p:ext uri="{BB962C8B-B14F-4D97-AF65-F5344CB8AC3E}">
        <p14:creationId xmlns:p14="http://schemas.microsoft.com/office/powerpoint/2010/main" val="28524836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42</a:t>
            </a:fld>
            <a:endParaRPr lang="tr-TR"/>
          </a:p>
        </p:txBody>
      </p:sp>
    </p:spTree>
    <p:extLst>
      <p:ext uri="{BB962C8B-B14F-4D97-AF65-F5344CB8AC3E}">
        <p14:creationId xmlns:p14="http://schemas.microsoft.com/office/powerpoint/2010/main" val="16067077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43</a:t>
            </a:fld>
            <a:endParaRPr lang="tr-TR"/>
          </a:p>
        </p:txBody>
      </p:sp>
    </p:spTree>
    <p:extLst>
      <p:ext uri="{BB962C8B-B14F-4D97-AF65-F5344CB8AC3E}">
        <p14:creationId xmlns:p14="http://schemas.microsoft.com/office/powerpoint/2010/main" val="3566669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44</a:t>
            </a:fld>
            <a:endParaRPr lang="tr-TR"/>
          </a:p>
        </p:txBody>
      </p:sp>
    </p:spTree>
    <p:extLst>
      <p:ext uri="{BB962C8B-B14F-4D97-AF65-F5344CB8AC3E}">
        <p14:creationId xmlns:p14="http://schemas.microsoft.com/office/powerpoint/2010/main" val="2203465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45</a:t>
            </a:fld>
            <a:endParaRPr lang="tr-TR"/>
          </a:p>
        </p:txBody>
      </p:sp>
    </p:spTree>
    <p:extLst>
      <p:ext uri="{BB962C8B-B14F-4D97-AF65-F5344CB8AC3E}">
        <p14:creationId xmlns:p14="http://schemas.microsoft.com/office/powerpoint/2010/main" val="8493975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46</a:t>
            </a:fld>
            <a:endParaRPr lang="tr-TR"/>
          </a:p>
        </p:txBody>
      </p:sp>
    </p:spTree>
    <p:extLst>
      <p:ext uri="{BB962C8B-B14F-4D97-AF65-F5344CB8AC3E}">
        <p14:creationId xmlns:p14="http://schemas.microsoft.com/office/powerpoint/2010/main" val="3209500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47</a:t>
            </a:fld>
            <a:endParaRPr lang="tr-TR"/>
          </a:p>
        </p:txBody>
      </p:sp>
    </p:spTree>
    <p:extLst>
      <p:ext uri="{BB962C8B-B14F-4D97-AF65-F5344CB8AC3E}">
        <p14:creationId xmlns:p14="http://schemas.microsoft.com/office/powerpoint/2010/main" val="40994727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48</a:t>
            </a:fld>
            <a:endParaRPr lang="tr-TR"/>
          </a:p>
        </p:txBody>
      </p:sp>
    </p:spTree>
    <p:extLst>
      <p:ext uri="{BB962C8B-B14F-4D97-AF65-F5344CB8AC3E}">
        <p14:creationId xmlns:p14="http://schemas.microsoft.com/office/powerpoint/2010/main" val="1731969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49</a:t>
            </a:fld>
            <a:endParaRPr lang="tr-TR"/>
          </a:p>
        </p:txBody>
      </p:sp>
    </p:spTree>
    <p:extLst>
      <p:ext uri="{BB962C8B-B14F-4D97-AF65-F5344CB8AC3E}">
        <p14:creationId xmlns:p14="http://schemas.microsoft.com/office/powerpoint/2010/main" val="16652501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kern="1200" dirty="0">
                <a:solidFill>
                  <a:schemeClr val="tx1"/>
                </a:solidFill>
                <a:effectLst/>
                <a:latin typeface="+mn-lt"/>
                <a:ea typeface="+mn-ea"/>
                <a:cs typeface="+mn-cs"/>
              </a:rPr>
              <a:t> </a:t>
            </a:r>
            <a:endParaRPr lang="tr-TR" sz="1200" kern="1200" dirty="0">
              <a:solidFill>
                <a:schemeClr val="tx1"/>
              </a:solidFill>
              <a:effectLst/>
              <a:latin typeface="+mn-lt"/>
              <a:ea typeface="+mn-ea"/>
              <a:cs typeface="+mn-cs"/>
            </a:endParaRPr>
          </a:p>
          <a:p>
            <a:pPr marL="0" indent="0">
              <a:buNone/>
            </a:pPr>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52</a:t>
            </a:fld>
            <a:endParaRPr lang="tr-TR"/>
          </a:p>
        </p:txBody>
      </p:sp>
    </p:spTree>
    <p:extLst>
      <p:ext uri="{BB962C8B-B14F-4D97-AF65-F5344CB8AC3E}">
        <p14:creationId xmlns:p14="http://schemas.microsoft.com/office/powerpoint/2010/main" val="39597174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53</a:t>
            </a:fld>
            <a:endParaRPr lang="tr-TR"/>
          </a:p>
        </p:txBody>
      </p:sp>
    </p:spTree>
    <p:extLst>
      <p:ext uri="{BB962C8B-B14F-4D97-AF65-F5344CB8AC3E}">
        <p14:creationId xmlns:p14="http://schemas.microsoft.com/office/powerpoint/2010/main" val="2676139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eaLnBrk="0" fontAlgn="base" hangingPunct="0">
              <a:spcBef>
                <a:spcPct val="30000"/>
              </a:spcBef>
              <a:spcAft>
                <a:spcPct val="0"/>
              </a:spcAft>
              <a:defRPr/>
            </a:pPr>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5</a:t>
            </a:fld>
            <a:endParaRPr lang="tr-TR"/>
          </a:p>
        </p:txBody>
      </p:sp>
    </p:spTree>
    <p:extLst>
      <p:ext uri="{BB962C8B-B14F-4D97-AF65-F5344CB8AC3E}">
        <p14:creationId xmlns:p14="http://schemas.microsoft.com/office/powerpoint/2010/main" val="18028371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56</a:t>
            </a:fld>
            <a:endParaRPr lang="tr-TR"/>
          </a:p>
        </p:txBody>
      </p:sp>
    </p:spTree>
    <p:extLst>
      <p:ext uri="{BB962C8B-B14F-4D97-AF65-F5344CB8AC3E}">
        <p14:creationId xmlns:p14="http://schemas.microsoft.com/office/powerpoint/2010/main" val="3565660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57</a:t>
            </a:fld>
            <a:endParaRPr lang="tr-TR"/>
          </a:p>
        </p:txBody>
      </p:sp>
    </p:spTree>
    <p:extLst>
      <p:ext uri="{BB962C8B-B14F-4D97-AF65-F5344CB8AC3E}">
        <p14:creationId xmlns:p14="http://schemas.microsoft.com/office/powerpoint/2010/main" val="39857467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58</a:t>
            </a:fld>
            <a:endParaRPr lang="tr-TR"/>
          </a:p>
        </p:txBody>
      </p:sp>
    </p:spTree>
    <p:extLst>
      <p:ext uri="{BB962C8B-B14F-4D97-AF65-F5344CB8AC3E}">
        <p14:creationId xmlns:p14="http://schemas.microsoft.com/office/powerpoint/2010/main" val="6370261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None/>
            </a:pPr>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59</a:t>
            </a:fld>
            <a:endParaRPr lang="tr-TR"/>
          </a:p>
        </p:txBody>
      </p:sp>
    </p:spTree>
    <p:extLst>
      <p:ext uri="{BB962C8B-B14F-4D97-AF65-F5344CB8AC3E}">
        <p14:creationId xmlns:p14="http://schemas.microsoft.com/office/powerpoint/2010/main" val="11753186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61</a:t>
            </a:fld>
            <a:endParaRPr lang="tr-TR"/>
          </a:p>
        </p:txBody>
      </p:sp>
    </p:spTree>
    <p:extLst>
      <p:ext uri="{BB962C8B-B14F-4D97-AF65-F5344CB8AC3E}">
        <p14:creationId xmlns:p14="http://schemas.microsoft.com/office/powerpoint/2010/main" val="18614688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62</a:t>
            </a:fld>
            <a:endParaRPr lang="tr-TR"/>
          </a:p>
        </p:txBody>
      </p:sp>
    </p:spTree>
    <p:extLst>
      <p:ext uri="{BB962C8B-B14F-4D97-AF65-F5344CB8AC3E}">
        <p14:creationId xmlns:p14="http://schemas.microsoft.com/office/powerpoint/2010/main" val="41130153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63</a:t>
            </a:fld>
            <a:endParaRPr lang="tr-TR"/>
          </a:p>
        </p:txBody>
      </p:sp>
    </p:spTree>
    <p:extLst>
      <p:ext uri="{BB962C8B-B14F-4D97-AF65-F5344CB8AC3E}">
        <p14:creationId xmlns:p14="http://schemas.microsoft.com/office/powerpoint/2010/main" val="6219161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64</a:t>
            </a:fld>
            <a:endParaRPr lang="tr-TR"/>
          </a:p>
        </p:txBody>
      </p:sp>
    </p:spTree>
    <p:extLst>
      <p:ext uri="{BB962C8B-B14F-4D97-AF65-F5344CB8AC3E}">
        <p14:creationId xmlns:p14="http://schemas.microsoft.com/office/powerpoint/2010/main" val="8069396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65</a:t>
            </a:fld>
            <a:endParaRPr lang="tr-TR"/>
          </a:p>
        </p:txBody>
      </p:sp>
    </p:spTree>
    <p:extLst>
      <p:ext uri="{BB962C8B-B14F-4D97-AF65-F5344CB8AC3E}">
        <p14:creationId xmlns:p14="http://schemas.microsoft.com/office/powerpoint/2010/main" val="14710216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66</a:t>
            </a:fld>
            <a:endParaRPr lang="tr-TR"/>
          </a:p>
        </p:txBody>
      </p:sp>
    </p:spTree>
    <p:extLst>
      <p:ext uri="{BB962C8B-B14F-4D97-AF65-F5344CB8AC3E}">
        <p14:creationId xmlns:p14="http://schemas.microsoft.com/office/powerpoint/2010/main" val="4073875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None/>
            </a:pPr>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6</a:t>
            </a:fld>
            <a:endParaRPr lang="tr-TR"/>
          </a:p>
        </p:txBody>
      </p:sp>
    </p:spTree>
    <p:extLst>
      <p:ext uri="{BB962C8B-B14F-4D97-AF65-F5344CB8AC3E}">
        <p14:creationId xmlns:p14="http://schemas.microsoft.com/office/powerpoint/2010/main" val="10127093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67</a:t>
            </a:fld>
            <a:endParaRPr lang="tr-TR"/>
          </a:p>
        </p:txBody>
      </p:sp>
    </p:spTree>
    <p:extLst>
      <p:ext uri="{BB962C8B-B14F-4D97-AF65-F5344CB8AC3E}">
        <p14:creationId xmlns:p14="http://schemas.microsoft.com/office/powerpoint/2010/main" val="200989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68</a:t>
            </a:fld>
            <a:endParaRPr lang="tr-TR"/>
          </a:p>
        </p:txBody>
      </p:sp>
    </p:spTree>
    <p:extLst>
      <p:ext uri="{BB962C8B-B14F-4D97-AF65-F5344CB8AC3E}">
        <p14:creationId xmlns:p14="http://schemas.microsoft.com/office/powerpoint/2010/main" val="1051916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69</a:t>
            </a:fld>
            <a:endParaRPr lang="tr-TR"/>
          </a:p>
        </p:txBody>
      </p:sp>
    </p:spTree>
    <p:extLst>
      <p:ext uri="{BB962C8B-B14F-4D97-AF65-F5344CB8AC3E}">
        <p14:creationId xmlns:p14="http://schemas.microsoft.com/office/powerpoint/2010/main" val="22344839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70</a:t>
            </a:fld>
            <a:endParaRPr lang="tr-TR"/>
          </a:p>
        </p:txBody>
      </p:sp>
    </p:spTree>
    <p:extLst>
      <p:ext uri="{BB962C8B-B14F-4D97-AF65-F5344CB8AC3E}">
        <p14:creationId xmlns:p14="http://schemas.microsoft.com/office/powerpoint/2010/main" val="22604642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73</a:t>
            </a:fld>
            <a:endParaRPr lang="tr-TR"/>
          </a:p>
        </p:txBody>
      </p:sp>
    </p:spTree>
    <p:extLst>
      <p:ext uri="{BB962C8B-B14F-4D97-AF65-F5344CB8AC3E}">
        <p14:creationId xmlns:p14="http://schemas.microsoft.com/office/powerpoint/2010/main" val="30171828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74</a:t>
            </a:fld>
            <a:endParaRPr lang="tr-TR"/>
          </a:p>
        </p:txBody>
      </p:sp>
    </p:spTree>
    <p:extLst>
      <p:ext uri="{BB962C8B-B14F-4D97-AF65-F5344CB8AC3E}">
        <p14:creationId xmlns:p14="http://schemas.microsoft.com/office/powerpoint/2010/main" val="9459646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75</a:t>
            </a:fld>
            <a:endParaRPr lang="tr-TR"/>
          </a:p>
        </p:txBody>
      </p:sp>
    </p:spTree>
    <p:extLst>
      <p:ext uri="{BB962C8B-B14F-4D97-AF65-F5344CB8AC3E}">
        <p14:creationId xmlns:p14="http://schemas.microsoft.com/office/powerpoint/2010/main" val="40729666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76</a:t>
            </a:fld>
            <a:endParaRPr lang="tr-TR"/>
          </a:p>
        </p:txBody>
      </p:sp>
    </p:spTree>
    <p:extLst>
      <p:ext uri="{BB962C8B-B14F-4D97-AF65-F5344CB8AC3E}">
        <p14:creationId xmlns:p14="http://schemas.microsoft.com/office/powerpoint/2010/main" val="11638146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None/>
            </a:pPr>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77</a:t>
            </a:fld>
            <a:endParaRPr lang="tr-TR"/>
          </a:p>
        </p:txBody>
      </p:sp>
    </p:spTree>
    <p:extLst>
      <p:ext uri="{BB962C8B-B14F-4D97-AF65-F5344CB8AC3E}">
        <p14:creationId xmlns:p14="http://schemas.microsoft.com/office/powerpoint/2010/main" val="17292315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kern="1200" dirty="0">
                <a:solidFill>
                  <a:schemeClr val="tx1"/>
                </a:solidFill>
                <a:effectLst/>
                <a:latin typeface="+mn-lt"/>
                <a:ea typeface="+mn-ea"/>
                <a:cs typeface="+mn-cs"/>
              </a:rPr>
              <a:t>Faiz, bankalara yatırdığınız birikimleriniz karşılığında aldığınız, bankalardan finansal kaynak temin ettiğinizde ödediğiniz bir tür kiradır. Kredi kullanan için zamanı satın almaktır, yaratılan kaynak için ödenen bedeldir. Mevduat sahibi için parayı kiralamaktır. </a:t>
            </a:r>
          </a:p>
          <a:p>
            <a:r>
              <a:rPr lang="tr-TR" sz="1200" kern="1200" dirty="0">
                <a:solidFill>
                  <a:schemeClr val="tx1"/>
                </a:solidFill>
                <a:effectLst/>
                <a:latin typeface="+mn-lt"/>
                <a:ea typeface="+mn-ea"/>
                <a:cs typeface="+mn-cs"/>
              </a:rPr>
              <a:t>Faizin olduğu bir ortamda “</a:t>
            </a:r>
            <a:r>
              <a:rPr lang="tr-TR" sz="1200" i="1" kern="1200" dirty="0">
                <a:solidFill>
                  <a:schemeClr val="tx1"/>
                </a:solidFill>
                <a:effectLst/>
                <a:latin typeface="+mn-lt"/>
                <a:ea typeface="+mn-ea"/>
                <a:cs typeface="+mn-cs"/>
              </a:rPr>
              <a:t>Bugünkü bir TL yarınki bir TL’den daha değerlidir</a:t>
            </a:r>
            <a:r>
              <a:rPr lang="tr-TR" sz="1200" kern="1200" dirty="0">
                <a:solidFill>
                  <a:schemeClr val="tx1"/>
                </a:solidFill>
                <a:effectLst/>
                <a:latin typeface="+mn-lt"/>
                <a:ea typeface="+mn-ea"/>
                <a:cs typeface="+mn-cs"/>
              </a:rPr>
              <a:t>.” Bir ülkede enflasyon beklentisi ne kadar yüksekse, faiz oranları da o kadar yüksek olur.</a:t>
            </a:r>
          </a:p>
          <a:p>
            <a:r>
              <a:rPr lang="tr-TR" sz="1200" kern="1200" dirty="0">
                <a:solidFill>
                  <a:schemeClr val="tx1"/>
                </a:solidFill>
                <a:effectLst/>
                <a:latin typeface="+mn-lt"/>
                <a:ea typeface="+mn-ea"/>
                <a:cs typeface="+mn-cs"/>
              </a:rPr>
              <a:t> </a:t>
            </a:r>
          </a:p>
          <a:p>
            <a:r>
              <a:rPr lang="tr-TR" sz="1200" kern="1200" dirty="0">
                <a:solidFill>
                  <a:schemeClr val="tx1"/>
                </a:solidFill>
                <a:effectLst/>
                <a:latin typeface="+mn-lt"/>
                <a:ea typeface="+mn-ea"/>
                <a:cs typeface="+mn-cs"/>
              </a:rPr>
              <a:t>Faiz, hesaplanış şekilleri açısından ikiye ayrılır. Bunlar basit ve bileşik faiz yöntemleridir. Basit faiz, sadece anapara üzerinden faiz hesaplaması yapılan yöntemdir. Bileşik faiz ise anapara ve faiz toplamı üzerinden faiz işlemesini ifade eder. </a:t>
            </a:r>
          </a:p>
          <a:p>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78</a:t>
            </a:fld>
            <a:endParaRPr lang="tr-TR"/>
          </a:p>
        </p:txBody>
      </p:sp>
    </p:spTree>
    <p:extLst>
      <p:ext uri="{BB962C8B-B14F-4D97-AF65-F5344CB8AC3E}">
        <p14:creationId xmlns:p14="http://schemas.microsoft.com/office/powerpoint/2010/main" val="2797072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7</a:t>
            </a:fld>
            <a:endParaRPr lang="tr-TR"/>
          </a:p>
        </p:txBody>
      </p:sp>
    </p:spTree>
    <p:extLst>
      <p:ext uri="{BB962C8B-B14F-4D97-AF65-F5344CB8AC3E}">
        <p14:creationId xmlns:p14="http://schemas.microsoft.com/office/powerpoint/2010/main" val="29232297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79</a:t>
            </a:fld>
            <a:endParaRPr lang="tr-TR"/>
          </a:p>
        </p:txBody>
      </p:sp>
    </p:spTree>
    <p:extLst>
      <p:ext uri="{BB962C8B-B14F-4D97-AF65-F5344CB8AC3E}">
        <p14:creationId xmlns:p14="http://schemas.microsoft.com/office/powerpoint/2010/main" val="8295644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None/>
            </a:pPr>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80</a:t>
            </a:fld>
            <a:endParaRPr lang="tr-TR"/>
          </a:p>
        </p:txBody>
      </p:sp>
    </p:spTree>
    <p:extLst>
      <p:ext uri="{BB962C8B-B14F-4D97-AF65-F5344CB8AC3E}">
        <p14:creationId xmlns:p14="http://schemas.microsoft.com/office/powerpoint/2010/main" val="41903037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None/>
            </a:pPr>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81</a:t>
            </a:fld>
            <a:endParaRPr lang="tr-TR"/>
          </a:p>
        </p:txBody>
      </p:sp>
    </p:spTree>
    <p:extLst>
      <p:ext uri="{BB962C8B-B14F-4D97-AF65-F5344CB8AC3E}">
        <p14:creationId xmlns:p14="http://schemas.microsoft.com/office/powerpoint/2010/main" val="42491339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82</a:t>
            </a:fld>
            <a:endParaRPr lang="tr-TR"/>
          </a:p>
        </p:txBody>
      </p:sp>
    </p:spTree>
    <p:extLst>
      <p:ext uri="{BB962C8B-B14F-4D97-AF65-F5344CB8AC3E}">
        <p14:creationId xmlns:p14="http://schemas.microsoft.com/office/powerpoint/2010/main" val="4190814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83</a:t>
            </a:fld>
            <a:endParaRPr lang="tr-TR"/>
          </a:p>
        </p:txBody>
      </p:sp>
    </p:spTree>
    <p:extLst>
      <p:ext uri="{BB962C8B-B14F-4D97-AF65-F5344CB8AC3E}">
        <p14:creationId xmlns:p14="http://schemas.microsoft.com/office/powerpoint/2010/main" val="13381393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84</a:t>
            </a:fld>
            <a:endParaRPr lang="tr-TR"/>
          </a:p>
        </p:txBody>
      </p:sp>
    </p:spTree>
    <p:extLst>
      <p:ext uri="{BB962C8B-B14F-4D97-AF65-F5344CB8AC3E}">
        <p14:creationId xmlns:p14="http://schemas.microsoft.com/office/powerpoint/2010/main" val="25811089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85</a:t>
            </a:fld>
            <a:endParaRPr lang="tr-TR"/>
          </a:p>
        </p:txBody>
      </p:sp>
    </p:spTree>
    <p:extLst>
      <p:ext uri="{BB962C8B-B14F-4D97-AF65-F5344CB8AC3E}">
        <p14:creationId xmlns:p14="http://schemas.microsoft.com/office/powerpoint/2010/main" val="25041851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86</a:t>
            </a:fld>
            <a:endParaRPr lang="tr-TR"/>
          </a:p>
        </p:txBody>
      </p:sp>
    </p:spTree>
    <p:extLst>
      <p:ext uri="{BB962C8B-B14F-4D97-AF65-F5344CB8AC3E}">
        <p14:creationId xmlns:p14="http://schemas.microsoft.com/office/powerpoint/2010/main" val="6018403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89</a:t>
            </a:fld>
            <a:endParaRPr lang="tr-TR"/>
          </a:p>
        </p:txBody>
      </p:sp>
    </p:spTree>
    <p:extLst>
      <p:ext uri="{BB962C8B-B14F-4D97-AF65-F5344CB8AC3E}">
        <p14:creationId xmlns:p14="http://schemas.microsoft.com/office/powerpoint/2010/main" val="3001003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None/>
            </a:pPr>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8</a:t>
            </a:fld>
            <a:endParaRPr lang="tr-TR"/>
          </a:p>
        </p:txBody>
      </p:sp>
    </p:spTree>
    <p:extLst>
      <p:ext uri="{BB962C8B-B14F-4D97-AF65-F5344CB8AC3E}">
        <p14:creationId xmlns:p14="http://schemas.microsoft.com/office/powerpoint/2010/main" val="3633557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indent="0">
              <a:buNone/>
            </a:pPr>
            <a:endParaRPr lang="tr-TR" dirty="0"/>
          </a:p>
          <a:p>
            <a:endParaRPr lang="tr-TR" dirty="0"/>
          </a:p>
        </p:txBody>
      </p:sp>
      <p:sp>
        <p:nvSpPr>
          <p:cNvPr id="4" name="Slayt Numarası Yer Tutucusu 3"/>
          <p:cNvSpPr>
            <a:spLocks noGrp="1"/>
          </p:cNvSpPr>
          <p:nvPr>
            <p:ph type="sldNum" sz="quarter" idx="5"/>
          </p:nvPr>
        </p:nvSpPr>
        <p:spPr/>
        <p:txBody>
          <a:bodyPr/>
          <a:lstStyle/>
          <a:p>
            <a:fld id="{78DB296E-4C87-DA4A-B781-527BCD755CF6}" type="slidenum">
              <a:rPr lang="tr-TR" smtClean="0"/>
              <a:t>9</a:t>
            </a:fld>
            <a:endParaRPr lang="tr-TR"/>
          </a:p>
        </p:txBody>
      </p:sp>
    </p:spTree>
    <p:extLst>
      <p:ext uri="{BB962C8B-B14F-4D97-AF65-F5344CB8AC3E}">
        <p14:creationId xmlns:p14="http://schemas.microsoft.com/office/powerpoint/2010/main" val="3010631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02">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BCC02BB-4244-964C-BE6F-06E498CCC3F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Başlık 1">
            <a:extLst>
              <a:ext uri="{FF2B5EF4-FFF2-40B4-BE49-F238E27FC236}">
                <a16:creationId xmlns:a16="http://schemas.microsoft.com/office/drawing/2014/main" id="{B164A142-B91B-4842-AD4A-8A8540F126F7}"/>
              </a:ext>
            </a:extLst>
          </p:cNvPr>
          <p:cNvSpPr>
            <a:spLocks noGrp="1"/>
          </p:cNvSpPr>
          <p:nvPr>
            <p:ph type="title"/>
          </p:nvPr>
        </p:nvSpPr>
        <p:spPr>
          <a:xfrm>
            <a:off x="959386" y="18255"/>
            <a:ext cx="10515600" cy="1325563"/>
          </a:xfrm>
        </p:spPr>
        <p:txBody>
          <a:bodyPr/>
          <a:lstStyle>
            <a:lvl1pPr>
              <a:defRPr sz="4000" b="0" i="0">
                <a:solidFill>
                  <a:schemeClr val="bg1"/>
                </a:solidFill>
                <a:latin typeface="Segoe UI Light" panose="020B0402040204020203" pitchFamily="34" charset="0"/>
                <a:cs typeface="Segoe UI Light" panose="020B0402040204020203" pitchFamily="34" charset="0"/>
              </a:defRPr>
            </a:lvl1pPr>
          </a:lstStyle>
          <a:p>
            <a:r>
              <a:rPr lang="tr-TR" dirty="0"/>
              <a:t>Asıl başlık stilini düzenlemek için tıklayın</a:t>
            </a:r>
          </a:p>
        </p:txBody>
      </p:sp>
      <p:sp>
        <p:nvSpPr>
          <p:cNvPr id="13" name="İçerik Yer Tutucusu 2">
            <a:extLst>
              <a:ext uri="{FF2B5EF4-FFF2-40B4-BE49-F238E27FC236}">
                <a16:creationId xmlns:a16="http://schemas.microsoft.com/office/drawing/2014/main" id="{EAC2CD46-3DE8-3B48-BEBF-CAEA9193A6D2}"/>
              </a:ext>
            </a:extLst>
          </p:cNvPr>
          <p:cNvSpPr>
            <a:spLocks noGrp="1"/>
          </p:cNvSpPr>
          <p:nvPr>
            <p:ph idx="1"/>
          </p:nvPr>
        </p:nvSpPr>
        <p:spPr>
          <a:xfrm>
            <a:off x="838200" y="1825625"/>
            <a:ext cx="10515600" cy="4351338"/>
          </a:xfrm>
        </p:spPr>
        <p:txBody>
          <a:bodyPr/>
          <a:lstStyle>
            <a:lvl1pPr>
              <a:defRPr sz="2400" b="0" i="0">
                <a:solidFill>
                  <a:srgbClr val="3E4345"/>
                </a:solidFill>
                <a:latin typeface="Segoe UI Light" panose="020B0402040204020203" pitchFamily="34" charset="0"/>
                <a:cs typeface="Segoe UI Light" panose="020B0402040204020203" pitchFamily="34" charset="0"/>
              </a:defRPr>
            </a:lvl1pPr>
            <a:lvl2pPr>
              <a:defRPr sz="2400" b="0" i="0">
                <a:solidFill>
                  <a:srgbClr val="3E4345"/>
                </a:solidFill>
                <a:latin typeface="Segoe UI Light" panose="020B0402040204020203" pitchFamily="34" charset="0"/>
                <a:cs typeface="Segoe UI Light" panose="020B0402040204020203" pitchFamily="34" charset="0"/>
              </a:defRPr>
            </a:lvl2pPr>
            <a:lvl3pPr>
              <a:defRPr sz="2400" b="0" i="0">
                <a:solidFill>
                  <a:srgbClr val="3E4345"/>
                </a:solidFill>
                <a:latin typeface="Segoe UI Light" panose="020B0402040204020203" pitchFamily="34" charset="0"/>
                <a:cs typeface="Segoe UI Light" panose="020B0402040204020203" pitchFamily="34" charset="0"/>
              </a:defRPr>
            </a:lvl3pPr>
            <a:lvl4pPr>
              <a:defRPr sz="2400" b="0" i="0">
                <a:solidFill>
                  <a:srgbClr val="3E4345"/>
                </a:solidFill>
                <a:latin typeface="Segoe UI Light" panose="020B0402040204020203" pitchFamily="34" charset="0"/>
                <a:cs typeface="Segoe UI Light" panose="020B0402040204020203" pitchFamily="34" charset="0"/>
              </a:defRPr>
            </a:lvl4pPr>
            <a:lvl5pPr>
              <a:defRPr sz="2400" b="0" i="0">
                <a:solidFill>
                  <a:srgbClr val="3E4345"/>
                </a:solidFill>
                <a:latin typeface="Segoe UI Light" panose="020B0402040204020203" pitchFamily="34" charset="0"/>
                <a:cs typeface="Segoe UI Light" panose="020B0402040204020203" pitchFamily="34" charset="0"/>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342956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3">
                                            <p:txEl>
                                              <p:pRg st="0" end="0"/>
                                            </p:txEl>
                                          </p:spTgt>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 calcmode="lin" valueType="num">
                                      <p:cBhvr additive="base">
                                        <p:cTn id="17" dur="500"/>
                                        <p:tgtEl>
                                          <p:spTgt spid="13">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13">
                                            <p:txEl>
                                              <p:pRg st="1" end="1"/>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 calcmode="lin" valueType="num">
                                      <p:cBhvr additive="base">
                                        <p:cTn id="21"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22" dur="500"/>
                                        <p:tgtEl>
                                          <p:spTgt spid="13">
                                            <p:txEl>
                                              <p:pRg st="2" end="2"/>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 calcmode="lin" valueType="num">
                                      <p:cBhvr additive="base">
                                        <p:cTn id="25" dur="500"/>
                                        <p:tgtEl>
                                          <p:spTgt spid="1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3">
                                            <p:txEl>
                                              <p:pRg st="3" end="3"/>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3">
                                            <p:txEl>
                                              <p:pRg st="4" end="4"/>
                                            </p:txEl>
                                          </p:spTgt>
                                        </p:tgtEl>
                                        <p:attrNameLst>
                                          <p:attrName>style.visibility</p:attrName>
                                        </p:attrNameLst>
                                      </p:cBhvr>
                                      <p:to>
                                        <p:strVal val="visible"/>
                                      </p:to>
                                    </p:set>
                                    <p:anim calcmode="lin" valueType="num">
                                      <p:cBhvr additive="base">
                                        <p:cTn id="29" dur="500"/>
                                        <p:tgtEl>
                                          <p:spTgt spid="13">
                                            <p:txEl>
                                              <p:pRg st="4" end="4"/>
                                            </p:txEl>
                                          </p:spTgt>
                                        </p:tgtEl>
                                        <p:attrNameLst>
                                          <p:attrName>ppt_y</p:attrName>
                                        </p:attrNameLst>
                                      </p:cBhvr>
                                      <p:tavLst>
                                        <p:tav tm="0">
                                          <p:val>
                                            <p:strVal val="#ppt_y+#ppt_h*1.125000"/>
                                          </p:val>
                                        </p:tav>
                                        <p:tav tm="100000">
                                          <p:val>
                                            <p:strVal val="#ppt_y"/>
                                          </p:val>
                                        </p:tav>
                                      </p:tavLst>
                                    </p:anim>
                                    <p:animEffect transition="in" filter="wipe(up)">
                                      <p:cBhvr>
                                        <p:cTn id="30"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tmplLst>
          <p:tmpl lvl="1">
            <p:tnLst>
              <p:par>
                <p:cTn presetID="12" presetClass="entr" presetSubtype="4"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p:tgtEl>
                          <p:spTgt spid="13"/>
                        </p:tgtEl>
                        <p:attrNameLst>
                          <p:attrName>ppt_y</p:attrName>
                        </p:attrNameLst>
                      </p:cBhvr>
                      <p:tavLst>
                        <p:tav tm="0">
                          <p:val>
                            <p:strVal val="#ppt_y+#ppt_h*1.125000"/>
                          </p:val>
                        </p:tav>
                        <p:tav tm="100000">
                          <p:val>
                            <p:strVal val="#ppt_y"/>
                          </p:val>
                        </p:tav>
                      </p:tavLst>
                    </p:anim>
                    <p:animEffect transition="in" filter="wipe(up)">
                      <p:cBhvr>
                        <p:cTn dur="500"/>
                        <p:tgtEl>
                          <p:spTgt spid="13"/>
                        </p:tgtEl>
                      </p:cBhvr>
                    </p:animEffect>
                  </p:childTnLst>
                </p:cTn>
              </p:par>
            </p:tnLst>
          </p:tmpl>
          <p:tmpl lvl="2">
            <p:tnLst>
              <p:par>
                <p:cTn presetID="1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p:tgtEl>
                          <p:spTgt spid="13"/>
                        </p:tgtEl>
                        <p:attrNameLst>
                          <p:attrName>ppt_y</p:attrName>
                        </p:attrNameLst>
                      </p:cBhvr>
                      <p:tavLst>
                        <p:tav tm="0">
                          <p:val>
                            <p:strVal val="#ppt_y+#ppt_h*1.125000"/>
                          </p:val>
                        </p:tav>
                        <p:tav tm="100000">
                          <p:val>
                            <p:strVal val="#ppt_y"/>
                          </p:val>
                        </p:tav>
                      </p:tavLst>
                    </p:anim>
                    <p:animEffect transition="in" filter="wipe(up)">
                      <p:cBhvr>
                        <p:cTn dur="500"/>
                        <p:tgtEl>
                          <p:spTgt spid="13"/>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p:tgtEl>
                          <p:spTgt spid="13"/>
                        </p:tgtEl>
                        <p:attrNameLst>
                          <p:attrName>ppt_y</p:attrName>
                        </p:attrNameLst>
                      </p:cBhvr>
                      <p:tavLst>
                        <p:tav tm="0">
                          <p:val>
                            <p:strVal val="#ppt_y+#ppt_h*1.125000"/>
                          </p:val>
                        </p:tav>
                        <p:tav tm="100000">
                          <p:val>
                            <p:strVal val="#ppt_y"/>
                          </p:val>
                        </p:tav>
                      </p:tavLst>
                    </p:anim>
                    <p:animEffect transition="in" filter="wipe(up)">
                      <p:cBhvr>
                        <p:cTn dur="500"/>
                        <p:tgtEl>
                          <p:spTgt spid="13"/>
                        </p:tgtEl>
                      </p:cBhvr>
                    </p:animEffect>
                  </p:childTnLst>
                </p:cTn>
              </p:par>
            </p:tnLst>
          </p:tmpl>
          <p:tmpl lvl="4">
            <p:tnLst>
              <p:par>
                <p:cTn presetID="1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p:tgtEl>
                          <p:spTgt spid="13"/>
                        </p:tgtEl>
                        <p:attrNameLst>
                          <p:attrName>ppt_y</p:attrName>
                        </p:attrNameLst>
                      </p:cBhvr>
                      <p:tavLst>
                        <p:tav tm="0">
                          <p:val>
                            <p:strVal val="#ppt_y+#ppt_h*1.125000"/>
                          </p:val>
                        </p:tav>
                        <p:tav tm="100000">
                          <p:val>
                            <p:strVal val="#ppt_y"/>
                          </p:val>
                        </p:tav>
                      </p:tavLst>
                    </p:anim>
                    <p:animEffect transition="in" filter="wipe(up)">
                      <p:cBhvr>
                        <p:cTn dur="500"/>
                        <p:tgtEl>
                          <p:spTgt spid="13"/>
                        </p:tgtEl>
                      </p:cBhvr>
                    </p:animEffect>
                  </p:childTnLst>
                </p:cTn>
              </p:par>
            </p:tnLst>
          </p:tmpl>
          <p:tmpl lvl="5">
            <p:tnLst>
              <p:par>
                <p:cTn presetID="1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p:tgtEl>
                          <p:spTgt spid="13"/>
                        </p:tgtEl>
                        <p:attrNameLst>
                          <p:attrName>ppt_y</p:attrName>
                        </p:attrNameLst>
                      </p:cBhvr>
                      <p:tavLst>
                        <p:tav tm="0">
                          <p:val>
                            <p:strVal val="#ppt_y+#ppt_h*1.125000"/>
                          </p:val>
                        </p:tav>
                        <p:tav tm="100000">
                          <p:val>
                            <p:strVal val="#ppt_y"/>
                          </p:val>
                        </p:tav>
                      </p:tavLst>
                    </p:anim>
                    <p:animEffect transition="in" filter="wipe(up)">
                      <p:cBhvr>
                        <p:cTn dur="500"/>
                        <p:tgtEl>
                          <p:spTgt spid="1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09">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576A4AB5-79F6-B14A-9384-E7E61266A25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Başlık 1">
            <a:extLst>
              <a:ext uri="{FF2B5EF4-FFF2-40B4-BE49-F238E27FC236}">
                <a16:creationId xmlns:a16="http://schemas.microsoft.com/office/drawing/2014/main" id="{F2CBE975-336D-674A-BBBC-CCD865D903DA}"/>
              </a:ext>
            </a:extLst>
          </p:cNvPr>
          <p:cNvSpPr>
            <a:spLocks noGrp="1"/>
          </p:cNvSpPr>
          <p:nvPr>
            <p:ph type="title"/>
          </p:nvPr>
        </p:nvSpPr>
        <p:spPr>
          <a:xfrm>
            <a:off x="6424392" y="1189831"/>
            <a:ext cx="5586190" cy="1325563"/>
          </a:xfrm>
        </p:spPr>
        <p:txBody>
          <a:bodyPr/>
          <a:lstStyle>
            <a:lvl1pPr>
              <a:defRPr sz="4000" b="1" i="1">
                <a:solidFill>
                  <a:srgbClr val="0070C0"/>
                </a:solidFill>
                <a:latin typeface="Segoe UI Semibold" panose="020B0502040204020203" pitchFamily="34" charset="0"/>
                <a:cs typeface="Segoe UI Semibold" panose="020B0502040204020203" pitchFamily="34" charset="0"/>
              </a:defRPr>
            </a:lvl1pPr>
          </a:lstStyle>
          <a:p>
            <a:r>
              <a:rPr lang="tr-TR" dirty="0"/>
              <a:t>Asıl başlık stilini düzenlemek için tıklayın</a:t>
            </a:r>
          </a:p>
        </p:txBody>
      </p:sp>
      <p:sp>
        <p:nvSpPr>
          <p:cNvPr id="3" name="Veri Yer Tutucusu 2">
            <a:extLst>
              <a:ext uri="{FF2B5EF4-FFF2-40B4-BE49-F238E27FC236}">
                <a16:creationId xmlns:a16="http://schemas.microsoft.com/office/drawing/2014/main" id="{7C493D86-B7B2-F14B-8DB0-DB57B6E564D6}"/>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4" name="Alt Bilgi Yer Tutucusu 3">
            <a:extLst>
              <a:ext uri="{FF2B5EF4-FFF2-40B4-BE49-F238E27FC236}">
                <a16:creationId xmlns:a16="http://schemas.microsoft.com/office/drawing/2014/main" id="{0E2F3AC5-2CAE-D24A-A182-724607749191}"/>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832B0FB9-ADB3-894A-A2DF-EF0EAD1E4F59}"/>
              </a:ext>
            </a:extLst>
          </p:cNvPr>
          <p:cNvSpPr>
            <a:spLocks noGrp="1"/>
          </p:cNvSpPr>
          <p:nvPr>
            <p:ph type="sldNum" sz="quarter" idx="12"/>
          </p:nvPr>
        </p:nvSpPr>
        <p:spPr/>
        <p:txBody>
          <a:bodyPr/>
          <a:lstStyle/>
          <a:p>
            <a:fld id="{E7317F4A-3AF4-FD47-88F2-C72AD5006E6A}" type="slidenum">
              <a:rPr lang="tr-TR" smtClean="0"/>
              <a:t>‹#›</a:t>
            </a:fld>
            <a:endParaRPr lang="tr-TR"/>
          </a:p>
        </p:txBody>
      </p:sp>
      <p:sp>
        <p:nvSpPr>
          <p:cNvPr id="10" name="Resim Yer Tutucusu 2">
            <a:extLst>
              <a:ext uri="{FF2B5EF4-FFF2-40B4-BE49-F238E27FC236}">
                <a16:creationId xmlns:a16="http://schemas.microsoft.com/office/drawing/2014/main" id="{ED9BFA2F-0131-E241-A759-AA46FF6B3F3F}"/>
              </a:ext>
            </a:extLst>
          </p:cNvPr>
          <p:cNvSpPr>
            <a:spLocks noGrp="1"/>
          </p:cNvSpPr>
          <p:nvPr>
            <p:ph type="pic" idx="13"/>
          </p:nvPr>
        </p:nvSpPr>
        <p:spPr>
          <a:xfrm>
            <a:off x="1097366" y="1044756"/>
            <a:ext cx="4670244" cy="4670244"/>
          </a:xfrm>
          <a:prstGeom prst="ellipse">
            <a:avLst/>
          </a:prstGeom>
        </p:spPr>
        <p:txBody>
          <a:bodyP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11" name="İçerik Yer Tutucusu 2">
            <a:extLst>
              <a:ext uri="{FF2B5EF4-FFF2-40B4-BE49-F238E27FC236}">
                <a16:creationId xmlns:a16="http://schemas.microsoft.com/office/drawing/2014/main" id="{AE6AD33E-40DF-7149-BB57-6DB07436C5FA}"/>
              </a:ext>
            </a:extLst>
          </p:cNvPr>
          <p:cNvSpPr>
            <a:spLocks noGrp="1"/>
          </p:cNvSpPr>
          <p:nvPr>
            <p:ph sz="half" idx="1"/>
          </p:nvPr>
        </p:nvSpPr>
        <p:spPr>
          <a:xfrm>
            <a:off x="6424392" y="2753472"/>
            <a:ext cx="5586190" cy="2961528"/>
          </a:xfrm>
        </p:spPr>
        <p:txBody>
          <a:bodyPr/>
          <a:lstStyle>
            <a:lvl1pPr>
              <a:defRPr sz="2400" b="0" i="0">
                <a:solidFill>
                  <a:srgbClr val="3E4345"/>
                </a:solidFill>
                <a:latin typeface="Segoe UI Light" panose="020B0402040204020203" pitchFamily="34" charset="0"/>
                <a:cs typeface="Segoe UI Light" panose="020B0402040204020203" pitchFamily="34" charset="0"/>
              </a:defRPr>
            </a:lvl1pPr>
            <a:lvl2pPr>
              <a:defRPr sz="2400" b="0" i="0">
                <a:solidFill>
                  <a:srgbClr val="3E4345"/>
                </a:solidFill>
                <a:latin typeface="Segoe UI Light" panose="020B0402040204020203" pitchFamily="34" charset="0"/>
                <a:cs typeface="Segoe UI Light" panose="020B0402040204020203" pitchFamily="34" charset="0"/>
              </a:defRPr>
            </a:lvl2pPr>
            <a:lvl3pPr>
              <a:defRPr sz="2400" b="0" i="0">
                <a:solidFill>
                  <a:srgbClr val="3E4345"/>
                </a:solidFill>
                <a:latin typeface="Segoe UI Light" panose="020B0402040204020203" pitchFamily="34" charset="0"/>
                <a:cs typeface="Segoe UI Light" panose="020B0402040204020203" pitchFamily="34" charset="0"/>
              </a:defRPr>
            </a:lvl3pPr>
            <a:lvl4pPr>
              <a:defRPr sz="2400" b="0" i="0">
                <a:solidFill>
                  <a:srgbClr val="3E4345"/>
                </a:solidFill>
                <a:latin typeface="Segoe UI Light" panose="020B0402040204020203" pitchFamily="34" charset="0"/>
                <a:cs typeface="Segoe UI Light" panose="020B0402040204020203" pitchFamily="34" charset="0"/>
              </a:defRPr>
            </a:lvl4pPr>
            <a:lvl5pPr>
              <a:defRPr sz="2400" b="0" i="0">
                <a:solidFill>
                  <a:srgbClr val="3E4345"/>
                </a:solidFill>
                <a:latin typeface="Segoe UI Light" panose="020B0402040204020203" pitchFamily="34" charset="0"/>
                <a:cs typeface="Segoe UI Light" panose="020B0402040204020203" pitchFamily="34" charset="0"/>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178972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p:tgtEl>
                                          <p:spTgt spid="11">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1">
                                            <p:txEl>
                                              <p:pRg st="0" end="0"/>
                                            </p:txEl>
                                          </p:spTgt>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 calcmode="lin" valueType="num">
                                      <p:cBhvr additive="base">
                                        <p:cTn id="17" dur="500"/>
                                        <p:tgtEl>
                                          <p:spTgt spid="11">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11">
                                            <p:txEl>
                                              <p:pRg st="1" end="1"/>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additive="base">
                                        <p:cTn id="21" dur="500"/>
                                        <p:tgtEl>
                                          <p:spTgt spid="11">
                                            <p:txEl>
                                              <p:pRg st="2" end="2"/>
                                            </p:txEl>
                                          </p:spTgt>
                                        </p:tgtEl>
                                        <p:attrNameLst>
                                          <p:attrName>ppt_y</p:attrName>
                                        </p:attrNameLst>
                                      </p:cBhvr>
                                      <p:tavLst>
                                        <p:tav tm="0">
                                          <p:val>
                                            <p:strVal val="#ppt_y+#ppt_h*1.125000"/>
                                          </p:val>
                                        </p:tav>
                                        <p:tav tm="100000">
                                          <p:val>
                                            <p:strVal val="#ppt_y"/>
                                          </p:val>
                                        </p:tav>
                                      </p:tavLst>
                                    </p:anim>
                                    <p:animEffect transition="in" filter="wipe(up)">
                                      <p:cBhvr>
                                        <p:cTn id="22" dur="500"/>
                                        <p:tgtEl>
                                          <p:spTgt spid="11">
                                            <p:txEl>
                                              <p:pRg st="2" end="2"/>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p:tgtEl>
                                          <p:spTgt spid="11">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1">
                                            <p:txEl>
                                              <p:pRg st="3" end="3"/>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anim calcmode="lin" valueType="num">
                                      <p:cBhvr additive="base">
                                        <p:cTn id="29" dur="500"/>
                                        <p:tgtEl>
                                          <p:spTgt spid="11">
                                            <p:txEl>
                                              <p:pRg st="4" end="4"/>
                                            </p:txEl>
                                          </p:spTgt>
                                        </p:tgtEl>
                                        <p:attrNameLst>
                                          <p:attrName>ppt_y</p:attrName>
                                        </p:attrNameLst>
                                      </p:cBhvr>
                                      <p:tavLst>
                                        <p:tav tm="0">
                                          <p:val>
                                            <p:strVal val="#ppt_y+#ppt_h*1.125000"/>
                                          </p:val>
                                        </p:tav>
                                        <p:tav tm="100000">
                                          <p:val>
                                            <p:strVal val="#ppt_y"/>
                                          </p:val>
                                        </p:tav>
                                      </p:tavLst>
                                    </p:anim>
                                    <p:animEffect transition="in" filter="wipe(up)">
                                      <p:cBhvr>
                                        <p:cTn id="30"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p:tmplLst>
          <p:tmpl lvl="1">
            <p:tnLst>
              <p:par>
                <p:cTn presetID="12" presetClass="entr" presetSubtype="4"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p:tgtEl>
                          <p:spTgt spid="11"/>
                        </p:tgtEl>
                        <p:attrNameLst>
                          <p:attrName>ppt_y</p:attrName>
                        </p:attrNameLst>
                      </p:cBhvr>
                      <p:tavLst>
                        <p:tav tm="0">
                          <p:val>
                            <p:strVal val="#ppt_y+#ppt_h*1.125000"/>
                          </p:val>
                        </p:tav>
                        <p:tav tm="100000">
                          <p:val>
                            <p:strVal val="#ppt_y"/>
                          </p:val>
                        </p:tav>
                      </p:tavLst>
                    </p:anim>
                    <p:animEffect transition="in" filter="wipe(up)">
                      <p:cBhvr>
                        <p:cTn dur="500"/>
                        <p:tgtEl>
                          <p:spTgt spid="11"/>
                        </p:tgtEl>
                      </p:cBhvr>
                    </p:animEffect>
                  </p:childTnLst>
                </p:cTn>
              </p:par>
            </p:tnLst>
          </p:tmpl>
          <p:tmpl lvl="2">
            <p:tnLst>
              <p:par>
                <p:cTn presetID="1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p:tgtEl>
                          <p:spTgt spid="11"/>
                        </p:tgtEl>
                        <p:attrNameLst>
                          <p:attrName>ppt_y</p:attrName>
                        </p:attrNameLst>
                      </p:cBhvr>
                      <p:tavLst>
                        <p:tav tm="0">
                          <p:val>
                            <p:strVal val="#ppt_y+#ppt_h*1.125000"/>
                          </p:val>
                        </p:tav>
                        <p:tav tm="100000">
                          <p:val>
                            <p:strVal val="#ppt_y"/>
                          </p:val>
                        </p:tav>
                      </p:tavLst>
                    </p:anim>
                    <p:animEffect transition="in" filter="wipe(up)">
                      <p:cBhvr>
                        <p:cTn dur="500"/>
                        <p:tgtEl>
                          <p:spTgt spid="11"/>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p:tgtEl>
                          <p:spTgt spid="11"/>
                        </p:tgtEl>
                        <p:attrNameLst>
                          <p:attrName>ppt_y</p:attrName>
                        </p:attrNameLst>
                      </p:cBhvr>
                      <p:tavLst>
                        <p:tav tm="0">
                          <p:val>
                            <p:strVal val="#ppt_y+#ppt_h*1.125000"/>
                          </p:val>
                        </p:tav>
                        <p:tav tm="100000">
                          <p:val>
                            <p:strVal val="#ppt_y"/>
                          </p:val>
                        </p:tav>
                      </p:tavLst>
                    </p:anim>
                    <p:animEffect transition="in" filter="wipe(up)">
                      <p:cBhvr>
                        <p:cTn dur="500"/>
                        <p:tgtEl>
                          <p:spTgt spid="11"/>
                        </p:tgtEl>
                      </p:cBhvr>
                    </p:animEffect>
                  </p:childTnLst>
                </p:cTn>
              </p:par>
            </p:tnLst>
          </p:tmpl>
          <p:tmpl lvl="4">
            <p:tnLst>
              <p:par>
                <p:cTn presetID="1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p:tgtEl>
                          <p:spTgt spid="11"/>
                        </p:tgtEl>
                        <p:attrNameLst>
                          <p:attrName>ppt_y</p:attrName>
                        </p:attrNameLst>
                      </p:cBhvr>
                      <p:tavLst>
                        <p:tav tm="0">
                          <p:val>
                            <p:strVal val="#ppt_y+#ppt_h*1.125000"/>
                          </p:val>
                        </p:tav>
                        <p:tav tm="100000">
                          <p:val>
                            <p:strVal val="#ppt_y"/>
                          </p:val>
                        </p:tav>
                      </p:tavLst>
                    </p:anim>
                    <p:animEffect transition="in" filter="wipe(up)">
                      <p:cBhvr>
                        <p:cTn dur="500"/>
                        <p:tgtEl>
                          <p:spTgt spid="11"/>
                        </p:tgtEl>
                      </p:cBhvr>
                    </p:animEffect>
                  </p:childTnLst>
                </p:cTn>
              </p:par>
            </p:tnLst>
          </p:tmpl>
          <p:tmpl lvl="5">
            <p:tnLst>
              <p:par>
                <p:cTn presetID="1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p:tgtEl>
                          <p:spTgt spid="11"/>
                        </p:tgtEl>
                        <p:attrNameLst>
                          <p:attrName>ppt_y</p:attrName>
                        </p:attrNameLst>
                      </p:cBhvr>
                      <p:tavLst>
                        <p:tav tm="0">
                          <p:val>
                            <p:strVal val="#ppt_y+#ppt_h*1.125000"/>
                          </p:val>
                        </p:tav>
                        <p:tav tm="100000">
                          <p:val>
                            <p:strVal val="#ppt_y"/>
                          </p:val>
                        </p:tav>
                      </p:tavLst>
                    </p:anim>
                    <p:animEffect transition="in" filter="wipe(up)">
                      <p:cBhvr>
                        <p:cTn dur="500"/>
                        <p:tgtEl>
                          <p:spTgt spid="11"/>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010">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4C31E672-F8DD-2949-A97F-0002097FB1C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Veri Yer Tutucusu 2">
            <a:extLst>
              <a:ext uri="{FF2B5EF4-FFF2-40B4-BE49-F238E27FC236}">
                <a16:creationId xmlns:a16="http://schemas.microsoft.com/office/drawing/2014/main" id="{273E60B6-1A0D-8B45-8A61-761FAC7887BC}"/>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4" name="Alt Bilgi Yer Tutucusu 3">
            <a:extLst>
              <a:ext uri="{FF2B5EF4-FFF2-40B4-BE49-F238E27FC236}">
                <a16:creationId xmlns:a16="http://schemas.microsoft.com/office/drawing/2014/main" id="{4142901D-42AE-8243-805D-FF208D4DAAD7}"/>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E98AC950-3029-244B-8026-F7F92AFAB00C}"/>
              </a:ext>
            </a:extLst>
          </p:cNvPr>
          <p:cNvSpPr>
            <a:spLocks noGrp="1"/>
          </p:cNvSpPr>
          <p:nvPr>
            <p:ph type="sldNum" sz="quarter" idx="12"/>
          </p:nvPr>
        </p:nvSpPr>
        <p:spPr/>
        <p:txBody>
          <a:bodyPr/>
          <a:lstStyle/>
          <a:p>
            <a:fld id="{E7317F4A-3AF4-FD47-88F2-C72AD5006E6A}" type="slidenum">
              <a:rPr lang="tr-TR" smtClean="0"/>
              <a:t>‹#›</a:t>
            </a:fld>
            <a:endParaRPr lang="tr-TR"/>
          </a:p>
        </p:txBody>
      </p:sp>
      <p:sp>
        <p:nvSpPr>
          <p:cNvPr id="8" name="Resim Yer Tutucusu 2">
            <a:extLst>
              <a:ext uri="{FF2B5EF4-FFF2-40B4-BE49-F238E27FC236}">
                <a16:creationId xmlns:a16="http://schemas.microsoft.com/office/drawing/2014/main" id="{91F748A4-124A-9D46-AC02-AABA3E2457FA}"/>
              </a:ext>
            </a:extLst>
          </p:cNvPr>
          <p:cNvSpPr>
            <a:spLocks noGrp="1"/>
          </p:cNvSpPr>
          <p:nvPr>
            <p:ph type="pic" idx="13"/>
          </p:nvPr>
        </p:nvSpPr>
        <p:spPr>
          <a:xfrm>
            <a:off x="6529978" y="1093878"/>
            <a:ext cx="4670244" cy="4670244"/>
          </a:xfrm>
          <a:prstGeom prst="ellipse">
            <a:avLst/>
          </a:prstGeom>
        </p:spPr>
        <p:txBody>
          <a:bodyP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11" name="Başlık 1">
            <a:extLst>
              <a:ext uri="{FF2B5EF4-FFF2-40B4-BE49-F238E27FC236}">
                <a16:creationId xmlns:a16="http://schemas.microsoft.com/office/drawing/2014/main" id="{6CFB6A6B-DE53-FC4E-96C8-9E4B786761C7}"/>
              </a:ext>
            </a:extLst>
          </p:cNvPr>
          <p:cNvSpPr>
            <a:spLocks noGrp="1"/>
          </p:cNvSpPr>
          <p:nvPr>
            <p:ph type="title"/>
          </p:nvPr>
        </p:nvSpPr>
        <p:spPr>
          <a:xfrm>
            <a:off x="655604" y="1482748"/>
            <a:ext cx="5586190" cy="1325563"/>
          </a:xfrm>
        </p:spPr>
        <p:txBody>
          <a:bodyPr/>
          <a:lstStyle>
            <a:lvl1pPr>
              <a:defRPr sz="4000" b="1" i="1">
                <a:solidFill>
                  <a:srgbClr val="0070C0"/>
                </a:solidFill>
                <a:latin typeface="Segoe UI" panose="020B0502040204020203" pitchFamily="34" charset="0"/>
                <a:cs typeface="Segoe UI" panose="020B0502040204020203" pitchFamily="34" charset="0"/>
              </a:defRPr>
            </a:lvl1pPr>
          </a:lstStyle>
          <a:p>
            <a:r>
              <a:rPr lang="tr-TR" dirty="0"/>
              <a:t>Asıl başlık stilini düzenlemek için tıklayın</a:t>
            </a:r>
          </a:p>
        </p:txBody>
      </p:sp>
      <p:sp>
        <p:nvSpPr>
          <p:cNvPr id="12" name="İçerik Yer Tutucusu 2">
            <a:extLst>
              <a:ext uri="{FF2B5EF4-FFF2-40B4-BE49-F238E27FC236}">
                <a16:creationId xmlns:a16="http://schemas.microsoft.com/office/drawing/2014/main" id="{A2E7175B-01CA-264B-A56C-530CBC747F4F}"/>
              </a:ext>
            </a:extLst>
          </p:cNvPr>
          <p:cNvSpPr>
            <a:spLocks noGrp="1"/>
          </p:cNvSpPr>
          <p:nvPr>
            <p:ph sz="half" idx="1"/>
          </p:nvPr>
        </p:nvSpPr>
        <p:spPr>
          <a:xfrm>
            <a:off x="655604" y="3046389"/>
            <a:ext cx="5586190" cy="2961528"/>
          </a:xfrm>
        </p:spPr>
        <p:txBody>
          <a:bodyPr/>
          <a:lstStyle>
            <a:lvl1pPr>
              <a:defRPr sz="2400" b="0" i="0">
                <a:solidFill>
                  <a:srgbClr val="3E4345"/>
                </a:solidFill>
                <a:latin typeface="Segoe UI Light" panose="020B0402040204020203" pitchFamily="34" charset="0"/>
                <a:cs typeface="Segoe UI Light" panose="020B0402040204020203" pitchFamily="34" charset="0"/>
              </a:defRPr>
            </a:lvl1pPr>
            <a:lvl2pPr>
              <a:defRPr sz="2400" b="0" i="0">
                <a:solidFill>
                  <a:srgbClr val="3E4345"/>
                </a:solidFill>
                <a:latin typeface="Segoe UI Light" panose="020B0402040204020203" pitchFamily="34" charset="0"/>
                <a:cs typeface="Segoe UI Light" panose="020B0402040204020203" pitchFamily="34" charset="0"/>
              </a:defRPr>
            </a:lvl2pPr>
            <a:lvl3pPr>
              <a:defRPr sz="2400" b="0" i="0">
                <a:solidFill>
                  <a:srgbClr val="3E4345"/>
                </a:solidFill>
                <a:latin typeface="Segoe UI Light" panose="020B0402040204020203" pitchFamily="34" charset="0"/>
                <a:cs typeface="Segoe UI Light" panose="020B0402040204020203" pitchFamily="34" charset="0"/>
              </a:defRPr>
            </a:lvl3pPr>
            <a:lvl4pPr>
              <a:defRPr sz="2400" b="0" i="0">
                <a:solidFill>
                  <a:srgbClr val="3E4345"/>
                </a:solidFill>
                <a:latin typeface="Segoe UI Light" panose="020B0402040204020203" pitchFamily="34" charset="0"/>
                <a:cs typeface="Segoe UI Light" panose="020B0402040204020203" pitchFamily="34" charset="0"/>
              </a:defRPr>
            </a:lvl4pPr>
            <a:lvl5pPr>
              <a:defRPr sz="2400" b="0" i="0">
                <a:solidFill>
                  <a:srgbClr val="3E4345"/>
                </a:solidFill>
                <a:latin typeface="Segoe UI Light" panose="020B0402040204020203" pitchFamily="34" charset="0"/>
                <a:cs typeface="Segoe UI Light" panose="020B0402040204020203" pitchFamily="34" charset="0"/>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251159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p:tgtEl>
                                          <p:spTgt spid="12">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2">
                                            <p:txEl>
                                              <p:pRg st="0" end="0"/>
                                            </p:txEl>
                                          </p:spTgt>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 calcmode="lin" valueType="num">
                                      <p:cBhvr additive="base">
                                        <p:cTn id="17" dur="500"/>
                                        <p:tgtEl>
                                          <p:spTgt spid="12">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12">
                                            <p:txEl>
                                              <p:pRg st="1" end="1"/>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 calcmode="lin" valueType="num">
                                      <p:cBhvr additive="base">
                                        <p:cTn id="21" dur="500"/>
                                        <p:tgtEl>
                                          <p:spTgt spid="12">
                                            <p:txEl>
                                              <p:pRg st="2" end="2"/>
                                            </p:txEl>
                                          </p:spTgt>
                                        </p:tgtEl>
                                        <p:attrNameLst>
                                          <p:attrName>ppt_y</p:attrName>
                                        </p:attrNameLst>
                                      </p:cBhvr>
                                      <p:tavLst>
                                        <p:tav tm="0">
                                          <p:val>
                                            <p:strVal val="#ppt_y+#ppt_h*1.125000"/>
                                          </p:val>
                                        </p:tav>
                                        <p:tav tm="100000">
                                          <p:val>
                                            <p:strVal val="#ppt_y"/>
                                          </p:val>
                                        </p:tav>
                                      </p:tavLst>
                                    </p:anim>
                                    <p:animEffect transition="in" filter="wipe(up)">
                                      <p:cBhvr>
                                        <p:cTn id="22" dur="500"/>
                                        <p:tgtEl>
                                          <p:spTgt spid="12">
                                            <p:txEl>
                                              <p:pRg st="2" end="2"/>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p:tgtEl>
                                          <p:spTgt spid="12">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2">
                                            <p:txEl>
                                              <p:pRg st="3" end="3"/>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anim calcmode="lin" valueType="num">
                                      <p:cBhvr additive="base">
                                        <p:cTn id="29" dur="500"/>
                                        <p:tgtEl>
                                          <p:spTgt spid="12">
                                            <p:txEl>
                                              <p:pRg st="4" end="4"/>
                                            </p:txEl>
                                          </p:spTgt>
                                        </p:tgtEl>
                                        <p:attrNameLst>
                                          <p:attrName>ppt_y</p:attrName>
                                        </p:attrNameLst>
                                      </p:cBhvr>
                                      <p:tavLst>
                                        <p:tav tm="0">
                                          <p:val>
                                            <p:strVal val="#ppt_y+#ppt_h*1.125000"/>
                                          </p:val>
                                        </p:tav>
                                        <p:tav tm="100000">
                                          <p:val>
                                            <p:strVal val="#ppt_y"/>
                                          </p:val>
                                        </p:tav>
                                      </p:tavLst>
                                    </p:anim>
                                    <p:animEffect transition="in" filter="wipe(up)">
                                      <p:cBhvr>
                                        <p:cTn id="30"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uild="p">
        <p:tmplLst>
          <p:tmpl lvl="1">
            <p:tnLst>
              <p:par>
                <p:cTn presetID="12" presetClass="entr" presetSubtype="4"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p:tgtEl>
                          <p:spTgt spid="12"/>
                        </p:tgtEl>
                        <p:attrNameLst>
                          <p:attrName>ppt_y</p:attrName>
                        </p:attrNameLst>
                      </p:cBhvr>
                      <p:tavLst>
                        <p:tav tm="0">
                          <p:val>
                            <p:strVal val="#ppt_y+#ppt_h*1.125000"/>
                          </p:val>
                        </p:tav>
                        <p:tav tm="100000">
                          <p:val>
                            <p:strVal val="#ppt_y"/>
                          </p:val>
                        </p:tav>
                      </p:tavLst>
                    </p:anim>
                    <p:animEffect transition="in" filter="wipe(up)">
                      <p:cBhvr>
                        <p:cTn dur="500"/>
                        <p:tgtEl>
                          <p:spTgt spid="12"/>
                        </p:tgtEl>
                      </p:cBhvr>
                    </p:animEffect>
                  </p:childTnLst>
                </p:cTn>
              </p:par>
            </p:tnLst>
          </p:tmpl>
          <p:tmpl lvl="2">
            <p:tnLst>
              <p:par>
                <p:cTn presetID="12" presetClass="entr" presetSubtype="4"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p:tgtEl>
                          <p:spTgt spid="12"/>
                        </p:tgtEl>
                        <p:attrNameLst>
                          <p:attrName>ppt_y</p:attrName>
                        </p:attrNameLst>
                      </p:cBhvr>
                      <p:tavLst>
                        <p:tav tm="0">
                          <p:val>
                            <p:strVal val="#ppt_y+#ppt_h*1.125000"/>
                          </p:val>
                        </p:tav>
                        <p:tav tm="100000">
                          <p:val>
                            <p:strVal val="#ppt_y"/>
                          </p:val>
                        </p:tav>
                      </p:tavLst>
                    </p:anim>
                    <p:animEffect transition="in" filter="wipe(up)">
                      <p:cBhvr>
                        <p:cTn dur="500"/>
                        <p:tgtEl>
                          <p:spTgt spid="12"/>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p:tgtEl>
                          <p:spTgt spid="12"/>
                        </p:tgtEl>
                        <p:attrNameLst>
                          <p:attrName>ppt_y</p:attrName>
                        </p:attrNameLst>
                      </p:cBhvr>
                      <p:tavLst>
                        <p:tav tm="0">
                          <p:val>
                            <p:strVal val="#ppt_y+#ppt_h*1.125000"/>
                          </p:val>
                        </p:tav>
                        <p:tav tm="100000">
                          <p:val>
                            <p:strVal val="#ppt_y"/>
                          </p:val>
                        </p:tav>
                      </p:tavLst>
                    </p:anim>
                    <p:animEffect transition="in" filter="wipe(up)">
                      <p:cBhvr>
                        <p:cTn dur="500"/>
                        <p:tgtEl>
                          <p:spTgt spid="12"/>
                        </p:tgtEl>
                      </p:cBhvr>
                    </p:animEffect>
                  </p:childTnLst>
                </p:cTn>
              </p:par>
            </p:tnLst>
          </p:tmpl>
          <p:tmpl lvl="4">
            <p:tnLst>
              <p:par>
                <p:cTn presetID="12" presetClass="entr" presetSubtype="4"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p:tgtEl>
                          <p:spTgt spid="12"/>
                        </p:tgtEl>
                        <p:attrNameLst>
                          <p:attrName>ppt_y</p:attrName>
                        </p:attrNameLst>
                      </p:cBhvr>
                      <p:tavLst>
                        <p:tav tm="0">
                          <p:val>
                            <p:strVal val="#ppt_y+#ppt_h*1.125000"/>
                          </p:val>
                        </p:tav>
                        <p:tav tm="100000">
                          <p:val>
                            <p:strVal val="#ppt_y"/>
                          </p:val>
                        </p:tav>
                      </p:tavLst>
                    </p:anim>
                    <p:animEffect transition="in" filter="wipe(up)">
                      <p:cBhvr>
                        <p:cTn dur="500"/>
                        <p:tgtEl>
                          <p:spTgt spid="12"/>
                        </p:tgtEl>
                      </p:cBhvr>
                    </p:animEffect>
                  </p:childTnLst>
                </p:cTn>
              </p:par>
            </p:tnLst>
          </p:tmpl>
          <p:tmpl lvl="5">
            <p:tnLst>
              <p:par>
                <p:cTn presetID="12" presetClass="entr" presetSubtype="4"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p:tgtEl>
                          <p:spTgt spid="12"/>
                        </p:tgtEl>
                        <p:attrNameLst>
                          <p:attrName>ppt_y</p:attrName>
                        </p:attrNameLst>
                      </p:cBhvr>
                      <p:tavLst>
                        <p:tav tm="0">
                          <p:val>
                            <p:strVal val="#ppt_y+#ppt_h*1.125000"/>
                          </p:val>
                        </p:tav>
                        <p:tav tm="100000">
                          <p:val>
                            <p:strVal val="#ppt_y"/>
                          </p:val>
                        </p:tav>
                      </p:tavLst>
                    </p:anim>
                    <p:animEffect transition="in" filter="wipe(up)">
                      <p:cBhvr>
                        <p:cTn dur="500"/>
                        <p:tgtEl>
                          <p:spTgt spid="12"/>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11">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11E694CF-C397-BB49-82E6-0D4D94C6C5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Veri Yer Tutucusu 2">
            <a:extLst>
              <a:ext uri="{FF2B5EF4-FFF2-40B4-BE49-F238E27FC236}">
                <a16:creationId xmlns:a16="http://schemas.microsoft.com/office/drawing/2014/main" id="{9CD4A675-FD7B-7D49-BFD3-C816C980C56C}"/>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4" name="Alt Bilgi Yer Tutucusu 3">
            <a:extLst>
              <a:ext uri="{FF2B5EF4-FFF2-40B4-BE49-F238E27FC236}">
                <a16:creationId xmlns:a16="http://schemas.microsoft.com/office/drawing/2014/main" id="{AA53FA40-D5D5-004A-A7F1-BBD618C0DEFA}"/>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76E95FB7-097D-914A-8C60-565BB9C4A241}"/>
              </a:ext>
            </a:extLst>
          </p:cNvPr>
          <p:cNvSpPr>
            <a:spLocks noGrp="1"/>
          </p:cNvSpPr>
          <p:nvPr>
            <p:ph type="sldNum" sz="quarter" idx="12"/>
          </p:nvPr>
        </p:nvSpPr>
        <p:spPr/>
        <p:txBody>
          <a:bodyPr/>
          <a:lstStyle/>
          <a:p>
            <a:fld id="{E7317F4A-3AF4-FD47-88F2-C72AD5006E6A}" type="slidenum">
              <a:rPr lang="tr-TR" smtClean="0"/>
              <a:t>‹#›</a:t>
            </a:fld>
            <a:endParaRPr lang="tr-TR"/>
          </a:p>
        </p:txBody>
      </p:sp>
      <p:sp>
        <p:nvSpPr>
          <p:cNvPr id="14" name="Resim Yer Tutucusu 2">
            <a:extLst>
              <a:ext uri="{FF2B5EF4-FFF2-40B4-BE49-F238E27FC236}">
                <a16:creationId xmlns:a16="http://schemas.microsoft.com/office/drawing/2014/main" id="{71301588-11FE-474F-A5ED-CB1226DC2E85}"/>
              </a:ext>
            </a:extLst>
          </p:cNvPr>
          <p:cNvSpPr>
            <a:spLocks noGrp="1"/>
          </p:cNvSpPr>
          <p:nvPr>
            <p:ph type="pic" idx="13"/>
          </p:nvPr>
        </p:nvSpPr>
        <p:spPr>
          <a:xfrm>
            <a:off x="3930508" y="1074734"/>
            <a:ext cx="4330984" cy="4330984"/>
          </a:xfrm>
          <a:prstGeom prst="ellipse">
            <a:avLst/>
          </a:prstGeom>
        </p:spPr>
        <p:txBody>
          <a:bodyP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Tree>
    <p:extLst>
      <p:ext uri="{BB962C8B-B14F-4D97-AF65-F5344CB8AC3E}">
        <p14:creationId xmlns:p14="http://schemas.microsoft.com/office/powerpoint/2010/main" val="3771466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12">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0D18021A-3196-D343-B4A8-AD418A41067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Başlık 1">
            <a:extLst>
              <a:ext uri="{FF2B5EF4-FFF2-40B4-BE49-F238E27FC236}">
                <a16:creationId xmlns:a16="http://schemas.microsoft.com/office/drawing/2014/main" id="{7A5E2BF2-DD7E-3D49-B6CA-AB8240B35B13}"/>
              </a:ext>
            </a:extLst>
          </p:cNvPr>
          <p:cNvSpPr>
            <a:spLocks noGrp="1"/>
          </p:cNvSpPr>
          <p:nvPr>
            <p:ph type="title"/>
          </p:nvPr>
        </p:nvSpPr>
        <p:spPr>
          <a:xfrm>
            <a:off x="865783" y="85597"/>
            <a:ext cx="10515600" cy="1325563"/>
          </a:xfrm>
        </p:spPr>
        <p:txBody>
          <a:bodyPr/>
          <a:lstStyle>
            <a:lvl1pPr>
              <a:defRPr sz="4000" b="0" i="0">
                <a:solidFill>
                  <a:srgbClr val="43AEE3"/>
                </a:solidFill>
                <a:latin typeface="Segoe UI Light" panose="020B0402040204020203" pitchFamily="34" charset="0"/>
                <a:cs typeface="Segoe UI Light" panose="020B0402040204020203" pitchFamily="34" charset="0"/>
              </a:defRPr>
            </a:lvl1pPr>
          </a:lstStyle>
          <a:p>
            <a:r>
              <a:rPr lang="tr-TR" dirty="0"/>
              <a:t>Asıl başlık stilini düzenlemek için tıklayın</a:t>
            </a:r>
          </a:p>
        </p:txBody>
      </p:sp>
      <p:sp>
        <p:nvSpPr>
          <p:cNvPr id="3" name="Veri Yer Tutucusu 2">
            <a:extLst>
              <a:ext uri="{FF2B5EF4-FFF2-40B4-BE49-F238E27FC236}">
                <a16:creationId xmlns:a16="http://schemas.microsoft.com/office/drawing/2014/main" id="{107EFD89-CEB4-3847-87E9-200517755C88}"/>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4" name="Alt Bilgi Yer Tutucusu 3">
            <a:extLst>
              <a:ext uri="{FF2B5EF4-FFF2-40B4-BE49-F238E27FC236}">
                <a16:creationId xmlns:a16="http://schemas.microsoft.com/office/drawing/2014/main" id="{D2200E43-E3FC-CC48-B57C-153276769E08}"/>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2441724B-8962-4E45-A50C-34AE579FB8F1}"/>
              </a:ext>
            </a:extLst>
          </p:cNvPr>
          <p:cNvSpPr>
            <a:spLocks noGrp="1"/>
          </p:cNvSpPr>
          <p:nvPr>
            <p:ph type="sldNum" sz="quarter" idx="12"/>
          </p:nvPr>
        </p:nvSpPr>
        <p:spPr/>
        <p:txBody>
          <a:bodyPr/>
          <a:lstStyle/>
          <a:p>
            <a:fld id="{E7317F4A-3AF4-FD47-88F2-C72AD5006E6A}" type="slidenum">
              <a:rPr lang="tr-TR" smtClean="0"/>
              <a:t>‹#›</a:t>
            </a:fld>
            <a:endParaRPr lang="tr-TR"/>
          </a:p>
        </p:txBody>
      </p:sp>
      <p:sp>
        <p:nvSpPr>
          <p:cNvPr id="22" name="Resim Yer Tutucusu 2">
            <a:extLst>
              <a:ext uri="{FF2B5EF4-FFF2-40B4-BE49-F238E27FC236}">
                <a16:creationId xmlns:a16="http://schemas.microsoft.com/office/drawing/2014/main" id="{473F4194-F864-F347-945B-006C538387A6}"/>
              </a:ext>
            </a:extLst>
          </p:cNvPr>
          <p:cNvSpPr>
            <a:spLocks noGrp="1"/>
          </p:cNvSpPr>
          <p:nvPr>
            <p:ph type="pic" idx="1"/>
          </p:nvPr>
        </p:nvSpPr>
        <p:spPr>
          <a:xfrm rot="21155123">
            <a:off x="892923" y="2916103"/>
            <a:ext cx="1979331" cy="205692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23" name="Resim Yer Tutucusu 2">
            <a:extLst>
              <a:ext uri="{FF2B5EF4-FFF2-40B4-BE49-F238E27FC236}">
                <a16:creationId xmlns:a16="http://schemas.microsoft.com/office/drawing/2014/main" id="{455ECB32-43AF-5C41-B2A8-1DD7C287942E}"/>
              </a:ext>
            </a:extLst>
          </p:cNvPr>
          <p:cNvSpPr>
            <a:spLocks noGrp="1"/>
          </p:cNvSpPr>
          <p:nvPr>
            <p:ph type="pic" idx="13"/>
          </p:nvPr>
        </p:nvSpPr>
        <p:spPr>
          <a:xfrm>
            <a:off x="3633881" y="3172946"/>
            <a:ext cx="1979331" cy="205692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24" name="Resim Yer Tutucusu 2">
            <a:extLst>
              <a:ext uri="{FF2B5EF4-FFF2-40B4-BE49-F238E27FC236}">
                <a16:creationId xmlns:a16="http://schemas.microsoft.com/office/drawing/2014/main" id="{33D82920-B6ED-5A46-A02B-99810772452D}"/>
              </a:ext>
            </a:extLst>
          </p:cNvPr>
          <p:cNvSpPr>
            <a:spLocks noGrp="1"/>
          </p:cNvSpPr>
          <p:nvPr>
            <p:ph type="pic" idx="14"/>
          </p:nvPr>
        </p:nvSpPr>
        <p:spPr>
          <a:xfrm rot="21358269">
            <a:off x="6353367" y="3035580"/>
            <a:ext cx="1987230" cy="198920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25" name="Resim Yer Tutucusu 2">
            <a:extLst>
              <a:ext uri="{FF2B5EF4-FFF2-40B4-BE49-F238E27FC236}">
                <a16:creationId xmlns:a16="http://schemas.microsoft.com/office/drawing/2014/main" id="{3DEA30BF-3D9D-424C-9128-F11F09CF0563}"/>
              </a:ext>
            </a:extLst>
          </p:cNvPr>
          <p:cNvSpPr>
            <a:spLocks noGrp="1"/>
          </p:cNvSpPr>
          <p:nvPr>
            <p:ph type="pic" idx="15"/>
          </p:nvPr>
        </p:nvSpPr>
        <p:spPr>
          <a:xfrm rot="521175">
            <a:off x="9186357" y="2798963"/>
            <a:ext cx="2050855" cy="2065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Tree>
    <p:extLst>
      <p:ext uri="{BB962C8B-B14F-4D97-AF65-F5344CB8AC3E}">
        <p14:creationId xmlns:p14="http://schemas.microsoft.com/office/powerpoint/2010/main" val="357164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13">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6681D58F-0A75-8E48-A892-2D1BDC215AB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Veri Yer Tutucusu 2">
            <a:extLst>
              <a:ext uri="{FF2B5EF4-FFF2-40B4-BE49-F238E27FC236}">
                <a16:creationId xmlns:a16="http://schemas.microsoft.com/office/drawing/2014/main" id="{A2B03D5D-FB87-FC46-8BA1-83A006863EA5}"/>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4" name="Alt Bilgi Yer Tutucusu 3">
            <a:extLst>
              <a:ext uri="{FF2B5EF4-FFF2-40B4-BE49-F238E27FC236}">
                <a16:creationId xmlns:a16="http://schemas.microsoft.com/office/drawing/2014/main" id="{CAA7E954-E208-9A4D-B369-0E568167013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51172C7F-C5F2-E844-AF13-E910B2F06963}"/>
              </a:ext>
            </a:extLst>
          </p:cNvPr>
          <p:cNvSpPr>
            <a:spLocks noGrp="1"/>
          </p:cNvSpPr>
          <p:nvPr>
            <p:ph type="sldNum" sz="quarter" idx="12"/>
          </p:nvPr>
        </p:nvSpPr>
        <p:spPr/>
        <p:txBody>
          <a:bodyPr/>
          <a:lstStyle/>
          <a:p>
            <a:fld id="{E7317F4A-3AF4-FD47-88F2-C72AD5006E6A}" type="slidenum">
              <a:rPr lang="tr-TR" smtClean="0"/>
              <a:t>‹#›</a:t>
            </a:fld>
            <a:endParaRPr lang="tr-TR"/>
          </a:p>
        </p:txBody>
      </p:sp>
      <p:sp>
        <p:nvSpPr>
          <p:cNvPr id="11" name="Resim Yer Tutucusu 2">
            <a:extLst>
              <a:ext uri="{FF2B5EF4-FFF2-40B4-BE49-F238E27FC236}">
                <a16:creationId xmlns:a16="http://schemas.microsoft.com/office/drawing/2014/main" id="{13C4CCA3-CEC5-AE4C-95CB-E8D482A232F9}"/>
              </a:ext>
            </a:extLst>
          </p:cNvPr>
          <p:cNvSpPr>
            <a:spLocks noGrp="1"/>
          </p:cNvSpPr>
          <p:nvPr>
            <p:ph type="pic" idx="1"/>
          </p:nvPr>
        </p:nvSpPr>
        <p:spPr>
          <a:xfrm>
            <a:off x="0" y="3429000"/>
            <a:ext cx="121920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10" name="Başlık 1">
            <a:extLst>
              <a:ext uri="{FF2B5EF4-FFF2-40B4-BE49-F238E27FC236}">
                <a16:creationId xmlns:a16="http://schemas.microsoft.com/office/drawing/2014/main" id="{3FF24DA8-A57B-8444-8928-34CEC09671DA}"/>
              </a:ext>
            </a:extLst>
          </p:cNvPr>
          <p:cNvSpPr>
            <a:spLocks noGrp="1"/>
          </p:cNvSpPr>
          <p:nvPr>
            <p:ph type="title"/>
          </p:nvPr>
        </p:nvSpPr>
        <p:spPr>
          <a:xfrm>
            <a:off x="865783" y="85597"/>
            <a:ext cx="10515600" cy="1325563"/>
          </a:xfrm>
        </p:spPr>
        <p:txBody>
          <a:bodyPr/>
          <a:lstStyle>
            <a:lvl1pPr>
              <a:defRPr sz="4000" b="0" i="0">
                <a:solidFill>
                  <a:srgbClr val="43AEE3"/>
                </a:solidFill>
                <a:latin typeface="Segoe UI Light" panose="020B0402040204020203" pitchFamily="34" charset="0"/>
                <a:cs typeface="Segoe UI Light" panose="020B0402040204020203" pitchFamily="34" charset="0"/>
              </a:defRPr>
            </a:lvl1pPr>
          </a:lstStyle>
          <a:p>
            <a:r>
              <a:rPr lang="tr-TR" dirty="0"/>
              <a:t>Asıl başlık stilini düzenlemek için tıklayın</a:t>
            </a:r>
          </a:p>
        </p:txBody>
      </p:sp>
    </p:spTree>
    <p:extLst>
      <p:ext uri="{BB962C8B-B14F-4D97-AF65-F5344CB8AC3E}">
        <p14:creationId xmlns:p14="http://schemas.microsoft.com/office/powerpoint/2010/main" val="178074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14">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4BDC109B-7D8E-2B45-83C1-9F3B875F38D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Veri Yer Tutucusu 2">
            <a:extLst>
              <a:ext uri="{FF2B5EF4-FFF2-40B4-BE49-F238E27FC236}">
                <a16:creationId xmlns:a16="http://schemas.microsoft.com/office/drawing/2014/main" id="{15C4F718-56AB-C049-B48D-AB6C0102AD9D}"/>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4" name="Alt Bilgi Yer Tutucusu 3">
            <a:extLst>
              <a:ext uri="{FF2B5EF4-FFF2-40B4-BE49-F238E27FC236}">
                <a16:creationId xmlns:a16="http://schemas.microsoft.com/office/drawing/2014/main" id="{B247A510-F381-A54D-9AF2-8C3BEC3725CA}"/>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F63A5C76-38C5-CD49-ABB2-4DBA0FE481D6}"/>
              </a:ext>
            </a:extLst>
          </p:cNvPr>
          <p:cNvSpPr>
            <a:spLocks noGrp="1"/>
          </p:cNvSpPr>
          <p:nvPr>
            <p:ph type="sldNum" sz="quarter" idx="12"/>
          </p:nvPr>
        </p:nvSpPr>
        <p:spPr/>
        <p:txBody>
          <a:bodyPr/>
          <a:lstStyle/>
          <a:p>
            <a:fld id="{E7317F4A-3AF4-FD47-88F2-C72AD5006E6A}" type="slidenum">
              <a:rPr lang="tr-TR" smtClean="0"/>
              <a:t>‹#›</a:t>
            </a:fld>
            <a:endParaRPr lang="tr-TR"/>
          </a:p>
        </p:txBody>
      </p:sp>
      <p:sp>
        <p:nvSpPr>
          <p:cNvPr id="12" name="Başlık 1">
            <a:extLst>
              <a:ext uri="{FF2B5EF4-FFF2-40B4-BE49-F238E27FC236}">
                <a16:creationId xmlns:a16="http://schemas.microsoft.com/office/drawing/2014/main" id="{B080ECDF-96F2-7447-9DDA-30DA43D881AC}"/>
              </a:ext>
            </a:extLst>
          </p:cNvPr>
          <p:cNvSpPr>
            <a:spLocks noGrp="1"/>
          </p:cNvSpPr>
          <p:nvPr>
            <p:ph type="title"/>
          </p:nvPr>
        </p:nvSpPr>
        <p:spPr>
          <a:xfrm>
            <a:off x="865783" y="85597"/>
            <a:ext cx="10515600" cy="1325563"/>
          </a:xfrm>
        </p:spPr>
        <p:txBody>
          <a:bodyPr/>
          <a:lstStyle>
            <a:lvl1pPr>
              <a:defRPr sz="4000" b="0" i="0">
                <a:solidFill>
                  <a:srgbClr val="43AEE3"/>
                </a:solidFill>
                <a:latin typeface="Segoe UI Light" panose="020B0402040204020203" pitchFamily="34" charset="0"/>
                <a:cs typeface="Segoe UI Light" panose="020B0402040204020203" pitchFamily="34" charset="0"/>
              </a:defRPr>
            </a:lvl1pPr>
          </a:lstStyle>
          <a:p>
            <a:r>
              <a:rPr lang="tr-TR" dirty="0"/>
              <a:t>Asıl başlık stilini düzenlemek için tıklayın</a:t>
            </a:r>
          </a:p>
        </p:txBody>
      </p:sp>
    </p:spTree>
    <p:extLst>
      <p:ext uri="{BB962C8B-B14F-4D97-AF65-F5344CB8AC3E}">
        <p14:creationId xmlns:p14="http://schemas.microsoft.com/office/powerpoint/2010/main" val="133274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15">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080906B0-F1B2-184C-94E6-A1077338EAA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Veri Yer Tutucusu 2">
            <a:extLst>
              <a:ext uri="{FF2B5EF4-FFF2-40B4-BE49-F238E27FC236}">
                <a16:creationId xmlns:a16="http://schemas.microsoft.com/office/drawing/2014/main" id="{F0EEE5E9-3162-9D4A-9007-46E07FBF8046}"/>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4" name="Alt Bilgi Yer Tutucusu 3">
            <a:extLst>
              <a:ext uri="{FF2B5EF4-FFF2-40B4-BE49-F238E27FC236}">
                <a16:creationId xmlns:a16="http://schemas.microsoft.com/office/drawing/2014/main" id="{EDB06713-495B-7441-AA56-F7B47B3053E9}"/>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AF100FFC-132C-204D-AAF2-9F51DA54F679}"/>
              </a:ext>
            </a:extLst>
          </p:cNvPr>
          <p:cNvSpPr>
            <a:spLocks noGrp="1"/>
          </p:cNvSpPr>
          <p:nvPr>
            <p:ph type="sldNum" sz="quarter" idx="12"/>
          </p:nvPr>
        </p:nvSpPr>
        <p:spPr/>
        <p:txBody>
          <a:bodyPr/>
          <a:lstStyle/>
          <a:p>
            <a:fld id="{E7317F4A-3AF4-FD47-88F2-C72AD5006E6A}" type="slidenum">
              <a:rPr lang="tr-TR" smtClean="0"/>
              <a:t>‹#›</a:t>
            </a:fld>
            <a:endParaRPr lang="tr-TR"/>
          </a:p>
        </p:txBody>
      </p:sp>
      <p:sp>
        <p:nvSpPr>
          <p:cNvPr id="19" name="Başlık 1">
            <a:extLst>
              <a:ext uri="{FF2B5EF4-FFF2-40B4-BE49-F238E27FC236}">
                <a16:creationId xmlns:a16="http://schemas.microsoft.com/office/drawing/2014/main" id="{D94FC472-CC9F-6A46-9478-6BF9C8DB213B}"/>
              </a:ext>
            </a:extLst>
          </p:cNvPr>
          <p:cNvSpPr>
            <a:spLocks noGrp="1"/>
          </p:cNvSpPr>
          <p:nvPr>
            <p:ph type="title"/>
          </p:nvPr>
        </p:nvSpPr>
        <p:spPr>
          <a:xfrm>
            <a:off x="865783" y="85597"/>
            <a:ext cx="10515600" cy="1325563"/>
          </a:xfrm>
        </p:spPr>
        <p:txBody>
          <a:bodyPr/>
          <a:lstStyle>
            <a:lvl1pPr>
              <a:defRPr sz="4000" b="0" i="0">
                <a:solidFill>
                  <a:srgbClr val="43AEE3"/>
                </a:solidFill>
                <a:latin typeface="Segoe UI Light" panose="020B0402040204020203" pitchFamily="34" charset="0"/>
                <a:cs typeface="Segoe UI Light" panose="020B0402040204020203" pitchFamily="34" charset="0"/>
              </a:defRPr>
            </a:lvl1pPr>
          </a:lstStyle>
          <a:p>
            <a:r>
              <a:rPr lang="tr-TR" dirty="0"/>
              <a:t>Asıl başlık stilini düzenlemek için tıklayın</a:t>
            </a:r>
          </a:p>
        </p:txBody>
      </p:sp>
    </p:spTree>
    <p:extLst>
      <p:ext uri="{BB962C8B-B14F-4D97-AF65-F5344CB8AC3E}">
        <p14:creationId xmlns:p14="http://schemas.microsoft.com/office/powerpoint/2010/main" val="331958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16">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7410C59E-0B15-E848-82DE-CF01BBEEC55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Veri Yer Tutucusu 2">
            <a:extLst>
              <a:ext uri="{FF2B5EF4-FFF2-40B4-BE49-F238E27FC236}">
                <a16:creationId xmlns:a16="http://schemas.microsoft.com/office/drawing/2014/main" id="{F0EEE5E9-3162-9D4A-9007-46E07FBF8046}"/>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4" name="Alt Bilgi Yer Tutucusu 3">
            <a:extLst>
              <a:ext uri="{FF2B5EF4-FFF2-40B4-BE49-F238E27FC236}">
                <a16:creationId xmlns:a16="http://schemas.microsoft.com/office/drawing/2014/main" id="{EDB06713-495B-7441-AA56-F7B47B3053E9}"/>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AF100FFC-132C-204D-AAF2-9F51DA54F679}"/>
              </a:ext>
            </a:extLst>
          </p:cNvPr>
          <p:cNvSpPr>
            <a:spLocks noGrp="1"/>
          </p:cNvSpPr>
          <p:nvPr>
            <p:ph type="sldNum" sz="quarter" idx="12"/>
          </p:nvPr>
        </p:nvSpPr>
        <p:spPr/>
        <p:txBody>
          <a:bodyPr/>
          <a:lstStyle/>
          <a:p>
            <a:fld id="{E7317F4A-3AF4-FD47-88F2-C72AD5006E6A}" type="slidenum">
              <a:rPr lang="tr-TR" smtClean="0"/>
              <a:t>‹#›</a:t>
            </a:fld>
            <a:endParaRPr lang="tr-TR"/>
          </a:p>
        </p:txBody>
      </p:sp>
      <p:sp>
        <p:nvSpPr>
          <p:cNvPr id="19" name="Başlık 1">
            <a:extLst>
              <a:ext uri="{FF2B5EF4-FFF2-40B4-BE49-F238E27FC236}">
                <a16:creationId xmlns:a16="http://schemas.microsoft.com/office/drawing/2014/main" id="{D94FC472-CC9F-6A46-9478-6BF9C8DB213B}"/>
              </a:ext>
            </a:extLst>
          </p:cNvPr>
          <p:cNvSpPr>
            <a:spLocks noGrp="1"/>
          </p:cNvSpPr>
          <p:nvPr>
            <p:ph type="title"/>
          </p:nvPr>
        </p:nvSpPr>
        <p:spPr>
          <a:xfrm>
            <a:off x="865783" y="85597"/>
            <a:ext cx="10515600" cy="1325563"/>
          </a:xfrm>
        </p:spPr>
        <p:txBody>
          <a:bodyPr/>
          <a:lstStyle>
            <a:lvl1pPr>
              <a:defRPr sz="4000" b="0" i="0">
                <a:solidFill>
                  <a:srgbClr val="43AEE3"/>
                </a:solidFill>
                <a:latin typeface="Segoe UI Light" panose="020B0402040204020203" pitchFamily="34" charset="0"/>
                <a:cs typeface="Segoe UI Light" panose="020B0402040204020203" pitchFamily="34" charset="0"/>
              </a:defRPr>
            </a:lvl1pPr>
          </a:lstStyle>
          <a:p>
            <a:r>
              <a:rPr lang="tr-TR" dirty="0"/>
              <a:t>Asıl başlık stilini düzenlemek için tıklayın</a:t>
            </a:r>
          </a:p>
        </p:txBody>
      </p:sp>
    </p:spTree>
    <p:extLst>
      <p:ext uri="{BB962C8B-B14F-4D97-AF65-F5344CB8AC3E}">
        <p14:creationId xmlns:p14="http://schemas.microsoft.com/office/powerpoint/2010/main" val="74487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4CB1FB-D29A-A742-8DCE-64495CC260AC}"/>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85B57189-8700-624C-9976-240ED0C713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dirty="0"/>
              <a:t>Asıl alt başlık stilini düzenlemek için tıklayın</a:t>
            </a:r>
          </a:p>
        </p:txBody>
      </p:sp>
      <p:sp>
        <p:nvSpPr>
          <p:cNvPr id="4" name="Veri Yer Tutucusu 3">
            <a:extLst>
              <a:ext uri="{FF2B5EF4-FFF2-40B4-BE49-F238E27FC236}">
                <a16:creationId xmlns:a16="http://schemas.microsoft.com/office/drawing/2014/main" id="{773387BB-0B9F-644A-AB6A-CCBB453DD560}"/>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5" name="Alt Bilgi Yer Tutucusu 4">
            <a:extLst>
              <a:ext uri="{FF2B5EF4-FFF2-40B4-BE49-F238E27FC236}">
                <a16:creationId xmlns:a16="http://schemas.microsoft.com/office/drawing/2014/main" id="{9146E89D-25D5-F24D-83E3-49ECBE1D64F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2EDE83C-97E9-C246-A660-2E4FF68F1EFA}"/>
              </a:ext>
            </a:extLst>
          </p:cNvPr>
          <p:cNvSpPr>
            <a:spLocks noGrp="1"/>
          </p:cNvSpPr>
          <p:nvPr>
            <p:ph type="sldNum" sz="quarter" idx="12"/>
          </p:nvPr>
        </p:nvSpPr>
        <p:spPr/>
        <p:txBody>
          <a:bodyPr/>
          <a:lstStyle/>
          <a:p>
            <a:fld id="{E7317F4A-3AF4-FD47-88F2-C72AD5006E6A}" type="slidenum">
              <a:rPr lang="tr-TR" smtClean="0"/>
              <a:t>‹#›</a:t>
            </a:fld>
            <a:endParaRPr lang="tr-TR"/>
          </a:p>
        </p:txBody>
      </p:sp>
    </p:spTree>
    <p:extLst>
      <p:ext uri="{BB962C8B-B14F-4D97-AF65-F5344CB8AC3E}">
        <p14:creationId xmlns:p14="http://schemas.microsoft.com/office/powerpoint/2010/main" val="1771042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2D0646-3C78-7549-A484-58894375EE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5E7C272-31B6-2048-B342-F64B6A13886D}"/>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3365EA4-667F-0B4B-B0E9-A69EEA8F9496}"/>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5" name="Alt Bilgi Yer Tutucusu 4">
            <a:extLst>
              <a:ext uri="{FF2B5EF4-FFF2-40B4-BE49-F238E27FC236}">
                <a16:creationId xmlns:a16="http://schemas.microsoft.com/office/drawing/2014/main" id="{0EE2E829-83FF-2D45-AAA6-774C0C618B2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73D33D4-F6E0-C541-B705-73F2109A9F66}"/>
              </a:ext>
            </a:extLst>
          </p:cNvPr>
          <p:cNvSpPr>
            <a:spLocks noGrp="1"/>
          </p:cNvSpPr>
          <p:nvPr>
            <p:ph type="sldNum" sz="quarter" idx="12"/>
          </p:nvPr>
        </p:nvSpPr>
        <p:spPr/>
        <p:txBody>
          <a:bodyPr/>
          <a:lstStyle/>
          <a:p>
            <a:fld id="{E7317F4A-3AF4-FD47-88F2-C72AD5006E6A}" type="slidenum">
              <a:rPr lang="tr-TR" smtClean="0"/>
              <a:t>‹#›</a:t>
            </a:fld>
            <a:endParaRPr lang="tr-TR"/>
          </a:p>
        </p:txBody>
      </p:sp>
    </p:spTree>
    <p:extLst>
      <p:ext uri="{BB962C8B-B14F-4D97-AF65-F5344CB8AC3E}">
        <p14:creationId xmlns:p14="http://schemas.microsoft.com/office/powerpoint/2010/main" val="109043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03">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DAEA585F-68FB-7F4B-B7BE-48E373824C3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Başlık 1">
            <a:extLst>
              <a:ext uri="{FF2B5EF4-FFF2-40B4-BE49-F238E27FC236}">
                <a16:creationId xmlns:a16="http://schemas.microsoft.com/office/drawing/2014/main" id="{B164A142-B91B-4842-AD4A-8A8540F126F7}"/>
              </a:ext>
            </a:extLst>
          </p:cNvPr>
          <p:cNvSpPr>
            <a:spLocks noGrp="1"/>
          </p:cNvSpPr>
          <p:nvPr>
            <p:ph type="title"/>
          </p:nvPr>
        </p:nvSpPr>
        <p:spPr>
          <a:xfrm>
            <a:off x="959386" y="18255"/>
            <a:ext cx="10515600" cy="1325563"/>
          </a:xfrm>
        </p:spPr>
        <p:txBody>
          <a:bodyPr/>
          <a:lstStyle>
            <a:lvl1pPr>
              <a:defRPr sz="4000" b="0" i="0">
                <a:solidFill>
                  <a:schemeClr val="bg1"/>
                </a:solidFill>
                <a:latin typeface="Segoe UI Light" panose="020B0402040204020203" pitchFamily="34" charset="0"/>
                <a:cs typeface="Segoe UI Light" panose="020B0402040204020203" pitchFamily="34" charset="0"/>
              </a:defRPr>
            </a:lvl1pPr>
          </a:lstStyle>
          <a:p>
            <a:r>
              <a:rPr lang="tr-TR" dirty="0"/>
              <a:t>Asıl başlık stilini düzenlemek için tıklayın</a:t>
            </a:r>
          </a:p>
        </p:txBody>
      </p:sp>
      <p:sp>
        <p:nvSpPr>
          <p:cNvPr id="13" name="İçerik Yer Tutucusu 2">
            <a:extLst>
              <a:ext uri="{FF2B5EF4-FFF2-40B4-BE49-F238E27FC236}">
                <a16:creationId xmlns:a16="http://schemas.microsoft.com/office/drawing/2014/main" id="{EAC2CD46-3DE8-3B48-BEBF-CAEA9193A6D2}"/>
              </a:ext>
            </a:extLst>
          </p:cNvPr>
          <p:cNvSpPr>
            <a:spLocks noGrp="1"/>
          </p:cNvSpPr>
          <p:nvPr>
            <p:ph idx="1"/>
          </p:nvPr>
        </p:nvSpPr>
        <p:spPr>
          <a:xfrm>
            <a:off x="838200" y="1825625"/>
            <a:ext cx="5954390" cy="4351338"/>
          </a:xfrm>
        </p:spPr>
        <p:txBody>
          <a:bodyPr/>
          <a:lstStyle>
            <a:lvl1pPr>
              <a:defRPr sz="2400" b="0" i="0">
                <a:solidFill>
                  <a:srgbClr val="3E4345"/>
                </a:solidFill>
                <a:latin typeface="Segoe UI Light" panose="020B0402040204020203" pitchFamily="34" charset="0"/>
                <a:cs typeface="Segoe UI Light" panose="020B0402040204020203" pitchFamily="34" charset="0"/>
              </a:defRPr>
            </a:lvl1pPr>
            <a:lvl2pPr>
              <a:defRPr sz="2400" b="0" i="0">
                <a:solidFill>
                  <a:srgbClr val="3E4345"/>
                </a:solidFill>
                <a:latin typeface="Segoe UI Light" panose="020B0402040204020203" pitchFamily="34" charset="0"/>
                <a:cs typeface="Segoe UI Light" panose="020B0402040204020203" pitchFamily="34" charset="0"/>
              </a:defRPr>
            </a:lvl2pPr>
            <a:lvl3pPr>
              <a:defRPr sz="2400" b="0" i="0">
                <a:solidFill>
                  <a:srgbClr val="3E4345"/>
                </a:solidFill>
                <a:latin typeface="Segoe UI Light" panose="020B0402040204020203" pitchFamily="34" charset="0"/>
                <a:cs typeface="Segoe UI Light" panose="020B0402040204020203" pitchFamily="34" charset="0"/>
              </a:defRPr>
            </a:lvl3pPr>
            <a:lvl4pPr>
              <a:defRPr sz="2400" b="0" i="0">
                <a:solidFill>
                  <a:srgbClr val="3E4345"/>
                </a:solidFill>
                <a:latin typeface="Segoe UI Light" panose="020B0402040204020203" pitchFamily="34" charset="0"/>
                <a:cs typeface="Segoe UI Light" panose="020B0402040204020203" pitchFamily="34" charset="0"/>
              </a:defRPr>
            </a:lvl4pPr>
            <a:lvl5pPr>
              <a:defRPr sz="2400" b="0" i="0">
                <a:solidFill>
                  <a:srgbClr val="3E4345"/>
                </a:solidFill>
                <a:latin typeface="Segoe UI Light" panose="020B0402040204020203" pitchFamily="34" charset="0"/>
                <a:cs typeface="Segoe UI Light" panose="020B0402040204020203" pitchFamily="34" charset="0"/>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6" name="Resim Yer Tutucusu 2">
            <a:extLst>
              <a:ext uri="{FF2B5EF4-FFF2-40B4-BE49-F238E27FC236}">
                <a16:creationId xmlns:a16="http://schemas.microsoft.com/office/drawing/2014/main" id="{BBCA028D-922E-374B-9B1D-DEBE7FB3288F}"/>
              </a:ext>
            </a:extLst>
          </p:cNvPr>
          <p:cNvSpPr>
            <a:spLocks noGrp="1"/>
          </p:cNvSpPr>
          <p:nvPr>
            <p:ph type="pic" idx="10"/>
          </p:nvPr>
        </p:nvSpPr>
        <p:spPr>
          <a:xfrm>
            <a:off x="7522443" y="1825625"/>
            <a:ext cx="3831357" cy="3831357"/>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Tree>
    <p:extLst>
      <p:ext uri="{BB962C8B-B14F-4D97-AF65-F5344CB8AC3E}">
        <p14:creationId xmlns:p14="http://schemas.microsoft.com/office/powerpoint/2010/main" val="102740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3">
                                            <p:txEl>
                                              <p:pRg st="0" end="0"/>
                                            </p:txEl>
                                          </p:spTgt>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 calcmode="lin" valueType="num">
                                      <p:cBhvr additive="base">
                                        <p:cTn id="17" dur="500"/>
                                        <p:tgtEl>
                                          <p:spTgt spid="13">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13">
                                            <p:txEl>
                                              <p:pRg st="1" end="1"/>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 calcmode="lin" valueType="num">
                                      <p:cBhvr additive="base">
                                        <p:cTn id="21"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22" dur="500"/>
                                        <p:tgtEl>
                                          <p:spTgt spid="13">
                                            <p:txEl>
                                              <p:pRg st="2" end="2"/>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 calcmode="lin" valueType="num">
                                      <p:cBhvr additive="base">
                                        <p:cTn id="25" dur="500"/>
                                        <p:tgtEl>
                                          <p:spTgt spid="1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3">
                                            <p:txEl>
                                              <p:pRg st="3" end="3"/>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3">
                                            <p:txEl>
                                              <p:pRg st="4" end="4"/>
                                            </p:txEl>
                                          </p:spTgt>
                                        </p:tgtEl>
                                        <p:attrNameLst>
                                          <p:attrName>style.visibility</p:attrName>
                                        </p:attrNameLst>
                                      </p:cBhvr>
                                      <p:to>
                                        <p:strVal val="visible"/>
                                      </p:to>
                                    </p:set>
                                    <p:anim calcmode="lin" valueType="num">
                                      <p:cBhvr additive="base">
                                        <p:cTn id="29" dur="500"/>
                                        <p:tgtEl>
                                          <p:spTgt spid="13">
                                            <p:txEl>
                                              <p:pRg st="4" end="4"/>
                                            </p:txEl>
                                          </p:spTgt>
                                        </p:tgtEl>
                                        <p:attrNameLst>
                                          <p:attrName>ppt_y</p:attrName>
                                        </p:attrNameLst>
                                      </p:cBhvr>
                                      <p:tavLst>
                                        <p:tav tm="0">
                                          <p:val>
                                            <p:strVal val="#ppt_y+#ppt_h*1.125000"/>
                                          </p:val>
                                        </p:tav>
                                        <p:tav tm="100000">
                                          <p:val>
                                            <p:strVal val="#ppt_y"/>
                                          </p:val>
                                        </p:tav>
                                      </p:tavLst>
                                    </p:anim>
                                    <p:animEffect transition="in" filter="wipe(up)">
                                      <p:cBhvr>
                                        <p:cTn id="30"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tmplLst>
          <p:tmpl lvl="1">
            <p:tnLst>
              <p:par>
                <p:cTn presetID="12" presetClass="entr" presetSubtype="4"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p:tgtEl>
                          <p:spTgt spid="13"/>
                        </p:tgtEl>
                        <p:attrNameLst>
                          <p:attrName>ppt_y</p:attrName>
                        </p:attrNameLst>
                      </p:cBhvr>
                      <p:tavLst>
                        <p:tav tm="0">
                          <p:val>
                            <p:strVal val="#ppt_y+#ppt_h*1.125000"/>
                          </p:val>
                        </p:tav>
                        <p:tav tm="100000">
                          <p:val>
                            <p:strVal val="#ppt_y"/>
                          </p:val>
                        </p:tav>
                      </p:tavLst>
                    </p:anim>
                    <p:animEffect transition="in" filter="wipe(up)">
                      <p:cBhvr>
                        <p:cTn dur="500"/>
                        <p:tgtEl>
                          <p:spTgt spid="13"/>
                        </p:tgtEl>
                      </p:cBhvr>
                    </p:animEffect>
                  </p:childTnLst>
                </p:cTn>
              </p:par>
            </p:tnLst>
          </p:tmpl>
          <p:tmpl lvl="2">
            <p:tnLst>
              <p:par>
                <p:cTn presetID="1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p:tgtEl>
                          <p:spTgt spid="13"/>
                        </p:tgtEl>
                        <p:attrNameLst>
                          <p:attrName>ppt_y</p:attrName>
                        </p:attrNameLst>
                      </p:cBhvr>
                      <p:tavLst>
                        <p:tav tm="0">
                          <p:val>
                            <p:strVal val="#ppt_y+#ppt_h*1.125000"/>
                          </p:val>
                        </p:tav>
                        <p:tav tm="100000">
                          <p:val>
                            <p:strVal val="#ppt_y"/>
                          </p:val>
                        </p:tav>
                      </p:tavLst>
                    </p:anim>
                    <p:animEffect transition="in" filter="wipe(up)">
                      <p:cBhvr>
                        <p:cTn dur="500"/>
                        <p:tgtEl>
                          <p:spTgt spid="13"/>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p:tgtEl>
                          <p:spTgt spid="13"/>
                        </p:tgtEl>
                        <p:attrNameLst>
                          <p:attrName>ppt_y</p:attrName>
                        </p:attrNameLst>
                      </p:cBhvr>
                      <p:tavLst>
                        <p:tav tm="0">
                          <p:val>
                            <p:strVal val="#ppt_y+#ppt_h*1.125000"/>
                          </p:val>
                        </p:tav>
                        <p:tav tm="100000">
                          <p:val>
                            <p:strVal val="#ppt_y"/>
                          </p:val>
                        </p:tav>
                      </p:tavLst>
                    </p:anim>
                    <p:animEffect transition="in" filter="wipe(up)">
                      <p:cBhvr>
                        <p:cTn dur="500"/>
                        <p:tgtEl>
                          <p:spTgt spid="13"/>
                        </p:tgtEl>
                      </p:cBhvr>
                    </p:animEffect>
                  </p:childTnLst>
                </p:cTn>
              </p:par>
            </p:tnLst>
          </p:tmpl>
          <p:tmpl lvl="4">
            <p:tnLst>
              <p:par>
                <p:cTn presetID="1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p:tgtEl>
                          <p:spTgt spid="13"/>
                        </p:tgtEl>
                        <p:attrNameLst>
                          <p:attrName>ppt_y</p:attrName>
                        </p:attrNameLst>
                      </p:cBhvr>
                      <p:tavLst>
                        <p:tav tm="0">
                          <p:val>
                            <p:strVal val="#ppt_y+#ppt_h*1.125000"/>
                          </p:val>
                        </p:tav>
                        <p:tav tm="100000">
                          <p:val>
                            <p:strVal val="#ppt_y"/>
                          </p:val>
                        </p:tav>
                      </p:tavLst>
                    </p:anim>
                    <p:animEffect transition="in" filter="wipe(up)">
                      <p:cBhvr>
                        <p:cTn dur="500"/>
                        <p:tgtEl>
                          <p:spTgt spid="13"/>
                        </p:tgtEl>
                      </p:cBhvr>
                    </p:animEffect>
                  </p:childTnLst>
                </p:cTn>
              </p:par>
            </p:tnLst>
          </p:tmpl>
          <p:tmpl lvl="5">
            <p:tnLst>
              <p:par>
                <p:cTn presetID="1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p:tgtEl>
                          <p:spTgt spid="13"/>
                        </p:tgtEl>
                        <p:attrNameLst>
                          <p:attrName>ppt_y</p:attrName>
                        </p:attrNameLst>
                      </p:cBhvr>
                      <p:tavLst>
                        <p:tav tm="0">
                          <p:val>
                            <p:strVal val="#ppt_y+#ppt_h*1.125000"/>
                          </p:val>
                        </p:tav>
                        <p:tav tm="100000">
                          <p:val>
                            <p:strVal val="#ppt_y"/>
                          </p:val>
                        </p:tav>
                      </p:tavLst>
                    </p:anim>
                    <p:animEffect transition="in" filter="wipe(up)">
                      <p:cBhvr>
                        <p:cTn dur="500"/>
                        <p:tgtEl>
                          <p:spTgt spid="13"/>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3AC007-464D-CD49-87B5-9CBE72373770}"/>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3144D175-D90A-8040-B888-8D78B61060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8FC4819C-293A-B040-8871-EA787092BA3A}"/>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5" name="Alt Bilgi Yer Tutucusu 4">
            <a:extLst>
              <a:ext uri="{FF2B5EF4-FFF2-40B4-BE49-F238E27FC236}">
                <a16:creationId xmlns:a16="http://schemas.microsoft.com/office/drawing/2014/main" id="{B72F6035-557A-1F49-BB1D-8027A8A86AB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339D94A-974A-B74A-AA4C-D67B90B1EEF8}"/>
              </a:ext>
            </a:extLst>
          </p:cNvPr>
          <p:cNvSpPr>
            <a:spLocks noGrp="1"/>
          </p:cNvSpPr>
          <p:nvPr>
            <p:ph type="sldNum" sz="quarter" idx="12"/>
          </p:nvPr>
        </p:nvSpPr>
        <p:spPr/>
        <p:txBody>
          <a:bodyPr/>
          <a:lstStyle/>
          <a:p>
            <a:fld id="{E7317F4A-3AF4-FD47-88F2-C72AD5006E6A}" type="slidenum">
              <a:rPr lang="tr-TR" smtClean="0"/>
              <a:t>‹#›</a:t>
            </a:fld>
            <a:endParaRPr lang="tr-TR"/>
          </a:p>
        </p:txBody>
      </p:sp>
    </p:spTree>
    <p:extLst>
      <p:ext uri="{BB962C8B-B14F-4D97-AF65-F5344CB8AC3E}">
        <p14:creationId xmlns:p14="http://schemas.microsoft.com/office/powerpoint/2010/main" val="1425802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5214BC-B716-5B40-80DC-4FAABB57314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9FD3800-296D-BF49-8034-25708354C874}"/>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582289BE-55E7-474E-934C-DC0D98548FF5}"/>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2489394B-B135-E346-AF36-7518D1C5F6BA}"/>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6" name="Alt Bilgi Yer Tutucusu 5">
            <a:extLst>
              <a:ext uri="{FF2B5EF4-FFF2-40B4-BE49-F238E27FC236}">
                <a16:creationId xmlns:a16="http://schemas.microsoft.com/office/drawing/2014/main" id="{EBDD1858-9222-1C4E-9CA9-D8AFC865730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64C97D0-2F9C-694D-AD1C-A3909B6FA8C6}"/>
              </a:ext>
            </a:extLst>
          </p:cNvPr>
          <p:cNvSpPr>
            <a:spLocks noGrp="1"/>
          </p:cNvSpPr>
          <p:nvPr>
            <p:ph type="sldNum" sz="quarter" idx="12"/>
          </p:nvPr>
        </p:nvSpPr>
        <p:spPr/>
        <p:txBody>
          <a:bodyPr/>
          <a:lstStyle/>
          <a:p>
            <a:fld id="{E7317F4A-3AF4-FD47-88F2-C72AD5006E6A}" type="slidenum">
              <a:rPr lang="tr-TR" smtClean="0"/>
              <a:t>‹#›</a:t>
            </a:fld>
            <a:endParaRPr lang="tr-TR"/>
          </a:p>
        </p:txBody>
      </p:sp>
    </p:spTree>
    <p:extLst>
      <p:ext uri="{BB962C8B-B14F-4D97-AF65-F5344CB8AC3E}">
        <p14:creationId xmlns:p14="http://schemas.microsoft.com/office/powerpoint/2010/main" val="863614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189EA0E-38CC-D74B-8BC6-AE6A3C720DC3}"/>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EF2E1691-BF08-A446-A0C8-73C196299F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4A77F769-C66F-B34F-9C0F-B383711881F4}"/>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3AA8A494-C86A-BF4A-9446-70F971E5EA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D44E5902-DF76-8D46-B2A7-773ED9CD13D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8868A6E7-83FF-074B-9CA8-5923D8239623}"/>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8" name="Alt Bilgi Yer Tutucusu 7">
            <a:extLst>
              <a:ext uri="{FF2B5EF4-FFF2-40B4-BE49-F238E27FC236}">
                <a16:creationId xmlns:a16="http://schemas.microsoft.com/office/drawing/2014/main" id="{EFA418BE-309C-C34B-9B9F-8279400F5B7B}"/>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213C32AD-DF5D-8945-8697-97C669795239}"/>
              </a:ext>
            </a:extLst>
          </p:cNvPr>
          <p:cNvSpPr>
            <a:spLocks noGrp="1"/>
          </p:cNvSpPr>
          <p:nvPr>
            <p:ph type="sldNum" sz="quarter" idx="12"/>
          </p:nvPr>
        </p:nvSpPr>
        <p:spPr/>
        <p:txBody>
          <a:bodyPr/>
          <a:lstStyle/>
          <a:p>
            <a:fld id="{E7317F4A-3AF4-FD47-88F2-C72AD5006E6A}" type="slidenum">
              <a:rPr lang="tr-TR" smtClean="0"/>
              <a:t>‹#›</a:t>
            </a:fld>
            <a:endParaRPr lang="tr-TR"/>
          </a:p>
        </p:txBody>
      </p:sp>
    </p:spTree>
    <p:extLst>
      <p:ext uri="{BB962C8B-B14F-4D97-AF65-F5344CB8AC3E}">
        <p14:creationId xmlns:p14="http://schemas.microsoft.com/office/powerpoint/2010/main" val="1155430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95FEBC0-C59F-7A46-BFAC-1D2583977AD6}"/>
              </a:ext>
            </a:extLst>
          </p:cNvPr>
          <p:cNvSpPr>
            <a:spLocks noGrp="1"/>
          </p:cNvSpPr>
          <p:nvPr>
            <p:ph type="title"/>
          </p:nvPr>
        </p:nvSpPr>
        <p:spPr/>
        <p:txBody>
          <a:bodyPr/>
          <a:lstStyle>
            <a:lvl1pPr>
              <a:defRPr>
                <a:solidFill>
                  <a:srgbClr val="3E4345"/>
                </a:solidFill>
              </a:defRPr>
            </a:lvl1pPr>
          </a:lstStyle>
          <a:p>
            <a:r>
              <a:rPr lang="tr-TR" dirty="0"/>
              <a:t>Asıl başlık stilini düzenlemek için tıklayın</a:t>
            </a:r>
          </a:p>
        </p:txBody>
      </p:sp>
      <p:sp>
        <p:nvSpPr>
          <p:cNvPr id="3" name="Veri Yer Tutucusu 2">
            <a:extLst>
              <a:ext uri="{FF2B5EF4-FFF2-40B4-BE49-F238E27FC236}">
                <a16:creationId xmlns:a16="http://schemas.microsoft.com/office/drawing/2014/main" id="{F26266B0-A559-AB4B-807D-ED8B49A2FE67}"/>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4" name="Alt Bilgi Yer Tutucusu 3">
            <a:extLst>
              <a:ext uri="{FF2B5EF4-FFF2-40B4-BE49-F238E27FC236}">
                <a16:creationId xmlns:a16="http://schemas.microsoft.com/office/drawing/2014/main" id="{9CA4C5CB-0024-A44F-A7FC-37F86AA27A1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330F14B4-1FBF-6841-AD3F-48CBA9823266}"/>
              </a:ext>
            </a:extLst>
          </p:cNvPr>
          <p:cNvSpPr>
            <a:spLocks noGrp="1"/>
          </p:cNvSpPr>
          <p:nvPr>
            <p:ph type="sldNum" sz="quarter" idx="12"/>
          </p:nvPr>
        </p:nvSpPr>
        <p:spPr/>
        <p:txBody>
          <a:bodyPr/>
          <a:lstStyle/>
          <a:p>
            <a:fld id="{E7317F4A-3AF4-FD47-88F2-C72AD5006E6A}" type="slidenum">
              <a:rPr lang="tr-TR" smtClean="0"/>
              <a:t>‹#›</a:t>
            </a:fld>
            <a:endParaRPr lang="tr-TR"/>
          </a:p>
        </p:txBody>
      </p:sp>
    </p:spTree>
    <p:extLst>
      <p:ext uri="{BB962C8B-B14F-4D97-AF65-F5344CB8AC3E}">
        <p14:creationId xmlns:p14="http://schemas.microsoft.com/office/powerpoint/2010/main" val="4262001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C2239D-CE31-DE40-8C28-5B6E6383F4F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E9B220E0-8506-934A-8CA5-E787B54E3F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874F202-BFAC-0146-B242-544A963392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6CCE0867-FA7C-494E-AFAC-7097012DD03A}"/>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6" name="Alt Bilgi Yer Tutucusu 5">
            <a:extLst>
              <a:ext uri="{FF2B5EF4-FFF2-40B4-BE49-F238E27FC236}">
                <a16:creationId xmlns:a16="http://schemas.microsoft.com/office/drawing/2014/main" id="{CB80825D-11F3-A549-97C4-83348530232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9F691A5-DE35-BE4F-907F-A88B33E22BC0}"/>
              </a:ext>
            </a:extLst>
          </p:cNvPr>
          <p:cNvSpPr>
            <a:spLocks noGrp="1"/>
          </p:cNvSpPr>
          <p:nvPr>
            <p:ph type="sldNum" sz="quarter" idx="12"/>
          </p:nvPr>
        </p:nvSpPr>
        <p:spPr/>
        <p:txBody>
          <a:bodyPr/>
          <a:lstStyle/>
          <a:p>
            <a:fld id="{E7317F4A-3AF4-FD47-88F2-C72AD5006E6A}" type="slidenum">
              <a:rPr lang="tr-TR" smtClean="0"/>
              <a:t>‹#›</a:t>
            </a:fld>
            <a:endParaRPr lang="tr-TR"/>
          </a:p>
        </p:txBody>
      </p:sp>
    </p:spTree>
    <p:extLst>
      <p:ext uri="{BB962C8B-B14F-4D97-AF65-F5344CB8AC3E}">
        <p14:creationId xmlns:p14="http://schemas.microsoft.com/office/powerpoint/2010/main" val="1515501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70B714-E417-894E-96A3-CE6586B26AE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EAB20519-1D9E-9F46-9784-85D9C43B48A7}"/>
              </a:ext>
            </a:extLst>
          </p:cNvPr>
          <p:cNvSpPr>
            <a:spLocks noGrp="1"/>
          </p:cNvSpPr>
          <p:nvPr>
            <p:ph type="pic" idx="1"/>
          </p:nvPr>
        </p:nvSpPr>
        <p:spPr>
          <a:xfrm>
            <a:off x="5910600" y="468988"/>
            <a:ext cx="5040000" cy="5040000"/>
          </a:xfrm>
          <a:prstGeom prst="ellipse">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E5A5A0AF-02DB-8349-8B1B-D9EBC9BEB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7B54821-E751-C749-A9A7-8B1843E3F94B}"/>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6" name="Alt Bilgi Yer Tutucusu 5">
            <a:extLst>
              <a:ext uri="{FF2B5EF4-FFF2-40B4-BE49-F238E27FC236}">
                <a16:creationId xmlns:a16="http://schemas.microsoft.com/office/drawing/2014/main" id="{CD7108DA-53D3-0348-8CDF-D76B19065D7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24F38E2-14AE-F145-8656-6A7971CF5DF8}"/>
              </a:ext>
            </a:extLst>
          </p:cNvPr>
          <p:cNvSpPr>
            <a:spLocks noGrp="1"/>
          </p:cNvSpPr>
          <p:nvPr>
            <p:ph type="sldNum" sz="quarter" idx="12"/>
          </p:nvPr>
        </p:nvSpPr>
        <p:spPr/>
        <p:txBody>
          <a:bodyPr/>
          <a:lstStyle/>
          <a:p>
            <a:fld id="{E7317F4A-3AF4-FD47-88F2-C72AD5006E6A}" type="slidenum">
              <a:rPr lang="tr-TR" smtClean="0"/>
              <a:t>‹#›</a:t>
            </a:fld>
            <a:endParaRPr lang="tr-TR"/>
          </a:p>
        </p:txBody>
      </p:sp>
    </p:spTree>
    <p:extLst>
      <p:ext uri="{BB962C8B-B14F-4D97-AF65-F5344CB8AC3E}">
        <p14:creationId xmlns:p14="http://schemas.microsoft.com/office/powerpoint/2010/main" val="3827240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53C056-AC77-CB4A-AFB5-7B7FF1668250}"/>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D211974-426F-DC49-93D7-BA96FAF994F1}"/>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1B96674-16A3-BF45-BE11-4DE150D20B64}"/>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5" name="Alt Bilgi Yer Tutucusu 4">
            <a:extLst>
              <a:ext uri="{FF2B5EF4-FFF2-40B4-BE49-F238E27FC236}">
                <a16:creationId xmlns:a16="http://schemas.microsoft.com/office/drawing/2014/main" id="{A26C2BAB-4FF6-E342-9F5C-CEE1333D4CE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2AD8C48-E660-9B44-9ADB-B7C8274783CB}"/>
              </a:ext>
            </a:extLst>
          </p:cNvPr>
          <p:cNvSpPr>
            <a:spLocks noGrp="1"/>
          </p:cNvSpPr>
          <p:nvPr>
            <p:ph type="sldNum" sz="quarter" idx="12"/>
          </p:nvPr>
        </p:nvSpPr>
        <p:spPr/>
        <p:txBody>
          <a:bodyPr/>
          <a:lstStyle/>
          <a:p>
            <a:fld id="{E7317F4A-3AF4-FD47-88F2-C72AD5006E6A}" type="slidenum">
              <a:rPr lang="tr-TR" smtClean="0"/>
              <a:t>‹#›</a:t>
            </a:fld>
            <a:endParaRPr lang="tr-TR"/>
          </a:p>
        </p:txBody>
      </p:sp>
    </p:spTree>
    <p:extLst>
      <p:ext uri="{BB962C8B-B14F-4D97-AF65-F5344CB8AC3E}">
        <p14:creationId xmlns:p14="http://schemas.microsoft.com/office/powerpoint/2010/main" val="692129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289DB688-C1E3-1042-ACBD-49AD2B7CC2C1}"/>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9409815E-25EE-8A4A-B99B-C961592D53E8}"/>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FD7A096-E5CA-014C-812E-2B8D9B9C3B30}"/>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5" name="Alt Bilgi Yer Tutucusu 4">
            <a:extLst>
              <a:ext uri="{FF2B5EF4-FFF2-40B4-BE49-F238E27FC236}">
                <a16:creationId xmlns:a16="http://schemas.microsoft.com/office/drawing/2014/main" id="{EE8D82F0-CF89-E14D-9E07-4FD8813408D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E860F6A-B16C-CE43-8CA1-91A382A72F38}"/>
              </a:ext>
            </a:extLst>
          </p:cNvPr>
          <p:cNvSpPr>
            <a:spLocks noGrp="1"/>
          </p:cNvSpPr>
          <p:nvPr>
            <p:ph type="sldNum" sz="quarter" idx="12"/>
          </p:nvPr>
        </p:nvSpPr>
        <p:spPr/>
        <p:txBody>
          <a:bodyPr/>
          <a:lstStyle/>
          <a:p>
            <a:fld id="{E7317F4A-3AF4-FD47-88F2-C72AD5006E6A}" type="slidenum">
              <a:rPr lang="tr-TR" smtClean="0"/>
              <a:t>‹#›</a:t>
            </a:fld>
            <a:endParaRPr lang="tr-TR"/>
          </a:p>
        </p:txBody>
      </p:sp>
    </p:spTree>
    <p:extLst>
      <p:ext uri="{BB962C8B-B14F-4D97-AF65-F5344CB8AC3E}">
        <p14:creationId xmlns:p14="http://schemas.microsoft.com/office/powerpoint/2010/main" val="157522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A05">
    <p:spTree>
      <p:nvGrpSpPr>
        <p:cNvPr id="1" name=""/>
        <p:cNvGrpSpPr/>
        <p:nvPr/>
      </p:nvGrpSpPr>
      <p:grpSpPr>
        <a:xfrm>
          <a:off x="0" y="0"/>
          <a:ext cx="0" cy="0"/>
          <a:chOff x="0" y="0"/>
          <a:chExt cx="0" cy="0"/>
        </a:xfrm>
      </p:grpSpPr>
      <p:pic>
        <p:nvPicPr>
          <p:cNvPr id="11" name="Resim 10">
            <a:extLst>
              <a:ext uri="{FF2B5EF4-FFF2-40B4-BE49-F238E27FC236}">
                <a16:creationId xmlns:a16="http://schemas.microsoft.com/office/drawing/2014/main" id="{C32C7D5F-3D7B-7A44-9D79-97FAB03D4D29}"/>
              </a:ext>
            </a:extLst>
          </p:cNvPr>
          <p:cNvPicPr>
            <a:picLocks noChangeAspect="1"/>
          </p:cNvPicPr>
          <p:nvPr userDrawn="1"/>
        </p:nvPicPr>
        <p:blipFill>
          <a:blip r:embed="rId2"/>
          <a:stretch>
            <a:fillRect/>
          </a:stretch>
        </p:blipFill>
        <p:spPr>
          <a:xfrm>
            <a:off x="1805" y="0"/>
            <a:ext cx="12188389" cy="6858000"/>
          </a:xfrm>
          <a:prstGeom prst="rect">
            <a:avLst/>
          </a:prstGeom>
        </p:spPr>
      </p:pic>
      <p:sp>
        <p:nvSpPr>
          <p:cNvPr id="3" name="Veri Yer Tutucusu 2">
            <a:extLst>
              <a:ext uri="{FF2B5EF4-FFF2-40B4-BE49-F238E27FC236}">
                <a16:creationId xmlns:a16="http://schemas.microsoft.com/office/drawing/2014/main" id="{85EEAE61-9CDB-7045-ADE1-391BF8DF4FDE}"/>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4" name="Alt Bilgi Yer Tutucusu 3">
            <a:extLst>
              <a:ext uri="{FF2B5EF4-FFF2-40B4-BE49-F238E27FC236}">
                <a16:creationId xmlns:a16="http://schemas.microsoft.com/office/drawing/2014/main" id="{F6A8D72A-0054-3143-85D4-04711A6DE92D}"/>
              </a:ext>
            </a:extLst>
          </p:cNvPr>
          <p:cNvSpPr>
            <a:spLocks noGrp="1"/>
          </p:cNvSpPr>
          <p:nvPr>
            <p:ph type="ftr" sz="quarter" idx="11"/>
          </p:nvPr>
        </p:nvSpPr>
        <p:spPr/>
        <p:txBody>
          <a:bodyPr/>
          <a:lstStyle/>
          <a:p>
            <a:endParaRPr lang="tr-TR" dirty="0"/>
          </a:p>
        </p:txBody>
      </p:sp>
      <p:sp>
        <p:nvSpPr>
          <p:cNvPr id="5" name="Slayt Numarası Yer Tutucusu 4">
            <a:extLst>
              <a:ext uri="{FF2B5EF4-FFF2-40B4-BE49-F238E27FC236}">
                <a16:creationId xmlns:a16="http://schemas.microsoft.com/office/drawing/2014/main" id="{414F74B7-736F-F94F-9E2A-701C9D0C48E0}"/>
              </a:ext>
            </a:extLst>
          </p:cNvPr>
          <p:cNvSpPr>
            <a:spLocks noGrp="1"/>
          </p:cNvSpPr>
          <p:nvPr>
            <p:ph type="sldNum" sz="quarter" idx="12"/>
          </p:nvPr>
        </p:nvSpPr>
        <p:spPr/>
        <p:txBody>
          <a:bodyPr/>
          <a:lstStyle/>
          <a:p>
            <a:fld id="{E7317F4A-3AF4-FD47-88F2-C72AD5006E6A}" type="slidenum">
              <a:rPr lang="tr-TR" smtClean="0"/>
              <a:t>‹#›</a:t>
            </a:fld>
            <a:endParaRPr lang="tr-TR"/>
          </a:p>
        </p:txBody>
      </p:sp>
      <p:pic>
        <p:nvPicPr>
          <p:cNvPr id="13" name="Resim 12">
            <a:extLst>
              <a:ext uri="{FF2B5EF4-FFF2-40B4-BE49-F238E27FC236}">
                <a16:creationId xmlns:a16="http://schemas.microsoft.com/office/drawing/2014/main" id="{2E00DBE7-9319-FE44-9606-FE1BECD41559}"/>
              </a:ext>
            </a:extLst>
          </p:cNvPr>
          <p:cNvPicPr>
            <a:picLocks noChangeAspect="1"/>
          </p:cNvPicPr>
          <p:nvPr userDrawn="1"/>
        </p:nvPicPr>
        <p:blipFill rotWithShape="1">
          <a:blip r:embed="rId3"/>
          <a:srcRect t="79357"/>
          <a:stretch/>
        </p:blipFill>
        <p:spPr>
          <a:xfrm>
            <a:off x="1805" y="5442332"/>
            <a:ext cx="12188389" cy="1415667"/>
          </a:xfrm>
          <a:prstGeom prst="rect">
            <a:avLst/>
          </a:prstGeom>
        </p:spPr>
      </p:pic>
      <p:sp>
        <p:nvSpPr>
          <p:cNvPr id="16" name="Resim Yer Tutucusu 2">
            <a:extLst>
              <a:ext uri="{FF2B5EF4-FFF2-40B4-BE49-F238E27FC236}">
                <a16:creationId xmlns:a16="http://schemas.microsoft.com/office/drawing/2014/main" id="{72C88CD4-7630-8B45-9789-1065E21CFFA6}"/>
              </a:ext>
            </a:extLst>
          </p:cNvPr>
          <p:cNvSpPr>
            <a:spLocks noGrp="1"/>
          </p:cNvSpPr>
          <p:nvPr>
            <p:ph type="pic" idx="1"/>
          </p:nvPr>
        </p:nvSpPr>
        <p:spPr>
          <a:xfrm>
            <a:off x="6867290" y="777459"/>
            <a:ext cx="4634320" cy="466487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25" name="Başlık 1">
            <a:extLst>
              <a:ext uri="{FF2B5EF4-FFF2-40B4-BE49-F238E27FC236}">
                <a16:creationId xmlns:a16="http://schemas.microsoft.com/office/drawing/2014/main" id="{4DC395B7-5A25-0640-B107-448FDDB27E29}"/>
              </a:ext>
            </a:extLst>
          </p:cNvPr>
          <p:cNvSpPr>
            <a:spLocks noGrp="1"/>
          </p:cNvSpPr>
          <p:nvPr>
            <p:ph type="title"/>
          </p:nvPr>
        </p:nvSpPr>
        <p:spPr>
          <a:xfrm>
            <a:off x="928669" y="1046602"/>
            <a:ext cx="5011757" cy="1674564"/>
          </a:xfrm>
        </p:spPr>
        <p:txBody>
          <a:bodyPr/>
          <a:lstStyle>
            <a:lvl1pPr>
              <a:defRPr sz="4000" b="1" i="1">
                <a:solidFill>
                  <a:srgbClr val="43AEE3"/>
                </a:solidFill>
                <a:latin typeface="Segoe UI Semibold" panose="020B0502040204020203" pitchFamily="34" charset="0"/>
                <a:cs typeface="Segoe UI Semibold" panose="020B0502040204020203" pitchFamily="34" charset="0"/>
              </a:defRPr>
            </a:lvl1pPr>
          </a:lstStyle>
          <a:p>
            <a:r>
              <a:rPr lang="tr-TR" dirty="0"/>
              <a:t>Asıl başlık stilini düzenlemek için tıklayın</a:t>
            </a:r>
          </a:p>
        </p:txBody>
      </p:sp>
      <p:sp>
        <p:nvSpPr>
          <p:cNvPr id="9" name="İçerik Yer Tutucusu 2">
            <a:extLst>
              <a:ext uri="{FF2B5EF4-FFF2-40B4-BE49-F238E27FC236}">
                <a16:creationId xmlns:a16="http://schemas.microsoft.com/office/drawing/2014/main" id="{7C665ADF-5C2F-8140-80EE-4B453A70009D}"/>
              </a:ext>
            </a:extLst>
          </p:cNvPr>
          <p:cNvSpPr>
            <a:spLocks noGrp="1"/>
          </p:cNvSpPr>
          <p:nvPr>
            <p:ph idx="13"/>
          </p:nvPr>
        </p:nvSpPr>
        <p:spPr>
          <a:xfrm>
            <a:off x="920906" y="2920329"/>
            <a:ext cx="5011757" cy="3119863"/>
          </a:xfrm>
        </p:spPr>
        <p:txBody>
          <a:bodyPr/>
          <a:lstStyle>
            <a:lvl1pPr>
              <a:defRPr sz="2400" b="0" i="0">
                <a:solidFill>
                  <a:srgbClr val="3E4345"/>
                </a:solidFill>
                <a:latin typeface="Segoe UI Light" panose="020B0402040204020203" pitchFamily="34" charset="0"/>
                <a:cs typeface="Segoe UI Light" panose="020B0402040204020203" pitchFamily="34" charset="0"/>
              </a:defRPr>
            </a:lvl1pPr>
            <a:lvl2pPr>
              <a:defRPr sz="2400" b="0" i="0">
                <a:solidFill>
                  <a:srgbClr val="3E4345"/>
                </a:solidFill>
                <a:latin typeface="Segoe UI Light" panose="020B0402040204020203" pitchFamily="34" charset="0"/>
                <a:cs typeface="Segoe UI Light" panose="020B0402040204020203" pitchFamily="34" charset="0"/>
              </a:defRPr>
            </a:lvl2pPr>
            <a:lvl3pPr>
              <a:defRPr sz="2400" b="0" i="0">
                <a:solidFill>
                  <a:srgbClr val="3E4345"/>
                </a:solidFill>
                <a:latin typeface="Segoe UI Light" panose="020B0402040204020203" pitchFamily="34" charset="0"/>
                <a:cs typeface="Segoe UI Light" panose="020B0402040204020203" pitchFamily="34" charset="0"/>
              </a:defRPr>
            </a:lvl3pPr>
            <a:lvl4pPr>
              <a:defRPr sz="2400" b="0" i="0">
                <a:solidFill>
                  <a:srgbClr val="3E4345"/>
                </a:solidFill>
                <a:latin typeface="Segoe UI Light" panose="020B0402040204020203" pitchFamily="34" charset="0"/>
                <a:cs typeface="Segoe UI Light" panose="020B0402040204020203" pitchFamily="34" charset="0"/>
              </a:defRPr>
            </a:lvl4pPr>
            <a:lvl5pPr>
              <a:defRPr sz="2400" b="0" i="0">
                <a:solidFill>
                  <a:srgbClr val="3E4345"/>
                </a:solidFill>
                <a:latin typeface="Segoe UI Light" panose="020B0402040204020203" pitchFamily="34" charset="0"/>
                <a:cs typeface="Segoe UI Light" panose="020B0402040204020203" pitchFamily="34" charset="0"/>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1473755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A06">
    <p:spTree>
      <p:nvGrpSpPr>
        <p:cNvPr id="1" name=""/>
        <p:cNvGrpSpPr/>
        <p:nvPr/>
      </p:nvGrpSpPr>
      <p:grpSpPr>
        <a:xfrm>
          <a:off x="0" y="0"/>
          <a:ext cx="0" cy="0"/>
          <a:chOff x="0" y="0"/>
          <a:chExt cx="0" cy="0"/>
        </a:xfrm>
      </p:grpSpPr>
      <p:pic>
        <p:nvPicPr>
          <p:cNvPr id="11" name="Resim 10">
            <a:extLst>
              <a:ext uri="{FF2B5EF4-FFF2-40B4-BE49-F238E27FC236}">
                <a16:creationId xmlns:a16="http://schemas.microsoft.com/office/drawing/2014/main" id="{C32C7D5F-3D7B-7A44-9D79-97FAB03D4D29}"/>
              </a:ext>
            </a:extLst>
          </p:cNvPr>
          <p:cNvPicPr>
            <a:picLocks noChangeAspect="1"/>
          </p:cNvPicPr>
          <p:nvPr userDrawn="1"/>
        </p:nvPicPr>
        <p:blipFill>
          <a:blip r:embed="rId2"/>
          <a:stretch>
            <a:fillRect/>
          </a:stretch>
        </p:blipFill>
        <p:spPr>
          <a:xfrm>
            <a:off x="1805" y="0"/>
            <a:ext cx="12188389" cy="6858000"/>
          </a:xfrm>
          <a:prstGeom prst="rect">
            <a:avLst/>
          </a:prstGeom>
        </p:spPr>
      </p:pic>
      <p:sp>
        <p:nvSpPr>
          <p:cNvPr id="2" name="Başlık 1">
            <a:extLst>
              <a:ext uri="{FF2B5EF4-FFF2-40B4-BE49-F238E27FC236}">
                <a16:creationId xmlns:a16="http://schemas.microsoft.com/office/drawing/2014/main" id="{35740504-F5F3-9A4C-A6FC-CA4B0B47F187}"/>
              </a:ext>
            </a:extLst>
          </p:cNvPr>
          <p:cNvSpPr>
            <a:spLocks noGrp="1"/>
          </p:cNvSpPr>
          <p:nvPr>
            <p:ph type="title"/>
          </p:nvPr>
        </p:nvSpPr>
        <p:spPr>
          <a:xfrm>
            <a:off x="6500870" y="1134737"/>
            <a:ext cx="5011757" cy="1674564"/>
          </a:xfrm>
        </p:spPr>
        <p:txBody>
          <a:bodyPr/>
          <a:lstStyle>
            <a:lvl1pPr>
              <a:defRPr sz="4000" b="1" i="1">
                <a:solidFill>
                  <a:srgbClr val="43AEE3"/>
                </a:solidFill>
                <a:latin typeface="Segoe UI Semibold" panose="020B0502040204020203" pitchFamily="34" charset="0"/>
                <a:cs typeface="Segoe UI Semibold" panose="020B0502040204020203" pitchFamily="34" charset="0"/>
              </a:defRPr>
            </a:lvl1pPr>
          </a:lstStyle>
          <a:p>
            <a:r>
              <a:rPr lang="tr-TR" dirty="0"/>
              <a:t>Asıl başlık stilini düzenlemek için tıklayın</a:t>
            </a:r>
          </a:p>
        </p:txBody>
      </p:sp>
      <p:sp>
        <p:nvSpPr>
          <p:cNvPr id="3" name="Veri Yer Tutucusu 2">
            <a:extLst>
              <a:ext uri="{FF2B5EF4-FFF2-40B4-BE49-F238E27FC236}">
                <a16:creationId xmlns:a16="http://schemas.microsoft.com/office/drawing/2014/main" id="{85EEAE61-9CDB-7045-ADE1-391BF8DF4FDE}"/>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4" name="Alt Bilgi Yer Tutucusu 3">
            <a:extLst>
              <a:ext uri="{FF2B5EF4-FFF2-40B4-BE49-F238E27FC236}">
                <a16:creationId xmlns:a16="http://schemas.microsoft.com/office/drawing/2014/main" id="{F6A8D72A-0054-3143-85D4-04711A6DE92D}"/>
              </a:ext>
            </a:extLst>
          </p:cNvPr>
          <p:cNvSpPr>
            <a:spLocks noGrp="1"/>
          </p:cNvSpPr>
          <p:nvPr>
            <p:ph type="ftr" sz="quarter" idx="11"/>
          </p:nvPr>
        </p:nvSpPr>
        <p:spPr/>
        <p:txBody>
          <a:bodyPr/>
          <a:lstStyle/>
          <a:p>
            <a:endParaRPr lang="tr-TR" dirty="0"/>
          </a:p>
        </p:txBody>
      </p:sp>
      <p:sp>
        <p:nvSpPr>
          <p:cNvPr id="5" name="Slayt Numarası Yer Tutucusu 4">
            <a:extLst>
              <a:ext uri="{FF2B5EF4-FFF2-40B4-BE49-F238E27FC236}">
                <a16:creationId xmlns:a16="http://schemas.microsoft.com/office/drawing/2014/main" id="{414F74B7-736F-F94F-9E2A-701C9D0C48E0}"/>
              </a:ext>
            </a:extLst>
          </p:cNvPr>
          <p:cNvSpPr>
            <a:spLocks noGrp="1"/>
          </p:cNvSpPr>
          <p:nvPr>
            <p:ph type="sldNum" sz="quarter" idx="12"/>
          </p:nvPr>
        </p:nvSpPr>
        <p:spPr/>
        <p:txBody>
          <a:bodyPr/>
          <a:lstStyle/>
          <a:p>
            <a:fld id="{E7317F4A-3AF4-FD47-88F2-C72AD5006E6A}" type="slidenum">
              <a:rPr lang="tr-TR" smtClean="0"/>
              <a:t>‹#›</a:t>
            </a:fld>
            <a:endParaRPr lang="tr-TR"/>
          </a:p>
        </p:txBody>
      </p:sp>
      <p:pic>
        <p:nvPicPr>
          <p:cNvPr id="13" name="Resim 12">
            <a:extLst>
              <a:ext uri="{FF2B5EF4-FFF2-40B4-BE49-F238E27FC236}">
                <a16:creationId xmlns:a16="http://schemas.microsoft.com/office/drawing/2014/main" id="{2E00DBE7-9319-FE44-9606-FE1BECD41559}"/>
              </a:ext>
            </a:extLst>
          </p:cNvPr>
          <p:cNvPicPr>
            <a:picLocks noChangeAspect="1"/>
          </p:cNvPicPr>
          <p:nvPr userDrawn="1"/>
        </p:nvPicPr>
        <p:blipFill rotWithShape="1">
          <a:blip r:embed="rId3"/>
          <a:srcRect t="79357"/>
          <a:stretch/>
        </p:blipFill>
        <p:spPr>
          <a:xfrm>
            <a:off x="1805" y="5442332"/>
            <a:ext cx="12188389" cy="1415667"/>
          </a:xfrm>
          <a:prstGeom prst="rect">
            <a:avLst/>
          </a:prstGeom>
        </p:spPr>
      </p:pic>
      <p:sp>
        <p:nvSpPr>
          <p:cNvPr id="16" name="Resim Yer Tutucusu 2">
            <a:extLst>
              <a:ext uri="{FF2B5EF4-FFF2-40B4-BE49-F238E27FC236}">
                <a16:creationId xmlns:a16="http://schemas.microsoft.com/office/drawing/2014/main" id="{72C88CD4-7630-8B45-9789-1065E21CFFA6}"/>
              </a:ext>
            </a:extLst>
          </p:cNvPr>
          <p:cNvSpPr>
            <a:spLocks noGrp="1"/>
          </p:cNvSpPr>
          <p:nvPr>
            <p:ph type="pic" idx="1"/>
          </p:nvPr>
        </p:nvSpPr>
        <p:spPr>
          <a:xfrm>
            <a:off x="838200" y="777459"/>
            <a:ext cx="4634320" cy="466487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9" name="İçerik Yer Tutucusu 2">
            <a:extLst>
              <a:ext uri="{FF2B5EF4-FFF2-40B4-BE49-F238E27FC236}">
                <a16:creationId xmlns:a16="http://schemas.microsoft.com/office/drawing/2014/main" id="{3DB77F4E-8D0C-EC45-B2E6-92385DD558AB}"/>
              </a:ext>
            </a:extLst>
          </p:cNvPr>
          <p:cNvSpPr>
            <a:spLocks noGrp="1"/>
          </p:cNvSpPr>
          <p:nvPr>
            <p:ph idx="13"/>
          </p:nvPr>
        </p:nvSpPr>
        <p:spPr>
          <a:xfrm>
            <a:off x="6500870" y="3030302"/>
            <a:ext cx="5011757" cy="3119863"/>
          </a:xfrm>
        </p:spPr>
        <p:txBody>
          <a:bodyPr/>
          <a:lstStyle>
            <a:lvl1pPr>
              <a:defRPr sz="2400" b="0" i="0">
                <a:solidFill>
                  <a:srgbClr val="3E4345"/>
                </a:solidFill>
                <a:latin typeface="Segoe UI Light" panose="020B0402040204020203" pitchFamily="34" charset="0"/>
                <a:cs typeface="Segoe UI Light" panose="020B0402040204020203" pitchFamily="34" charset="0"/>
              </a:defRPr>
            </a:lvl1pPr>
            <a:lvl2pPr>
              <a:defRPr sz="2400" b="0" i="0">
                <a:solidFill>
                  <a:srgbClr val="3E4345"/>
                </a:solidFill>
                <a:latin typeface="Segoe UI Light" panose="020B0402040204020203" pitchFamily="34" charset="0"/>
                <a:cs typeface="Segoe UI Light" panose="020B0402040204020203" pitchFamily="34" charset="0"/>
              </a:defRPr>
            </a:lvl2pPr>
            <a:lvl3pPr>
              <a:defRPr sz="2400" b="0" i="0">
                <a:solidFill>
                  <a:srgbClr val="3E4345"/>
                </a:solidFill>
                <a:latin typeface="Segoe UI Light" panose="020B0402040204020203" pitchFamily="34" charset="0"/>
                <a:cs typeface="Segoe UI Light" panose="020B0402040204020203" pitchFamily="34" charset="0"/>
              </a:defRPr>
            </a:lvl3pPr>
            <a:lvl4pPr>
              <a:defRPr sz="2400" b="0" i="0">
                <a:solidFill>
                  <a:srgbClr val="3E4345"/>
                </a:solidFill>
                <a:latin typeface="Segoe UI Light" panose="020B0402040204020203" pitchFamily="34" charset="0"/>
                <a:cs typeface="Segoe UI Light" panose="020B0402040204020203" pitchFamily="34" charset="0"/>
              </a:defRPr>
            </a:lvl4pPr>
            <a:lvl5pPr>
              <a:defRPr sz="2400" b="0" i="0">
                <a:solidFill>
                  <a:srgbClr val="3E4345"/>
                </a:solidFill>
                <a:latin typeface="Segoe UI Light" panose="020B0402040204020203" pitchFamily="34" charset="0"/>
                <a:cs typeface="Segoe UI Light" panose="020B0402040204020203" pitchFamily="34" charset="0"/>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2771426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04">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4E58CE76-327E-B748-BCBC-00195E4FD3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Başlık 1">
            <a:extLst>
              <a:ext uri="{FF2B5EF4-FFF2-40B4-BE49-F238E27FC236}">
                <a16:creationId xmlns:a16="http://schemas.microsoft.com/office/drawing/2014/main" id="{B164A142-B91B-4842-AD4A-8A8540F126F7}"/>
              </a:ext>
            </a:extLst>
          </p:cNvPr>
          <p:cNvSpPr>
            <a:spLocks noGrp="1"/>
          </p:cNvSpPr>
          <p:nvPr>
            <p:ph type="title"/>
          </p:nvPr>
        </p:nvSpPr>
        <p:spPr>
          <a:xfrm>
            <a:off x="959386" y="18255"/>
            <a:ext cx="10515600" cy="1325563"/>
          </a:xfrm>
        </p:spPr>
        <p:txBody>
          <a:bodyPr/>
          <a:lstStyle>
            <a:lvl1pPr>
              <a:defRPr sz="4000" b="0" i="0">
                <a:solidFill>
                  <a:schemeClr val="bg1"/>
                </a:solidFill>
                <a:latin typeface="Segoe UI Light" panose="020B0402040204020203" pitchFamily="34" charset="0"/>
                <a:cs typeface="Segoe UI Light" panose="020B0402040204020203" pitchFamily="34" charset="0"/>
              </a:defRPr>
            </a:lvl1pPr>
          </a:lstStyle>
          <a:p>
            <a:r>
              <a:rPr lang="tr-TR" dirty="0"/>
              <a:t>Asıl başlık stilini düzenlemek için tıklayın</a:t>
            </a:r>
          </a:p>
        </p:txBody>
      </p:sp>
      <p:sp>
        <p:nvSpPr>
          <p:cNvPr id="13" name="İçerik Yer Tutucusu 2">
            <a:extLst>
              <a:ext uri="{FF2B5EF4-FFF2-40B4-BE49-F238E27FC236}">
                <a16:creationId xmlns:a16="http://schemas.microsoft.com/office/drawing/2014/main" id="{EAC2CD46-3DE8-3B48-BEBF-CAEA9193A6D2}"/>
              </a:ext>
            </a:extLst>
          </p:cNvPr>
          <p:cNvSpPr>
            <a:spLocks noGrp="1"/>
          </p:cNvSpPr>
          <p:nvPr>
            <p:ph idx="1"/>
          </p:nvPr>
        </p:nvSpPr>
        <p:spPr>
          <a:xfrm>
            <a:off x="5520596" y="2023928"/>
            <a:ext cx="5954390" cy="4351338"/>
          </a:xfrm>
        </p:spPr>
        <p:txBody>
          <a:bodyPr/>
          <a:lstStyle>
            <a:lvl1pPr>
              <a:defRPr sz="2400" b="0" i="0">
                <a:solidFill>
                  <a:srgbClr val="3E4345"/>
                </a:solidFill>
                <a:latin typeface="Segoe UI Light" panose="020B0402040204020203" pitchFamily="34" charset="0"/>
                <a:cs typeface="Segoe UI Light" panose="020B0402040204020203" pitchFamily="34" charset="0"/>
              </a:defRPr>
            </a:lvl1pPr>
            <a:lvl2pPr>
              <a:defRPr sz="2400" b="0" i="0">
                <a:solidFill>
                  <a:srgbClr val="3E4345"/>
                </a:solidFill>
                <a:latin typeface="Segoe UI Light" panose="020B0402040204020203" pitchFamily="34" charset="0"/>
                <a:cs typeface="Segoe UI Light" panose="020B0402040204020203" pitchFamily="34" charset="0"/>
              </a:defRPr>
            </a:lvl2pPr>
            <a:lvl3pPr>
              <a:defRPr sz="2400" b="0" i="0">
                <a:solidFill>
                  <a:srgbClr val="3E4345"/>
                </a:solidFill>
                <a:latin typeface="Segoe UI Light" panose="020B0402040204020203" pitchFamily="34" charset="0"/>
                <a:cs typeface="Segoe UI Light" panose="020B0402040204020203" pitchFamily="34" charset="0"/>
              </a:defRPr>
            </a:lvl3pPr>
            <a:lvl4pPr>
              <a:defRPr sz="2400" b="0" i="0">
                <a:solidFill>
                  <a:srgbClr val="3E4345"/>
                </a:solidFill>
                <a:latin typeface="Segoe UI Light" panose="020B0402040204020203" pitchFamily="34" charset="0"/>
                <a:cs typeface="Segoe UI Light" panose="020B0402040204020203" pitchFamily="34" charset="0"/>
              </a:defRPr>
            </a:lvl4pPr>
            <a:lvl5pPr>
              <a:defRPr sz="2400" b="0" i="0">
                <a:solidFill>
                  <a:srgbClr val="3E4345"/>
                </a:solidFill>
                <a:latin typeface="Segoe UI Light" panose="020B0402040204020203" pitchFamily="34" charset="0"/>
                <a:cs typeface="Segoe UI Light" panose="020B0402040204020203" pitchFamily="34" charset="0"/>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6" name="Resim Yer Tutucusu 2">
            <a:extLst>
              <a:ext uri="{FF2B5EF4-FFF2-40B4-BE49-F238E27FC236}">
                <a16:creationId xmlns:a16="http://schemas.microsoft.com/office/drawing/2014/main" id="{BBCA028D-922E-374B-9B1D-DEBE7FB3288F}"/>
              </a:ext>
            </a:extLst>
          </p:cNvPr>
          <p:cNvSpPr>
            <a:spLocks noGrp="1"/>
          </p:cNvSpPr>
          <p:nvPr>
            <p:ph type="pic" idx="10"/>
          </p:nvPr>
        </p:nvSpPr>
        <p:spPr>
          <a:xfrm>
            <a:off x="522722" y="1825625"/>
            <a:ext cx="3831357" cy="3831357"/>
          </a:xfrm>
          <a:prstGeom prst="ellipse">
            <a:avLst/>
          </a:prstGeom>
        </p:spPr>
        <p:txBody>
          <a:bodyP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Tree>
    <p:extLst>
      <p:ext uri="{BB962C8B-B14F-4D97-AF65-F5344CB8AC3E}">
        <p14:creationId xmlns:p14="http://schemas.microsoft.com/office/powerpoint/2010/main" val="356505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3">
                                            <p:txEl>
                                              <p:pRg st="0" end="0"/>
                                            </p:txEl>
                                          </p:spTgt>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 calcmode="lin" valueType="num">
                                      <p:cBhvr additive="base">
                                        <p:cTn id="17" dur="500"/>
                                        <p:tgtEl>
                                          <p:spTgt spid="13">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13">
                                            <p:txEl>
                                              <p:pRg st="1" end="1"/>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 calcmode="lin" valueType="num">
                                      <p:cBhvr additive="base">
                                        <p:cTn id="21" dur="500"/>
                                        <p:tgtEl>
                                          <p:spTgt spid="13">
                                            <p:txEl>
                                              <p:pRg st="2" end="2"/>
                                            </p:txEl>
                                          </p:spTgt>
                                        </p:tgtEl>
                                        <p:attrNameLst>
                                          <p:attrName>ppt_y</p:attrName>
                                        </p:attrNameLst>
                                      </p:cBhvr>
                                      <p:tavLst>
                                        <p:tav tm="0">
                                          <p:val>
                                            <p:strVal val="#ppt_y+#ppt_h*1.125000"/>
                                          </p:val>
                                        </p:tav>
                                        <p:tav tm="100000">
                                          <p:val>
                                            <p:strVal val="#ppt_y"/>
                                          </p:val>
                                        </p:tav>
                                      </p:tavLst>
                                    </p:anim>
                                    <p:animEffect transition="in" filter="wipe(up)">
                                      <p:cBhvr>
                                        <p:cTn id="22" dur="500"/>
                                        <p:tgtEl>
                                          <p:spTgt spid="13">
                                            <p:txEl>
                                              <p:pRg st="2" end="2"/>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 calcmode="lin" valueType="num">
                                      <p:cBhvr additive="base">
                                        <p:cTn id="25" dur="500"/>
                                        <p:tgtEl>
                                          <p:spTgt spid="1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3">
                                            <p:txEl>
                                              <p:pRg st="3" end="3"/>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3">
                                            <p:txEl>
                                              <p:pRg st="4" end="4"/>
                                            </p:txEl>
                                          </p:spTgt>
                                        </p:tgtEl>
                                        <p:attrNameLst>
                                          <p:attrName>style.visibility</p:attrName>
                                        </p:attrNameLst>
                                      </p:cBhvr>
                                      <p:to>
                                        <p:strVal val="visible"/>
                                      </p:to>
                                    </p:set>
                                    <p:anim calcmode="lin" valueType="num">
                                      <p:cBhvr additive="base">
                                        <p:cTn id="29" dur="500"/>
                                        <p:tgtEl>
                                          <p:spTgt spid="13">
                                            <p:txEl>
                                              <p:pRg st="4" end="4"/>
                                            </p:txEl>
                                          </p:spTgt>
                                        </p:tgtEl>
                                        <p:attrNameLst>
                                          <p:attrName>ppt_y</p:attrName>
                                        </p:attrNameLst>
                                      </p:cBhvr>
                                      <p:tavLst>
                                        <p:tav tm="0">
                                          <p:val>
                                            <p:strVal val="#ppt_y+#ppt_h*1.125000"/>
                                          </p:val>
                                        </p:tav>
                                        <p:tav tm="100000">
                                          <p:val>
                                            <p:strVal val="#ppt_y"/>
                                          </p:val>
                                        </p:tav>
                                      </p:tavLst>
                                    </p:anim>
                                    <p:animEffect transition="in" filter="wipe(up)">
                                      <p:cBhvr>
                                        <p:cTn id="30"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build="p">
        <p:tmplLst>
          <p:tmpl lvl="1">
            <p:tnLst>
              <p:par>
                <p:cTn presetID="12" presetClass="entr" presetSubtype="4"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p:tgtEl>
                          <p:spTgt spid="13"/>
                        </p:tgtEl>
                        <p:attrNameLst>
                          <p:attrName>ppt_y</p:attrName>
                        </p:attrNameLst>
                      </p:cBhvr>
                      <p:tavLst>
                        <p:tav tm="0">
                          <p:val>
                            <p:strVal val="#ppt_y+#ppt_h*1.125000"/>
                          </p:val>
                        </p:tav>
                        <p:tav tm="100000">
                          <p:val>
                            <p:strVal val="#ppt_y"/>
                          </p:val>
                        </p:tav>
                      </p:tavLst>
                    </p:anim>
                    <p:animEffect transition="in" filter="wipe(up)">
                      <p:cBhvr>
                        <p:cTn dur="500"/>
                        <p:tgtEl>
                          <p:spTgt spid="13"/>
                        </p:tgtEl>
                      </p:cBhvr>
                    </p:animEffect>
                  </p:childTnLst>
                </p:cTn>
              </p:par>
            </p:tnLst>
          </p:tmpl>
          <p:tmpl lvl="2">
            <p:tnLst>
              <p:par>
                <p:cTn presetID="1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p:tgtEl>
                          <p:spTgt spid="13"/>
                        </p:tgtEl>
                        <p:attrNameLst>
                          <p:attrName>ppt_y</p:attrName>
                        </p:attrNameLst>
                      </p:cBhvr>
                      <p:tavLst>
                        <p:tav tm="0">
                          <p:val>
                            <p:strVal val="#ppt_y+#ppt_h*1.125000"/>
                          </p:val>
                        </p:tav>
                        <p:tav tm="100000">
                          <p:val>
                            <p:strVal val="#ppt_y"/>
                          </p:val>
                        </p:tav>
                      </p:tavLst>
                    </p:anim>
                    <p:animEffect transition="in" filter="wipe(up)">
                      <p:cBhvr>
                        <p:cTn dur="500"/>
                        <p:tgtEl>
                          <p:spTgt spid="13"/>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p:tgtEl>
                          <p:spTgt spid="13"/>
                        </p:tgtEl>
                        <p:attrNameLst>
                          <p:attrName>ppt_y</p:attrName>
                        </p:attrNameLst>
                      </p:cBhvr>
                      <p:tavLst>
                        <p:tav tm="0">
                          <p:val>
                            <p:strVal val="#ppt_y+#ppt_h*1.125000"/>
                          </p:val>
                        </p:tav>
                        <p:tav tm="100000">
                          <p:val>
                            <p:strVal val="#ppt_y"/>
                          </p:val>
                        </p:tav>
                      </p:tavLst>
                    </p:anim>
                    <p:animEffect transition="in" filter="wipe(up)">
                      <p:cBhvr>
                        <p:cTn dur="500"/>
                        <p:tgtEl>
                          <p:spTgt spid="13"/>
                        </p:tgtEl>
                      </p:cBhvr>
                    </p:animEffect>
                  </p:childTnLst>
                </p:cTn>
              </p:par>
            </p:tnLst>
          </p:tmpl>
          <p:tmpl lvl="4">
            <p:tnLst>
              <p:par>
                <p:cTn presetID="1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p:tgtEl>
                          <p:spTgt spid="13"/>
                        </p:tgtEl>
                        <p:attrNameLst>
                          <p:attrName>ppt_y</p:attrName>
                        </p:attrNameLst>
                      </p:cBhvr>
                      <p:tavLst>
                        <p:tav tm="0">
                          <p:val>
                            <p:strVal val="#ppt_y+#ppt_h*1.125000"/>
                          </p:val>
                        </p:tav>
                        <p:tav tm="100000">
                          <p:val>
                            <p:strVal val="#ppt_y"/>
                          </p:val>
                        </p:tav>
                      </p:tavLst>
                    </p:anim>
                    <p:animEffect transition="in" filter="wipe(up)">
                      <p:cBhvr>
                        <p:cTn dur="500"/>
                        <p:tgtEl>
                          <p:spTgt spid="13"/>
                        </p:tgtEl>
                      </p:cBhvr>
                    </p:animEffect>
                  </p:childTnLst>
                </p:cTn>
              </p:par>
            </p:tnLst>
          </p:tmpl>
          <p:tmpl lvl="5">
            <p:tnLst>
              <p:par>
                <p:cTn presetID="1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p:tgtEl>
                          <p:spTgt spid="13"/>
                        </p:tgtEl>
                        <p:attrNameLst>
                          <p:attrName>ppt_y</p:attrName>
                        </p:attrNameLst>
                      </p:cBhvr>
                      <p:tavLst>
                        <p:tav tm="0">
                          <p:val>
                            <p:strVal val="#ppt_y+#ppt_h*1.125000"/>
                          </p:val>
                        </p:tav>
                        <p:tav tm="100000">
                          <p:val>
                            <p:strVal val="#ppt_y"/>
                          </p:val>
                        </p:tav>
                      </p:tavLst>
                    </p:anim>
                    <p:animEffect transition="in" filter="wipe(up)">
                      <p:cBhvr>
                        <p:cTn dur="500"/>
                        <p:tgtEl>
                          <p:spTgt spid="13"/>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05">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AD0A0170-4C59-3944-AE06-66781AD80A8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Veri Yer Tutucusu 2">
            <a:extLst>
              <a:ext uri="{FF2B5EF4-FFF2-40B4-BE49-F238E27FC236}">
                <a16:creationId xmlns:a16="http://schemas.microsoft.com/office/drawing/2014/main" id="{85EEAE61-9CDB-7045-ADE1-391BF8DF4FDE}"/>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4" name="Alt Bilgi Yer Tutucusu 3">
            <a:extLst>
              <a:ext uri="{FF2B5EF4-FFF2-40B4-BE49-F238E27FC236}">
                <a16:creationId xmlns:a16="http://schemas.microsoft.com/office/drawing/2014/main" id="{F6A8D72A-0054-3143-85D4-04711A6DE92D}"/>
              </a:ext>
            </a:extLst>
          </p:cNvPr>
          <p:cNvSpPr>
            <a:spLocks noGrp="1"/>
          </p:cNvSpPr>
          <p:nvPr>
            <p:ph type="ftr" sz="quarter" idx="11"/>
          </p:nvPr>
        </p:nvSpPr>
        <p:spPr/>
        <p:txBody>
          <a:bodyPr/>
          <a:lstStyle/>
          <a:p>
            <a:endParaRPr lang="tr-TR" dirty="0"/>
          </a:p>
        </p:txBody>
      </p:sp>
      <p:sp>
        <p:nvSpPr>
          <p:cNvPr id="5" name="Slayt Numarası Yer Tutucusu 4">
            <a:extLst>
              <a:ext uri="{FF2B5EF4-FFF2-40B4-BE49-F238E27FC236}">
                <a16:creationId xmlns:a16="http://schemas.microsoft.com/office/drawing/2014/main" id="{414F74B7-736F-F94F-9E2A-701C9D0C48E0}"/>
              </a:ext>
            </a:extLst>
          </p:cNvPr>
          <p:cNvSpPr>
            <a:spLocks noGrp="1"/>
          </p:cNvSpPr>
          <p:nvPr>
            <p:ph type="sldNum" sz="quarter" idx="12"/>
          </p:nvPr>
        </p:nvSpPr>
        <p:spPr/>
        <p:txBody>
          <a:bodyPr/>
          <a:lstStyle/>
          <a:p>
            <a:fld id="{E7317F4A-3AF4-FD47-88F2-C72AD5006E6A}" type="slidenum">
              <a:rPr lang="tr-TR" smtClean="0"/>
              <a:t>‹#›</a:t>
            </a:fld>
            <a:endParaRPr lang="tr-TR"/>
          </a:p>
        </p:txBody>
      </p:sp>
      <p:sp>
        <p:nvSpPr>
          <p:cNvPr id="16" name="Resim Yer Tutucusu 2">
            <a:extLst>
              <a:ext uri="{FF2B5EF4-FFF2-40B4-BE49-F238E27FC236}">
                <a16:creationId xmlns:a16="http://schemas.microsoft.com/office/drawing/2014/main" id="{72C88CD4-7630-8B45-9789-1065E21CFFA6}"/>
              </a:ext>
            </a:extLst>
          </p:cNvPr>
          <p:cNvSpPr>
            <a:spLocks noGrp="1"/>
          </p:cNvSpPr>
          <p:nvPr>
            <p:ph type="pic" idx="1"/>
          </p:nvPr>
        </p:nvSpPr>
        <p:spPr>
          <a:xfrm>
            <a:off x="6867290" y="777459"/>
            <a:ext cx="4634320" cy="466487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25" name="Başlık 1">
            <a:extLst>
              <a:ext uri="{FF2B5EF4-FFF2-40B4-BE49-F238E27FC236}">
                <a16:creationId xmlns:a16="http://schemas.microsoft.com/office/drawing/2014/main" id="{4DC395B7-5A25-0640-B107-448FDDB27E29}"/>
              </a:ext>
            </a:extLst>
          </p:cNvPr>
          <p:cNvSpPr>
            <a:spLocks noGrp="1"/>
          </p:cNvSpPr>
          <p:nvPr>
            <p:ph type="title"/>
          </p:nvPr>
        </p:nvSpPr>
        <p:spPr>
          <a:xfrm>
            <a:off x="928669" y="1046602"/>
            <a:ext cx="5011757" cy="1674564"/>
          </a:xfrm>
        </p:spPr>
        <p:txBody>
          <a:bodyPr/>
          <a:lstStyle>
            <a:lvl1pPr>
              <a:defRPr sz="4000" b="0" i="0">
                <a:latin typeface="Segoe UI Light" panose="020B0402040204020203" pitchFamily="34" charset="0"/>
                <a:cs typeface="Segoe UI Light" panose="020B0402040204020203" pitchFamily="34" charset="0"/>
              </a:defRPr>
            </a:lvl1pPr>
          </a:lstStyle>
          <a:p>
            <a:r>
              <a:rPr lang="tr-TR" dirty="0"/>
              <a:t>Asıl başlık stilini düzenlemek için tıklayın</a:t>
            </a:r>
          </a:p>
        </p:txBody>
      </p:sp>
    </p:spTree>
    <p:extLst>
      <p:ext uri="{BB962C8B-B14F-4D97-AF65-F5344CB8AC3E}">
        <p14:creationId xmlns:p14="http://schemas.microsoft.com/office/powerpoint/2010/main" val="394312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up)">
                                      <p:cBhvr>
                                        <p:cTn id="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05_V1">
    <p:spTree>
      <p:nvGrpSpPr>
        <p:cNvPr id="1" name=""/>
        <p:cNvGrpSpPr/>
        <p:nvPr/>
      </p:nvGrpSpPr>
      <p:grpSpPr>
        <a:xfrm>
          <a:off x="0" y="0"/>
          <a:ext cx="0" cy="0"/>
          <a:chOff x="0" y="0"/>
          <a:chExt cx="0" cy="0"/>
        </a:xfrm>
      </p:grpSpPr>
      <p:pic>
        <p:nvPicPr>
          <p:cNvPr id="11" name="Resim 10">
            <a:extLst>
              <a:ext uri="{FF2B5EF4-FFF2-40B4-BE49-F238E27FC236}">
                <a16:creationId xmlns:a16="http://schemas.microsoft.com/office/drawing/2014/main" id="{C32C7D5F-3D7B-7A44-9D79-97FAB03D4D29}"/>
              </a:ext>
            </a:extLst>
          </p:cNvPr>
          <p:cNvPicPr>
            <a:picLocks noChangeAspect="1"/>
          </p:cNvPicPr>
          <p:nvPr userDrawn="1"/>
        </p:nvPicPr>
        <p:blipFill>
          <a:blip r:embed="rId2"/>
          <a:stretch>
            <a:fillRect/>
          </a:stretch>
        </p:blipFill>
        <p:spPr>
          <a:xfrm>
            <a:off x="1805" y="0"/>
            <a:ext cx="12188389" cy="6858000"/>
          </a:xfrm>
          <a:prstGeom prst="rect">
            <a:avLst/>
          </a:prstGeom>
        </p:spPr>
      </p:pic>
      <p:sp>
        <p:nvSpPr>
          <p:cNvPr id="3" name="Veri Yer Tutucusu 2">
            <a:extLst>
              <a:ext uri="{FF2B5EF4-FFF2-40B4-BE49-F238E27FC236}">
                <a16:creationId xmlns:a16="http://schemas.microsoft.com/office/drawing/2014/main" id="{85EEAE61-9CDB-7045-ADE1-391BF8DF4FDE}"/>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4" name="Alt Bilgi Yer Tutucusu 3">
            <a:extLst>
              <a:ext uri="{FF2B5EF4-FFF2-40B4-BE49-F238E27FC236}">
                <a16:creationId xmlns:a16="http://schemas.microsoft.com/office/drawing/2014/main" id="{F6A8D72A-0054-3143-85D4-04711A6DE92D}"/>
              </a:ext>
            </a:extLst>
          </p:cNvPr>
          <p:cNvSpPr>
            <a:spLocks noGrp="1"/>
          </p:cNvSpPr>
          <p:nvPr>
            <p:ph type="ftr" sz="quarter" idx="11"/>
          </p:nvPr>
        </p:nvSpPr>
        <p:spPr/>
        <p:txBody>
          <a:bodyPr/>
          <a:lstStyle/>
          <a:p>
            <a:endParaRPr lang="tr-TR" dirty="0"/>
          </a:p>
        </p:txBody>
      </p:sp>
      <p:sp>
        <p:nvSpPr>
          <p:cNvPr id="5" name="Slayt Numarası Yer Tutucusu 4">
            <a:extLst>
              <a:ext uri="{FF2B5EF4-FFF2-40B4-BE49-F238E27FC236}">
                <a16:creationId xmlns:a16="http://schemas.microsoft.com/office/drawing/2014/main" id="{414F74B7-736F-F94F-9E2A-701C9D0C48E0}"/>
              </a:ext>
            </a:extLst>
          </p:cNvPr>
          <p:cNvSpPr>
            <a:spLocks noGrp="1"/>
          </p:cNvSpPr>
          <p:nvPr>
            <p:ph type="sldNum" sz="quarter" idx="12"/>
          </p:nvPr>
        </p:nvSpPr>
        <p:spPr/>
        <p:txBody>
          <a:bodyPr/>
          <a:lstStyle/>
          <a:p>
            <a:fld id="{E7317F4A-3AF4-FD47-88F2-C72AD5006E6A}" type="slidenum">
              <a:rPr lang="tr-TR" smtClean="0"/>
              <a:t>‹#›</a:t>
            </a:fld>
            <a:endParaRPr lang="tr-TR"/>
          </a:p>
        </p:txBody>
      </p:sp>
      <p:pic>
        <p:nvPicPr>
          <p:cNvPr id="13" name="Resim 12">
            <a:extLst>
              <a:ext uri="{FF2B5EF4-FFF2-40B4-BE49-F238E27FC236}">
                <a16:creationId xmlns:a16="http://schemas.microsoft.com/office/drawing/2014/main" id="{2E00DBE7-9319-FE44-9606-FE1BECD41559}"/>
              </a:ext>
            </a:extLst>
          </p:cNvPr>
          <p:cNvPicPr>
            <a:picLocks noChangeAspect="1"/>
          </p:cNvPicPr>
          <p:nvPr userDrawn="1"/>
        </p:nvPicPr>
        <p:blipFill rotWithShape="1">
          <a:blip r:embed="rId3"/>
          <a:srcRect t="79357"/>
          <a:stretch/>
        </p:blipFill>
        <p:spPr>
          <a:xfrm>
            <a:off x="1805" y="5442332"/>
            <a:ext cx="12188389" cy="1415667"/>
          </a:xfrm>
          <a:prstGeom prst="rect">
            <a:avLst/>
          </a:prstGeom>
        </p:spPr>
      </p:pic>
      <p:sp>
        <p:nvSpPr>
          <p:cNvPr id="16" name="Resim Yer Tutucusu 2">
            <a:extLst>
              <a:ext uri="{FF2B5EF4-FFF2-40B4-BE49-F238E27FC236}">
                <a16:creationId xmlns:a16="http://schemas.microsoft.com/office/drawing/2014/main" id="{72C88CD4-7630-8B45-9789-1065E21CFFA6}"/>
              </a:ext>
            </a:extLst>
          </p:cNvPr>
          <p:cNvSpPr>
            <a:spLocks noGrp="1"/>
          </p:cNvSpPr>
          <p:nvPr>
            <p:ph type="pic" idx="1"/>
          </p:nvPr>
        </p:nvSpPr>
        <p:spPr>
          <a:xfrm>
            <a:off x="6867290" y="777459"/>
            <a:ext cx="4634320" cy="466487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25" name="Başlık 1">
            <a:extLst>
              <a:ext uri="{FF2B5EF4-FFF2-40B4-BE49-F238E27FC236}">
                <a16:creationId xmlns:a16="http://schemas.microsoft.com/office/drawing/2014/main" id="{4DC395B7-5A25-0640-B107-448FDDB27E29}"/>
              </a:ext>
            </a:extLst>
          </p:cNvPr>
          <p:cNvSpPr>
            <a:spLocks noGrp="1"/>
          </p:cNvSpPr>
          <p:nvPr>
            <p:ph type="title"/>
          </p:nvPr>
        </p:nvSpPr>
        <p:spPr>
          <a:xfrm>
            <a:off x="928669" y="1046602"/>
            <a:ext cx="5011757" cy="1674564"/>
          </a:xfrm>
        </p:spPr>
        <p:txBody>
          <a:bodyPr/>
          <a:lstStyle>
            <a:lvl1pPr>
              <a:defRPr sz="4000" b="1" i="1">
                <a:solidFill>
                  <a:srgbClr val="43AEE3"/>
                </a:solidFill>
                <a:latin typeface="Segoe UI Semibold" panose="020B0502040204020203" pitchFamily="34" charset="0"/>
                <a:cs typeface="Segoe UI Semibold" panose="020B0502040204020203" pitchFamily="34" charset="0"/>
              </a:defRPr>
            </a:lvl1pPr>
          </a:lstStyle>
          <a:p>
            <a:r>
              <a:rPr lang="tr-TR" dirty="0"/>
              <a:t>Asıl başlık stilini düzenlemek için tıklayın</a:t>
            </a:r>
          </a:p>
        </p:txBody>
      </p:sp>
      <p:sp>
        <p:nvSpPr>
          <p:cNvPr id="9" name="İçerik Yer Tutucusu 2">
            <a:extLst>
              <a:ext uri="{FF2B5EF4-FFF2-40B4-BE49-F238E27FC236}">
                <a16:creationId xmlns:a16="http://schemas.microsoft.com/office/drawing/2014/main" id="{7C665ADF-5C2F-8140-80EE-4B453A70009D}"/>
              </a:ext>
            </a:extLst>
          </p:cNvPr>
          <p:cNvSpPr>
            <a:spLocks noGrp="1"/>
          </p:cNvSpPr>
          <p:nvPr>
            <p:ph idx="13"/>
          </p:nvPr>
        </p:nvSpPr>
        <p:spPr>
          <a:xfrm>
            <a:off x="920906" y="2920329"/>
            <a:ext cx="5011757" cy="3119863"/>
          </a:xfrm>
        </p:spPr>
        <p:txBody>
          <a:bodyPr/>
          <a:lstStyle>
            <a:lvl1pPr>
              <a:defRPr sz="2400" b="0" i="0">
                <a:solidFill>
                  <a:srgbClr val="3E4345"/>
                </a:solidFill>
                <a:latin typeface="Segoe UI Light" panose="020B0402040204020203" pitchFamily="34" charset="0"/>
                <a:cs typeface="Segoe UI Light" panose="020B0402040204020203" pitchFamily="34" charset="0"/>
              </a:defRPr>
            </a:lvl1pPr>
            <a:lvl2pPr>
              <a:defRPr sz="2400" b="0" i="0">
                <a:solidFill>
                  <a:srgbClr val="3E4345"/>
                </a:solidFill>
                <a:latin typeface="Segoe UI Light" panose="020B0402040204020203" pitchFamily="34" charset="0"/>
                <a:cs typeface="Segoe UI Light" panose="020B0402040204020203" pitchFamily="34" charset="0"/>
              </a:defRPr>
            </a:lvl2pPr>
            <a:lvl3pPr>
              <a:defRPr sz="2400" b="0" i="0">
                <a:solidFill>
                  <a:srgbClr val="3E4345"/>
                </a:solidFill>
                <a:latin typeface="Segoe UI Light" panose="020B0402040204020203" pitchFamily="34" charset="0"/>
                <a:cs typeface="Segoe UI Light" panose="020B0402040204020203" pitchFamily="34" charset="0"/>
              </a:defRPr>
            </a:lvl3pPr>
            <a:lvl4pPr>
              <a:defRPr sz="2400" b="0" i="0">
                <a:solidFill>
                  <a:srgbClr val="3E4345"/>
                </a:solidFill>
                <a:latin typeface="Segoe UI Light" panose="020B0402040204020203" pitchFamily="34" charset="0"/>
                <a:cs typeface="Segoe UI Light" panose="020B0402040204020203" pitchFamily="34" charset="0"/>
              </a:defRPr>
            </a:lvl4pPr>
            <a:lvl5pPr>
              <a:defRPr sz="2400" b="0" i="0">
                <a:solidFill>
                  <a:srgbClr val="3E4345"/>
                </a:solidFill>
                <a:latin typeface="Segoe UI Light" panose="020B0402040204020203" pitchFamily="34" charset="0"/>
                <a:cs typeface="Segoe UI Light" panose="020B0402040204020203" pitchFamily="34" charset="0"/>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162817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up)">
                                      <p:cBhvr>
                                        <p:cTn id="8" dur="500"/>
                                        <p:tgtEl>
                                          <p:spTgt spid="2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9">
                                            <p:txEl>
                                              <p:pRg st="0" end="0"/>
                                            </p:txEl>
                                          </p:spTgt>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p:tgtEl>
                                          <p:spTgt spid="9">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9">
                                            <p:txEl>
                                              <p:pRg st="1" end="1"/>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additive="base">
                                        <p:cTn id="21" dur="500"/>
                                        <p:tgtEl>
                                          <p:spTgt spid="9">
                                            <p:txEl>
                                              <p:pRg st="2" end="2"/>
                                            </p:txEl>
                                          </p:spTgt>
                                        </p:tgtEl>
                                        <p:attrNameLst>
                                          <p:attrName>ppt_y</p:attrName>
                                        </p:attrNameLst>
                                      </p:cBhvr>
                                      <p:tavLst>
                                        <p:tav tm="0">
                                          <p:val>
                                            <p:strVal val="#ppt_y+#ppt_h*1.125000"/>
                                          </p:val>
                                        </p:tav>
                                        <p:tav tm="100000">
                                          <p:val>
                                            <p:strVal val="#ppt_y"/>
                                          </p:val>
                                        </p:tav>
                                      </p:tavLst>
                                    </p:anim>
                                    <p:animEffect transition="in" filter="wipe(up)">
                                      <p:cBhvr>
                                        <p:cTn id="22" dur="500"/>
                                        <p:tgtEl>
                                          <p:spTgt spid="9">
                                            <p:txEl>
                                              <p:pRg st="2" end="2"/>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p:tgtEl>
                                          <p:spTgt spid="9">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9">
                                            <p:txEl>
                                              <p:pRg st="3" end="3"/>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anim calcmode="lin" valueType="num">
                                      <p:cBhvr additive="base">
                                        <p:cTn id="29" dur="500"/>
                                        <p:tgtEl>
                                          <p:spTgt spid="9">
                                            <p:txEl>
                                              <p:pRg st="4" end="4"/>
                                            </p:txEl>
                                          </p:spTgt>
                                        </p:tgtEl>
                                        <p:attrNameLst>
                                          <p:attrName>ppt_y</p:attrName>
                                        </p:attrNameLst>
                                      </p:cBhvr>
                                      <p:tavLst>
                                        <p:tav tm="0">
                                          <p:val>
                                            <p:strVal val="#ppt_y+#ppt_h*1.125000"/>
                                          </p:val>
                                        </p:tav>
                                        <p:tav tm="100000">
                                          <p:val>
                                            <p:strVal val="#ppt_y"/>
                                          </p:val>
                                        </p:tav>
                                      </p:tavLst>
                                    </p:anim>
                                    <p:animEffect transition="in" filter="wipe(up)">
                                      <p:cBhvr>
                                        <p:cTn id="3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9" grpId="0" build="p">
        <p:tmplLst>
          <p:tmpl lvl="1">
            <p:tnLst>
              <p:par>
                <p:cTn presetID="12" presetClass="entr" presetSubtype="4"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p:tgtEl>
                          <p:spTgt spid="9"/>
                        </p:tgtEl>
                        <p:attrNameLst>
                          <p:attrName>ppt_y</p:attrName>
                        </p:attrNameLst>
                      </p:cBhvr>
                      <p:tavLst>
                        <p:tav tm="0">
                          <p:val>
                            <p:strVal val="#ppt_y+#ppt_h*1.125000"/>
                          </p:val>
                        </p:tav>
                        <p:tav tm="100000">
                          <p:val>
                            <p:strVal val="#ppt_y"/>
                          </p:val>
                        </p:tav>
                      </p:tavLst>
                    </p:anim>
                    <p:animEffect transition="in" filter="wipe(up)">
                      <p:cBhvr>
                        <p:cTn dur="500"/>
                        <p:tgtEl>
                          <p:spTgt spid="9"/>
                        </p:tgtEl>
                      </p:cBhvr>
                    </p:animEffect>
                  </p:childTnLst>
                </p:cTn>
              </p:par>
            </p:tnLst>
          </p:tmpl>
          <p:tmpl lvl="2">
            <p:tnLst>
              <p:par>
                <p:cTn presetID="12" presetClass="entr" presetSubtype="4"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p:tgtEl>
                          <p:spTgt spid="9"/>
                        </p:tgtEl>
                        <p:attrNameLst>
                          <p:attrName>ppt_y</p:attrName>
                        </p:attrNameLst>
                      </p:cBhvr>
                      <p:tavLst>
                        <p:tav tm="0">
                          <p:val>
                            <p:strVal val="#ppt_y+#ppt_h*1.125000"/>
                          </p:val>
                        </p:tav>
                        <p:tav tm="100000">
                          <p:val>
                            <p:strVal val="#ppt_y"/>
                          </p:val>
                        </p:tav>
                      </p:tavLst>
                    </p:anim>
                    <p:animEffect transition="in" filter="wipe(up)">
                      <p:cBhvr>
                        <p:cTn dur="500"/>
                        <p:tgtEl>
                          <p:spTgt spid="9"/>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p:tgtEl>
                          <p:spTgt spid="9"/>
                        </p:tgtEl>
                        <p:attrNameLst>
                          <p:attrName>ppt_y</p:attrName>
                        </p:attrNameLst>
                      </p:cBhvr>
                      <p:tavLst>
                        <p:tav tm="0">
                          <p:val>
                            <p:strVal val="#ppt_y+#ppt_h*1.125000"/>
                          </p:val>
                        </p:tav>
                        <p:tav tm="100000">
                          <p:val>
                            <p:strVal val="#ppt_y"/>
                          </p:val>
                        </p:tav>
                      </p:tavLst>
                    </p:anim>
                    <p:animEffect transition="in" filter="wipe(up)">
                      <p:cBhvr>
                        <p:cTn dur="500"/>
                        <p:tgtEl>
                          <p:spTgt spid="9"/>
                        </p:tgtEl>
                      </p:cBhvr>
                    </p:animEffect>
                  </p:childTnLst>
                </p:cTn>
              </p:par>
            </p:tnLst>
          </p:tmpl>
          <p:tmpl lvl="4">
            <p:tnLst>
              <p:par>
                <p:cTn presetID="12" presetClass="entr" presetSubtype="4"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p:tgtEl>
                          <p:spTgt spid="9"/>
                        </p:tgtEl>
                        <p:attrNameLst>
                          <p:attrName>ppt_y</p:attrName>
                        </p:attrNameLst>
                      </p:cBhvr>
                      <p:tavLst>
                        <p:tav tm="0">
                          <p:val>
                            <p:strVal val="#ppt_y+#ppt_h*1.125000"/>
                          </p:val>
                        </p:tav>
                        <p:tav tm="100000">
                          <p:val>
                            <p:strVal val="#ppt_y"/>
                          </p:val>
                        </p:tav>
                      </p:tavLst>
                    </p:anim>
                    <p:animEffect transition="in" filter="wipe(up)">
                      <p:cBhvr>
                        <p:cTn dur="500"/>
                        <p:tgtEl>
                          <p:spTgt spid="9"/>
                        </p:tgtEl>
                      </p:cBhvr>
                    </p:animEffect>
                  </p:childTnLst>
                </p:cTn>
              </p:par>
            </p:tnLst>
          </p:tmpl>
          <p:tmpl lvl="5">
            <p:tnLst>
              <p:par>
                <p:cTn presetID="12" presetClass="entr" presetSubtype="4"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p:tgtEl>
                          <p:spTgt spid="9"/>
                        </p:tgtEl>
                        <p:attrNameLst>
                          <p:attrName>ppt_y</p:attrName>
                        </p:attrNameLst>
                      </p:cBhvr>
                      <p:tavLst>
                        <p:tav tm="0">
                          <p:val>
                            <p:strVal val="#ppt_y+#ppt_h*1.125000"/>
                          </p:val>
                        </p:tav>
                        <p:tav tm="100000">
                          <p:val>
                            <p:strVal val="#ppt_y"/>
                          </p:val>
                        </p:tav>
                      </p:tavLst>
                    </p:anim>
                    <p:animEffect transition="in" filter="wipe(up)">
                      <p:cBhvr>
                        <p:cTn dur="500"/>
                        <p:tgtEl>
                          <p:spTgt spid="9"/>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06">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876CEECB-340D-3B47-B659-0E68E17B644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Başlık 1">
            <a:extLst>
              <a:ext uri="{FF2B5EF4-FFF2-40B4-BE49-F238E27FC236}">
                <a16:creationId xmlns:a16="http://schemas.microsoft.com/office/drawing/2014/main" id="{35740504-F5F3-9A4C-A6FC-CA4B0B47F187}"/>
              </a:ext>
            </a:extLst>
          </p:cNvPr>
          <p:cNvSpPr>
            <a:spLocks noGrp="1"/>
          </p:cNvSpPr>
          <p:nvPr>
            <p:ph type="title"/>
          </p:nvPr>
        </p:nvSpPr>
        <p:spPr>
          <a:xfrm>
            <a:off x="6500870" y="1134737"/>
            <a:ext cx="5011757" cy="1674564"/>
          </a:xfrm>
        </p:spPr>
        <p:txBody>
          <a:bodyPr/>
          <a:lstStyle>
            <a:lvl1pPr>
              <a:defRPr sz="4000" b="0" i="0">
                <a:latin typeface="Segoe UI Light" panose="020B0402040204020203" pitchFamily="34" charset="0"/>
                <a:cs typeface="Segoe UI Light" panose="020B0402040204020203" pitchFamily="34" charset="0"/>
              </a:defRPr>
            </a:lvl1pPr>
          </a:lstStyle>
          <a:p>
            <a:r>
              <a:rPr lang="tr-TR" dirty="0"/>
              <a:t>Asıl başlık stilini düzenlemek için tıklayın</a:t>
            </a:r>
          </a:p>
        </p:txBody>
      </p:sp>
      <p:sp>
        <p:nvSpPr>
          <p:cNvPr id="3" name="Veri Yer Tutucusu 2">
            <a:extLst>
              <a:ext uri="{FF2B5EF4-FFF2-40B4-BE49-F238E27FC236}">
                <a16:creationId xmlns:a16="http://schemas.microsoft.com/office/drawing/2014/main" id="{85EEAE61-9CDB-7045-ADE1-391BF8DF4FDE}"/>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4" name="Alt Bilgi Yer Tutucusu 3">
            <a:extLst>
              <a:ext uri="{FF2B5EF4-FFF2-40B4-BE49-F238E27FC236}">
                <a16:creationId xmlns:a16="http://schemas.microsoft.com/office/drawing/2014/main" id="{F6A8D72A-0054-3143-85D4-04711A6DE92D}"/>
              </a:ext>
            </a:extLst>
          </p:cNvPr>
          <p:cNvSpPr>
            <a:spLocks noGrp="1"/>
          </p:cNvSpPr>
          <p:nvPr>
            <p:ph type="ftr" sz="quarter" idx="11"/>
          </p:nvPr>
        </p:nvSpPr>
        <p:spPr/>
        <p:txBody>
          <a:bodyPr/>
          <a:lstStyle/>
          <a:p>
            <a:endParaRPr lang="tr-TR" dirty="0"/>
          </a:p>
        </p:txBody>
      </p:sp>
      <p:sp>
        <p:nvSpPr>
          <p:cNvPr id="5" name="Slayt Numarası Yer Tutucusu 4">
            <a:extLst>
              <a:ext uri="{FF2B5EF4-FFF2-40B4-BE49-F238E27FC236}">
                <a16:creationId xmlns:a16="http://schemas.microsoft.com/office/drawing/2014/main" id="{414F74B7-736F-F94F-9E2A-701C9D0C48E0}"/>
              </a:ext>
            </a:extLst>
          </p:cNvPr>
          <p:cNvSpPr>
            <a:spLocks noGrp="1"/>
          </p:cNvSpPr>
          <p:nvPr>
            <p:ph type="sldNum" sz="quarter" idx="12"/>
          </p:nvPr>
        </p:nvSpPr>
        <p:spPr/>
        <p:txBody>
          <a:bodyPr/>
          <a:lstStyle/>
          <a:p>
            <a:fld id="{E7317F4A-3AF4-FD47-88F2-C72AD5006E6A}" type="slidenum">
              <a:rPr lang="tr-TR" smtClean="0"/>
              <a:t>‹#›</a:t>
            </a:fld>
            <a:endParaRPr lang="tr-TR"/>
          </a:p>
        </p:txBody>
      </p:sp>
      <p:sp>
        <p:nvSpPr>
          <p:cNvPr id="16" name="Resim Yer Tutucusu 2">
            <a:extLst>
              <a:ext uri="{FF2B5EF4-FFF2-40B4-BE49-F238E27FC236}">
                <a16:creationId xmlns:a16="http://schemas.microsoft.com/office/drawing/2014/main" id="{72C88CD4-7630-8B45-9789-1065E21CFFA6}"/>
              </a:ext>
            </a:extLst>
          </p:cNvPr>
          <p:cNvSpPr>
            <a:spLocks noGrp="1"/>
          </p:cNvSpPr>
          <p:nvPr>
            <p:ph type="pic" idx="1"/>
          </p:nvPr>
        </p:nvSpPr>
        <p:spPr>
          <a:xfrm>
            <a:off x="838200" y="777459"/>
            <a:ext cx="4634320" cy="466487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Tree>
    <p:extLst>
      <p:ext uri="{BB962C8B-B14F-4D97-AF65-F5344CB8AC3E}">
        <p14:creationId xmlns:p14="http://schemas.microsoft.com/office/powerpoint/2010/main" val="336683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06_V1">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4C631BFE-C402-624A-9C6B-3427A2486C1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Başlık 1">
            <a:extLst>
              <a:ext uri="{FF2B5EF4-FFF2-40B4-BE49-F238E27FC236}">
                <a16:creationId xmlns:a16="http://schemas.microsoft.com/office/drawing/2014/main" id="{35740504-F5F3-9A4C-A6FC-CA4B0B47F187}"/>
              </a:ext>
            </a:extLst>
          </p:cNvPr>
          <p:cNvSpPr>
            <a:spLocks noGrp="1"/>
          </p:cNvSpPr>
          <p:nvPr>
            <p:ph type="title"/>
          </p:nvPr>
        </p:nvSpPr>
        <p:spPr>
          <a:xfrm>
            <a:off x="6500870" y="1134737"/>
            <a:ext cx="5011757" cy="1674564"/>
          </a:xfrm>
        </p:spPr>
        <p:txBody>
          <a:bodyPr/>
          <a:lstStyle>
            <a:lvl1pPr>
              <a:defRPr sz="4000" b="1" i="1">
                <a:solidFill>
                  <a:srgbClr val="43AEE3"/>
                </a:solidFill>
                <a:latin typeface="Segoe UI Semibold" panose="020B0502040204020203" pitchFamily="34" charset="0"/>
                <a:cs typeface="Segoe UI Semibold" panose="020B0502040204020203" pitchFamily="34" charset="0"/>
              </a:defRPr>
            </a:lvl1pPr>
          </a:lstStyle>
          <a:p>
            <a:r>
              <a:rPr lang="tr-TR" dirty="0"/>
              <a:t>Asıl başlık stilini düzenlemek için tıklayın</a:t>
            </a:r>
          </a:p>
        </p:txBody>
      </p:sp>
      <p:sp>
        <p:nvSpPr>
          <p:cNvPr id="3" name="Veri Yer Tutucusu 2">
            <a:extLst>
              <a:ext uri="{FF2B5EF4-FFF2-40B4-BE49-F238E27FC236}">
                <a16:creationId xmlns:a16="http://schemas.microsoft.com/office/drawing/2014/main" id="{85EEAE61-9CDB-7045-ADE1-391BF8DF4FDE}"/>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4" name="Alt Bilgi Yer Tutucusu 3">
            <a:extLst>
              <a:ext uri="{FF2B5EF4-FFF2-40B4-BE49-F238E27FC236}">
                <a16:creationId xmlns:a16="http://schemas.microsoft.com/office/drawing/2014/main" id="{F6A8D72A-0054-3143-85D4-04711A6DE92D}"/>
              </a:ext>
            </a:extLst>
          </p:cNvPr>
          <p:cNvSpPr>
            <a:spLocks noGrp="1"/>
          </p:cNvSpPr>
          <p:nvPr>
            <p:ph type="ftr" sz="quarter" idx="11"/>
          </p:nvPr>
        </p:nvSpPr>
        <p:spPr/>
        <p:txBody>
          <a:bodyPr/>
          <a:lstStyle/>
          <a:p>
            <a:endParaRPr lang="tr-TR" dirty="0"/>
          </a:p>
        </p:txBody>
      </p:sp>
      <p:sp>
        <p:nvSpPr>
          <p:cNvPr id="5" name="Slayt Numarası Yer Tutucusu 4">
            <a:extLst>
              <a:ext uri="{FF2B5EF4-FFF2-40B4-BE49-F238E27FC236}">
                <a16:creationId xmlns:a16="http://schemas.microsoft.com/office/drawing/2014/main" id="{414F74B7-736F-F94F-9E2A-701C9D0C48E0}"/>
              </a:ext>
            </a:extLst>
          </p:cNvPr>
          <p:cNvSpPr>
            <a:spLocks noGrp="1"/>
          </p:cNvSpPr>
          <p:nvPr>
            <p:ph type="sldNum" sz="quarter" idx="12"/>
          </p:nvPr>
        </p:nvSpPr>
        <p:spPr/>
        <p:txBody>
          <a:bodyPr/>
          <a:lstStyle/>
          <a:p>
            <a:fld id="{E7317F4A-3AF4-FD47-88F2-C72AD5006E6A}" type="slidenum">
              <a:rPr lang="tr-TR" smtClean="0"/>
              <a:t>‹#›</a:t>
            </a:fld>
            <a:endParaRPr lang="tr-TR"/>
          </a:p>
        </p:txBody>
      </p:sp>
      <p:sp>
        <p:nvSpPr>
          <p:cNvPr id="16" name="Resim Yer Tutucusu 2">
            <a:extLst>
              <a:ext uri="{FF2B5EF4-FFF2-40B4-BE49-F238E27FC236}">
                <a16:creationId xmlns:a16="http://schemas.microsoft.com/office/drawing/2014/main" id="{72C88CD4-7630-8B45-9789-1065E21CFFA6}"/>
              </a:ext>
            </a:extLst>
          </p:cNvPr>
          <p:cNvSpPr>
            <a:spLocks noGrp="1"/>
          </p:cNvSpPr>
          <p:nvPr>
            <p:ph type="pic" idx="1"/>
          </p:nvPr>
        </p:nvSpPr>
        <p:spPr>
          <a:xfrm>
            <a:off x="838200" y="777459"/>
            <a:ext cx="4634320" cy="466487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9" name="İçerik Yer Tutucusu 2">
            <a:extLst>
              <a:ext uri="{FF2B5EF4-FFF2-40B4-BE49-F238E27FC236}">
                <a16:creationId xmlns:a16="http://schemas.microsoft.com/office/drawing/2014/main" id="{3DB77F4E-8D0C-EC45-B2E6-92385DD558AB}"/>
              </a:ext>
            </a:extLst>
          </p:cNvPr>
          <p:cNvSpPr>
            <a:spLocks noGrp="1"/>
          </p:cNvSpPr>
          <p:nvPr>
            <p:ph idx="13"/>
          </p:nvPr>
        </p:nvSpPr>
        <p:spPr>
          <a:xfrm>
            <a:off x="6500870" y="3030302"/>
            <a:ext cx="5011757" cy="3119863"/>
          </a:xfrm>
        </p:spPr>
        <p:txBody>
          <a:bodyPr/>
          <a:lstStyle>
            <a:lvl1pPr>
              <a:defRPr sz="2400" b="0" i="0">
                <a:solidFill>
                  <a:srgbClr val="3E4345"/>
                </a:solidFill>
                <a:latin typeface="Segoe UI Light" panose="020B0402040204020203" pitchFamily="34" charset="0"/>
                <a:cs typeface="Segoe UI Light" panose="020B0402040204020203" pitchFamily="34" charset="0"/>
              </a:defRPr>
            </a:lvl1pPr>
            <a:lvl2pPr>
              <a:defRPr sz="2400" b="0" i="0">
                <a:solidFill>
                  <a:srgbClr val="3E4345"/>
                </a:solidFill>
                <a:latin typeface="Segoe UI Light" panose="020B0402040204020203" pitchFamily="34" charset="0"/>
                <a:cs typeface="Segoe UI Light" panose="020B0402040204020203" pitchFamily="34" charset="0"/>
              </a:defRPr>
            </a:lvl2pPr>
            <a:lvl3pPr>
              <a:defRPr sz="2400" b="0" i="0">
                <a:solidFill>
                  <a:srgbClr val="3E4345"/>
                </a:solidFill>
                <a:latin typeface="Segoe UI Light" panose="020B0402040204020203" pitchFamily="34" charset="0"/>
                <a:cs typeface="Segoe UI Light" panose="020B0402040204020203" pitchFamily="34" charset="0"/>
              </a:defRPr>
            </a:lvl3pPr>
            <a:lvl4pPr>
              <a:defRPr sz="2400" b="0" i="0">
                <a:solidFill>
                  <a:srgbClr val="3E4345"/>
                </a:solidFill>
                <a:latin typeface="Segoe UI Light" panose="020B0402040204020203" pitchFamily="34" charset="0"/>
                <a:cs typeface="Segoe UI Light" panose="020B0402040204020203" pitchFamily="34" charset="0"/>
              </a:defRPr>
            </a:lvl4pPr>
            <a:lvl5pPr>
              <a:defRPr sz="2400" b="0" i="0">
                <a:solidFill>
                  <a:srgbClr val="3E4345"/>
                </a:solidFill>
                <a:latin typeface="Segoe UI Light" panose="020B0402040204020203" pitchFamily="34" charset="0"/>
                <a:cs typeface="Segoe UI Light" panose="020B0402040204020203" pitchFamily="34" charset="0"/>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61020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9">
                                            <p:txEl>
                                              <p:pRg st="0" end="0"/>
                                            </p:txEl>
                                          </p:spTgt>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p:tgtEl>
                                          <p:spTgt spid="9">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9">
                                            <p:txEl>
                                              <p:pRg st="1" end="1"/>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additive="base">
                                        <p:cTn id="21" dur="500"/>
                                        <p:tgtEl>
                                          <p:spTgt spid="9">
                                            <p:txEl>
                                              <p:pRg st="2" end="2"/>
                                            </p:txEl>
                                          </p:spTgt>
                                        </p:tgtEl>
                                        <p:attrNameLst>
                                          <p:attrName>ppt_y</p:attrName>
                                        </p:attrNameLst>
                                      </p:cBhvr>
                                      <p:tavLst>
                                        <p:tav tm="0">
                                          <p:val>
                                            <p:strVal val="#ppt_y+#ppt_h*1.125000"/>
                                          </p:val>
                                        </p:tav>
                                        <p:tav tm="100000">
                                          <p:val>
                                            <p:strVal val="#ppt_y"/>
                                          </p:val>
                                        </p:tav>
                                      </p:tavLst>
                                    </p:anim>
                                    <p:animEffect transition="in" filter="wipe(up)">
                                      <p:cBhvr>
                                        <p:cTn id="22" dur="500"/>
                                        <p:tgtEl>
                                          <p:spTgt spid="9">
                                            <p:txEl>
                                              <p:pRg st="2" end="2"/>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p:tgtEl>
                                          <p:spTgt spid="9">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9">
                                            <p:txEl>
                                              <p:pRg st="3" end="3"/>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anim calcmode="lin" valueType="num">
                                      <p:cBhvr additive="base">
                                        <p:cTn id="29" dur="500"/>
                                        <p:tgtEl>
                                          <p:spTgt spid="9">
                                            <p:txEl>
                                              <p:pRg st="4" end="4"/>
                                            </p:txEl>
                                          </p:spTgt>
                                        </p:tgtEl>
                                        <p:attrNameLst>
                                          <p:attrName>ppt_y</p:attrName>
                                        </p:attrNameLst>
                                      </p:cBhvr>
                                      <p:tavLst>
                                        <p:tav tm="0">
                                          <p:val>
                                            <p:strVal val="#ppt_y+#ppt_h*1.125000"/>
                                          </p:val>
                                        </p:tav>
                                        <p:tav tm="100000">
                                          <p:val>
                                            <p:strVal val="#ppt_y"/>
                                          </p:val>
                                        </p:tav>
                                      </p:tavLst>
                                    </p:anim>
                                    <p:animEffect transition="in" filter="wipe(up)">
                                      <p:cBhvr>
                                        <p:cTn id="30"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tmplLst>
          <p:tmpl lvl="1">
            <p:tnLst>
              <p:par>
                <p:cTn presetID="12" presetClass="entr" presetSubtype="4" fill="hold" nodeType="click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p:tgtEl>
                          <p:spTgt spid="9"/>
                        </p:tgtEl>
                        <p:attrNameLst>
                          <p:attrName>ppt_y</p:attrName>
                        </p:attrNameLst>
                      </p:cBhvr>
                      <p:tavLst>
                        <p:tav tm="0">
                          <p:val>
                            <p:strVal val="#ppt_y+#ppt_h*1.125000"/>
                          </p:val>
                        </p:tav>
                        <p:tav tm="100000">
                          <p:val>
                            <p:strVal val="#ppt_y"/>
                          </p:val>
                        </p:tav>
                      </p:tavLst>
                    </p:anim>
                    <p:animEffect transition="in" filter="wipe(up)">
                      <p:cBhvr>
                        <p:cTn dur="500"/>
                        <p:tgtEl>
                          <p:spTgt spid="9"/>
                        </p:tgtEl>
                      </p:cBhvr>
                    </p:animEffect>
                  </p:childTnLst>
                </p:cTn>
              </p:par>
            </p:tnLst>
          </p:tmpl>
          <p:tmpl lvl="2">
            <p:tnLst>
              <p:par>
                <p:cTn presetID="12" presetClass="entr" presetSubtype="4"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p:tgtEl>
                          <p:spTgt spid="9"/>
                        </p:tgtEl>
                        <p:attrNameLst>
                          <p:attrName>ppt_y</p:attrName>
                        </p:attrNameLst>
                      </p:cBhvr>
                      <p:tavLst>
                        <p:tav tm="0">
                          <p:val>
                            <p:strVal val="#ppt_y+#ppt_h*1.125000"/>
                          </p:val>
                        </p:tav>
                        <p:tav tm="100000">
                          <p:val>
                            <p:strVal val="#ppt_y"/>
                          </p:val>
                        </p:tav>
                      </p:tavLst>
                    </p:anim>
                    <p:animEffect transition="in" filter="wipe(up)">
                      <p:cBhvr>
                        <p:cTn dur="500"/>
                        <p:tgtEl>
                          <p:spTgt spid="9"/>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p:tgtEl>
                          <p:spTgt spid="9"/>
                        </p:tgtEl>
                        <p:attrNameLst>
                          <p:attrName>ppt_y</p:attrName>
                        </p:attrNameLst>
                      </p:cBhvr>
                      <p:tavLst>
                        <p:tav tm="0">
                          <p:val>
                            <p:strVal val="#ppt_y+#ppt_h*1.125000"/>
                          </p:val>
                        </p:tav>
                        <p:tav tm="100000">
                          <p:val>
                            <p:strVal val="#ppt_y"/>
                          </p:val>
                        </p:tav>
                      </p:tavLst>
                    </p:anim>
                    <p:animEffect transition="in" filter="wipe(up)">
                      <p:cBhvr>
                        <p:cTn dur="500"/>
                        <p:tgtEl>
                          <p:spTgt spid="9"/>
                        </p:tgtEl>
                      </p:cBhvr>
                    </p:animEffect>
                  </p:childTnLst>
                </p:cTn>
              </p:par>
            </p:tnLst>
          </p:tmpl>
          <p:tmpl lvl="4">
            <p:tnLst>
              <p:par>
                <p:cTn presetID="12" presetClass="entr" presetSubtype="4"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p:tgtEl>
                          <p:spTgt spid="9"/>
                        </p:tgtEl>
                        <p:attrNameLst>
                          <p:attrName>ppt_y</p:attrName>
                        </p:attrNameLst>
                      </p:cBhvr>
                      <p:tavLst>
                        <p:tav tm="0">
                          <p:val>
                            <p:strVal val="#ppt_y+#ppt_h*1.125000"/>
                          </p:val>
                        </p:tav>
                        <p:tav tm="100000">
                          <p:val>
                            <p:strVal val="#ppt_y"/>
                          </p:val>
                        </p:tav>
                      </p:tavLst>
                    </p:anim>
                    <p:animEffect transition="in" filter="wipe(up)">
                      <p:cBhvr>
                        <p:cTn dur="500"/>
                        <p:tgtEl>
                          <p:spTgt spid="9"/>
                        </p:tgtEl>
                      </p:cBhvr>
                    </p:animEffect>
                  </p:childTnLst>
                </p:cTn>
              </p:par>
            </p:tnLst>
          </p:tmpl>
          <p:tmpl lvl="5">
            <p:tnLst>
              <p:par>
                <p:cTn presetID="12" presetClass="entr" presetSubtype="4"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p:tgtEl>
                          <p:spTgt spid="9"/>
                        </p:tgtEl>
                        <p:attrNameLst>
                          <p:attrName>ppt_y</p:attrName>
                        </p:attrNameLst>
                      </p:cBhvr>
                      <p:tavLst>
                        <p:tav tm="0">
                          <p:val>
                            <p:strVal val="#ppt_y+#ppt_h*1.125000"/>
                          </p:val>
                        </p:tav>
                        <p:tav tm="100000">
                          <p:val>
                            <p:strVal val="#ppt_y"/>
                          </p:val>
                        </p:tav>
                      </p:tavLst>
                    </p:anim>
                    <p:animEffect transition="in" filter="wipe(up)">
                      <p:cBhvr>
                        <p:cTn dur="500"/>
                        <p:tgtEl>
                          <p:spTgt spid="9"/>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07">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7A10D357-1ABA-C54A-A1D8-A9B67C3C4D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Başlık 1">
            <a:extLst>
              <a:ext uri="{FF2B5EF4-FFF2-40B4-BE49-F238E27FC236}">
                <a16:creationId xmlns:a16="http://schemas.microsoft.com/office/drawing/2014/main" id="{995FEBC0-C59F-7A46-BFAC-1D2583977AD6}"/>
              </a:ext>
            </a:extLst>
          </p:cNvPr>
          <p:cNvSpPr>
            <a:spLocks noGrp="1"/>
          </p:cNvSpPr>
          <p:nvPr>
            <p:ph type="title"/>
          </p:nvPr>
        </p:nvSpPr>
        <p:spPr>
          <a:xfrm>
            <a:off x="1080571" y="136525"/>
            <a:ext cx="10515600" cy="1325563"/>
          </a:xfrm>
        </p:spPr>
        <p:txBody>
          <a:bodyPr>
            <a:normAutofit/>
          </a:bodyPr>
          <a:lstStyle>
            <a:lvl1pPr>
              <a:defRPr sz="4000" b="0" i="0">
                <a:solidFill>
                  <a:srgbClr val="43AEE3"/>
                </a:solidFill>
                <a:latin typeface="Segoe UI Light" panose="020B0402040204020203" pitchFamily="34" charset="0"/>
                <a:cs typeface="Segoe UI Light" panose="020B0402040204020203" pitchFamily="34" charset="0"/>
              </a:defRPr>
            </a:lvl1pPr>
          </a:lstStyle>
          <a:p>
            <a:r>
              <a:rPr lang="tr-TR" dirty="0"/>
              <a:t>Asıl başlık stilini düzenlemek için tıklayın</a:t>
            </a:r>
          </a:p>
        </p:txBody>
      </p:sp>
      <p:sp>
        <p:nvSpPr>
          <p:cNvPr id="3" name="Veri Yer Tutucusu 2">
            <a:extLst>
              <a:ext uri="{FF2B5EF4-FFF2-40B4-BE49-F238E27FC236}">
                <a16:creationId xmlns:a16="http://schemas.microsoft.com/office/drawing/2014/main" id="{F26266B0-A559-AB4B-807D-ED8B49A2FE67}"/>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4" name="Alt Bilgi Yer Tutucusu 3">
            <a:extLst>
              <a:ext uri="{FF2B5EF4-FFF2-40B4-BE49-F238E27FC236}">
                <a16:creationId xmlns:a16="http://schemas.microsoft.com/office/drawing/2014/main" id="{9CA4C5CB-0024-A44F-A7FC-37F86AA27A1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330F14B4-1FBF-6841-AD3F-48CBA9823266}"/>
              </a:ext>
            </a:extLst>
          </p:cNvPr>
          <p:cNvSpPr>
            <a:spLocks noGrp="1"/>
          </p:cNvSpPr>
          <p:nvPr>
            <p:ph type="sldNum" sz="quarter" idx="12"/>
          </p:nvPr>
        </p:nvSpPr>
        <p:spPr/>
        <p:txBody>
          <a:bodyPr/>
          <a:lstStyle/>
          <a:p>
            <a:fld id="{E7317F4A-3AF4-FD47-88F2-C72AD5006E6A}" type="slidenum">
              <a:rPr lang="tr-TR" smtClean="0"/>
              <a:t>‹#›</a:t>
            </a:fld>
            <a:endParaRPr lang="tr-TR"/>
          </a:p>
        </p:txBody>
      </p:sp>
      <p:sp>
        <p:nvSpPr>
          <p:cNvPr id="25" name="İçerik Yer Tutucusu 2">
            <a:extLst>
              <a:ext uri="{FF2B5EF4-FFF2-40B4-BE49-F238E27FC236}">
                <a16:creationId xmlns:a16="http://schemas.microsoft.com/office/drawing/2014/main" id="{BF5CBC49-FF74-8347-A473-F42262F585CF}"/>
              </a:ext>
            </a:extLst>
          </p:cNvPr>
          <p:cNvSpPr>
            <a:spLocks noGrp="1"/>
          </p:cNvSpPr>
          <p:nvPr>
            <p:ph idx="1"/>
          </p:nvPr>
        </p:nvSpPr>
        <p:spPr>
          <a:xfrm>
            <a:off x="898778" y="4630430"/>
            <a:ext cx="3722783" cy="1462088"/>
          </a:xfrm>
        </p:spPr>
        <p:txBody>
          <a:bodyPr/>
          <a:lstStyle>
            <a:lvl1pPr>
              <a:defRPr sz="2400" b="0" i="0">
                <a:solidFill>
                  <a:srgbClr val="3E4345"/>
                </a:solidFill>
                <a:latin typeface="Segoe UI Light" panose="020B0402040204020203" pitchFamily="34" charset="0"/>
                <a:cs typeface="Segoe UI Light" panose="020B0402040204020203" pitchFamily="34" charset="0"/>
              </a:defRPr>
            </a:lvl1pPr>
            <a:lvl2pPr>
              <a:defRPr sz="2400" b="0" i="0">
                <a:solidFill>
                  <a:srgbClr val="3E4345"/>
                </a:solidFill>
                <a:latin typeface="Segoe UI Light" panose="020B0402040204020203" pitchFamily="34" charset="0"/>
                <a:cs typeface="Segoe UI Light" panose="020B0402040204020203" pitchFamily="34" charset="0"/>
              </a:defRPr>
            </a:lvl2pPr>
            <a:lvl3pPr>
              <a:defRPr sz="2400" b="0" i="0">
                <a:solidFill>
                  <a:srgbClr val="3E4345"/>
                </a:solidFill>
                <a:latin typeface="Segoe UI Light" panose="020B0402040204020203" pitchFamily="34" charset="0"/>
                <a:cs typeface="Segoe UI Light" panose="020B0402040204020203" pitchFamily="34" charset="0"/>
              </a:defRPr>
            </a:lvl3pPr>
            <a:lvl4pPr>
              <a:defRPr sz="2400" b="0" i="0">
                <a:solidFill>
                  <a:srgbClr val="3E4345"/>
                </a:solidFill>
                <a:latin typeface="Segoe UI Light" panose="020B0402040204020203" pitchFamily="34" charset="0"/>
                <a:cs typeface="Segoe UI Light" panose="020B0402040204020203" pitchFamily="34" charset="0"/>
              </a:defRPr>
            </a:lvl4pPr>
            <a:lvl5pPr>
              <a:defRPr sz="2400" b="0" i="0">
                <a:solidFill>
                  <a:srgbClr val="3E4345"/>
                </a:solidFill>
                <a:latin typeface="Segoe UI Light" panose="020B0402040204020203" pitchFamily="34" charset="0"/>
                <a:cs typeface="Segoe UI Light" panose="020B0402040204020203" pitchFamily="34" charset="0"/>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26" name="İçerik Yer Tutucusu 2">
            <a:extLst>
              <a:ext uri="{FF2B5EF4-FFF2-40B4-BE49-F238E27FC236}">
                <a16:creationId xmlns:a16="http://schemas.microsoft.com/office/drawing/2014/main" id="{685EC7D1-3027-A24F-8A5A-B85E3CAB1511}"/>
              </a:ext>
            </a:extLst>
          </p:cNvPr>
          <p:cNvSpPr>
            <a:spLocks noGrp="1"/>
          </p:cNvSpPr>
          <p:nvPr>
            <p:ph idx="16"/>
          </p:nvPr>
        </p:nvSpPr>
        <p:spPr>
          <a:xfrm>
            <a:off x="4785896" y="4630430"/>
            <a:ext cx="3722783" cy="1462088"/>
          </a:xfrm>
        </p:spPr>
        <p:txBody>
          <a:bodyPr/>
          <a:lstStyle>
            <a:lvl1pPr>
              <a:defRPr sz="2400" b="0" i="0">
                <a:solidFill>
                  <a:srgbClr val="3E4345"/>
                </a:solidFill>
                <a:latin typeface="Segoe UI Light" panose="020B0402040204020203" pitchFamily="34" charset="0"/>
                <a:cs typeface="Segoe UI Light" panose="020B0402040204020203" pitchFamily="34" charset="0"/>
              </a:defRPr>
            </a:lvl1pPr>
            <a:lvl2pPr>
              <a:defRPr sz="2400" b="0" i="0">
                <a:solidFill>
                  <a:srgbClr val="3E4345"/>
                </a:solidFill>
                <a:latin typeface="Segoe UI Light" panose="020B0402040204020203" pitchFamily="34" charset="0"/>
                <a:cs typeface="Segoe UI Light" panose="020B0402040204020203" pitchFamily="34" charset="0"/>
              </a:defRPr>
            </a:lvl2pPr>
            <a:lvl3pPr>
              <a:defRPr sz="2400" b="0" i="0">
                <a:solidFill>
                  <a:srgbClr val="3E4345"/>
                </a:solidFill>
                <a:latin typeface="Segoe UI Light" panose="020B0402040204020203" pitchFamily="34" charset="0"/>
                <a:cs typeface="Segoe UI Light" panose="020B0402040204020203" pitchFamily="34" charset="0"/>
              </a:defRPr>
            </a:lvl3pPr>
            <a:lvl4pPr>
              <a:defRPr sz="2400" b="0" i="0">
                <a:solidFill>
                  <a:srgbClr val="3E4345"/>
                </a:solidFill>
                <a:latin typeface="Segoe UI Light" panose="020B0402040204020203" pitchFamily="34" charset="0"/>
                <a:cs typeface="Segoe UI Light" panose="020B0402040204020203" pitchFamily="34" charset="0"/>
              </a:defRPr>
            </a:lvl4pPr>
            <a:lvl5pPr>
              <a:defRPr sz="2400" b="0" i="0">
                <a:solidFill>
                  <a:srgbClr val="3E4345"/>
                </a:solidFill>
                <a:latin typeface="Segoe UI Light" panose="020B0402040204020203" pitchFamily="34" charset="0"/>
                <a:cs typeface="Segoe UI Light" panose="020B0402040204020203" pitchFamily="34" charset="0"/>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27" name="İçerik Yer Tutucusu 2">
            <a:extLst>
              <a:ext uri="{FF2B5EF4-FFF2-40B4-BE49-F238E27FC236}">
                <a16:creationId xmlns:a16="http://schemas.microsoft.com/office/drawing/2014/main" id="{99A868F6-B516-7740-A94E-FA90E4BAA2DB}"/>
              </a:ext>
            </a:extLst>
          </p:cNvPr>
          <p:cNvSpPr>
            <a:spLocks noGrp="1"/>
          </p:cNvSpPr>
          <p:nvPr>
            <p:ph idx="17"/>
          </p:nvPr>
        </p:nvSpPr>
        <p:spPr>
          <a:xfrm>
            <a:off x="8691828" y="4630430"/>
            <a:ext cx="3722783" cy="1462088"/>
          </a:xfrm>
        </p:spPr>
        <p:txBody>
          <a:bodyPr/>
          <a:lstStyle>
            <a:lvl1pPr>
              <a:defRPr sz="2400" b="0" i="0">
                <a:solidFill>
                  <a:srgbClr val="3E4345"/>
                </a:solidFill>
                <a:latin typeface="Segoe UI Light" panose="020B0402040204020203" pitchFamily="34" charset="0"/>
                <a:cs typeface="Segoe UI Light" panose="020B0402040204020203" pitchFamily="34" charset="0"/>
              </a:defRPr>
            </a:lvl1pPr>
            <a:lvl2pPr>
              <a:defRPr sz="2400" b="0" i="0">
                <a:solidFill>
                  <a:srgbClr val="3E4345"/>
                </a:solidFill>
                <a:latin typeface="Segoe UI Light" panose="020B0402040204020203" pitchFamily="34" charset="0"/>
                <a:cs typeface="Segoe UI Light" panose="020B0402040204020203" pitchFamily="34" charset="0"/>
              </a:defRPr>
            </a:lvl2pPr>
            <a:lvl3pPr>
              <a:defRPr sz="2400" b="0" i="0">
                <a:solidFill>
                  <a:srgbClr val="3E4345"/>
                </a:solidFill>
                <a:latin typeface="Segoe UI Light" panose="020B0402040204020203" pitchFamily="34" charset="0"/>
                <a:cs typeface="Segoe UI Light" panose="020B0402040204020203" pitchFamily="34" charset="0"/>
              </a:defRPr>
            </a:lvl3pPr>
            <a:lvl4pPr>
              <a:defRPr sz="2400" b="0" i="0">
                <a:solidFill>
                  <a:srgbClr val="3E4345"/>
                </a:solidFill>
                <a:latin typeface="Segoe UI Light" panose="020B0402040204020203" pitchFamily="34" charset="0"/>
                <a:cs typeface="Segoe UI Light" panose="020B0402040204020203" pitchFamily="34" charset="0"/>
              </a:defRPr>
            </a:lvl4pPr>
            <a:lvl5pPr>
              <a:defRPr sz="2400" b="0" i="0">
                <a:solidFill>
                  <a:srgbClr val="3E4345"/>
                </a:solidFill>
                <a:latin typeface="Segoe UI Light" panose="020B0402040204020203" pitchFamily="34" charset="0"/>
                <a:cs typeface="Segoe UI Light" panose="020B0402040204020203" pitchFamily="34" charset="0"/>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88977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08">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FB57E289-23E0-DA48-A9AD-FB6E853EB07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Veri Yer Tutucusu 2">
            <a:extLst>
              <a:ext uri="{FF2B5EF4-FFF2-40B4-BE49-F238E27FC236}">
                <a16:creationId xmlns:a16="http://schemas.microsoft.com/office/drawing/2014/main" id="{F26266B0-A559-AB4B-807D-ED8B49A2FE67}"/>
              </a:ext>
            </a:extLst>
          </p:cNvPr>
          <p:cNvSpPr>
            <a:spLocks noGrp="1"/>
          </p:cNvSpPr>
          <p:nvPr>
            <p:ph type="dt" sz="half" idx="10"/>
          </p:nvPr>
        </p:nvSpPr>
        <p:spPr/>
        <p:txBody>
          <a:bodyPr/>
          <a:lstStyle/>
          <a:p>
            <a:fld id="{D5DEA85D-3B7F-4748-8556-FB0A297E21FD}" type="datetimeFigureOut">
              <a:rPr lang="tr-TR" smtClean="0"/>
              <a:t>5.03.2026</a:t>
            </a:fld>
            <a:endParaRPr lang="tr-TR"/>
          </a:p>
        </p:txBody>
      </p:sp>
      <p:sp>
        <p:nvSpPr>
          <p:cNvPr id="4" name="Alt Bilgi Yer Tutucusu 3">
            <a:extLst>
              <a:ext uri="{FF2B5EF4-FFF2-40B4-BE49-F238E27FC236}">
                <a16:creationId xmlns:a16="http://schemas.microsoft.com/office/drawing/2014/main" id="{9CA4C5CB-0024-A44F-A7FC-37F86AA27A1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330F14B4-1FBF-6841-AD3F-48CBA9823266}"/>
              </a:ext>
            </a:extLst>
          </p:cNvPr>
          <p:cNvSpPr>
            <a:spLocks noGrp="1"/>
          </p:cNvSpPr>
          <p:nvPr>
            <p:ph type="sldNum" sz="quarter" idx="12"/>
          </p:nvPr>
        </p:nvSpPr>
        <p:spPr/>
        <p:txBody>
          <a:bodyPr/>
          <a:lstStyle/>
          <a:p>
            <a:fld id="{E7317F4A-3AF4-FD47-88F2-C72AD5006E6A}" type="slidenum">
              <a:rPr lang="tr-TR" smtClean="0"/>
              <a:t>‹#›</a:t>
            </a:fld>
            <a:endParaRPr lang="tr-TR"/>
          </a:p>
        </p:txBody>
      </p:sp>
      <p:sp>
        <p:nvSpPr>
          <p:cNvPr id="14" name="Başlık 1">
            <a:extLst>
              <a:ext uri="{FF2B5EF4-FFF2-40B4-BE49-F238E27FC236}">
                <a16:creationId xmlns:a16="http://schemas.microsoft.com/office/drawing/2014/main" id="{046D7BB6-6135-0C40-AAA5-9958ED792D43}"/>
              </a:ext>
            </a:extLst>
          </p:cNvPr>
          <p:cNvSpPr>
            <a:spLocks noGrp="1"/>
          </p:cNvSpPr>
          <p:nvPr>
            <p:ph type="title"/>
          </p:nvPr>
        </p:nvSpPr>
        <p:spPr>
          <a:xfrm>
            <a:off x="1080571" y="136525"/>
            <a:ext cx="10515600" cy="1325563"/>
          </a:xfrm>
        </p:spPr>
        <p:txBody>
          <a:bodyPr>
            <a:normAutofit/>
          </a:bodyPr>
          <a:lstStyle>
            <a:lvl1pPr>
              <a:defRPr sz="4000" b="0" i="0">
                <a:solidFill>
                  <a:srgbClr val="43AEE3"/>
                </a:solidFill>
                <a:latin typeface="Segoe UI Light" panose="020B0402040204020203" pitchFamily="34" charset="0"/>
                <a:cs typeface="Segoe UI Light" panose="020B0402040204020203" pitchFamily="34" charset="0"/>
              </a:defRPr>
            </a:lvl1pPr>
          </a:lstStyle>
          <a:p>
            <a:r>
              <a:rPr lang="tr-TR" dirty="0"/>
              <a:t>Asıl başlık stilini düzenlemek için tıklayın</a:t>
            </a:r>
          </a:p>
        </p:txBody>
      </p:sp>
      <p:sp>
        <p:nvSpPr>
          <p:cNvPr id="18" name="Alt Başlık 2">
            <a:extLst>
              <a:ext uri="{FF2B5EF4-FFF2-40B4-BE49-F238E27FC236}">
                <a16:creationId xmlns:a16="http://schemas.microsoft.com/office/drawing/2014/main" id="{EFFEFC77-3A85-2447-9337-78AFBBABD0E1}"/>
              </a:ext>
            </a:extLst>
          </p:cNvPr>
          <p:cNvSpPr>
            <a:spLocks noGrp="1"/>
          </p:cNvSpPr>
          <p:nvPr>
            <p:ph type="subTitle" idx="1"/>
          </p:nvPr>
        </p:nvSpPr>
        <p:spPr>
          <a:xfrm>
            <a:off x="1766371" y="4597494"/>
            <a:ext cx="9144000" cy="1655762"/>
          </a:xfrm>
        </p:spPr>
        <p:txBody>
          <a:bodyPr>
            <a:normAutofit/>
          </a:bodyPr>
          <a:lstStyle>
            <a:lvl1pPr marL="0" indent="0" algn="ctr">
              <a:buNone/>
              <a:defRPr sz="2800" b="1" i="1">
                <a:solidFill>
                  <a:srgbClr val="F8CC47"/>
                </a:solidFill>
                <a:latin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dirty="0"/>
              <a:t>Asıl alt başlık stilini düzenlemek için tıklayın</a:t>
            </a:r>
          </a:p>
        </p:txBody>
      </p:sp>
    </p:spTree>
    <p:extLst>
      <p:ext uri="{BB962C8B-B14F-4D97-AF65-F5344CB8AC3E}">
        <p14:creationId xmlns:p14="http://schemas.microsoft.com/office/powerpoint/2010/main" val="83920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p:tgtEl>
                                          <p:spTgt spid="18">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build="p">
        <p:tmplLst>
          <p:tmpl lvl="1">
            <p:tnLst>
              <p:par>
                <p:cTn presetID="12" presetClass="entr" presetSubtype="4"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p:tgtEl>
                          <p:spTgt spid="18"/>
                        </p:tgtEl>
                        <p:attrNameLst>
                          <p:attrName>ppt_y</p:attrName>
                        </p:attrNameLst>
                      </p:cBhvr>
                      <p:tavLst>
                        <p:tav tm="0">
                          <p:val>
                            <p:strVal val="#ppt_y+#ppt_h*1.125000"/>
                          </p:val>
                        </p:tav>
                        <p:tav tm="100000">
                          <p:val>
                            <p:strVal val="#ppt_y"/>
                          </p:val>
                        </p:tav>
                      </p:tavLst>
                    </p:anim>
                    <p:animEffect transition="in" filter="wipe(up)">
                      <p:cBhvr>
                        <p:cTn dur="500"/>
                        <p:tgtEl>
                          <p:spTgt spid="18"/>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F8213149-2493-204A-995F-103E8FFC6B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4DD391D-0F66-C34F-9F3A-F2D5F97A30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488D8E3-27CC-3B4C-B58A-EB69FABD23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DEA85D-3B7F-4748-8556-FB0A297E21FD}" type="datetimeFigureOut">
              <a:rPr lang="tr-TR" smtClean="0"/>
              <a:t>5.03.2026</a:t>
            </a:fld>
            <a:endParaRPr lang="tr-TR"/>
          </a:p>
        </p:txBody>
      </p:sp>
      <p:sp>
        <p:nvSpPr>
          <p:cNvPr id="5" name="Alt Bilgi Yer Tutucusu 4">
            <a:extLst>
              <a:ext uri="{FF2B5EF4-FFF2-40B4-BE49-F238E27FC236}">
                <a16:creationId xmlns:a16="http://schemas.microsoft.com/office/drawing/2014/main" id="{DC386586-BA77-254B-B181-F5D74819BC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B45414CF-B44B-434F-8C74-82DE081A4D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317F4A-3AF4-FD47-88F2-C72AD5006E6A}" type="slidenum">
              <a:rPr lang="tr-TR" smtClean="0"/>
              <a:t>‹#›</a:t>
            </a:fld>
            <a:endParaRPr lang="tr-TR"/>
          </a:p>
        </p:txBody>
      </p:sp>
    </p:spTree>
    <p:extLst>
      <p:ext uri="{BB962C8B-B14F-4D97-AF65-F5344CB8AC3E}">
        <p14:creationId xmlns:p14="http://schemas.microsoft.com/office/powerpoint/2010/main" val="1466993233"/>
      </p:ext>
    </p:extLst>
  </p:cSld>
  <p:clrMap bg1="lt1" tx1="dk1" bg2="lt2" tx2="dk2" accent1="accent1" accent2="accent2" accent3="accent3" accent4="accent4" accent5="accent5" accent6="accent6" hlink="hlink" folHlink="folHlink"/>
  <p:sldLayoutIdLst>
    <p:sldLayoutId id="2147483655" r:id="rId1"/>
    <p:sldLayoutId id="2147483661" r:id="rId2"/>
    <p:sldLayoutId id="2147483662" r:id="rId3"/>
    <p:sldLayoutId id="2147483663" r:id="rId4"/>
    <p:sldLayoutId id="2147483675" r:id="rId5"/>
    <p:sldLayoutId id="2147483664" r:id="rId6"/>
    <p:sldLayoutId id="2147483676"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49" r:id="rId18"/>
    <p:sldLayoutId id="2147483650" r:id="rId19"/>
    <p:sldLayoutId id="2147483651" r:id="rId20"/>
    <p:sldLayoutId id="2147483652" r:id="rId21"/>
    <p:sldLayoutId id="2147483653" r:id="rId22"/>
    <p:sldLayoutId id="2147483654" r:id="rId23"/>
    <p:sldLayoutId id="2147483656" r:id="rId24"/>
    <p:sldLayoutId id="2147483657" r:id="rId25"/>
    <p:sldLayoutId id="2147483658" r:id="rId26"/>
    <p:sldLayoutId id="2147483659" r:id="rId27"/>
    <p:sldLayoutId id="2147483677" r:id="rId28"/>
    <p:sldLayoutId id="2147483678"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image" Target="../media/image51.jpg"/><Relationship Id="rId1" Type="http://schemas.openxmlformats.org/officeDocument/2006/relationships/slideLayout" Target="../slideLayouts/slideLayout17.xml"/><Relationship Id="rId6" Type="http://schemas.openxmlformats.org/officeDocument/2006/relationships/customXml" Target="../ink/ink2.xml"/><Relationship Id="rId5" Type="http://schemas.openxmlformats.org/officeDocument/2006/relationships/image" Target="../media/image56.png"/><Relationship Id="rId4" Type="http://schemas.openxmlformats.org/officeDocument/2006/relationships/customXml" Target="../ink/ink1.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9.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9.xml"/><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5.png"/><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8.png"/><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9.png"/><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3.xml"/><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24.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4.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6.png"/></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36.png"/></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6.png"/></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36.png"/></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6.png"/></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36.png"/></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4.png"/><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5.png"/><Relationship Id="rId1" Type="http://schemas.openxmlformats.org/officeDocument/2006/relationships/slideLayout" Target="../slideLayouts/slideLayout28.xml"/><Relationship Id="rId4" Type="http://schemas.openxmlformats.org/officeDocument/2006/relationships/image" Target="../media/image24.png"/></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4.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6.xml"/><Relationship Id="rId1" Type="http://schemas.openxmlformats.org/officeDocument/2006/relationships/slideLayout" Target="../slideLayouts/slideLayout29.xml"/><Relationship Id="rId5" Type="http://schemas.openxmlformats.org/officeDocument/2006/relationships/image" Target="../media/image24.png"/><Relationship Id="rId4" Type="http://schemas.openxmlformats.org/officeDocument/2006/relationships/image" Target="../media/image23.png"/></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7.xml"/><Relationship Id="rId1" Type="http://schemas.openxmlformats.org/officeDocument/2006/relationships/slideLayout" Target="../slideLayouts/slideLayout29.xml"/><Relationship Id="rId5" Type="http://schemas.openxmlformats.org/officeDocument/2006/relationships/image" Target="../media/image24.png"/><Relationship Id="rId4" Type="http://schemas.openxmlformats.org/officeDocument/2006/relationships/image" Target="../media/image23.png"/></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8.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7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9.xml"/><Relationship Id="rId1" Type="http://schemas.openxmlformats.org/officeDocument/2006/relationships/slideLayout" Target="../slideLayouts/slideLayout15.xml"/><Relationship Id="rId4" Type="http://schemas.openxmlformats.org/officeDocument/2006/relationships/image" Target="../media/image101.png"/></Relationships>
</file>

<file path=ppt/slides/_rels/slide7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31.png"/><Relationship Id="rId4" Type="http://schemas.openxmlformats.org/officeDocument/2006/relationships/image" Target="../media/image30.png"/></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1.xml"/><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3.png"/></Relationships>
</file>

<file path=ppt/slides/_rels/slide8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2.xml"/><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3.png"/></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36.png"/></Relationships>
</file>

<file path=ppt/slides/_rels/slide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5.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6.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42.png"/></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6.png"/></Relationships>
</file>

<file path=ppt/slides/_rels/slide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5.png"/><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8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8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78.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9.jpg"/><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9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1BE13BD-EF88-214D-A167-55959D173E6B}"/>
              </a:ext>
            </a:extLst>
          </p:cNvPr>
          <p:cNvSpPr>
            <a:spLocks noGrp="1"/>
          </p:cNvSpPr>
          <p:nvPr>
            <p:ph type="title"/>
          </p:nvPr>
        </p:nvSpPr>
        <p:spPr/>
        <p:txBody>
          <a:bodyPr/>
          <a:lstStyle/>
          <a:p>
            <a:r>
              <a:rPr lang="tr-TR" dirty="0"/>
              <a:t>Finansal Okuryazarlık Nedir ? </a:t>
            </a:r>
          </a:p>
        </p:txBody>
      </p:sp>
      <p:sp>
        <p:nvSpPr>
          <p:cNvPr id="3" name="İçerik Yer Tutucusu 2">
            <a:extLst>
              <a:ext uri="{FF2B5EF4-FFF2-40B4-BE49-F238E27FC236}">
                <a16:creationId xmlns:a16="http://schemas.microsoft.com/office/drawing/2014/main" id="{21A0708F-B727-1846-BD53-4A55DC5C5D3B}"/>
              </a:ext>
            </a:extLst>
          </p:cNvPr>
          <p:cNvSpPr>
            <a:spLocks noGrp="1"/>
          </p:cNvSpPr>
          <p:nvPr>
            <p:ph idx="1"/>
          </p:nvPr>
        </p:nvSpPr>
        <p:spPr/>
        <p:txBody>
          <a:bodyPr/>
          <a:lstStyle/>
          <a:p>
            <a:pPr marL="0" indent="0">
              <a:buNone/>
            </a:pPr>
            <a:br>
              <a:rPr lang="tr-TR" dirty="0"/>
            </a:br>
            <a:endParaRPr lang="tr-TR" dirty="0"/>
          </a:p>
          <a:p>
            <a:r>
              <a:rPr lang="tr-TR" dirty="0"/>
              <a:t>“Finansal okuryazarlık, doğru finansal kararlar verebilmek ve bireyin finansal refahı için gerekli olan bilgi, tutum ve davranışların birleşimidir.”</a:t>
            </a:r>
          </a:p>
          <a:p>
            <a:endParaRPr lang="tr-TR" dirty="0"/>
          </a:p>
          <a:p>
            <a:endParaRPr lang="tr-TR" dirty="0"/>
          </a:p>
        </p:txBody>
      </p:sp>
      <p:pic>
        <p:nvPicPr>
          <p:cNvPr id="8" name="Resim 7">
            <a:extLst>
              <a:ext uri="{FF2B5EF4-FFF2-40B4-BE49-F238E27FC236}">
                <a16:creationId xmlns:a16="http://schemas.microsoft.com/office/drawing/2014/main" id="{7DEBD9C1-44C9-6474-65D1-C33D44D1BA4D}"/>
              </a:ext>
            </a:extLst>
          </p:cNvPr>
          <p:cNvPicPr>
            <a:picLocks noChangeAspect="1"/>
          </p:cNvPicPr>
          <p:nvPr/>
        </p:nvPicPr>
        <p:blipFill>
          <a:blip r:embed="rId3"/>
          <a:stretch>
            <a:fillRect/>
          </a:stretch>
        </p:blipFill>
        <p:spPr>
          <a:xfrm>
            <a:off x="5480050" y="6176963"/>
            <a:ext cx="1314450" cy="662782"/>
          </a:xfrm>
          <a:prstGeom prst="rect">
            <a:avLst/>
          </a:prstGeom>
        </p:spPr>
      </p:pic>
    </p:spTree>
    <p:extLst>
      <p:ext uri="{BB962C8B-B14F-4D97-AF65-F5344CB8AC3E}">
        <p14:creationId xmlns:p14="http://schemas.microsoft.com/office/powerpoint/2010/main" val="1722199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957C32DB-2956-7A46-A2A0-8F1ED971286D}"/>
              </a:ext>
            </a:extLst>
          </p:cNvPr>
          <p:cNvSpPr>
            <a:spLocks noGrp="1"/>
          </p:cNvSpPr>
          <p:nvPr>
            <p:ph type="title"/>
          </p:nvPr>
        </p:nvSpPr>
        <p:spPr/>
        <p:txBody>
          <a:bodyPr/>
          <a:lstStyle/>
          <a:p>
            <a:r>
              <a:rPr lang="tr-TR" dirty="0"/>
              <a:t>Para Tatlıdır…</a:t>
            </a:r>
          </a:p>
        </p:txBody>
      </p:sp>
      <p:sp>
        <p:nvSpPr>
          <p:cNvPr id="4" name="İçerik Yer Tutucusu 3">
            <a:extLst>
              <a:ext uri="{FF2B5EF4-FFF2-40B4-BE49-F238E27FC236}">
                <a16:creationId xmlns:a16="http://schemas.microsoft.com/office/drawing/2014/main" id="{88D1EC83-D5B8-714A-88F7-98FB0A37C8BE}"/>
              </a:ext>
            </a:extLst>
          </p:cNvPr>
          <p:cNvSpPr>
            <a:spLocks noGrp="1"/>
          </p:cNvSpPr>
          <p:nvPr>
            <p:ph sz="half" idx="1"/>
          </p:nvPr>
        </p:nvSpPr>
        <p:spPr>
          <a:xfrm>
            <a:off x="655604" y="2808311"/>
            <a:ext cx="5586190" cy="2961528"/>
          </a:xfrm>
        </p:spPr>
        <p:txBody>
          <a:bodyPr/>
          <a:lstStyle/>
          <a:p>
            <a:pPr marL="0" indent="0">
              <a:buNone/>
            </a:pPr>
            <a:r>
              <a:rPr lang="tr-TR" dirty="0"/>
              <a:t>Para sözcüğü </a:t>
            </a:r>
            <a:r>
              <a:rPr lang="tr-TR" dirty="0" err="1"/>
              <a:t>Türkçe’ye</a:t>
            </a:r>
            <a:r>
              <a:rPr lang="tr-TR" dirty="0"/>
              <a:t>, </a:t>
            </a:r>
            <a:r>
              <a:rPr lang="tr-TR" b="1" dirty="0"/>
              <a:t>Farsça </a:t>
            </a:r>
            <a:r>
              <a:rPr lang="tr-TR" b="1" dirty="0" err="1"/>
              <a:t>pâre</a:t>
            </a:r>
            <a:r>
              <a:rPr lang="tr-TR" b="1" dirty="0"/>
              <a:t> </a:t>
            </a:r>
            <a:r>
              <a:rPr lang="tr-TR" dirty="0"/>
              <a:t>(küçük parça) sözcüğünden geçmiştir.</a:t>
            </a:r>
          </a:p>
          <a:p>
            <a:pPr marL="0" indent="0">
              <a:buNone/>
            </a:pPr>
            <a:r>
              <a:rPr lang="tr-TR" dirty="0"/>
              <a:t>“Para” </a:t>
            </a:r>
            <a:r>
              <a:rPr lang="tr-TR" dirty="0" err="1"/>
              <a:t>bulunduğundan</a:t>
            </a:r>
            <a:r>
              <a:rPr lang="tr-TR" dirty="0"/>
              <a:t> </a:t>
            </a:r>
            <a:r>
              <a:rPr lang="tr-TR" dirty="0" err="1"/>
              <a:t>günümüze</a:t>
            </a:r>
            <a:r>
              <a:rPr lang="tr-TR" dirty="0"/>
              <a:t> kadar insanlık tarihinin en </a:t>
            </a:r>
            <a:r>
              <a:rPr lang="tr-TR" dirty="0" err="1"/>
              <a:t>önemli</a:t>
            </a:r>
            <a:r>
              <a:rPr lang="tr-TR" dirty="0"/>
              <a:t> </a:t>
            </a:r>
            <a:r>
              <a:rPr lang="tr-TR" dirty="0" err="1"/>
              <a:t>parçalarından</a:t>
            </a:r>
            <a:r>
              <a:rPr lang="tr-TR" dirty="0"/>
              <a:t> biri </a:t>
            </a:r>
            <a:r>
              <a:rPr lang="tr-TR" dirty="0" err="1"/>
              <a:t>olmuştur</a:t>
            </a:r>
            <a:r>
              <a:rPr lang="tr-TR" dirty="0"/>
              <a:t>. </a:t>
            </a:r>
          </a:p>
          <a:p>
            <a:endParaRPr lang="tr-TR" dirty="0"/>
          </a:p>
        </p:txBody>
      </p:sp>
      <p:sp>
        <p:nvSpPr>
          <p:cNvPr id="8" name="Metin kutusu 7">
            <a:extLst>
              <a:ext uri="{FF2B5EF4-FFF2-40B4-BE49-F238E27FC236}">
                <a16:creationId xmlns:a16="http://schemas.microsoft.com/office/drawing/2014/main" id="{70DB8C9F-467A-8E4A-B251-41E2E108CA1C}"/>
              </a:ext>
            </a:extLst>
          </p:cNvPr>
          <p:cNvSpPr txBox="1"/>
          <p:nvPr/>
        </p:nvSpPr>
        <p:spPr>
          <a:xfrm>
            <a:off x="13015356" y="3681351"/>
            <a:ext cx="184731" cy="369332"/>
          </a:xfrm>
          <a:prstGeom prst="rect">
            <a:avLst/>
          </a:prstGeom>
          <a:noFill/>
        </p:spPr>
        <p:txBody>
          <a:bodyPr wrap="none" rtlCol="0">
            <a:spAutoFit/>
          </a:bodyPr>
          <a:lstStyle/>
          <a:p>
            <a:endParaRPr lang="tr-TR" dirty="0"/>
          </a:p>
        </p:txBody>
      </p:sp>
      <p:pic>
        <p:nvPicPr>
          <p:cNvPr id="10" name="Resim Yer Tutucusu 9">
            <a:extLst>
              <a:ext uri="{FF2B5EF4-FFF2-40B4-BE49-F238E27FC236}">
                <a16:creationId xmlns:a16="http://schemas.microsoft.com/office/drawing/2014/main" id="{345ADAEF-C6E5-F242-93F2-02D8D45BE479}"/>
              </a:ext>
            </a:extLst>
          </p:cNvPr>
          <p:cNvPicPr>
            <a:picLocks noGrp="1" noChangeAspect="1"/>
          </p:cNvPicPr>
          <p:nvPr>
            <p:ph type="pic" idx="13"/>
          </p:nvPr>
        </p:nvPicPr>
        <p:blipFill>
          <a:blip r:embed="rId3"/>
          <a:srcRect l="21875" r="21875"/>
          <a:stretch>
            <a:fillRect/>
          </a:stretch>
        </p:blipFill>
        <p:spPr/>
      </p:pic>
      <p:pic>
        <p:nvPicPr>
          <p:cNvPr id="5" name="Resim 4">
            <a:extLst>
              <a:ext uri="{FF2B5EF4-FFF2-40B4-BE49-F238E27FC236}">
                <a16:creationId xmlns:a16="http://schemas.microsoft.com/office/drawing/2014/main" id="{F5DE1ABC-A96F-8845-BA42-07B8E1601D27}"/>
              </a:ext>
            </a:extLst>
          </p:cNvPr>
          <p:cNvPicPr>
            <a:picLocks noChangeAspect="1"/>
          </p:cNvPicPr>
          <p:nvPr/>
        </p:nvPicPr>
        <p:blipFill rotWithShape="1">
          <a:blip r:embed="rId4"/>
          <a:srcRect l="1474" t="8074" r="47305" b="9672"/>
          <a:stretch/>
        </p:blipFill>
        <p:spPr>
          <a:xfrm>
            <a:off x="5642060" y="608527"/>
            <a:ext cx="6242974" cy="5640946"/>
          </a:xfrm>
          <a:prstGeom prst="rect">
            <a:avLst/>
          </a:prstGeom>
        </p:spPr>
      </p:pic>
      <p:pic>
        <p:nvPicPr>
          <p:cNvPr id="7" name="Resim 6">
            <a:extLst>
              <a:ext uri="{FF2B5EF4-FFF2-40B4-BE49-F238E27FC236}">
                <a16:creationId xmlns:a16="http://schemas.microsoft.com/office/drawing/2014/main" id="{D9870B3D-434E-9098-ADEB-369F0FE25FBF}"/>
              </a:ext>
            </a:extLst>
          </p:cNvPr>
          <p:cNvPicPr>
            <a:picLocks noChangeAspect="1"/>
          </p:cNvPicPr>
          <p:nvPr/>
        </p:nvPicPr>
        <p:blipFill>
          <a:blip r:embed="rId5"/>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968284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7E1DAB6-5C4E-CC43-B13B-FBBE3DFEBA4A}"/>
              </a:ext>
            </a:extLst>
          </p:cNvPr>
          <p:cNvSpPr>
            <a:spLocks noGrp="1"/>
          </p:cNvSpPr>
          <p:nvPr>
            <p:ph type="title"/>
          </p:nvPr>
        </p:nvSpPr>
        <p:spPr/>
        <p:txBody>
          <a:bodyPr/>
          <a:lstStyle/>
          <a:p>
            <a:r>
              <a:rPr lang="tr-TR" dirty="0"/>
              <a:t>Paranın Tarihi</a:t>
            </a:r>
          </a:p>
        </p:txBody>
      </p:sp>
      <p:sp>
        <p:nvSpPr>
          <p:cNvPr id="3" name="İçerik Yer Tutucusu 2">
            <a:extLst>
              <a:ext uri="{FF2B5EF4-FFF2-40B4-BE49-F238E27FC236}">
                <a16:creationId xmlns:a16="http://schemas.microsoft.com/office/drawing/2014/main" id="{A9661951-E43E-C244-8171-BCFE98AED76F}"/>
              </a:ext>
            </a:extLst>
          </p:cNvPr>
          <p:cNvSpPr>
            <a:spLocks noGrp="1"/>
          </p:cNvSpPr>
          <p:nvPr>
            <p:ph idx="1"/>
          </p:nvPr>
        </p:nvSpPr>
        <p:spPr/>
        <p:txBody>
          <a:bodyPr/>
          <a:lstStyle/>
          <a:p>
            <a:pPr marL="0" indent="0">
              <a:buNone/>
            </a:pPr>
            <a:endParaRPr lang="tr-TR" dirty="0"/>
          </a:p>
          <a:p>
            <a:r>
              <a:rPr lang="tr-TR" dirty="0"/>
              <a:t>Nakit paranın en eski şekli deniz kabuğuydu.</a:t>
            </a:r>
          </a:p>
          <a:p>
            <a:r>
              <a:rPr lang="tr-TR" dirty="0"/>
              <a:t>MÖ 700 senesinde Lidyalılar ilk metal parayı kullanmışlar.</a:t>
            </a:r>
          </a:p>
          <a:p>
            <a:r>
              <a:rPr lang="tr-TR" dirty="0"/>
              <a:t>Kağıt paralar, 6. yüzyılda Çin’de ilk olarak basıldı.</a:t>
            </a:r>
          </a:p>
        </p:txBody>
      </p:sp>
      <p:pic>
        <p:nvPicPr>
          <p:cNvPr id="9" name="Resim Yer Tutucusu 8">
            <a:extLst>
              <a:ext uri="{FF2B5EF4-FFF2-40B4-BE49-F238E27FC236}">
                <a16:creationId xmlns:a16="http://schemas.microsoft.com/office/drawing/2014/main" id="{4EC5B6F4-0AF2-D340-86CE-6F169ADCE130}"/>
              </a:ext>
            </a:extLst>
          </p:cNvPr>
          <p:cNvPicPr>
            <a:picLocks noGrp="1" noChangeAspect="1"/>
          </p:cNvPicPr>
          <p:nvPr>
            <p:ph type="pic" idx="10"/>
          </p:nvPr>
        </p:nvPicPr>
        <p:blipFill>
          <a:blip r:embed="rId3"/>
          <a:srcRect l="16667" r="16667"/>
          <a:stretch>
            <a:fillRect/>
          </a:stretch>
        </p:blipFill>
        <p:spPr/>
      </p:pic>
      <p:pic>
        <p:nvPicPr>
          <p:cNvPr id="8" name="Resim 7">
            <a:extLst>
              <a:ext uri="{FF2B5EF4-FFF2-40B4-BE49-F238E27FC236}">
                <a16:creationId xmlns:a16="http://schemas.microsoft.com/office/drawing/2014/main" id="{5700DE6D-C716-9947-B2B9-4D2BD7B0BC5A}"/>
              </a:ext>
            </a:extLst>
          </p:cNvPr>
          <p:cNvPicPr>
            <a:picLocks noChangeAspect="1"/>
          </p:cNvPicPr>
          <p:nvPr/>
        </p:nvPicPr>
        <p:blipFill rotWithShape="1">
          <a:blip r:embed="rId4"/>
          <a:srcRect l="50000"/>
          <a:stretch/>
        </p:blipFill>
        <p:spPr>
          <a:xfrm>
            <a:off x="7303325" y="1021935"/>
            <a:ext cx="4544228" cy="5113771"/>
          </a:xfrm>
          <a:prstGeom prst="rect">
            <a:avLst/>
          </a:prstGeom>
        </p:spPr>
      </p:pic>
      <p:pic>
        <p:nvPicPr>
          <p:cNvPr id="4" name="Resim 3">
            <a:extLst>
              <a:ext uri="{FF2B5EF4-FFF2-40B4-BE49-F238E27FC236}">
                <a16:creationId xmlns:a16="http://schemas.microsoft.com/office/drawing/2014/main" id="{DAF560A5-E7AB-5CCF-7C78-15826B726F44}"/>
              </a:ext>
            </a:extLst>
          </p:cNvPr>
          <p:cNvPicPr>
            <a:picLocks noChangeAspect="1"/>
          </p:cNvPicPr>
          <p:nvPr/>
        </p:nvPicPr>
        <p:blipFill>
          <a:blip r:embed="rId5"/>
          <a:stretch>
            <a:fillRect/>
          </a:stretch>
        </p:blipFill>
        <p:spPr>
          <a:xfrm>
            <a:off x="5480050" y="6176963"/>
            <a:ext cx="1314450" cy="662782"/>
          </a:xfrm>
          <a:prstGeom prst="rect">
            <a:avLst/>
          </a:prstGeom>
        </p:spPr>
      </p:pic>
    </p:spTree>
    <p:extLst>
      <p:ext uri="{BB962C8B-B14F-4D97-AF65-F5344CB8AC3E}">
        <p14:creationId xmlns:p14="http://schemas.microsoft.com/office/powerpoint/2010/main" val="955561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7E1DAB6-5C4E-CC43-B13B-FBBE3DFEBA4A}"/>
              </a:ext>
            </a:extLst>
          </p:cNvPr>
          <p:cNvSpPr>
            <a:spLocks noGrp="1"/>
          </p:cNvSpPr>
          <p:nvPr>
            <p:ph type="title"/>
          </p:nvPr>
        </p:nvSpPr>
        <p:spPr/>
        <p:txBody>
          <a:bodyPr/>
          <a:lstStyle/>
          <a:p>
            <a:r>
              <a:rPr lang="tr-TR" dirty="0"/>
              <a:t>Paranın Tarihi</a:t>
            </a:r>
          </a:p>
        </p:txBody>
      </p:sp>
      <p:sp>
        <p:nvSpPr>
          <p:cNvPr id="3" name="İçerik Yer Tutucusu 2">
            <a:extLst>
              <a:ext uri="{FF2B5EF4-FFF2-40B4-BE49-F238E27FC236}">
                <a16:creationId xmlns:a16="http://schemas.microsoft.com/office/drawing/2014/main" id="{A9661951-E43E-C244-8171-BCFE98AED76F}"/>
              </a:ext>
            </a:extLst>
          </p:cNvPr>
          <p:cNvSpPr>
            <a:spLocks noGrp="1"/>
          </p:cNvSpPr>
          <p:nvPr>
            <p:ph idx="1"/>
          </p:nvPr>
        </p:nvSpPr>
        <p:spPr>
          <a:xfrm>
            <a:off x="493515" y="1761190"/>
            <a:ext cx="11447341" cy="3998400"/>
          </a:xfrm>
        </p:spPr>
        <p:txBody>
          <a:bodyPr>
            <a:normAutofit fontScale="77500" lnSpcReduction="20000"/>
          </a:bodyPr>
          <a:lstStyle/>
          <a:p>
            <a:pPr marL="0" indent="0">
              <a:buNone/>
            </a:pPr>
            <a:r>
              <a:rPr lang="tr-TR" dirty="0"/>
              <a:t>Bütün bu harcamaları neyle yapıyoruz? Elbette para ile! </a:t>
            </a:r>
          </a:p>
          <a:p>
            <a:pPr marL="0" indent="0">
              <a:buNone/>
            </a:pPr>
            <a:r>
              <a:rPr lang="tr-TR" dirty="0"/>
              <a:t>Nakit paranın en eski şekli deniz kabuğuydu. Bu kabuklar Afrika’nın bazı bölgelerinde 20. yüzyıla kadar da kullanılmaya devam etmiş. İlk metal para Anadolu’da kullanılmış. MÖ 700 senesinde Lidyalılar ilk metal parayı kullanmışlar. Her para 168 buğday tohumu ağırlığındaymış. Sonrasında ise bu ağır metalleri taşımak istemeyen tüccarlar sayesinde banknota geçilmiş.</a:t>
            </a:r>
          </a:p>
          <a:p>
            <a:pPr marL="0" indent="0">
              <a:buNone/>
            </a:pPr>
            <a:r>
              <a:rPr lang="tr-TR" dirty="0"/>
              <a:t>İlk kağıt para aslında senet olarak ortaya çıktı. </a:t>
            </a:r>
          </a:p>
          <a:p>
            <a:pPr marL="0" indent="0">
              <a:buNone/>
            </a:pPr>
            <a:r>
              <a:rPr lang="tr-TR" dirty="0"/>
              <a:t>Sonrasında bu senetler kağıt paralara dönüştü. </a:t>
            </a:r>
          </a:p>
          <a:p>
            <a:pPr marL="0" indent="0">
              <a:buNone/>
            </a:pPr>
            <a:r>
              <a:rPr lang="tr-TR" dirty="0"/>
              <a:t>Kayıtlara göre Milattan Sonra 6. yüzyılda Çin’de ilk olarak basılan bu paralar 1279 yılına kadar geçerliliğini korudu. </a:t>
            </a:r>
          </a:p>
          <a:p>
            <a:pPr marL="0" indent="0">
              <a:buNone/>
            </a:pPr>
            <a:r>
              <a:rPr lang="tr-TR" dirty="0"/>
              <a:t>Avrupa kıtasında ise ilk olarak 1661 yılında İsveç’te basılmıştır. </a:t>
            </a:r>
          </a:p>
          <a:p>
            <a:pPr marL="0" indent="0">
              <a:buNone/>
            </a:pPr>
            <a:r>
              <a:rPr lang="tr-TR" dirty="0"/>
              <a:t>1690 yılında Massachusetts hükümeti de kağıt para bastırarak Amerika kıtasında ilk banknotun çıkmasını sağlamıştır.</a:t>
            </a:r>
          </a:p>
          <a:p>
            <a:pPr marL="0" indent="0">
              <a:buNone/>
            </a:pPr>
            <a:r>
              <a:rPr lang="tr-TR" dirty="0"/>
              <a:t>Türkiye’de </a:t>
            </a:r>
            <a:r>
              <a:rPr lang="tr-TR" dirty="0" err="1"/>
              <a:t>bankonat</a:t>
            </a:r>
            <a:r>
              <a:rPr lang="tr-TR" dirty="0"/>
              <a:t> basımının tarihi Osmanlı’ya dayanmaktadır. Sultan Abdülmecit zamanında 1840 yılında basılmıştır. “Kaime-i Nakdiye-i”. Kamu harcamalarının finanse edilmesi için. </a:t>
            </a:r>
          </a:p>
          <a:p>
            <a:pPr marL="0" indent="0">
              <a:buNone/>
            </a:pPr>
            <a:r>
              <a:rPr lang="tr-TR" dirty="0"/>
              <a:t>Kaimeler elle yazılırdı. </a:t>
            </a:r>
          </a:p>
          <a:p>
            <a:pPr marL="0" indent="0">
              <a:buNone/>
            </a:pPr>
            <a:endParaRPr lang="tr-TR" dirty="0"/>
          </a:p>
          <a:p>
            <a:pPr marL="0" indent="0">
              <a:buNone/>
            </a:pPr>
            <a:endParaRPr lang="tr-TR" dirty="0"/>
          </a:p>
          <a:p>
            <a:pPr marL="0" indent="0">
              <a:buNone/>
            </a:pPr>
            <a:endParaRPr lang="tr-TR" dirty="0"/>
          </a:p>
          <a:p>
            <a:pPr marL="0" indent="0">
              <a:buNone/>
            </a:pPr>
            <a:endParaRPr lang="tr-TR" dirty="0"/>
          </a:p>
          <a:p>
            <a:pPr marL="0" indent="0">
              <a:buNone/>
            </a:pPr>
            <a:endParaRPr lang="tr-TR" dirty="0"/>
          </a:p>
          <a:p>
            <a:pPr marL="0" indent="0">
              <a:buNone/>
            </a:pPr>
            <a:endParaRPr lang="tr-TR" dirty="0"/>
          </a:p>
          <a:p>
            <a:pPr marL="0" indent="0">
              <a:buNone/>
            </a:pPr>
            <a:endParaRPr lang="tr-TR" dirty="0"/>
          </a:p>
          <a:p>
            <a:pPr marL="0" indent="0">
              <a:buNone/>
            </a:pPr>
            <a:endParaRPr lang="tr-TR" dirty="0"/>
          </a:p>
        </p:txBody>
      </p:sp>
      <p:pic>
        <p:nvPicPr>
          <p:cNvPr id="4" name="Resim 3">
            <a:extLst>
              <a:ext uri="{FF2B5EF4-FFF2-40B4-BE49-F238E27FC236}">
                <a16:creationId xmlns:a16="http://schemas.microsoft.com/office/drawing/2014/main" id="{DAF560A5-E7AB-5CCF-7C78-15826B726F44}"/>
              </a:ext>
            </a:extLst>
          </p:cNvPr>
          <p:cNvPicPr>
            <a:picLocks noChangeAspect="1"/>
          </p:cNvPicPr>
          <p:nvPr/>
        </p:nvPicPr>
        <p:blipFill>
          <a:blip r:embed="rId3"/>
          <a:stretch>
            <a:fillRect/>
          </a:stretch>
        </p:blipFill>
        <p:spPr>
          <a:xfrm>
            <a:off x="5480050" y="6176963"/>
            <a:ext cx="1314450" cy="662782"/>
          </a:xfrm>
          <a:prstGeom prst="rect">
            <a:avLst/>
          </a:prstGeom>
        </p:spPr>
      </p:pic>
    </p:spTree>
    <p:extLst>
      <p:ext uri="{BB962C8B-B14F-4D97-AF65-F5344CB8AC3E}">
        <p14:creationId xmlns:p14="http://schemas.microsoft.com/office/powerpoint/2010/main" val="2930841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Yer Tutucusu 4">
            <a:extLst>
              <a:ext uri="{FF2B5EF4-FFF2-40B4-BE49-F238E27FC236}">
                <a16:creationId xmlns:a16="http://schemas.microsoft.com/office/drawing/2014/main" id="{A27E8F49-FF34-6349-A6EA-1D2422D71910}"/>
              </a:ext>
            </a:extLst>
          </p:cNvPr>
          <p:cNvPicPr>
            <a:picLocks noGrp="1" noChangeAspect="1"/>
          </p:cNvPicPr>
          <p:nvPr>
            <p:ph type="pic" idx="13"/>
          </p:nvPr>
        </p:nvPicPr>
        <p:blipFill>
          <a:blip r:embed="rId3"/>
          <a:srcRect l="16648" r="16648"/>
          <a:stretch>
            <a:fillRect/>
          </a:stretch>
        </p:blipFill>
        <p:spPr/>
      </p:pic>
      <p:pic>
        <p:nvPicPr>
          <p:cNvPr id="10" name="Resim 9">
            <a:extLst>
              <a:ext uri="{FF2B5EF4-FFF2-40B4-BE49-F238E27FC236}">
                <a16:creationId xmlns:a16="http://schemas.microsoft.com/office/drawing/2014/main" id="{183F8F88-BDD4-9348-8A84-97BEBFC84FE0}"/>
              </a:ext>
            </a:extLst>
          </p:cNvPr>
          <p:cNvPicPr>
            <a:picLocks noChangeAspect="1"/>
          </p:cNvPicPr>
          <p:nvPr/>
        </p:nvPicPr>
        <p:blipFill rotWithShape="1">
          <a:blip r:embed="rId4"/>
          <a:srcRect l="1474" t="8074" r="47305" b="9672"/>
          <a:stretch/>
        </p:blipFill>
        <p:spPr>
          <a:xfrm>
            <a:off x="181418" y="553792"/>
            <a:ext cx="6242974" cy="5640946"/>
          </a:xfrm>
          <a:prstGeom prst="rect">
            <a:avLst/>
          </a:prstGeom>
        </p:spPr>
      </p:pic>
      <p:sp>
        <p:nvSpPr>
          <p:cNvPr id="2" name="Başlık 1">
            <a:extLst>
              <a:ext uri="{FF2B5EF4-FFF2-40B4-BE49-F238E27FC236}">
                <a16:creationId xmlns:a16="http://schemas.microsoft.com/office/drawing/2014/main" id="{5179F886-6A89-1948-B9C9-072A8DDD13AF}"/>
              </a:ext>
            </a:extLst>
          </p:cNvPr>
          <p:cNvSpPr>
            <a:spLocks noGrp="1"/>
          </p:cNvSpPr>
          <p:nvPr>
            <p:ph type="title"/>
          </p:nvPr>
        </p:nvSpPr>
        <p:spPr>
          <a:xfrm>
            <a:off x="6424392" y="1807348"/>
            <a:ext cx="5586190" cy="1325563"/>
          </a:xfrm>
        </p:spPr>
        <p:txBody>
          <a:bodyPr/>
          <a:lstStyle/>
          <a:p>
            <a:r>
              <a:rPr lang="tr-TR" dirty="0"/>
              <a:t>Tasarruf Nedir ? </a:t>
            </a:r>
          </a:p>
        </p:txBody>
      </p:sp>
      <p:sp>
        <p:nvSpPr>
          <p:cNvPr id="4" name="İçerik Yer Tutucusu 3">
            <a:extLst>
              <a:ext uri="{FF2B5EF4-FFF2-40B4-BE49-F238E27FC236}">
                <a16:creationId xmlns:a16="http://schemas.microsoft.com/office/drawing/2014/main" id="{BAED688B-D964-854D-A1D5-594A688FD0B6}"/>
              </a:ext>
            </a:extLst>
          </p:cNvPr>
          <p:cNvSpPr>
            <a:spLocks noGrp="1"/>
          </p:cNvSpPr>
          <p:nvPr>
            <p:ph sz="half" idx="1"/>
          </p:nvPr>
        </p:nvSpPr>
        <p:spPr>
          <a:xfrm>
            <a:off x="6424392" y="3374265"/>
            <a:ext cx="5586190" cy="3054670"/>
          </a:xfrm>
        </p:spPr>
        <p:txBody>
          <a:bodyPr>
            <a:normAutofit/>
          </a:bodyPr>
          <a:lstStyle/>
          <a:p>
            <a:r>
              <a:rPr lang="tr-TR" dirty="0"/>
              <a:t>Harcanmamış gelir veya ertelenmiş tüketimdir.</a:t>
            </a:r>
          </a:p>
          <a:p>
            <a:endParaRPr lang="tr-TR" dirty="0"/>
          </a:p>
          <a:p>
            <a:r>
              <a:rPr lang="tr-TR" dirty="0"/>
              <a:t>İster sabit yani düzenli gelirli isterse düzensiz gelirli bireyler olalım tüketim konusunda dikkat etmemiz gereken bazı konular var. </a:t>
            </a:r>
          </a:p>
          <a:p>
            <a:endParaRPr lang="tr-TR" dirty="0"/>
          </a:p>
          <a:p>
            <a:endParaRPr lang="tr-TR" dirty="0"/>
          </a:p>
        </p:txBody>
      </p:sp>
      <p:pic>
        <p:nvPicPr>
          <p:cNvPr id="3" name="Resim 2">
            <a:extLst>
              <a:ext uri="{FF2B5EF4-FFF2-40B4-BE49-F238E27FC236}">
                <a16:creationId xmlns:a16="http://schemas.microsoft.com/office/drawing/2014/main" id="{6698B73F-7C4A-1E66-C1D6-AAA208726BCF}"/>
              </a:ext>
            </a:extLst>
          </p:cNvPr>
          <p:cNvPicPr>
            <a:picLocks noChangeAspect="1"/>
          </p:cNvPicPr>
          <p:nvPr/>
        </p:nvPicPr>
        <p:blipFill>
          <a:blip r:embed="rId5"/>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2206917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Yer Tutucusu 8">
            <a:extLst>
              <a:ext uri="{FF2B5EF4-FFF2-40B4-BE49-F238E27FC236}">
                <a16:creationId xmlns:a16="http://schemas.microsoft.com/office/drawing/2014/main" id="{5BF4112E-EFD7-6049-9517-8216654E1D07}"/>
              </a:ext>
            </a:extLst>
          </p:cNvPr>
          <p:cNvPicPr>
            <a:picLocks noGrp="1" noChangeAspect="1"/>
          </p:cNvPicPr>
          <p:nvPr>
            <p:ph type="pic" idx="1"/>
          </p:nvPr>
        </p:nvPicPr>
        <p:blipFill>
          <a:blip r:embed="rId3"/>
          <a:srcRect t="661" b="661"/>
          <a:stretch>
            <a:fillRect/>
          </a:stretch>
        </p:blipFill>
        <p:spPr/>
      </p:pic>
      <p:pic>
        <p:nvPicPr>
          <p:cNvPr id="7" name="Resim 6">
            <a:extLst>
              <a:ext uri="{FF2B5EF4-FFF2-40B4-BE49-F238E27FC236}">
                <a16:creationId xmlns:a16="http://schemas.microsoft.com/office/drawing/2014/main" id="{CCD25A4C-F6E8-A94F-BF18-7F39E6CD7550}"/>
              </a:ext>
            </a:extLst>
          </p:cNvPr>
          <p:cNvPicPr>
            <a:picLocks noChangeAspect="1"/>
          </p:cNvPicPr>
          <p:nvPr/>
        </p:nvPicPr>
        <p:blipFill rotWithShape="1">
          <a:blip r:embed="rId4"/>
          <a:srcRect l="52305" t="5888" b="16883"/>
          <a:stretch/>
        </p:blipFill>
        <p:spPr>
          <a:xfrm>
            <a:off x="6377048" y="403761"/>
            <a:ext cx="5814951" cy="5296396"/>
          </a:xfrm>
          <a:prstGeom prst="rect">
            <a:avLst/>
          </a:prstGeom>
        </p:spPr>
      </p:pic>
      <p:sp>
        <p:nvSpPr>
          <p:cNvPr id="3" name="Başlık 2">
            <a:extLst>
              <a:ext uri="{FF2B5EF4-FFF2-40B4-BE49-F238E27FC236}">
                <a16:creationId xmlns:a16="http://schemas.microsoft.com/office/drawing/2014/main" id="{F59FD306-EBC3-B548-A419-3BA9C1B635D7}"/>
              </a:ext>
            </a:extLst>
          </p:cNvPr>
          <p:cNvSpPr>
            <a:spLocks noGrp="1"/>
          </p:cNvSpPr>
          <p:nvPr>
            <p:ph type="title"/>
          </p:nvPr>
        </p:nvSpPr>
        <p:spPr>
          <a:xfrm>
            <a:off x="928669" y="1046602"/>
            <a:ext cx="5938621" cy="1674564"/>
          </a:xfrm>
        </p:spPr>
        <p:txBody>
          <a:bodyPr>
            <a:normAutofit/>
          </a:bodyPr>
          <a:lstStyle/>
          <a:p>
            <a:r>
              <a:rPr lang="tr-TR" dirty="0"/>
              <a:t>Tasarruf Bilinci</a:t>
            </a:r>
          </a:p>
        </p:txBody>
      </p:sp>
      <p:sp>
        <p:nvSpPr>
          <p:cNvPr id="4" name="İçerik Yer Tutucusu 3">
            <a:extLst>
              <a:ext uri="{FF2B5EF4-FFF2-40B4-BE49-F238E27FC236}">
                <a16:creationId xmlns:a16="http://schemas.microsoft.com/office/drawing/2014/main" id="{7678C57B-D891-FD46-ACD6-13A154BA6AA1}"/>
              </a:ext>
            </a:extLst>
          </p:cNvPr>
          <p:cNvSpPr>
            <a:spLocks noGrp="1"/>
          </p:cNvSpPr>
          <p:nvPr>
            <p:ph idx="13"/>
          </p:nvPr>
        </p:nvSpPr>
        <p:spPr>
          <a:xfrm>
            <a:off x="928669" y="2264898"/>
            <a:ext cx="5011757" cy="3546499"/>
          </a:xfrm>
        </p:spPr>
        <p:txBody>
          <a:bodyPr>
            <a:normAutofit fontScale="92500"/>
          </a:bodyPr>
          <a:lstStyle/>
          <a:p>
            <a:r>
              <a:rPr lang="tr-TR" dirty="0"/>
              <a:t>Herkesin bütçesi, yaşamı, ailesi ve çevresi farklıdır. </a:t>
            </a:r>
          </a:p>
          <a:p>
            <a:r>
              <a:rPr lang="tr-TR" dirty="0"/>
              <a:t>Arkadaş çevrenize ya da iş arkadaşlarınıza özenerek gerçekte olmayan bir yaşam şekli çizmek bütçemize zarar verebilir. </a:t>
            </a:r>
          </a:p>
          <a:p>
            <a:r>
              <a:rPr lang="tr-TR" dirty="0"/>
              <a:t>Öncelikle gelirimize uygun bir yaşam tarzı belirlemek ile başlayabiliriz. Çevrenizde yaşam standardı sizden yüksek olan kişiler mutlaka olacaktır. </a:t>
            </a:r>
          </a:p>
          <a:p>
            <a:endParaRPr lang="tr-TR" dirty="0"/>
          </a:p>
          <a:p>
            <a:endParaRPr lang="tr-TR" dirty="0"/>
          </a:p>
        </p:txBody>
      </p:sp>
      <p:pic>
        <p:nvPicPr>
          <p:cNvPr id="2" name="Resim 1">
            <a:extLst>
              <a:ext uri="{FF2B5EF4-FFF2-40B4-BE49-F238E27FC236}">
                <a16:creationId xmlns:a16="http://schemas.microsoft.com/office/drawing/2014/main" id="{CEA4D9DD-9D80-4DD6-E887-1D91153709DF}"/>
              </a:ext>
            </a:extLst>
          </p:cNvPr>
          <p:cNvPicPr>
            <a:picLocks noChangeAspect="1"/>
          </p:cNvPicPr>
          <p:nvPr/>
        </p:nvPicPr>
        <p:blipFill>
          <a:blip r:embed="rId5"/>
          <a:stretch>
            <a:fillRect/>
          </a:stretch>
        </p:blipFill>
        <p:spPr>
          <a:xfrm>
            <a:off x="5410200" y="6210300"/>
            <a:ext cx="1371600" cy="584200"/>
          </a:xfrm>
          <a:prstGeom prst="rect">
            <a:avLst/>
          </a:prstGeom>
        </p:spPr>
      </p:pic>
    </p:spTree>
    <p:extLst>
      <p:ext uri="{BB962C8B-B14F-4D97-AF65-F5344CB8AC3E}">
        <p14:creationId xmlns:p14="http://schemas.microsoft.com/office/powerpoint/2010/main" val="4293246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Yer Tutucusu 6">
            <a:extLst>
              <a:ext uri="{FF2B5EF4-FFF2-40B4-BE49-F238E27FC236}">
                <a16:creationId xmlns:a16="http://schemas.microsoft.com/office/drawing/2014/main" id="{0D6C40DB-622A-7A4E-B2D5-0F7A4424DF53}"/>
              </a:ext>
            </a:extLst>
          </p:cNvPr>
          <p:cNvPicPr>
            <a:picLocks noGrp="1" noChangeAspect="1"/>
          </p:cNvPicPr>
          <p:nvPr>
            <p:ph type="pic" idx="1"/>
          </p:nvPr>
        </p:nvPicPr>
        <p:blipFill>
          <a:blip r:embed="rId3"/>
          <a:srcRect t="661" b="661"/>
          <a:stretch>
            <a:fillRect/>
          </a:stretch>
        </p:blipFill>
        <p:spPr/>
      </p:pic>
      <p:pic>
        <p:nvPicPr>
          <p:cNvPr id="5" name="Resim 4">
            <a:extLst>
              <a:ext uri="{FF2B5EF4-FFF2-40B4-BE49-F238E27FC236}">
                <a16:creationId xmlns:a16="http://schemas.microsoft.com/office/drawing/2014/main" id="{D0F07608-5DD7-C342-B2D1-1DC518242738}"/>
              </a:ext>
            </a:extLst>
          </p:cNvPr>
          <p:cNvPicPr>
            <a:picLocks noChangeAspect="1"/>
          </p:cNvPicPr>
          <p:nvPr/>
        </p:nvPicPr>
        <p:blipFill rotWithShape="1">
          <a:blip r:embed="rId4"/>
          <a:srcRect l="55326"/>
          <a:stretch/>
        </p:blipFill>
        <p:spPr>
          <a:xfrm>
            <a:off x="679373" y="0"/>
            <a:ext cx="5445010" cy="6858000"/>
          </a:xfrm>
          <a:prstGeom prst="rect">
            <a:avLst/>
          </a:prstGeom>
        </p:spPr>
      </p:pic>
      <p:sp>
        <p:nvSpPr>
          <p:cNvPr id="4" name="İçerik Yer Tutucusu 3">
            <a:extLst>
              <a:ext uri="{FF2B5EF4-FFF2-40B4-BE49-F238E27FC236}">
                <a16:creationId xmlns:a16="http://schemas.microsoft.com/office/drawing/2014/main" id="{A638C8EE-68DC-8846-803D-E1B666616139}"/>
              </a:ext>
            </a:extLst>
          </p:cNvPr>
          <p:cNvSpPr>
            <a:spLocks noGrp="1"/>
          </p:cNvSpPr>
          <p:nvPr>
            <p:ph idx="13"/>
          </p:nvPr>
        </p:nvSpPr>
        <p:spPr>
          <a:xfrm>
            <a:off x="6500870" y="777459"/>
            <a:ext cx="5011757" cy="4934024"/>
          </a:xfrm>
        </p:spPr>
        <p:txBody>
          <a:bodyPr>
            <a:normAutofit fontScale="92500"/>
          </a:bodyPr>
          <a:lstStyle/>
          <a:p>
            <a:r>
              <a:rPr lang="tr-TR" dirty="0"/>
              <a:t>Tasarruflu olmak ile cimri olmak arasında ciddi bir fark vardır.</a:t>
            </a:r>
          </a:p>
          <a:p>
            <a:r>
              <a:rPr lang="tr-TR" dirty="0"/>
              <a:t>Tasarruflu olmak dengeli olmak demektir. </a:t>
            </a:r>
          </a:p>
          <a:p>
            <a:r>
              <a:rPr lang="tr-TR" dirty="0"/>
              <a:t>Tasarruflu olmak ile cimri olmak arasında ciddi bir fark vardır. Tasarruflu olmak, yaşamınızı sürdürmek için gerekli olan harcamaları yapıp istek ve ihtiyaçları ayırt ederek bütçenizden arttırmanızı ifade eder. Evde 5 çift ayakkabınız varken 6. ayakkabıyı almamak tasarruflu olmaktır. Oysa cimrilik yaşamı sürdürmek için gerekli olan ihtiyaçları dahi almamaktır. </a:t>
            </a:r>
          </a:p>
          <a:p>
            <a:endParaRPr lang="tr-TR" dirty="0"/>
          </a:p>
          <a:p>
            <a:endParaRPr lang="tr-TR" dirty="0"/>
          </a:p>
        </p:txBody>
      </p:sp>
      <p:pic>
        <p:nvPicPr>
          <p:cNvPr id="2" name="Resim 1">
            <a:extLst>
              <a:ext uri="{FF2B5EF4-FFF2-40B4-BE49-F238E27FC236}">
                <a16:creationId xmlns:a16="http://schemas.microsoft.com/office/drawing/2014/main" id="{81498F90-34FE-B459-93E2-3F943FFD02F8}"/>
              </a:ext>
            </a:extLst>
          </p:cNvPr>
          <p:cNvPicPr>
            <a:picLocks noChangeAspect="1"/>
          </p:cNvPicPr>
          <p:nvPr/>
        </p:nvPicPr>
        <p:blipFill>
          <a:blip r:embed="rId5"/>
          <a:stretch>
            <a:fillRect/>
          </a:stretch>
        </p:blipFill>
        <p:spPr>
          <a:xfrm>
            <a:off x="5410200" y="6210300"/>
            <a:ext cx="1371600" cy="584200"/>
          </a:xfrm>
          <a:prstGeom prst="rect">
            <a:avLst/>
          </a:prstGeom>
        </p:spPr>
      </p:pic>
    </p:spTree>
    <p:extLst>
      <p:ext uri="{BB962C8B-B14F-4D97-AF65-F5344CB8AC3E}">
        <p14:creationId xmlns:p14="http://schemas.microsoft.com/office/powerpoint/2010/main" val="1142466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179F886-6A89-1948-B9C9-072A8DDD13AF}"/>
              </a:ext>
            </a:extLst>
          </p:cNvPr>
          <p:cNvSpPr>
            <a:spLocks noGrp="1"/>
          </p:cNvSpPr>
          <p:nvPr>
            <p:ph type="title"/>
          </p:nvPr>
        </p:nvSpPr>
        <p:spPr/>
        <p:txBody>
          <a:bodyPr/>
          <a:lstStyle/>
          <a:p>
            <a:r>
              <a:rPr lang="tr-TR" dirty="0"/>
              <a:t>Tasarruf Hedefleri</a:t>
            </a:r>
          </a:p>
        </p:txBody>
      </p:sp>
      <p:sp>
        <p:nvSpPr>
          <p:cNvPr id="4" name="İçerik Yer Tutucusu 3">
            <a:extLst>
              <a:ext uri="{FF2B5EF4-FFF2-40B4-BE49-F238E27FC236}">
                <a16:creationId xmlns:a16="http://schemas.microsoft.com/office/drawing/2014/main" id="{BAED688B-D964-854D-A1D5-594A688FD0B6}"/>
              </a:ext>
            </a:extLst>
          </p:cNvPr>
          <p:cNvSpPr>
            <a:spLocks noGrp="1"/>
          </p:cNvSpPr>
          <p:nvPr>
            <p:ph sz="half" idx="1"/>
          </p:nvPr>
        </p:nvSpPr>
        <p:spPr/>
        <p:txBody>
          <a:bodyPr/>
          <a:lstStyle/>
          <a:p>
            <a:r>
              <a:rPr lang="tr-TR" dirty="0"/>
              <a:t>Kısa vadeli hedefler: 2026’da ………… TL tasarruf edeceğim.</a:t>
            </a:r>
          </a:p>
          <a:p>
            <a:pPr marL="0" indent="0">
              <a:buNone/>
            </a:pPr>
            <a:endParaRPr lang="tr-TR" dirty="0"/>
          </a:p>
          <a:p>
            <a:r>
              <a:rPr lang="tr-TR" dirty="0"/>
              <a:t>Uzun vadeli hedefler: 40 yaşıma kadar (30 yaşında biri için) ………….. sahibi olacağım.  </a:t>
            </a:r>
          </a:p>
          <a:p>
            <a:endParaRPr lang="tr-TR" dirty="0"/>
          </a:p>
        </p:txBody>
      </p:sp>
      <p:pic>
        <p:nvPicPr>
          <p:cNvPr id="5" name="Resim Yer Tutucusu 4">
            <a:extLst>
              <a:ext uri="{FF2B5EF4-FFF2-40B4-BE49-F238E27FC236}">
                <a16:creationId xmlns:a16="http://schemas.microsoft.com/office/drawing/2014/main" id="{8E72A323-07F4-4D49-9BCA-85FF065F2375}"/>
              </a:ext>
            </a:extLst>
          </p:cNvPr>
          <p:cNvPicPr>
            <a:picLocks noGrp="1" noChangeAspect="1"/>
          </p:cNvPicPr>
          <p:nvPr>
            <p:ph type="pic" idx="13"/>
          </p:nvPr>
        </p:nvPicPr>
        <p:blipFill>
          <a:blip r:embed="rId3"/>
          <a:srcRect l="12963" r="12963"/>
          <a:stretch>
            <a:fillRect/>
          </a:stretch>
        </p:blipFill>
        <p:spPr/>
      </p:pic>
      <p:pic>
        <p:nvPicPr>
          <p:cNvPr id="10" name="Resim 9">
            <a:extLst>
              <a:ext uri="{FF2B5EF4-FFF2-40B4-BE49-F238E27FC236}">
                <a16:creationId xmlns:a16="http://schemas.microsoft.com/office/drawing/2014/main" id="{183F8F88-BDD4-9348-8A84-97BEBFC84FE0}"/>
              </a:ext>
            </a:extLst>
          </p:cNvPr>
          <p:cNvPicPr>
            <a:picLocks noChangeAspect="1"/>
          </p:cNvPicPr>
          <p:nvPr/>
        </p:nvPicPr>
        <p:blipFill rotWithShape="1">
          <a:blip r:embed="rId4"/>
          <a:srcRect l="1474" t="8074" r="47305" b="9672"/>
          <a:stretch/>
        </p:blipFill>
        <p:spPr>
          <a:xfrm>
            <a:off x="181418" y="553792"/>
            <a:ext cx="6242974" cy="5640946"/>
          </a:xfrm>
          <a:prstGeom prst="rect">
            <a:avLst/>
          </a:prstGeom>
        </p:spPr>
      </p:pic>
      <p:pic>
        <p:nvPicPr>
          <p:cNvPr id="3" name="Resim 2">
            <a:extLst>
              <a:ext uri="{FF2B5EF4-FFF2-40B4-BE49-F238E27FC236}">
                <a16:creationId xmlns:a16="http://schemas.microsoft.com/office/drawing/2014/main" id="{90CE813E-29B8-85F0-4E68-BA665C8BDC6F}"/>
              </a:ext>
            </a:extLst>
          </p:cNvPr>
          <p:cNvPicPr>
            <a:picLocks noChangeAspect="1"/>
          </p:cNvPicPr>
          <p:nvPr/>
        </p:nvPicPr>
        <p:blipFill>
          <a:blip r:embed="rId5"/>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437220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A811B220-028D-2641-9433-D097CF0DDC7B}"/>
              </a:ext>
            </a:extLst>
          </p:cNvPr>
          <p:cNvPicPr>
            <a:picLocks noChangeAspect="1"/>
          </p:cNvPicPr>
          <p:nvPr/>
        </p:nvPicPr>
        <p:blipFill rotWithShape="1">
          <a:blip r:embed="rId3"/>
          <a:srcRect l="26401" t="5259" r="26260" b="11173"/>
          <a:stretch/>
        </p:blipFill>
        <p:spPr>
          <a:xfrm>
            <a:off x="5794106" y="490980"/>
            <a:ext cx="5769838" cy="5731200"/>
          </a:xfrm>
          <a:prstGeom prst="rect">
            <a:avLst/>
          </a:prstGeom>
        </p:spPr>
      </p:pic>
      <p:pic>
        <p:nvPicPr>
          <p:cNvPr id="7" name="Resim Yer Tutucusu 6">
            <a:extLst>
              <a:ext uri="{FF2B5EF4-FFF2-40B4-BE49-F238E27FC236}">
                <a16:creationId xmlns:a16="http://schemas.microsoft.com/office/drawing/2014/main" id="{FE055E3B-2E34-B447-A200-777717AC41EB}"/>
              </a:ext>
            </a:extLst>
          </p:cNvPr>
          <p:cNvPicPr>
            <a:picLocks noGrp="1" noChangeAspect="1"/>
          </p:cNvPicPr>
          <p:nvPr>
            <p:ph type="pic" idx="13"/>
          </p:nvPr>
        </p:nvPicPr>
        <p:blipFill>
          <a:blip r:embed="rId4"/>
          <a:srcRect t="980" b="980"/>
          <a:stretch>
            <a:fillRect/>
          </a:stretch>
        </p:blipFill>
        <p:spPr>
          <a:xfrm>
            <a:off x="6504896" y="1205107"/>
            <a:ext cx="4330984" cy="4330984"/>
          </a:xfrm>
        </p:spPr>
      </p:pic>
      <p:pic>
        <p:nvPicPr>
          <p:cNvPr id="2" name="Resim 1">
            <a:extLst>
              <a:ext uri="{FF2B5EF4-FFF2-40B4-BE49-F238E27FC236}">
                <a16:creationId xmlns:a16="http://schemas.microsoft.com/office/drawing/2014/main" id="{AA755D9D-55C6-10E9-FF7A-9681D790D012}"/>
              </a:ext>
            </a:extLst>
          </p:cNvPr>
          <p:cNvPicPr>
            <a:picLocks noChangeAspect="1"/>
          </p:cNvPicPr>
          <p:nvPr/>
        </p:nvPicPr>
        <p:blipFill>
          <a:blip r:embed="rId5"/>
          <a:stretch>
            <a:fillRect/>
          </a:stretch>
        </p:blipFill>
        <p:spPr>
          <a:xfrm>
            <a:off x="5200393" y="6222180"/>
            <a:ext cx="1671053" cy="584200"/>
          </a:xfrm>
          <a:prstGeom prst="rect">
            <a:avLst/>
          </a:prstGeom>
        </p:spPr>
      </p:pic>
      <p:sp>
        <p:nvSpPr>
          <p:cNvPr id="4" name="Metin kutusu 3">
            <a:extLst>
              <a:ext uri="{FF2B5EF4-FFF2-40B4-BE49-F238E27FC236}">
                <a16:creationId xmlns:a16="http://schemas.microsoft.com/office/drawing/2014/main" id="{23581AE9-2548-FFD5-4199-1BB78F01CBEB}"/>
              </a:ext>
            </a:extLst>
          </p:cNvPr>
          <p:cNvSpPr txBox="1"/>
          <p:nvPr/>
        </p:nvSpPr>
        <p:spPr>
          <a:xfrm>
            <a:off x="-62425" y="1705935"/>
            <a:ext cx="6098344" cy="2862322"/>
          </a:xfrm>
          <a:prstGeom prst="rect">
            <a:avLst/>
          </a:prstGeom>
          <a:noFill/>
        </p:spPr>
        <p:txBody>
          <a:bodyPr wrap="square">
            <a:spAutoFit/>
          </a:bodyPr>
          <a:lstStyle/>
          <a:p>
            <a:pPr algn="r"/>
            <a:r>
              <a:rPr lang="tr-TR" sz="1800" kern="1200" dirty="0">
                <a:solidFill>
                  <a:schemeClr val="tx1"/>
                </a:solidFill>
                <a:effectLst/>
                <a:latin typeface="+mn-lt"/>
                <a:ea typeface="+mn-ea"/>
                <a:cs typeface="+mn-cs"/>
              </a:rPr>
              <a:t>Maaşınız ve varsa ek gelirleriniz elinize geçtiğinde ilk önce tasarrufu ayırmak hem biriktirmek için teşvik edecek hem de ek bir gider durumunda birikiminizi bozmamanıza olanak sağlayacaktır. </a:t>
            </a:r>
          </a:p>
          <a:p>
            <a:pPr algn="r"/>
            <a:r>
              <a:rPr lang="tr-TR" sz="1800" kern="1200" dirty="0">
                <a:solidFill>
                  <a:schemeClr val="tx1"/>
                </a:solidFill>
                <a:effectLst/>
                <a:latin typeface="+mn-lt"/>
                <a:ea typeface="+mn-ea"/>
                <a:cs typeface="+mn-cs"/>
              </a:rPr>
              <a:t>Bunun için toplam gelirim içerisinde şu kadar biriktiririm demek yetmez, ayırdığınız tasarrufu mutlaka ana hesap kaleminizden başka bir hesaba taşıyın…Maaşınızın yattığı banka hesabında ya da evde tutulan tasarruflara sadık kalmak zordur…İhtiyaç dışı tüketimin bu kadar normalleştiği bir ortamda tasarruf yapmak da o denli zorlaşıyor.</a:t>
            </a:r>
          </a:p>
        </p:txBody>
      </p:sp>
    </p:spTree>
    <p:extLst>
      <p:ext uri="{BB962C8B-B14F-4D97-AF65-F5344CB8AC3E}">
        <p14:creationId xmlns:p14="http://schemas.microsoft.com/office/powerpoint/2010/main" val="270107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1FFCA3D-5F50-104B-BB41-9712BB9024B9}"/>
              </a:ext>
            </a:extLst>
          </p:cNvPr>
          <p:cNvSpPr>
            <a:spLocks noGrp="1"/>
          </p:cNvSpPr>
          <p:nvPr>
            <p:ph type="title"/>
          </p:nvPr>
        </p:nvSpPr>
        <p:spPr/>
        <p:txBody>
          <a:bodyPr/>
          <a:lstStyle/>
          <a:p>
            <a:r>
              <a:rPr lang="tr-TR" dirty="0"/>
              <a:t>Örnek Bütçe Planı</a:t>
            </a:r>
          </a:p>
        </p:txBody>
      </p:sp>
      <p:pic>
        <p:nvPicPr>
          <p:cNvPr id="4" name="Resim 3">
            <a:extLst>
              <a:ext uri="{FF2B5EF4-FFF2-40B4-BE49-F238E27FC236}">
                <a16:creationId xmlns:a16="http://schemas.microsoft.com/office/drawing/2014/main" id="{ABBD5E02-FF7D-4349-9F7C-B41D3BE46182}"/>
              </a:ext>
            </a:extLst>
          </p:cNvPr>
          <p:cNvPicPr>
            <a:picLocks noChangeAspect="1"/>
          </p:cNvPicPr>
          <p:nvPr/>
        </p:nvPicPr>
        <p:blipFill rotWithShape="1">
          <a:blip r:embed="rId3"/>
          <a:srcRect l="16314" r="15284"/>
          <a:stretch/>
        </p:blipFill>
        <p:spPr>
          <a:xfrm>
            <a:off x="1694329" y="0"/>
            <a:ext cx="8337177" cy="6858000"/>
          </a:xfrm>
          <a:prstGeom prst="rect">
            <a:avLst/>
          </a:prstGeom>
        </p:spPr>
      </p:pic>
      <p:pic>
        <p:nvPicPr>
          <p:cNvPr id="6" name="Resim 5">
            <a:extLst>
              <a:ext uri="{FF2B5EF4-FFF2-40B4-BE49-F238E27FC236}">
                <a16:creationId xmlns:a16="http://schemas.microsoft.com/office/drawing/2014/main" id="{391CE830-BBD8-5031-D695-E47870003847}"/>
              </a:ext>
            </a:extLst>
          </p:cNvPr>
          <p:cNvPicPr>
            <a:picLocks noChangeAspect="1"/>
          </p:cNvPicPr>
          <p:nvPr/>
        </p:nvPicPr>
        <p:blipFill>
          <a:blip r:embed="rId4"/>
          <a:stretch>
            <a:fillRect/>
          </a:stretch>
        </p:blipFill>
        <p:spPr>
          <a:xfrm>
            <a:off x="5386983" y="6274191"/>
            <a:ext cx="1473200" cy="498212"/>
          </a:xfrm>
          <a:prstGeom prst="rect">
            <a:avLst/>
          </a:prstGeom>
        </p:spPr>
      </p:pic>
    </p:spTree>
    <p:extLst>
      <p:ext uri="{BB962C8B-B14F-4D97-AF65-F5344CB8AC3E}">
        <p14:creationId xmlns:p14="http://schemas.microsoft.com/office/powerpoint/2010/main" val="217660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9F636E-FB0B-734E-BCB3-CC738D96F1DC}"/>
              </a:ext>
            </a:extLst>
          </p:cNvPr>
          <p:cNvSpPr>
            <a:spLocks noGrp="1"/>
          </p:cNvSpPr>
          <p:nvPr>
            <p:ph type="title"/>
          </p:nvPr>
        </p:nvSpPr>
        <p:spPr/>
        <p:txBody>
          <a:bodyPr/>
          <a:lstStyle/>
          <a:p>
            <a:r>
              <a:rPr lang="tr-TR" dirty="0"/>
              <a:t>Gelir Çeşitlendirme</a:t>
            </a:r>
          </a:p>
        </p:txBody>
      </p:sp>
      <p:sp>
        <p:nvSpPr>
          <p:cNvPr id="3" name="İçerik Yer Tutucusu 2">
            <a:extLst>
              <a:ext uri="{FF2B5EF4-FFF2-40B4-BE49-F238E27FC236}">
                <a16:creationId xmlns:a16="http://schemas.microsoft.com/office/drawing/2014/main" id="{2D2D3A0E-CBDB-3C46-A46F-9AFF0031F29A}"/>
              </a:ext>
            </a:extLst>
          </p:cNvPr>
          <p:cNvSpPr>
            <a:spLocks noGrp="1"/>
          </p:cNvSpPr>
          <p:nvPr>
            <p:ph idx="1"/>
          </p:nvPr>
        </p:nvSpPr>
        <p:spPr>
          <a:xfrm>
            <a:off x="5520596" y="1991880"/>
            <a:ext cx="6369685" cy="4351338"/>
          </a:xfrm>
        </p:spPr>
        <p:txBody>
          <a:bodyPr>
            <a:normAutofit/>
          </a:bodyPr>
          <a:lstStyle/>
          <a:p>
            <a:pPr marL="0" indent="0">
              <a:buNone/>
            </a:pPr>
            <a:endParaRPr lang="tr-TR" dirty="0"/>
          </a:p>
          <a:p>
            <a:r>
              <a:rPr lang="tr-TR" dirty="0"/>
              <a:t>Ana mesleğimizin yanında ilgi duyduğumuz bir alan üzerine de çalışmamız, ek gelir üretmemiz hem emeklilikte hem de birikim yapmada faydamıza olabilir. </a:t>
            </a:r>
          </a:p>
          <a:p>
            <a:pPr marL="0" indent="0">
              <a:buNone/>
            </a:pPr>
            <a:endParaRPr lang="tr-TR" dirty="0"/>
          </a:p>
          <a:p>
            <a:r>
              <a:rPr lang="tr-TR" dirty="0"/>
              <a:t>Yapay zekâ ve robotların iş gücü piyasasına çıkması ile birlikte insanların istihdam ortamının değişeceği bekleniyor. </a:t>
            </a:r>
          </a:p>
        </p:txBody>
      </p:sp>
      <p:pic>
        <p:nvPicPr>
          <p:cNvPr id="8" name="Resim Yer Tutucusu 7">
            <a:extLst>
              <a:ext uri="{FF2B5EF4-FFF2-40B4-BE49-F238E27FC236}">
                <a16:creationId xmlns:a16="http://schemas.microsoft.com/office/drawing/2014/main" id="{AC316296-661A-284A-8FF0-421D8E319738}"/>
              </a:ext>
            </a:extLst>
          </p:cNvPr>
          <p:cNvPicPr>
            <a:picLocks noGrp="1" noChangeAspect="1"/>
          </p:cNvPicPr>
          <p:nvPr>
            <p:ph type="pic" idx="10"/>
          </p:nvPr>
        </p:nvPicPr>
        <p:blipFill>
          <a:blip r:embed="rId3"/>
          <a:srcRect t="1001" b="1001"/>
          <a:stretch>
            <a:fillRect/>
          </a:stretch>
        </p:blipFill>
        <p:spPr/>
      </p:pic>
      <p:pic>
        <p:nvPicPr>
          <p:cNvPr id="5" name="Resim 4">
            <a:extLst>
              <a:ext uri="{FF2B5EF4-FFF2-40B4-BE49-F238E27FC236}">
                <a16:creationId xmlns:a16="http://schemas.microsoft.com/office/drawing/2014/main" id="{C4713FB3-8D54-4441-93EA-5C8F42A58716}"/>
              </a:ext>
            </a:extLst>
          </p:cNvPr>
          <p:cNvPicPr>
            <a:picLocks noChangeAspect="1"/>
          </p:cNvPicPr>
          <p:nvPr/>
        </p:nvPicPr>
        <p:blipFill rotWithShape="1">
          <a:blip r:embed="rId4"/>
          <a:srcRect l="50000"/>
          <a:stretch/>
        </p:blipFill>
        <p:spPr>
          <a:xfrm>
            <a:off x="301719" y="1002534"/>
            <a:ext cx="4555289" cy="5126219"/>
          </a:xfrm>
          <a:prstGeom prst="rect">
            <a:avLst/>
          </a:prstGeom>
        </p:spPr>
      </p:pic>
      <p:pic>
        <p:nvPicPr>
          <p:cNvPr id="4" name="Resim 3">
            <a:extLst>
              <a:ext uri="{FF2B5EF4-FFF2-40B4-BE49-F238E27FC236}">
                <a16:creationId xmlns:a16="http://schemas.microsoft.com/office/drawing/2014/main" id="{E39949D0-9FCF-2E0A-E323-97C0CD9600BD}"/>
              </a:ext>
            </a:extLst>
          </p:cNvPr>
          <p:cNvPicPr>
            <a:picLocks noChangeAspect="1"/>
          </p:cNvPicPr>
          <p:nvPr/>
        </p:nvPicPr>
        <p:blipFill>
          <a:blip r:embed="rId5"/>
          <a:stretch>
            <a:fillRect/>
          </a:stretch>
        </p:blipFill>
        <p:spPr>
          <a:xfrm>
            <a:off x="5480050" y="6176963"/>
            <a:ext cx="1314450" cy="662782"/>
          </a:xfrm>
          <a:prstGeom prst="rect">
            <a:avLst/>
          </a:prstGeom>
        </p:spPr>
      </p:pic>
    </p:spTree>
    <p:extLst>
      <p:ext uri="{BB962C8B-B14F-4D97-AF65-F5344CB8AC3E}">
        <p14:creationId xmlns:p14="http://schemas.microsoft.com/office/powerpoint/2010/main" val="1568222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1BE13BD-EF88-214D-A167-55959D173E6B}"/>
              </a:ext>
            </a:extLst>
          </p:cNvPr>
          <p:cNvSpPr>
            <a:spLocks noGrp="1"/>
          </p:cNvSpPr>
          <p:nvPr>
            <p:ph type="title"/>
          </p:nvPr>
        </p:nvSpPr>
        <p:spPr/>
        <p:txBody>
          <a:bodyPr/>
          <a:lstStyle/>
          <a:p>
            <a:r>
              <a:rPr lang="tr-TR" dirty="0"/>
              <a:t>Finansal Okuryazarlık Nedir ? </a:t>
            </a:r>
          </a:p>
        </p:txBody>
      </p:sp>
      <p:sp>
        <p:nvSpPr>
          <p:cNvPr id="3" name="İçerik Yer Tutucusu 2">
            <a:extLst>
              <a:ext uri="{FF2B5EF4-FFF2-40B4-BE49-F238E27FC236}">
                <a16:creationId xmlns:a16="http://schemas.microsoft.com/office/drawing/2014/main" id="{21A0708F-B727-1846-BD53-4A55DC5C5D3B}"/>
              </a:ext>
            </a:extLst>
          </p:cNvPr>
          <p:cNvSpPr>
            <a:spLocks noGrp="1"/>
          </p:cNvSpPr>
          <p:nvPr>
            <p:ph idx="1"/>
          </p:nvPr>
        </p:nvSpPr>
        <p:spPr/>
        <p:txBody>
          <a:bodyPr>
            <a:normAutofit/>
          </a:bodyPr>
          <a:lstStyle/>
          <a:p>
            <a:r>
              <a:rPr lang="tr-TR" dirty="0"/>
              <a:t>Bireylerin bütçe yapma, tasarruf(1), borç alma ve yatırım(2) gibi anahtar finansal kavramlar hakkında bilgi sahibi olmaları ve bu bilgileri kararlarında kullanabilme becerisidir. </a:t>
            </a:r>
          </a:p>
          <a:p>
            <a:r>
              <a:rPr lang="tr-TR" dirty="0"/>
              <a:t>Beş bileşeni vardır:</a:t>
            </a:r>
          </a:p>
          <a:p>
            <a:pPr marL="914400" lvl="1" indent="-457200">
              <a:buFont typeface="+mj-lt"/>
              <a:buAutoNum type="arabicPeriod"/>
            </a:pPr>
            <a:r>
              <a:rPr lang="tr-TR" dirty="0"/>
              <a:t>Finansal kavramlarla ilgili bilgi</a:t>
            </a:r>
          </a:p>
          <a:p>
            <a:pPr marL="914400" lvl="1" indent="-457200">
              <a:buFont typeface="+mj-lt"/>
              <a:buAutoNum type="arabicPeriod"/>
            </a:pPr>
            <a:r>
              <a:rPr lang="tr-TR" dirty="0"/>
              <a:t>Finansal kavramlarla ilgili iletişim kurabilme yeteneği</a:t>
            </a:r>
          </a:p>
          <a:p>
            <a:pPr marL="914400" lvl="1" indent="-457200">
              <a:buFont typeface="+mj-lt"/>
              <a:buAutoNum type="arabicPeriod"/>
            </a:pPr>
            <a:r>
              <a:rPr lang="tr-TR" dirty="0"/>
              <a:t>Kişisel finans yönetimi becerisi</a:t>
            </a:r>
          </a:p>
          <a:p>
            <a:pPr marL="914400" lvl="1" indent="-457200">
              <a:buFont typeface="+mj-lt"/>
              <a:buAutoNum type="arabicPeriod"/>
            </a:pPr>
            <a:r>
              <a:rPr lang="tr-TR" dirty="0"/>
              <a:t>Uygun finansal kararlar verme becerisi</a:t>
            </a:r>
          </a:p>
          <a:p>
            <a:pPr marL="914400" lvl="1" indent="-457200">
              <a:buFont typeface="+mj-lt"/>
              <a:buAutoNum type="arabicPeriod"/>
            </a:pPr>
            <a:r>
              <a:rPr lang="tr-TR" dirty="0"/>
              <a:t>Gelecekteki finansal ihtiyaçlar için planlama yapma davranışı </a:t>
            </a:r>
          </a:p>
        </p:txBody>
      </p:sp>
      <p:pic>
        <p:nvPicPr>
          <p:cNvPr id="8" name="Resim 7">
            <a:extLst>
              <a:ext uri="{FF2B5EF4-FFF2-40B4-BE49-F238E27FC236}">
                <a16:creationId xmlns:a16="http://schemas.microsoft.com/office/drawing/2014/main" id="{7DEBD9C1-44C9-6474-65D1-C33D44D1BA4D}"/>
              </a:ext>
            </a:extLst>
          </p:cNvPr>
          <p:cNvPicPr>
            <a:picLocks noChangeAspect="1"/>
          </p:cNvPicPr>
          <p:nvPr/>
        </p:nvPicPr>
        <p:blipFill>
          <a:blip r:embed="rId3"/>
          <a:stretch>
            <a:fillRect/>
          </a:stretch>
        </p:blipFill>
        <p:spPr>
          <a:xfrm>
            <a:off x="5480050" y="6176963"/>
            <a:ext cx="1314450" cy="662782"/>
          </a:xfrm>
          <a:prstGeom prst="rect">
            <a:avLst/>
          </a:prstGeom>
        </p:spPr>
      </p:pic>
      <p:sp>
        <p:nvSpPr>
          <p:cNvPr id="5" name="Metin kutusu 4">
            <a:extLst>
              <a:ext uri="{FF2B5EF4-FFF2-40B4-BE49-F238E27FC236}">
                <a16:creationId xmlns:a16="http://schemas.microsoft.com/office/drawing/2014/main" id="{F121EE6A-FF37-944A-E52F-CDB38678C345}"/>
              </a:ext>
            </a:extLst>
          </p:cNvPr>
          <p:cNvSpPr txBox="1"/>
          <p:nvPr/>
        </p:nvSpPr>
        <p:spPr>
          <a:xfrm>
            <a:off x="290733" y="6101081"/>
            <a:ext cx="11901267" cy="738664"/>
          </a:xfrm>
          <a:prstGeom prst="rect">
            <a:avLst/>
          </a:prstGeom>
          <a:noFill/>
        </p:spPr>
        <p:txBody>
          <a:bodyPr wrap="square">
            <a:spAutoFit/>
          </a:bodyPr>
          <a:lstStyle/>
          <a:p>
            <a:r>
              <a:rPr lang="tr-TR" sz="1400" b="0" i="1" u="none" strike="noStrike" dirty="0">
                <a:solidFill>
                  <a:srgbClr val="333333"/>
                </a:solidFill>
                <a:effectLst/>
                <a:latin typeface="Open Sans" panose="020B0606030504020204" pitchFamily="34" charset="0"/>
              </a:rPr>
              <a:t>(1) Tasarruf : Harcanabilir kişisel gelirden kişisel tüketim harcamaları çıkarıldıktan sonra kalan kısımdır.</a:t>
            </a:r>
            <a:br>
              <a:rPr lang="tr-TR" sz="1400" dirty="0"/>
            </a:br>
            <a:r>
              <a:rPr lang="tr-TR" sz="1400" b="0" i="1" u="none" strike="noStrike" dirty="0">
                <a:solidFill>
                  <a:srgbClr val="333333"/>
                </a:solidFill>
                <a:effectLst/>
                <a:latin typeface="Open Sans" panose="020B0606030504020204" pitchFamily="34" charset="0"/>
              </a:rPr>
              <a:t>(2) Yatırım : Belli bir getiri sağlamak amacıyla belirli bir kaynağın, birikimlerin belirli vadelerde yatırım araçlarına (hisse senetleri, hazine bonoları, yatırım fonları, emeklilik fonları, taşınır ve taşınmaz mallar vb.) bağlanmasıdır.</a:t>
            </a:r>
            <a:endParaRPr lang="tr-TR" sz="1400" dirty="0"/>
          </a:p>
        </p:txBody>
      </p:sp>
    </p:spTree>
    <p:extLst>
      <p:ext uri="{BB962C8B-B14F-4D97-AF65-F5344CB8AC3E}">
        <p14:creationId xmlns:p14="http://schemas.microsoft.com/office/powerpoint/2010/main" val="2339778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C33FF6B-2150-5C4E-907E-C6A7600E2D5B}"/>
              </a:ext>
            </a:extLst>
          </p:cNvPr>
          <p:cNvSpPr>
            <a:spLocks noGrp="1"/>
          </p:cNvSpPr>
          <p:nvPr>
            <p:ph type="title"/>
          </p:nvPr>
        </p:nvSpPr>
        <p:spPr>
          <a:xfrm>
            <a:off x="6500870" y="564722"/>
            <a:ext cx="5011757" cy="1674564"/>
          </a:xfrm>
        </p:spPr>
        <p:txBody>
          <a:bodyPr/>
          <a:lstStyle/>
          <a:p>
            <a:r>
              <a:rPr lang="tr-TR" dirty="0"/>
              <a:t>Alternatif Para Kazanma Yöntemleri</a:t>
            </a:r>
          </a:p>
        </p:txBody>
      </p:sp>
      <p:pic>
        <p:nvPicPr>
          <p:cNvPr id="6" name="Resim Yer Tutucusu 5">
            <a:extLst>
              <a:ext uri="{FF2B5EF4-FFF2-40B4-BE49-F238E27FC236}">
                <a16:creationId xmlns:a16="http://schemas.microsoft.com/office/drawing/2014/main" id="{E3A57933-86FA-DD4A-A06A-095BC4D59067}"/>
              </a:ext>
            </a:extLst>
          </p:cNvPr>
          <p:cNvPicPr>
            <a:picLocks noGrp="1" noChangeAspect="1"/>
          </p:cNvPicPr>
          <p:nvPr>
            <p:ph type="pic" idx="1"/>
          </p:nvPr>
        </p:nvPicPr>
        <p:blipFill>
          <a:blip r:embed="rId3"/>
          <a:srcRect t="661" b="661"/>
          <a:stretch>
            <a:fillRect/>
          </a:stretch>
        </p:blipFill>
        <p:spPr/>
      </p:pic>
      <p:sp>
        <p:nvSpPr>
          <p:cNvPr id="4" name="İçerik Yer Tutucusu 3">
            <a:extLst>
              <a:ext uri="{FF2B5EF4-FFF2-40B4-BE49-F238E27FC236}">
                <a16:creationId xmlns:a16="http://schemas.microsoft.com/office/drawing/2014/main" id="{82B4E459-80C2-1645-A9AC-AA501E9EF7F2}"/>
              </a:ext>
            </a:extLst>
          </p:cNvPr>
          <p:cNvSpPr>
            <a:spLocks noGrp="1"/>
          </p:cNvSpPr>
          <p:nvPr>
            <p:ph idx="13"/>
          </p:nvPr>
        </p:nvSpPr>
        <p:spPr>
          <a:xfrm>
            <a:off x="6500869" y="2322468"/>
            <a:ext cx="5445010" cy="3270810"/>
          </a:xfrm>
        </p:spPr>
        <p:txBody>
          <a:bodyPr>
            <a:normAutofit fontScale="92500"/>
          </a:bodyPr>
          <a:lstStyle/>
          <a:p>
            <a:r>
              <a:rPr lang="tr-TR" dirty="0"/>
              <a:t>Bilgisayar Becerileri (Web sitesi tasarlama, yazılım, kodlama)</a:t>
            </a:r>
          </a:p>
          <a:p>
            <a:r>
              <a:rPr lang="tr-TR" dirty="0"/>
              <a:t>Yabancı dil becerileri (Çeviri ve rehberlik)</a:t>
            </a:r>
          </a:p>
          <a:p>
            <a:r>
              <a:rPr lang="tr-TR" dirty="0"/>
              <a:t>İletişim becerileri (</a:t>
            </a:r>
            <a:r>
              <a:rPr lang="tr-TR" dirty="0" err="1"/>
              <a:t>Moderatörlük</a:t>
            </a:r>
            <a:r>
              <a:rPr lang="tr-TR" dirty="0"/>
              <a:t>, Eğitici videolar)</a:t>
            </a:r>
          </a:p>
          <a:p>
            <a:r>
              <a:rPr lang="tr-TR" dirty="0"/>
              <a:t>Sanatsal beceriler (Müzik, resim, heykel, dublaj)</a:t>
            </a:r>
          </a:p>
          <a:p>
            <a:r>
              <a:rPr lang="tr-TR" dirty="0"/>
              <a:t>Yazma becerileri (</a:t>
            </a:r>
            <a:r>
              <a:rPr lang="tr-TR" dirty="0" err="1"/>
              <a:t>Blog</a:t>
            </a:r>
            <a:r>
              <a:rPr lang="tr-TR" dirty="0"/>
              <a:t>, Kitap, Dergi yazıları)</a:t>
            </a:r>
          </a:p>
          <a:p>
            <a:endParaRPr lang="tr-TR" dirty="0"/>
          </a:p>
          <a:p>
            <a:endParaRPr lang="tr-TR" dirty="0"/>
          </a:p>
        </p:txBody>
      </p:sp>
      <p:pic>
        <p:nvPicPr>
          <p:cNvPr id="7" name="Resim 6">
            <a:extLst>
              <a:ext uri="{FF2B5EF4-FFF2-40B4-BE49-F238E27FC236}">
                <a16:creationId xmlns:a16="http://schemas.microsoft.com/office/drawing/2014/main" id="{0261E3E8-DB77-364A-9555-5627FA5E74B6}"/>
              </a:ext>
            </a:extLst>
          </p:cNvPr>
          <p:cNvPicPr>
            <a:picLocks noChangeAspect="1"/>
          </p:cNvPicPr>
          <p:nvPr/>
        </p:nvPicPr>
        <p:blipFill rotWithShape="1">
          <a:blip r:embed="rId4"/>
          <a:srcRect l="55326"/>
          <a:stretch/>
        </p:blipFill>
        <p:spPr>
          <a:xfrm>
            <a:off x="679373" y="0"/>
            <a:ext cx="5445010" cy="6858000"/>
          </a:xfrm>
          <a:prstGeom prst="rect">
            <a:avLst/>
          </a:prstGeom>
        </p:spPr>
      </p:pic>
      <p:pic>
        <p:nvPicPr>
          <p:cNvPr id="3" name="Resim 2">
            <a:extLst>
              <a:ext uri="{FF2B5EF4-FFF2-40B4-BE49-F238E27FC236}">
                <a16:creationId xmlns:a16="http://schemas.microsoft.com/office/drawing/2014/main" id="{46F4630B-9547-3960-7EF2-591AB0C8502E}"/>
              </a:ext>
            </a:extLst>
          </p:cNvPr>
          <p:cNvPicPr>
            <a:picLocks noChangeAspect="1"/>
          </p:cNvPicPr>
          <p:nvPr/>
        </p:nvPicPr>
        <p:blipFill>
          <a:blip r:embed="rId5"/>
          <a:stretch>
            <a:fillRect/>
          </a:stretch>
        </p:blipFill>
        <p:spPr>
          <a:xfrm>
            <a:off x="5410200" y="6210300"/>
            <a:ext cx="1371600" cy="584200"/>
          </a:xfrm>
          <a:prstGeom prst="rect">
            <a:avLst/>
          </a:prstGeom>
        </p:spPr>
      </p:pic>
      <p:sp>
        <p:nvSpPr>
          <p:cNvPr id="8" name="Metin kutusu 7">
            <a:extLst>
              <a:ext uri="{FF2B5EF4-FFF2-40B4-BE49-F238E27FC236}">
                <a16:creationId xmlns:a16="http://schemas.microsoft.com/office/drawing/2014/main" id="{0C1FD460-F823-9251-C6E8-6D69990890A1}"/>
              </a:ext>
            </a:extLst>
          </p:cNvPr>
          <p:cNvSpPr txBox="1"/>
          <p:nvPr/>
        </p:nvSpPr>
        <p:spPr>
          <a:xfrm>
            <a:off x="650990" y="6080541"/>
            <a:ext cx="1169975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Ana gelir sağlayıcı işimizin yanında farklı alanlarda da para kazanmak mümkün. Bunun için bilgi ve becerilerimizi arttırmak gerekir. </a:t>
            </a:r>
          </a:p>
        </p:txBody>
      </p:sp>
    </p:spTree>
    <p:extLst>
      <p:ext uri="{BB962C8B-B14F-4D97-AF65-F5344CB8AC3E}">
        <p14:creationId xmlns:p14="http://schemas.microsoft.com/office/powerpoint/2010/main" val="2023804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a:extLst>
              <a:ext uri="{FF2B5EF4-FFF2-40B4-BE49-F238E27FC236}">
                <a16:creationId xmlns:a16="http://schemas.microsoft.com/office/drawing/2014/main" id="{C77B0229-32F6-964D-BCFC-6477D893F201}"/>
              </a:ext>
            </a:extLst>
          </p:cNvPr>
          <p:cNvPicPr>
            <a:picLocks noGrp="1" noChangeAspect="1"/>
          </p:cNvPicPr>
          <p:nvPr>
            <p:ph type="pic" idx="13"/>
          </p:nvPr>
        </p:nvPicPr>
        <p:blipFill>
          <a:blip r:embed="rId3"/>
          <a:srcRect t="980" b="980"/>
          <a:stretch>
            <a:fillRect/>
          </a:stretch>
        </p:blipFill>
        <p:spPr/>
      </p:pic>
      <p:sp>
        <p:nvSpPr>
          <p:cNvPr id="3" name="Başlık 2">
            <a:extLst>
              <a:ext uri="{FF2B5EF4-FFF2-40B4-BE49-F238E27FC236}">
                <a16:creationId xmlns:a16="http://schemas.microsoft.com/office/drawing/2014/main" id="{CDF8487F-647C-5942-8C1F-9E870E260F98}"/>
              </a:ext>
            </a:extLst>
          </p:cNvPr>
          <p:cNvSpPr>
            <a:spLocks noGrp="1"/>
          </p:cNvSpPr>
          <p:nvPr>
            <p:ph type="title"/>
          </p:nvPr>
        </p:nvSpPr>
        <p:spPr>
          <a:xfrm>
            <a:off x="655604" y="824786"/>
            <a:ext cx="5586190" cy="1325563"/>
          </a:xfrm>
        </p:spPr>
        <p:txBody>
          <a:bodyPr/>
          <a:lstStyle/>
          <a:p>
            <a:r>
              <a:rPr lang="tr-TR" dirty="0"/>
              <a:t>Kendine Borçlanmak</a:t>
            </a:r>
          </a:p>
        </p:txBody>
      </p:sp>
      <p:sp>
        <p:nvSpPr>
          <p:cNvPr id="4" name="İçerik Yer Tutucusu 3">
            <a:extLst>
              <a:ext uri="{FF2B5EF4-FFF2-40B4-BE49-F238E27FC236}">
                <a16:creationId xmlns:a16="http://schemas.microsoft.com/office/drawing/2014/main" id="{202027D4-C4CF-574A-BDAC-11350AD60622}"/>
              </a:ext>
            </a:extLst>
          </p:cNvPr>
          <p:cNvSpPr>
            <a:spLocks noGrp="1"/>
          </p:cNvSpPr>
          <p:nvPr>
            <p:ph sz="half" idx="1"/>
          </p:nvPr>
        </p:nvSpPr>
        <p:spPr>
          <a:xfrm>
            <a:off x="655604" y="2310118"/>
            <a:ext cx="5586190" cy="2961528"/>
          </a:xfrm>
        </p:spPr>
        <p:txBody>
          <a:bodyPr>
            <a:normAutofit fontScale="92500" lnSpcReduction="10000"/>
          </a:bodyPr>
          <a:lstStyle/>
          <a:p>
            <a:r>
              <a:rPr lang="tr-TR" b="1" dirty="0"/>
              <a:t>Tasarruf harcamalardan önce ayrılır.</a:t>
            </a:r>
            <a:r>
              <a:rPr lang="tr-TR" dirty="0"/>
              <a:t> </a:t>
            </a:r>
          </a:p>
          <a:p>
            <a:pPr marL="0" indent="0">
              <a:buNone/>
            </a:pPr>
            <a:endParaRPr lang="tr-TR" dirty="0"/>
          </a:p>
          <a:p>
            <a:r>
              <a:rPr lang="tr-TR" dirty="0"/>
              <a:t>Maaşı alınca ilk borcu kendinize ödeyin, yani geleceğinize!</a:t>
            </a:r>
            <a:br>
              <a:rPr lang="tr-TR" dirty="0"/>
            </a:br>
            <a:endParaRPr lang="tr-TR" dirty="0"/>
          </a:p>
          <a:p>
            <a:r>
              <a:rPr lang="tr-TR" dirty="0"/>
              <a:t>Yapılan araştırmalar ülkemizde bireylerin yarısından fazlasının önce harcamaları yaptığını sonra kalırsa tasarruf ayırdığını gösteriyor. </a:t>
            </a:r>
          </a:p>
          <a:p>
            <a:endParaRPr lang="tr-TR" dirty="0"/>
          </a:p>
          <a:p>
            <a:endParaRPr lang="tr-TR" dirty="0"/>
          </a:p>
        </p:txBody>
      </p:sp>
      <p:pic>
        <p:nvPicPr>
          <p:cNvPr id="7" name="Resim 6">
            <a:extLst>
              <a:ext uri="{FF2B5EF4-FFF2-40B4-BE49-F238E27FC236}">
                <a16:creationId xmlns:a16="http://schemas.microsoft.com/office/drawing/2014/main" id="{E0CDF5F3-0FE5-CA44-B9B3-AF409850AE2F}"/>
              </a:ext>
            </a:extLst>
          </p:cNvPr>
          <p:cNvPicPr>
            <a:picLocks noChangeAspect="1"/>
          </p:cNvPicPr>
          <p:nvPr/>
        </p:nvPicPr>
        <p:blipFill rotWithShape="1">
          <a:blip r:embed="rId4"/>
          <a:srcRect l="44513" t="7965" b="12396"/>
          <a:stretch/>
        </p:blipFill>
        <p:spPr>
          <a:xfrm>
            <a:off x="5427022" y="546264"/>
            <a:ext cx="6764977" cy="5461653"/>
          </a:xfrm>
          <a:prstGeom prst="rect">
            <a:avLst/>
          </a:prstGeom>
        </p:spPr>
      </p:pic>
      <p:pic>
        <p:nvPicPr>
          <p:cNvPr id="2" name="Resim 1">
            <a:extLst>
              <a:ext uri="{FF2B5EF4-FFF2-40B4-BE49-F238E27FC236}">
                <a16:creationId xmlns:a16="http://schemas.microsoft.com/office/drawing/2014/main" id="{E1D2817C-5105-0EF8-26E0-A7994295A88A}"/>
              </a:ext>
            </a:extLst>
          </p:cNvPr>
          <p:cNvPicPr>
            <a:picLocks noChangeAspect="1"/>
          </p:cNvPicPr>
          <p:nvPr/>
        </p:nvPicPr>
        <p:blipFill>
          <a:blip r:embed="rId5"/>
          <a:stretch>
            <a:fillRect/>
          </a:stretch>
        </p:blipFill>
        <p:spPr>
          <a:xfrm>
            <a:off x="5200393" y="6222180"/>
            <a:ext cx="1671053" cy="584200"/>
          </a:xfrm>
          <a:prstGeom prst="rect">
            <a:avLst/>
          </a:prstGeom>
        </p:spPr>
      </p:pic>
      <p:sp>
        <p:nvSpPr>
          <p:cNvPr id="8" name="Metin kutusu 7">
            <a:extLst>
              <a:ext uri="{FF2B5EF4-FFF2-40B4-BE49-F238E27FC236}">
                <a16:creationId xmlns:a16="http://schemas.microsoft.com/office/drawing/2014/main" id="{2063404D-0351-A0CB-9B0B-DB87F4D27B1C}"/>
              </a:ext>
            </a:extLst>
          </p:cNvPr>
          <p:cNvSpPr txBox="1"/>
          <p:nvPr/>
        </p:nvSpPr>
        <p:spPr>
          <a:xfrm>
            <a:off x="168813" y="5668150"/>
            <a:ext cx="1202318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effectLst/>
                <a:latin typeface="+mn-lt"/>
                <a:ea typeface="+mn-ea"/>
                <a:cs typeface="+mn-cs"/>
              </a:rPr>
              <a:t>Toplum olarak borçlanarak araba, ev sahibi olduğumuz aşikâr…Peki neden tasarruflarımızı da “</a:t>
            </a:r>
            <a:r>
              <a:rPr lang="tr-TR" sz="1800" i="1" kern="1200" dirty="0">
                <a:solidFill>
                  <a:schemeClr val="tx1"/>
                </a:solidFill>
                <a:effectLst/>
                <a:latin typeface="+mn-lt"/>
                <a:ea typeface="+mn-ea"/>
                <a:cs typeface="+mn-cs"/>
              </a:rPr>
              <a:t>sanki borç ödüyormuş gibi”</a:t>
            </a:r>
            <a:r>
              <a:rPr lang="tr-TR" sz="1800" kern="1200" dirty="0">
                <a:solidFill>
                  <a:schemeClr val="tx1"/>
                </a:solidFill>
                <a:effectLst/>
                <a:latin typeface="+mn-lt"/>
                <a:ea typeface="+mn-ea"/>
                <a:cs typeface="+mn-cs"/>
              </a:rPr>
              <a:t> yapmayalım? Maaşınız ve varsa ek gelirleriniz elinize geçtiğinde ilk önce tasarrufu ayırmak hem biriktirmek için teşvik edecek hem de ek bir gider durumunda birikiminizi bozmamanıza olanak sağlayacaktır. </a:t>
            </a:r>
          </a:p>
        </p:txBody>
      </p:sp>
    </p:spTree>
    <p:extLst>
      <p:ext uri="{BB962C8B-B14F-4D97-AF65-F5344CB8AC3E}">
        <p14:creationId xmlns:p14="http://schemas.microsoft.com/office/powerpoint/2010/main" val="3677058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6C9ABDB-9A92-814E-9D60-440C8FEE920A}"/>
              </a:ext>
            </a:extLst>
          </p:cNvPr>
          <p:cNvSpPr>
            <a:spLocks noGrp="1"/>
          </p:cNvSpPr>
          <p:nvPr>
            <p:ph type="title"/>
          </p:nvPr>
        </p:nvSpPr>
        <p:spPr/>
        <p:txBody>
          <a:bodyPr/>
          <a:lstStyle/>
          <a:p>
            <a:r>
              <a:rPr lang="tr-TR" dirty="0"/>
              <a:t>20 – 30 – 50 Kuralı</a:t>
            </a:r>
          </a:p>
        </p:txBody>
      </p:sp>
      <p:pic>
        <p:nvPicPr>
          <p:cNvPr id="4" name="Resim 3">
            <a:extLst>
              <a:ext uri="{FF2B5EF4-FFF2-40B4-BE49-F238E27FC236}">
                <a16:creationId xmlns:a16="http://schemas.microsoft.com/office/drawing/2014/main" id="{A6A78DE5-2D4B-5F4D-B03C-9C82B5C4344A}"/>
              </a:ext>
            </a:extLst>
          </p:cNvPr>
          <p:cNvPicPr>
            <a:picLocks noChangeAspect="1"/>
          </p:cNvPicPr>
          <p:nvPr/>
        </p:nvPicPr>
        <p:blipFill rotWithShape="1">
          <a:blip r:embed="rId3"/>
          <a:srcRect t="22676" r="49253" b="24841"/>
          <a:stretch/>
        </p:blipFill>
        <p:spPr>
          <a:xfrm>
            <a:off x="0" y="1555668"/>
            <a:ext cx="6187044" cy="3598223"/>
          </a:xfrm>
          <a:prstGeom prst="rect">
            <a:avLst/>
          </a:prstGeom>
        </p:spPr>
      </p:pic>
      <p:pic>
        <p:nvPicPr>
          <p:cNvPr id="3" name="Resim 2">
            <a:extLst>
              <a:ext uri="{FF2B5EF4-FFF2-40B4-BE49-F238E27FC236}">
                <a16:creationId xmlns:a16="http://schemas.microsoft.com/office/drawing/2014/main" id="{C5B67FB7-2D9E-CA9D-4ED8-8C79B5BDDAA3}"/>
              </a:ext>
            </a:extLst>
          </p:cNvPr>
          <p:cNvPicPr>
            <a:picLocks noChangeAspect="1"/>
          </p:cNvPicPr>
          <p:nvPr/>
        </p:nvPicPr>
        <p:blipFill>
          <a:blip r:embed="rId4"/>
          <a:stretch>
            <a:fillRect/>
          </a:stretch>
        </p:blipFill>
        <p:spPr>
          <a:xfrm>
            <a:off x="5386983" y="6274191"/>
            <a:ext cx="1473200" cy="498212"/>
          </a:xfrm>
          <a:prstGeom prst="rect">
            <a:avLst/>
          </a:prstGeom>
        </p:spPr>
      </p:pic>
      <p:sp>
        <p:nvSpPr>
          <p:cNvPr id="6" name="Metin kutusu 5">
            <a:extLst>
              <a:ext uri="{FF2B5EF4-FFF2-40B4-BE49-F238E27FC236}">
                <a16:creationId xmlns:a16="http://schemas.microsoft.com/office/drawing/2014/main" id="{DE0A48F1-9A73-D306-7AD6-4A5A1F2C19A1}"/>
              </a:ext>
            </a:extLst>
          </p:cNvPr>
          <p:cNvSpPr txBox="1"/>
          <p:nvPr/>
        </p:nvSpPr>
        <p:spPr>
          <a:xfrm>
            <a:off x="6720840" y="1766683"/>
            <a:ext cx="4927209" cy="2751522"/>
          </a:xfrm>
          <a:prstGeom prst="rect">
            <a:avLst/>
          </a:prstGeom>
          <a:noFill/>
        </p:spPr>
        <p:txBody>
          <a:bodyPr wrap="square">
            <a:sp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tr-TR" i="1" u="sng" dirty="0"/>
              <a:t>Genel kaide olmamakla </a:t>
            </a:r>
            <a:r>
              <a:rPr lang="tr-TR" dirty="0"/>
              <a:t>birlikte bütçe yaparken bu dağılımı dikkate alabilirsiniz.</a:t>
            </a:r>
          </a:p>
          <a:p>
            <a:pPr marL="0" marR="0" indent="0" algn="l" defTabSz="914400" rtl="0" eaLnBrk="0" fontAlgn="base" latinLnBrk="0" hangingPunct="0">
              <a:lnSpc>
                <a:spcPct val="100000"/>
              </a:lnSpc>
              <a:spcBef>
                <a:spcPct val="30000"/>
              </a:spcBef>
              <a:spcAft>
                <a:spcPct val="0"/>
              </a:spcAft>
              <a:buClrTx/>
              <a:buSzTx/>
              <a:buFontTx/>
              <a:buNone/>
              <a:tabLst/>
              <a:defRPr/>
            </a:pPr>
            <a:endParaRPr lang="tr-TR" dirty="0"/>
          </a:p>
          <a:p>
            <a:pPr marL="0" marR="0" indent="0" algn="l" defTabSz="914400" rtl="0" eaLnBrk="0" fontAlgn="base" latinLnBrk="0" hangingPunct="0">
              <a:lnSpc>
                <a:spcPct val="100000"/>
              </a:lnSpc>
              <a:spcBef>
                <a:spcPct val="30000"/>
              </a:spcBef>
              <a:spcAft>
                <a:spcPct val="0"/>
              </a:spcAft>
              <a:buClrTx/>
              <a:buSzTx/>
              <a:buFontTx/>
              <a:buNone/>
              <a:tabLst/>
              <a:defRPr/>
            </a:pPr>
            <a:r>
              <a:rPr lang="tr-TR" dirty="0"/>
              <a:t>-Gelirin %50’si gerekli harcamalara (gıda, ulaşım, ev giderleri, faturalar…)</a:t>
            </a:r>
            <a:br>
              <a:rPr lang="tr-TR" dirty="0"/>
            </a:br>
            <a:r>
              <a:rPr lang="tr-TR" dirty="0"/>
              <a:t>-Gelirin %20’si finansal önceliklere (emeklilik, borç, düğün, ev peşinatı.. .gibi hedefler için birikim…)</a:t>
            </a:r>
            <a:br>
              <a:rPr lang="tr-TR" dirty="0"/>
            </a:br>
            <a:r>
              <a:rPr lang="tr-TR" dirty="0"/>
              <a:t>-Gelirin %30’u keyfi harcamalara (spor, akşam yemeği, sinema…) ayrılabilir.</a:t>
            </a:r>
          </a:p>
        </p:txBody>
      </p:sp>
    </p:spTree>
    <p:extLst>
      <p:ext uri="{BB962C8B-B14F-4D97-AF65-F5344CB8AC3E}">
        <p14:creationId xmlns:p14="http://schemas.microsoft.com/office/powerpoint/2010/main" val="25237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044176F-4497-164B-9693-E2990568353B}"/>
              </a:ext>
            </a:extLst>
          </p:cNvPr>
          <p:cNvPicPr>
            <a:picLocks noChangeAspect="1"/>
          </p:cNvPicPr>
          <p:nvPr/>
        </p:nvPicPr>
        <p:blipFill>
          <a:blip r:embed="rId2"/>
          <a:stretch>
            <a:fillRect/>
          </a:stretch>
        </p:blipFill>
        <p:spPr>
          <a:xfrm>
            <a:off x="945416" y="1635551"/>
            <a:ext cx="4205654" cy="3140222"/>
          </a:xfrm>
          <a:prstGeom prst="rect">
            <a:avLst/>
          </a:prstGeom>
        </p:spPr>
      </p:pic>
      <p:sp>
        <p:nvSpPr>
          <p:cNvPr id="4" name="Title 1">
            <a:extLst>
              <a:ext uri="{FF2B5EF4-FFF2-40B4-BE49-F238E27FC236}">
                <a16:creationId xmlns:a16="http://schemas.microsoft.com/office/drawing/2014/main" id="{54F51D27-E25C-5C47-A072-975CEA77132F}"/>
              </a:ext>
            </a:extLst>
          </p:cNvPr>
          <p:cNvSpPr txBox="1">
            <a:spLocks/>
          </p:cNvSpPr>
          <p:nvPr/>
        </p:nvSpPr>
        <p:spPr>
          <a:xfrm>
            <a:off x="1710996" y="519850"/>
            <a:ext cx="2674494" cy="13255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600" b="1" i="1" dirty="0">
                <a:solidFill>
                  <a:srgbClr val="26458D"/>
                </a:solidFill>
                <a:latin typeface="+mn-lt"/>
              </a:rPr>
              <a:t>Altın kural</a:t>
            </a:r>
            <a:endParaRPr lang="en-US" sz="3600" b="1" i="1" dirty="0">
              <a:solidFill>
                <a:srgbClr val="26458D"/>
              </a:solidFill>
              <a:latin typeface="+mn-lt"/>
            </a:endParaRPr>
          </a:p>
        </p:txBody>
      </p:sp>
      <p:sp>
        <p:nvSpPr>
          <p:cNvPr id="5" name="Dikdörtgen 4">
            <a:extLst>
              <a:ext uri="{FF2B5EF4-FFF2-40B4-BE49-F238E27FC236}">
                <a16:creationId xmlns:a16="http://schemas.microsoft.com/office/drawing/2014/main" id="{CE51C0EC-39F8-7841-BFA8-CFEC9A61B857}"/>
              </a:ext>
            </a:extLst>
          </p:cNvPr>
          <p:cNvSpPr/>
          <p:nvPr/>
        </p:nvSpPr>
        <p:spPr>
          <a:xfrm>
            <a:off x="1555486" y="5062634"/>
            <a:ext cx="2755178" cy="400110"/>
          </a:xfrm>
          <a:prstGeom prst="rect">
            <a:avLst/>
          </a:prstGeom>
        </p:spPr>
        <p:txBody>
          <a:bodyPr wrap="none" anchor="t">
            <a:spAutoFit/>
          </a:bodyPr>
          <a:lstStyle/>
          <a:p>
            <a:pPr algn="ctr"/>
            <a:r>
              <a:rPr lang="tr-TR" sz="2000" b="1" dirty="0">
                <a:solidFill>
                  <a:srgbClr val="1F3864"/>
                </a:solidFill>
                <a:latin typeface="+mj-lt"/>
                <a:cs typeface="Arial"/>
              </a:rPr>
              <a:t>Gelirinden fazla harcama!</a:t>
            </a:r>
          </a:p>
        </p:txBody>
      </p:sp>
      <p:sp>
        <p:nvSpPr>
          <p:cNvPr id="6" name="Metin kutusu 5">
            <a:extLst>
              <a:ext uri="{FF2B5EF4-FFF2-40B4-BE49-F238E27FC236}">
                <a16:creationId xmlns:a16="http://schemas.microsoft.com/office/drawing/2014/main" id="{C57490AA-EBF6-1545-95D8-4DE03766927B}"/>
              </a:ext>
            </a:extLst>
          </p:cNvPr>
          <p:cNvSpPr txBox="1"/>
          <p:nvPr/>
        </p:nvSpPr>
        <p:spPr>
          <a:xfrm>
            <a:off x="5715740" y="1845413"/>
            <a:ext cx="6476260" cy="646331"/>
          </a:xfrm>
          <a:prstGeom prst="rect">
            <a:avLst/>
          </a:prstGeom>
          <a:noFill/>
        </p:spPr>
        <p:txBody>
          <a:bodyPr wrap="none" rtlCol="0">
            <a:noAutofit/>
          </a:bodyPr>
          <a:lstStyle/>
          <a:p>
            <a:r>
              <a:rPr lang="tr-TR" sz="3600" b="1" dirty="0">
                <a:solidFill>
                  <a:srgbClr val="1F3864"/>
                </a:solidFill>
              </a:rPr>
              <a:t>GELİR – HARCAMALAR = BİRİKİM</a:t>
            </a:r>
          </a:p>
        </p:txBody>
      </p:sp>
      <p:sp>
        <p:nvSpPr>
          <p:cNvPr id="7" name="Metin kutusu 6">
            <a:extLst>
              <a:ext uri="{FF2B5EF4-FFF2-40B4-BE49-F238E27FC236}">
                <a16:creationId xmlns:a16="http://schemas.microsoft.com/office/drawing/2014/main" id="{01C4C480-9F01-574D-B43F-47CEBFB67754}"/>
              </a:ext>
            </a:extLst>
          </p:cNvPr>
          <p:cNvSpPr txBox="1"/>
          <p:nvPr/>
        </p:nvSpPr>
        <p:spPr>
          <a:xfrm>
            <a:off x="5715740" y="3051945"/>
            <a:ext cx="6476260" cy="646331"/>
          </a:xfrm>
          <a:prstGeom prst="rect">
            <a:avLst/>
          </a:prstGeom>
          <a:noFill/>
        </p:spPr>
        <p:txBody>
          <a:bodyPr wrap="none" rtlCol="0">
            <a:noAutofit/>
          </a:bodyPr>
          <a:lstStyle/>
          <a:p>
            <a:r>
              <a:rPr lang="tr-TR" sz="3600" b="1" dirty="0">
                <a:solidFill>
                  <a:srgbClr val="1F3864"/>
                </a:solidFill>
              </a:rPr>
              <a:t>GELİR – BİRİKİM = HARCAMALAR</a:t>
            </a:r>
          </a:p>
        </p:txBody>
      </p:sp>
      <p:pic>
        <p:nvPicPr>
          <p:cNvPr id="8" name="Resim 7">
            <a:extLst>
              <a:ext uri="{FF2B5EF4-FFF2-40B4-BE49-F238E27FC236}">
                <a16:creationId xmlns:a16="http://schemas.microsoft.com/office/drawing/2014/main" id="{84850C31-DBFB-0149-2F3A-01F6AA8F0EC3}"/>
              </a:ext>
            </a:extLst>
          </p:cNvPr>
          <p:cNvPicPr>
            <a:picLocks noChangeAspect="1"/>
          </p:cNvPicPr>
          <p:nvPr/>
        </p:nvPicPr>
        <p:blipFill>
          <a:blip r:embed="rId3"/>
          <a:stretch>
            <a:fillRect/>
          </a:stretch>
        </p:blipFill>
        <p:spPr>
          <a:xfrm>
            <a:off x="5311237" y="6286500"/>
            <a:ext cx="1595999" cy="571500"/>
          </a:xfrm>
          <a:prstGeom prst="rect">
            <a:avLst/>
          </a:prstGeom>
        </p:spPr>
      </p:pic>
      <p:grpSp>
        <p:nvGrpSpPr>
          <p:cNvPr id="10" name="Grup 9">
            <a:extLst>
              <a:ext uri="{FF2B5EF4-FFF2-40B4-BE49-F238E27FC236}">
                <a16:creationId xmlns:a16="http://schemas.microsoft.com/office/drawing/2014/main" id="{FFEDA463-3460-6309-9E12-CCBA9434BCCE}"/>
              </a:ext>
            </a:extLst>
          </p:cNvPr>
          <p:cNvGrpSpPr/>
          <p:nvPr/>
        </p:nvGrpSpPr>
        <p:grpSpPr>
          <a:xfrm>
            <a:off x="7139459" y="1521818"/>
            <a:ext cx="4164120" cy="1298520"/>
            <a:chOff x="7139459" y="1521818"/>
            <a:chExt cx="4164120" cy="1298520"/>
          </a:xfrm>
        </p:grpSpPr>
        <mc:AlternateContent xmlns:mc="http://schemas.openxmlformats.org/markup-compatibility/2006" xmlns:p14="http://schemas.microsoft.com/office/powerpoint/2010/main">
          <mc:Choice Requires="p14">
            <p:contentPart p14:bwMode="auto" r:id="rId4">
              <p14:nvContentPartPr>
                <p14:cNvPr id="2" name="Mürekkep 1">
                  <a:extLst>
                    <a:ext uri="{FF2B5EF4-FFF2-40B4-BE49-F238E27FC236}">
                      <a16:creationId xmlns:a16="http://schemas.microsoft.com/office/drawing/2014/main" id="{2ADFCB9F-22A7-AD62-7EFD-85EC45C821B5}"/>
                    </a:ext>
                  </a:extLst>
                </p14:cNvPr>
                <p14:cNvContentPartPr/>
                <p14:nvPr/>
              </p14:nvContentPartPr>
              <p14:xfrm>
                <a:off x="7621859" y="1521818"/>
                <a:ext cx="3097080" cy="1131480"/>
              </p14:xfrm>
            </p:contentPart>
          </mc:Choice>
          <mc:Fallback xmlns="">
            <p:pic>
              <p:nvPicPr>
                <p:cNvPr id="2" name="Mürekkep 1">
                  <a:extLst>
                    <a:ext uri="{FF2B5EF4-FFF2-40B4-BE49-F238E27FC236}">
                      <a16:creationId xmlns:a16="http://schemas.microsoft.com/office/drawing/2014/main" id="{2ADFCB9F-22A7-AD62-7EFD-85EC45C821B5}"/>
                    </a:ext>
                  </a:extLst>
                </p:cNvPr>
                <p:cNvPicPr/>
                <p:nvPr/>
              </p:nvPicPr>
              <p:blipFill>
                <a:blip r:embed="rId5"/>
                <a:stretch>
                  <a:fillRect/>
                </a:stretch>
              </p:blipFill>
              <p:spPr>
                <a:xfrm>
                  <a:off x="7612859" y="1513178"/>
                  <a:ext cx="3114720" cy="1149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Mürekkep 8">
                  <a:extLst>
                    <a:ext uri="{FF2B5EF4-FFF2-40B4-BE49-F238E27FC236}">
                      <a16:creationId xmlns:a16="http://schemas.microsoft.com/office/drawing/2014/main" id="{C721C789-2E30-9A9D-2735-8A5BC502E724}"/>
                    </a:ext>
                  </a:extLst>
                </p14:cNvPr>
                <p14:cNvContentPartPr/>
                <p14:nvPr/>
              </p14:nvContentPartPr>
              <p14:xfrm>
                <a:off x="7139459" y="1548458"/>
                <a:ext cx="4164120" cy="1271880"/>
              </p14:xfrm>
            </p:contentPart>
          </mc:Choice>
          <mc:Fallback xmlns="">
            <p:pic>
              <p:nvPicPr>
                <p:cNvPr id="9" name="Mürekkep 8">
                  <a:extLst>
                    <a:ext uri="{FF2B5EF4-FFF2-40B4-BE49-F238E27FC236}">
                      <a16:creationId xmlns:a16="http://schemas.microsoft.com/office/drawing/2014/main" id="{C721C789-2E30-9A9D-2735-8A5BC502E724}"/>
                    </a:ext>
                  </a:extLst>
                </p:cNvPr>
                <p:cNvPicPr/>
                <p:nvPr/>
              </p:nvPicPr>
              <p:blipFill>
                <a:blip r:embed="rId7"/>
                <a:stretch>
                  <a:fillRect/>
                </a:stretch>
              </p:blipFill>
              <p:spPr>
                <a:xfrm>
                  <a:off x="7130459" y="1539818"/>
                  <a:ext cx="4181760" cy="1289520"/>
                </a:xfrm>
                <a:prstGeom prst="rect">
                  <a:avLst/>
                </a:prstGeom>
              </p:spPr>
            </p:pic>
          </mc:Fallback>
        </mc:AlternateContent>
      </p:grpSp>
    </p:spTree>
    <p:extLst>
      <p:ext uri="{BB962C8B-B14F-4D97-AF65-F5344CB8AC3E}">
        <p14:creationId xmlns:p14="http://schemas.microsoft.com/office/powerpoint/2010/main" val="228697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08670AD-42E1-B643-8C48-79FE4FEA5C77}"/>
              </a:ext>
            </a:extLst>
          </p:cNvPr>
          <p:cNvSpPr>
            <a:spLocks noGrp="1"/>
          </p:cNvSpPr>
          <p:nvPr>
            <p:ph type="title"/>
          </p:nvPr>
        </p:nvSpPr>
        <p:spPr/>
        <p:txBody>
          <a:bodyPr/>
          <a:lstStyle/>
          <a:p>
            <a:r>
              <a:rPr lang="tr-TR" dirty="0"/>
              <a:t>İyi bir bütçe nasıl olmalı ? </a:t>
            </a:r>
          </a:p>
        </p:txBody>
      </p:sp>
      <p:pic>
        <p:nvPicPr>
          <p:cNvPr id="5" name="Resim 4">
            <a:extLst>
              <a:ext uri="{FF2B5EF4-FFF2-40B4-BE49-F238E27FC236}">
                <a16:creationId xmlns:a16="http://schemas.microsoft.com/office/drawing/2014/main" id="{A61FDF88-5439-F2AE-8B45-97A0F7ADDEAE}"/>
              </a:ext>
            </a:extLst>
          </p:cNvPr>
          <p:cNvPicPr>
            <a:picLocks noChangeAspect="1"/>
          </p:cNvPicPr>
          <p:nvPr/>
        </p:nvPicPr>
        <p:blipFill>
          <a:blip r:embed="rId3"/>
          <a:stretch>
            <a:fillRect/>
          </a:stretch>
        </p:blipFill>
        <p:spPr>
          <a:xfrm>
            <a:off x="5467350" y="6340603"/>
            <a:ext cx="1257300" cy="431800"/>
          </a:xfrm>
          <a:prstGeom prst="rect">
            <a:avLst/>
          </a:prstGeom>
        </p:spPr>
      </p:pic>
      <p:sp>
        <p:nvSpPr>
          <p:cNvPr id="7" name="Metin kutusu 6">
            <a:extLst>
              <a:ext uri="{FF2B5EF4-FFF2-40B4-BE49-F238E27FC236}">
                <a16:creationId xmlns:a16="http://schemas.microsoft.com/office/drawing/2014/main" id="{81DBCDC1-35D3-BD3A-D298-94705BEEDE1F}"/>
              </a:ext>
            </a:extLst>
          </p:cNvPr>
          <p:cNvSpPr txBox="1"/>
          <p:nvPr/>
        </p:nvSpPr>
        <p:spPr>
          <a:xfrm>
            <a:off x="407963" y="1599926"/>
            <a:ext cx="11380763" cy="3785652"/>
          </a:xfrm>
          <a:prstGeom prst="rect">
            <a:avLst/>
          </a:prstGeom>
          <a:noFill/>
        </p:spPr>
        <p:txBody>
          <a:bodyPr wrap="square">
            <a:spAutoFit/>
          </a:bodyPr>
          <a:lstStyle/>
          <a:p>
            <a:pPr lvl="0"/>
            <a:r>
              <a:rPr lang="tr-TR" sz="2400" kern="1200" dirty="0">
                <a:solidFill>
                  <a:schemeClr val="tx1"/>
                </a:solidFill>
                <a:effectLst/>
                <a:latin typeface="+mn-lt"/>
                <a:ea typeface="+mn-ea"/>
                <a:cs typeface="+mn-cs"/>
              </a:rPr>
              <a:t>Bütçeniz gerçekçi olmalı. Çok tasarruf etmek için kısıtlı bütçe oluşturmak uzun vadede bütçe planınızı bozmanıza sebep olabilir. </a:t>
            </a:r>
          </a:p>
          <a:p>
            <a:r>
              <a:rPr lang="tr-TR" sz="2400" kern="1200" dirty="0">
                <a:solidFill>
                  <a:schemeClr val="tx1"/>
                </a:solidFill>
                <a:effectLst/>
                <a:latin typeface="+mn-lt"/>
                <a:ea typeface="+mn-ea"/>
                <a:cs typeface="+mn-cs"/>
              </a:rPr>
              <a:t> </a:t>
            </a:r>
          </a:p>
          <a:p>
            <a:pPr lvl="0"/>
            <a:r>
              <a:rPr lang="tr-TR" sz="2400" kern="1200" dirty="0">
                <a:solidFill>
                  <a:schemeClr val="tx1"/>
                </a:solidFill>
                <a:effectLst/>
                <a:latin typeface="+mn-lt"/>
                <a:ea typeface="+mn-ea"/>
                <a:cs typeface="+mn-cs"/>
              </a:rPr>
              <a:t>Önce sabit giderler ödenmeli. Kira, fatura gibi. Sonra tasarrufunuzu ayırın. Kalan tutarı en son değişken giderleriniz için kullanın. Önce harcamalarınızı yapar, sonra tasarruf ederseniz çok zorlanırsınız. </a:t>
            </a:r>
          </a:p>
          <a:p>
            <a:r>
              <a:rPr lang="tr-TR" sz="2400" kern="1200" dirty="0">
                <a:solidFill>
                  <a:schemeClr val="tx1"/>
                </a:solidFill>
                <a:effectLst/>
                <a:latin typeface="+mn-lt"/>
                <a:ea typeface="+mn-ea"/>
                <a:cs typeface="+mn-cs"/>
              </a:rPr>
              <a:t> </a:t>
            </a:r>
          </a:p>
          <a:p>
            <a:pPr lvl="0"/>
            <a:r>
              <a:rPr lang="tr-TR" sz="2400" kern="1200" dirty="0">
                <a:solidFill>
                  <a:schemeClr val="tx1"/>
                </a:solidFill>
                <a:effectLst/>
                <a:latin typeface="+mn-lt"/>
                <a:ea typeface="+mn-ea"/>
                <a:cs typeface="+mn-cs"/>
              </a:rPr>
              <a:t>Bütçe iki taraflı bir dengedir. Sadece giderleri kısmayı değil gelirinizi arttırmayı da düşünün.</a:t>
            </a:r>
          </a:p>
          <a:p>
            <a:r>
              <a:rPr lang="tr-TR" sz="2400" kern="1200" dirty="0">
                <a:solidFill>
                  <a:schemeClr val="tx1"/>
                </a:solidFill>
                <a:effectLst/>
                <a:latin typeface="+mn-lt"/>
                <a:ea typeface="+mn-ea"/>
                <a:cs typeface="+mn-cs"/>
              </a:rPr>
              <a:t> </a:t>
            </a:r>
          </a:p>
          <a:p>
            <a:pPr lvl="0"/>
            <a:r>
              <a:rPr lang="tr-TR" sz="2400" kern="1200" dirty="0">
                <a:solidFill>
                  <a:schemeClr val="tx1"/>
                </a:solidFill>
                <a:effectLst/>
                <a:latin typeface="+mn-lt"/>
                <a:ea typeface="+mn-ea"/>
                <a:cs typeface="+mn-cs"/>
              </a:rPr>
              <a:t>Özellikle sabit gelirlilerde bütçe aylık oluşturulmalı.</a:t>
            </a:r>
          </a:p>
        </p:txBody>
      </p:sp>
    </p:spTree>
    <p:extLst>
      <p:ext uri="{BB962C8B-B14F-4D97-AF65-F5344CB8AC3E}">
        <p14:creationId xmlns:p14="http://schemas.microsoft.com/office/powerpoint/2010/main" val="2346282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957C32DB-2956-7A46-A2A0-8F1ED971286D}"/>
              </a:ext>
            </a:extLst>
          </p:cNvPr>
          <p:cNvSpPr>
            <a:spLocks noGrp="1"/>
          </p:cNvSpPr>
          <p:nvPr>
            <p:ph type="title"/>
          </p:nvPr>
        </p:nvSpPr>
        <p:spPr/>
        <p:txBody>
          <a:bodyPr/>
          <a:lstStyle/>
          <a:p>
            <a:r>
              <a:rPr lang="tr-TR" dirty="0"/>
              <a:t>Finansal Hatalar Neden Yapılır ?</a:t>
            </a:r>
          </a:p>
        </p:txBody>
      </p:sp>
      <p:sp>
        <p:nvSpPr>
          <p:cNvPr id="4" name="İçerik Yer Tutucusu 3">
            <a:extLst>
              <a:ext uri="{FF2B5EF4-FFF2-40B4-BE49-F238E27FC236}">
                <a16:creationId xmlns:a16="http://schemas.microsoft.com/office/drawing/2014/main" id="{88D1EC83-D5B8-714A-88F7-98FB0A37C8BE}"/>
              </a:ext>
            </a:extLst>
          </p:cNvPr>
          <p:cNvSpPr>
            <a:spLocks noGrp="1"/>
          </p:cNvSpPr>
          <p:nvPr>
            <p:ph sz="half" idx="1"/>
          </p:nvPr>
        </p:nvSpPr>
        <p:spPr/>
        <p:txBody>
          <a:bodyPr>
            <a:normAutofit/>
          </a:bodyPr>
          <a:lstStyle/>
          <a:p>
            <a:r>
              <a:rPr lang="tr-TR" dirty="0"/>
              <a:t>Harcama yaparken rasyonel davranmamak</a:t>
            </a:r>
          </a:p>
          <a:p>
            <a:r>
              <a:rPr lang="tr-TR" dirty="0"/>
              <a:t>Ekonomik kararlarda psikolojinin etkisi</a:t>
            </a:r>
          </a:p>
          <a:p>
            <a:r>
              <a:rPr lang="tr-TR" dirty="0"/>
              <a:t>Plansızlık</a:t>
            </a:r>
          </a:p>
          <a:p>
            <a:r>
              <a:rPr lang="tr-TR" dirty="0"/>
              <a:t>Kendimize hak görmek</a:t>
            </a:r>
          </a:p>
          <a:p>
            <a:r>
              <a:rPr lang="tr-TR" dirty="0"/>
              <a:t>Gelirinden fazla harcamak</a:t>
            </a:r>
          </a:p>
          <a:p>
            <a:endParaRPr lang="tr-TR" dirty="0"/>
          </a:p>
        </p:txBody>
      </p:sp>
      <p:pic>
        <p:nvPicPr>
          <p:cNvPr id="9" name="Resim Yer Tutucusu 8">
            <a:extLst>
              <a:ext uri="{FF2B5EF4-FFF2-40B4-BE49-F238E27FC236}">
                <a16:creationId xmlns:a16="http://schemas.microsoft.com/office/drawing/2014/main" id="{2CB4C359-0DEA-264A-9102-A7374C0E7618}"/>
              </a:ext>
            </a:extLst>
          </p:cNvPr>
          <p:cNvPicPr>
            <a:picLocks noGrp="1" noChangeAspect="1"/>
          </p:cNvPicPr>
          <p:nvPr>
            <p:ph type="pic" idx="13"/>
          </p:nvPr>
        </p:nvPicPr>
        <p:blipFill>
          <a:blip r:embed="rId3"/>
          <a:srcRect t="980" b="980"/>
          <a:stretch>
            <a:fillRect/>
          </a:stretch>
        </p:blipFill>
        <p:spPr/>
      </p:pic>
      <p:pic>
        <p:nvPicPr>
          <p:cNvPr id="5" name="Resim 4">
            <a:extLst>
              <a:ext uri="{FF2B5EF4-FFF2-40B4-BE49-F238E27FC236}">
                <a16:creationId xmlns:a16="http://schemas.microsoft.com/office/drawing/2014/main" id="{F5DE1ABC-A96F-8845-BA42-07B8E1601D27}"/>
              </a:ext>
            </a:extLst>
          </p:cNvPr>
          <p:cNvPicPr>
            <a:picLocks noChangeAspect="1"/>
          </p:cNvPicPr>
          <p:nvPr/>
        </p:nvPicPr>
        <p:blipFill rotWithShape="1">
          <a:blip r:embed="rId4"/>
          <a:srcRect l="1474" t="8074" r="47305" b="9672"/>
          <a:stretch/>
        </p:blipFill>
        <p:spPr>
          <a:xfrm>
            <a:off x="5618310" y="596652"/>
            <a:ext cx="6242974" cy="5640946"/>
          </a:xfrm>
          <a:prstGeom prst="rect">
            <a:avLst/>
          </a:prstGeom>
        </p:spPr>
      </p:pic>
      <p:pic>
        <p:nvPicPr>
          <p:cNvPr id="2" name="Resim 1">
            <a:extLst>
              <a:ext uri="{FF2B5EF4-FFF2-40B4-BE49-F238E27FC236}">
                <a16:creationId xmlns:a16="http://schemas.microsoft.com/office/drawing/2014/main" id="{138097A4-D5F8-9AFA-4512-82AB97D1C1E0}"/>
              </a:ext>
            </a:extLst>
          </p:cNvPr>
          <p:cNvPicPr>
            <a:picLocks noChangeAspect="1"/>
          </p:cNvPicPr>
          <p:nvPr/>
        </p:nvPicPr>
        <p:blipFill>
          <a:blip r:embed="rId5"/>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485361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7E1DAB6-5C4E-CC43-B13B-FBBE3DFEBA4A}"/>
              </a:ext>
            </a:extLst>
          </p:cNvPr>
          <p:cNvSpPr>
            <a:spLocks noGrp="1"/>
          </p:cNvSpPr>
          <p:nvPr>
            <p:ph type="title"/>
          </p:nvPr>
        </p:nvSpPr>
        <p:spPr/>
        <p:txBody>
          <a:bodyPr/>
          <a:lstStyle/>
          <a:p>
            <a:r>
              <a:rPr lang="tr-TR" dirty="0"/>
              <a:t>İstek mi İhtiyaç mı ? </a:t>
            </a:r>
          </a:p>
        </p:txBody>
      </p:sp>
      <p:sp>
        <p:nvSpPr>
          <p:cNvPr id="3" name="İçerik Yer Tutucusu 2">
            <a:extLst>
              <a:ext uri="{FF2B5EF4-FFF2-40B4-BE49-F238E27FC236}">
                <a16:creationId xmlns:a16="http://schemas.microsoft.com/office/drawing/2014/main" id="{A9661951-E43E-C244-8171-BCFE98AED76F}"/>
              </a:ext>
            </a:extLst>
          </p:cNvPr>
          <p:cNvSpPr>
            <a:spLocks noGrp="1"/>
          </p:cNvSpPr>
          <p:nvPr>
            <p:ph idx="1"/>
          </p:nvPr>
        </p:nvSpPr>
        <p:spPr>
          <a:xfrm>
            <a:off x="838200" y="2263507"/>
            <a:ext cx="5954390" cy="4351338"/>
          </a:xfrm>
        </p:spPr>
        <p:txBody>
          <a:bodyPr/>
          <a:lstStyle/>
          <a:p>
            <a:r>
              <a:rPr lang="tr-TR" dirty="0"/>
              <a:t>Bu ürüne gerçekten ihtiyacım var mı?</a:t>
            </a:r>
          </a:p>
          <a:p>
            <a:r>
              <a:rPr lang="tr-TR" dirty="0"/>
              <a:t>Bu giysiyi ya da ayakkabıyı kaç değişik şekilde giyebilirim?</a:t>
            </a:r>
          </a:p>
          <a:p>
            <a:r>
              <a:rPr lang="tr-TR" dirty="0"/>
              <a:t>İnternet alışverişinden bu ürünü daha uygun fiyata bulabilir miyim?</a:t>
            </a:r>
          </a:p>
        </p:txBody>
      </p:sp>
      <p:pic>
        <p:nvPicPr>
          <p:cNvPr id="9" name="Resim Yer Tutucusu 8">
            <a:extLst>
              <a:ext uri="{FF2B5EF4-FFF2-40B4-BE49-F238E27FC236}">
                <a16:creationId xmlns:a16="http://schemas.microsoft.com/office/drawing/2014/main" id="{418847A4-3A74-2F4C-8A34-FFE07B4CC1D0}"/>
              </a:ext>
            </a:extLst>
          </p:cNvPr>
          <p:cNvPicPr>
            <a:picLocks noGrp="1" noChangeAspect="1"/>
          </p:cNvPicPr>
          <p:nvPr>
            <p:ph type="pic" idx="10"/>
          </p:nvPr>
        </p:nvPicPr>
        <p:blipFill>
          <a:blip r:embed="rId3"/>
          <a:srcRect l="16683" r="16683"/>
          <a:stretch>
            <a:fillRect/>
          </a:stretch>
        </p:blipFill>
        <p:spPr/>
      </p:pic>
      <p:pic>
        <p:nvPicPr>
          <p:cNvPr id="8" name="Resim 7">
            <a:extLst>
              <a:ext uri="{FF2B5EF4-FFF2-40B4-BE49-F238E27FC236}">
                <a16:creationId xmlns:a16="http://schemas.microsoft.com/office/drawing/2014/main" id="{5700DE6D-C716-9947-B2B9-4D2BD7B0BC5A}"/>
              </a:ext>
            </a:extLst>
          </p:cNvPr>
          <p:cNvPicPr>
            <a:picLocks noChangeAspect="1"/>
          </p:cNvPicPr>
          <p:nvPr/>
        </p:nvPicPr>
        <p:blipFill rotWithShape="1">
          <a:blip r:embed="rId4"/>
          <a:srcRect l="50000"/>
          <a:stretch/>
        </p:blipFill>
        <p:spPr>
          <a:xfrm>
            <a:off x="7303325" y="1021935"/>
            <a:ext cx="4544228" cy="5113771"/>
          </a:xfrm>
          <a:prstGeom prst="rect">
            <a:avLst/>
          </a:prstGeom>
        </p:spPr>
      </p:pic>
      <p:pic>
        <p:nvPicPr>
          <p:cNvPr id="4" name="Resim 3">
            <a:extLst>
              <a:ext uri="{FF2B5EF4-FFF2-40B4-BE49-F238E27FC236}">
                <a16:creationId xmlns:a16="http://schemas.microsoft.com/office/drawing/2014/main" id="{64F4E59D-1398-AD77-92CD-867CEAC517F2}"/>
              </a:ext>
            </a:extLst>
          </p:cNvPr>
          <p:cNvPicPr>
            <a:picLocks noChangeAspect="1"/>
          </p:cNvPicPr>
          <p:nvPr/>
        </p:nvPicPr>
        <p:blipFill>
          <a:blip r:embed="rId5"/>
          <a:stretch>
            <a:fillRect/>
          </a:stretch>
        </p:blipFill>
        <p:spPr>
          <a:xfrm>
            <a:off x="5480050" y="6176963"/>
            <a:ext cx="1314450" cy="662782"/>
          </a:xfrm>
          <a:prstGeom prst="rect">
            <a:avLst/>
          </a:prstGeom>
        </p:spPr>
      </p:pic>
      <p:sp>
        <p:nvSpPr>
          <p:cNvPr id="6" name="Metin kutusu 5">
            <a:extLst>
              <a:ext uri="{FF2B5EF4-FFF2-40B4-BE49-F238E27FC236}">
                <a16:creationId xmlns:a16="http://schemas.microsoft.com/office/drawing/2014/main" id="{62E8FC24-B0BF-1506-7882-07EC02D8BBD3}"/>
              </a:ext>
            </a:extLst>
          </p:cNvPr>
          <p:cNvSpPr txBox="1"/>
          <p:nvPr/>
        </p:nvSpPr>
        <p:spPr>
          <a:xfrm>
            <a:off x="639795" y="996449"/>
            <a:ext cx="9302262" cy="369332"/>
          </a:xfrm>
          <a:prstGeom prst="rect">
            <a:avLst/>
          </a:prstGeom>
          <a:noFill/>
        </p:spPr>
        <p:txBody>
          <a:bodyPr wrap="square">
            <a:spAutoFit/>
          </a:bodyPr>
          <a:lstStyle/>
          <a:p>
            <a:r>
              <a:rPr lang="tr-TR" sz="1800" kern="1200" dirty="0">
                <a:solidFill>
                  <a:schemeClr val="tx1"/>
                </a:solidFill>
                <a:effectLst/>
                <a:latin typeface="+mn-lt"/>
                <a:ea typeface="+mn-ea"/>
                <a:cs typeface="+mn-cs"/>
              </a:rPr>
              <a:t>Harcamalarımıza karar verirken; istek, </a:t>
            </a:r>
            <a:r>
              <a:rPr lang="tr-TR" sz="1800" kern="1200" dirty="0" err="1">
                <a:solidFill>
                  <a:schemeClr val="tx1"/>
                </a:solidFill>
                <a:effectLst/>
                <a:latin typeface="+mn-lt"/>
                <a:ea typeface="+mn-ea"/>
                <a:cs typeface="+mn-cs"/>
              </a:rPr>
              <a:t>ihtiyac</a:t>
            </a:r>
            <a:r>
              <a:rPr lang="tr-TR" sz="1800" kern="1200" dirty="0">
                <a:solidFill>
                  <a:schemeClr val="tx1"/>
                </a:solidFill>
                <a:effectLst/>
                <a:latin typeface="+mn-lt"/>
                <a:ea typeface="+mn-ea"/>
                <a:cs typeface="+mn-cs"/>
              </a:rPr>
              <a:t>̧ ayrımı yapıyor musunuz? Kendinize </a:t>
            </a:r>
            <a:r>
              <a:rPr lang="tr-TR" sz="1800" kern="1200" dirty="0" err="1">
                <a:solidFill>
                  <a:schemeClr val="tx1"/>
                </a:solidFill>
                <a:effectLst/>
                <a:latin typeface="+mn-lt"/>
                <a:ea typeface="+mn-ea"/>
                <a:cs typeface="+mn-cs"/>
              </a:rPr>
              <a:t>karşı</a:t>
            </a:r>
            <a:r>
              <a:rPr lang="tr-TR" sz="1800" kern="1200" dirty="0">
                <a:solidFill>
                  <a:schemeClr val="tx1"/>
                </a:solidFill>
                <a:effectLst/>
                <a:latin typeface="+mn-lt"/>
                <a:ea typeface="+mn-ea"/>
                <a:cs typeface="+mn-cs"/>
              </a:rPr>
              <a:t> </a:t>
            </a:r>
            <a:r>
              <a:rPr lang="tr-TR" sz="1800" kern="1200" dirty="0" err="1">
                <a:solidFill>
                  <a:schemeClr val="tx1"/>
                </a:solidFill>
                <a:effectLst/>
                <a:latin typeface="+mn-lt"/>
                <a:ea typeface="+mn-ea"/>
                <a:cs typeface="+mn-cs"/>
              </a:rPr>
              <a:t>dürüst</a:t>
            </a:r>
            <a:r>
              <a:rPr lang="tr-TR" sz="1800" kern="1200" dirty="0">
                <a:solidFill>
                  <a:schemeClr val="tx1"/>
                </a:solidFill>
                <a:effectLst/>
                <a:latin typeface="+mn-lt"/>
                <a:ea typeface="+mn-ea"/>
                <a:cs typeface="+mn-cs"/>
              </a:rPr>
              <a:t> olun.</a:t>
            </a:r>
            <a:endParaRPr lang="tr-TR" dirty="0"/>
          </a:p>
        </p:txBody>
      </p:sp>
    </p:spTree>
    <p:extLst>
      <p:ext uri="{BB962C8B-B14F-4D97-AF65-F5344CB8AC3E}">
        <p14:creationId xmlns:p14="http://schemas.microsoft.com/office/powerpoint/2010/main" val="559455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ABFC2F-234C-484D-A3B2-4192FDAFC880}"/>
              </a:ext>
            </a:extLst>
          </p:cNvPr>
          <p:cNvSpPr>
            <a:spLocks noGrp="1"/>
          </p:cNvSpPr>
          <p:nvPr>
            <p:ph type="title"/>
          </p:nvPr>
        </p:nvSpPr>
        <p:spPr/>
        <p:txBody>
          <a:bodyPr/>
          <a:lstStyle/>
          <a:p>
            <a:r>
              <a:rPr lang="tr-TR" dirty="0"/>
              <a:t>10 Saniye Kuralı !</a:t>
            </a:r>
          </a:p>
        </p:txBody>
      </p:sp>
      <p:sp>
        <p:nvSpPr>
          <p:cNvPr id="3" name="Alt Başlık 2">
            <a:extLst>
              <a:ext uri="{FF2B5EF4-FFF2-40B4-BE49-F238E27FC236}">
                <a16:creationId xmlns:a16="http://schemas.microsoft.com/office/drawing/2014/main" id="{9A6E727E-B55E-A340-9CA6-F7DED9FFAA63}"/>
              </a:ext>
            </a:extLst>
          </p:cNvPr>
          <p:cNvSpPr>
            <a:spLocks noGrp="1"/>
          </p:cNvSpPr>
          <p:nvPr>
            <p:ph type="subTitle" idx="1"/>
          </p:nvPr>
        </p:nvSpPr>
        <p:spPr/>
        <p:txBody>
          <a:bodyPr/>
          <a:lstStyle/>
          <a:p>
            <a:r>
              <a:rPr lang="tr-TR" dirty="0"/>
              <a:t>Satın almadan önce 10 saniye düşünmeyi unutma !</a:t>
            </a:r>
          </a:p>
        </p:txBody>
      </p:sp>
      <p:pic>
        <p:nvPicPr>
          <p:cNvPr id="7" name="Resim 6">
            <a:extLst>
              <a:ext uri="{FF2B5EF4-FFF2-40B4-BE49-F238E27FC236}">
                <a16:creationId xmlns:a16="http://schemas.microsoft.com/office/drawing/2014/main" id="{6AB362AB-FA04-2A4C-9F3D-3FF886B1756C}"/>
              </a:ext>
            </a:extLst>
          </p:cNvPr>
          <p:cNvPicPr>
            <a:picLocks noChangeAspect="1"/>
          </p:cNvPicPr>
          <p:nvPr/>
        </p:nvPicPr>
        <p:blipFill rotWithShape="1">
          <a:blip r:embed="rId3"/>
          <a:srcRect l="38873" t="26007" r="41162" b="31074"/>
          <a:stretch/>
        </p:blipFill>
        <p:spPr>
          <a:xfrm>
            <a:off x="4531217" y="1320420"/>
            <a:ext cx="2434108" cy="2942487"/>
          </a:xfrm>
          <a:prstGeom prst="rect">
            <a:avLst/>
          </a:prstGeom>
        </p:spPr>
      </p:pic>
      <p:pic>
        <p:nvPicPr>
          <p:cNvPr id="4" name="Resim 3">
            <a:extLst>
              <a:ext uri="{FF2B5EF4-FFF2-40B4-BE49-F238E27FC236}">
                <a16:creationId xmlns:a16="http://schemas.microsoft.com/office/drawing/2014/main" id="{B3E540F6-FA06-0AB7-0EB4-35B68E64571C}"/>
              </a:ext>
            </a:extLst>
          </p:cNvPr>
          <p:cNvPicPr>
            <a:picLocks noChangeAspect="1"/>
          </p:cNvPicPr>
          <p:nvPr/>
        </p:nvPicPr>
        <p:blipFill>
          <a:blip r:embed="rId4"/>
          <a:stretch>
            <a:fillRect/>
          </a:stretch>
        </p:blipFill>
        <p:spPr>
          <a:xfrm>
            <a:off x="5255876" y="6141639"/>
            <a:ext cx="1612900" cy="609600"/>
          </a:xfrm>
          <a:prstGeom prst="rect">
            <a:avLst/>
          </a:prstGeom>
        </p:spPr>
      </p:pic>
    </p:spTree>
    <p:extLst>
      <p:ext uri="{BB962C8B-B14F-4D97-AF65-F5344CB8AC3E}">
        <p14:creationId xmlns:p14="http://schemas.microsoft.com/office/powerpoint/2010/main" val="173985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ABFC2F-234C-484D-A3B2-4192FDAFC880}"/>
              </a:ext>
            </a:extLst>
          </p:cNvPr>
          <p:cNvSpPr>
            <a:spLocks noGrp="1"/>
          </p:cNvSpPr>
          <p:nvPr>
            <p:ph type="title"/>
          </p:nvPr>
        </p:nvSpPr>
        <p:spPr/>
        <p:txBody>
          <a:bodyPr/>
          <a:lstStyle/>
          <a:p>
            <a:r>
              <a:rPr lang="tr-TR" dirty="0"/>
              <a:t>10 Saniye Kuralı !</a:t>
            </a:r>
          </a:p>
        </p:txBody>
      </p:sp>
      <p:sp>
        <p:nvSpPr>
          <p:cNvPr id="3" name="Alt Başlık 2">
            <a:extLst>
              <a:ext uri="{FF2B5EF4-FFF2-40B4-BE49-F238E27FC236}">
                <a16:creationId xmlns:a16="http://schemas.microsoft.com/office/drawing/2014/main" id="{9A6E727E-B55E-A340-9CA6-F7DED9FFAA63}"/>
              </a:ext>
            </a:extLst>
          </p:cNvPr>
          <p:cNvSpPr>
            <a:spLocks noGrp="1"/>
          </p:cNvSpPr>
          <p:nvPr>
            <p:ph type="subTitle" idx="1"/>
          </p:nvPr>
        </p:nvSpPr>
        <p:spPr>
          <a:xfrm>
            <a:off x="1766371" y="1188859"/>
            <a:ext cx="9144000" cy="4952780"/>
          </a:xfrm>
        </p:spPr>
        <p:txBody>
          <a:bodyPr>
            <a:normAutofit fontScale="85000" lnSpcReduction="20000"/>
          </a:bodyPr>
          <a:lstStyle/>
          <a:p>
            <a:r>
              <a:rPr lang="tr-TR" dirty="0"/>
              <a:t>Harcamalarımıza karar verirken; istek, ihtiyaç  ayrımı yapıyor musunuz?</a:t>
            </a:r>
          </a:p>
          <a:p>
            <a:r>
              <a:rPr lang="tr-TR" dirty="0"/>
              <a:t>Satın almadan önce kendinize 10 saniye verin. Kendinize karşı dürüst olun.</a:t>
            </a:r>
          </a:p>
          <a:p>
            <a:r>
              <a:rPr lang="tr-TR" dirty="0"/>
              <a:t>Gerçekten bunu almaya ihtiyacım var mı?</a:t>
            </a:r>
          </a:p>
          <a:p>
            <a:r>
              <a:rPr lang="tr-TR" dirty="0"/>
              <a:t>Bunu gerçekten istiyor muyum?</a:t>
            </a:r>
          </a:p>
          <a:p>
            <a:r>
              <a:rPr lang="tr-TR" dirty="0"/>
              <a:t>Evde buna benzer bir şeyim var mı?</a:t>
            </a:r>
          </a:p>
          <a:p>
            <a:r>
              <a:rPr lang="tr-TR" dirty="0"/>
              <a:t>Alsam bunu ne kadar sürede kullanacağım? </a:t>
            </a:r>
          </a:p>
          <a:p>
            <a:r>
              <a:rPr lang="tr-TR" dirty="0"/>
              <a:t>Bu harcamayı yapmak beni hedeflerimden ne kadar uzaklaştıracak? </a:t>
            </a:r>
          </a:p>
          <a:p>
            <a:r>
              <a:rPr lang="tr-TR" dirty="0"/>
              <a:t>Bunları düşünmek için kasaya gitmeden önce kendinize bir 10 saniye tanıyın.</a:t>
            </a:r>
          </a:p>
          <a:p>
            <a:r>
              <a:rPr lang="tr-TR" dirty="0"/>
              <a:t>10 Saniye kuralı herkes için geçerli bir kavram değildir. Almaya gereksinim duyduğumuz malın gereksinimine göre değişmektedir. </a:t>
            </a:r>
          </a:p>
          <a:p>
            <a:endParaRPr lang="tr-TR" dirty="0"/>
          </a:p>
          <a:p>
            <a:endParaRPr lang="tr-TR" dirty="0"/>
          </a:p>
        </p:txBody>
      </p:sp>
      <p:pic>
        <p:nvPicPr>
          <p:cNvPr id="4" name="Resim 3">
            <a:extLst>
              <a:ext uri="{FF2B5EF4-FFF2-40B4-BE49-F238E27FC236}">
                <a16:creationId xmlns:a16="http://schemas.microsoft.com/office/drawing/2014/main" id="{B3E540F6-FA06-0AB7-0EB4-35B68E64571C}"/>
              </a:ext>
            </a:extLst>
          </p:cNvPr>
          <p:cNvPicPr>
            <a:picLocks noChangeAspect="1"/>
          </p:cNvPicPr>
          <p:nvPr/>
        </p:nvPicPr>
        <p:blipFill>
          <a:blip r:embed="rId3"/>
          <a:stretch>
            <a:fillRect/>
          </a:stretch>
        </p:blipFill>
        <p:spPr>
          <a:xfrm>
            <a:off x="5255876" y="6141639"/>
            <a:ext cx="1612900" cy="609600"/>
          </a:xfrm>
          <a:prstGeom prst="rect">
            <a:avLst/>
          </a:prstGeom>
        </p:spPr>
      </p:pic>
    </p:spTree>
    <p:extLst>
      <p:ext uri="{BB962C8B-B14F-4D97-AF65-F5344CB8AC3E}">
        <p14:creationId xmlns:p14="http://schemas.microsoft.com/office/powerpoint/2010/main" val="2214576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5256FE-3AE5-134D-8488-354578CFB72A}"/>
              </a:ext>
            </a:extLst>
          </p:cNvPr>
          <p:cNvSpPr>
            <a:spLocks noGrp="1"/>
          </p:cNvSpPr>
          <p:nvPr>
            <p:ph type="title"/>
          </p:nvPr>
        </p:nvSpPr>
        <p:spPr>
          <a:xfrm>
            <a:off x="6342043" y="777459"/>
            <a:ext cx="5011757" cy="1674564"/>
          </a:xfrm>
        </p:spPr>
        <p:txBody>
          <a:bodyPr>
            <a:normAutofit/>
          </a:bodyPr>
          <a:lstStyle/>
          <a:p>
            <a:r>
              <a:rPr lang="tr-TR" dirty="0">
                <a:solidFill>
                  <a:srgbClr val="0070C0"/>
                </a:solidFill>
              </a:rPr>
              <a:t>Her indirim gerçek indirim olmayabilir !</a:t>
            </a:r>
          </a:p>
        </p:txBody>
      </p:sp>
      <p:pic>
        <p:nvPicPr>
          <p:cNvPr id="9" name="Resim Yer Tutucusu 8">
            <a:extLst>
              <a:ext uri="{FF2B5EF4-FFF2-40B4-BE49-F238E27FC236}">
                <a16:creationId xmlns:a16="http://schemas.microsoft.com/office/drawing/2014/main" id="{45AB5B21-F519-834F-A2BB-EE4AA700C98A}"/>
              </a:ext>
            </a:extLst>
          </p:cNvPr>
          <p:cNvPicPr>
            <a:picLocks noGrp="1" noChangeAspect="1"/>
          </p:cNvPicPr>
          <p:nvPr>
            <p:ph type="pic" idx="1"/>
          </p:nvPr>
        </p:nvPicPr>
        <p:blipFill>
          <a:blip r:embed="rId3"/>
          <a:srcRect t="661" b="661"/>
          <a:stretch>
            <a:fillRect/>
          </a:stretch>
        </p:blipFill>
        <p:spPr/>
      </p:pic>
      <p:pic>
        <p:nvPicPr>
          <p:cNvPr id="4" name="Resim 3">
            <a:extLst>
              <a:ext uri="{FF2B5EF4-FFF2-40B4-BE49-F238E27FC236}">
                <a16:creationId xmlns:a16="http://schemas.microsoft.com/office/drawing/2014/main" id="{B4D55F5C-349B-BD4F-9104-E898DC95B99F}"/>
              </a:ext>
            </a:extLst>
          </p:cNvPr>
          <p:cNvPicPr>
            <a:picLocks noChangeAspect="1"/>
          </p:cNvPicPr>
          <p:nvPr/>
        </p:nvPicPr>
        <p:blipFill rotWithShape="1">
          <a:blip r:embed="rId4"/>
          <a:srcRect l="55326"/>
          <a:stretch/>
        </p:blipFill>
        <p:spPr>
          <a:xfrm>
            <a:off x="714998" y="0"/>
            <a:ext cx="5445010" cy="6858000"/>
          </a:xfrm>
          <a:prstGeom prst="rect">
            <a:avLst/>
          </a:prstGeom>
        </p:spPr>
      </p:pic>
      <p:pic>
        <p:nvPicPr>
          <p:cNvPr id="3" name="Resim 2">
            <a:extLst>
              <a:ext uri="{FF2B5EF4-FFF2-40B4-BE49-F238E27FC236}">
                <a16:creationId xmlns:a16="http://schemas.microsoft.com/office/drawing/2014/main" id="{F7424C33-7CBF-4AC4-F545-ACD90929C914}"/>
              </a:ext>
            </a:extLst>
          </p:cNvPr>
          <p:cNvPicPr>
            <a:picLocks noChangeAspect="1"/>
          </p:cNvPicPr>
          <p:nvPr/>
        </p:nvPicPr>
        <p:blipFill>
          <a:blip r:embed="rId5"/>
          <a:stretch>
            <a:fillRect/>
          </a:stretch>
        </p:blipFill>
        <p:spPr>
          <a:xfrm>
            <a:off x="5410200" y="6210300"/>
            <a:ext cx="1371600" cy="584200"/>
          </a:xfrm>
          <a:prstGeom prst="rect">
            <a:avLst/>
          </a:prstGeom>
        </p:spPr>
      </p:pic>
      <p:sp>
        <p:nvSpPr>
          <p:cNvPr id="6" name="Metin kutusu 5">
            <a:extLst>
              <a:ext uri="{FF2B5EF4-FFF2-40B4-BE49-F238E27FC236}">
                <a16:creationId xmlns:a16="http://schemas.microsoft.com/office/drawing/2014/main" id="{A0D7B7CD-34E5-507D-0A8C-337283179194}"/>
              </a:ext>
            </a:extLst>
          </p:cNvPr>
          <p:cNvSpPr txBox="1"/>
          <p:nvPr/>
        </p:nvSpPr>
        <p:spPr>
          <a:xfrm>
            <a:off x="5595722" y="2180769"/>
            <a:ext cx="6098344" cy="2862322"/>
          </a:xfrm>
          <a:prstGeom prst="rect">
            <a:avLst/>
          </a:prstGeom>
          <a:noFill/>
        </p:spPr>
        <p:txBody>
          <a:bodyPr wrap="square">
            <a:spAutoFit/>
          </a:bodyPr>
          <a:lstStyle/>
          <a:p>
            <a:r>
              <a:rPr lang="tr-TR" sz="1800" kern="1200" dirty="0">
                <a:solidFill>
                  <a:schemeClr val="tx1"/>
                </a:solidFill>
                <a:effectLst/>
                <a:latin typeface="+mn-lt"/>
                <a:ea typeface="+mn-ea"/>
                <a:cs typeface="+mn-cs"/>
              </a:rPr>
              <a:t>İndirim Günlerinde beynimiz bize oyun oynar. </a:t>
            </a:r>
          </a:p>
          <a:p>
            <a:r>
              <a:rPr lang="tr-TR" sz="1800" kern="1200" dirty="0">
                <a:solidFill>
                  <a:schemeClr val="tx1"/>
                </a:solidFill>
                <a:effectLst/>
                <a:latin typeface="+mn-lt"/>
                <a:ea typeface="+mn-ea"/>
                <a:cs typeface="+mn-cs"/>
              </a:rPr>
              <a:t>Almaya niyetlendiğiniz ürünü kasaya götürmeden önce kendinize şunu sorun: </a:t>
            </a:r>
          </a:p>
          <a:p>
            <a:r>
              <a:rPr lang="tr-TR" sz="1800" kern="1200" dirty="0">
                <a:solidFill>
                  <a:schemeClr val="tx1"/>
                </a:solidFill>
                <a:effectLst/>
                <a:latin typeface="+mn-lt"/>
                <a:ea typeface="+mn-ea"/>
                <a:cs typeface="+mn-cs"/>
              </a:rPr>
              <a:t>“Bu ürüne gerçekten ihtiyacım var mı?” </a:t>
            </a:r>
          </a:p>
          <a:p>
            <a:r>
              <a:rPr lang="tr-TR" sz="1800" kern="1200" dirty="0">
                <a:solidFill>
                  <a:schemeClr val="tx1"/>
                </a:solidFill>
                <a:effectLst/>
                <a:latin typeface="+mn-lt"/>
                <a:ea typeface="+mn-ea"/>
                <a:cs typeface="+mn-cs"/>
              </a:rPr>
              <a:t>Eğer cevabınız “hayır” ise onu usulca bırakın.</a:t>
            </a:r>
          </a:p>
          <a:p>
            <a:r>
              <a:rPr lang="tr-TR" sz="1800" kern="1200" dirty="0">
                <a:solidFill>
                  <a:schemeClr val="tx1"/>
                </a:solidFill>
                <a:effectLst/>
                <a:latin typeface="+mn-lt"/>
                <a:ea typeface="+mn-ea"/>
                <a:cs typeface="+mn-cs"/>
              </a:rPr>
              <a:t>Cevabınız “ama indirime girmiş” ise derin nefes alın ve 10 saniye bekleyin. Ve soruyu tekrar sorun kendinize. “Bu ürüne gerçekten ihtiyacım var mı?” </a:t>
            </a:r>
          </a:p>
          <a:p>
            <a:r>
              <a:rPr lang="tr-TR" sz="1800" kern="1200" dirty="0">
                <a:solidFill>
                  <a:schemeClr val="tx1"/>
                </a:solidFill>
                <a:effectLst/>
                <a:latin typeface="+mn-lt"/>
                <a:ea typeface="+mn-ea"/>
                <a:cs typeface="+mn-cs"/>
              </a:rPr>
              <a:t>Hangi maaş seviyesinde, hangi pozisyonda çalışırsanız çalışın gelirinizin garanti olmadığını olduğunuzu unutmayın. </a:t>
            </a:r>
          </a:p>
        </p:txBody>
      </p:sp>
    </p:spTree>
    <p:extLst>
      <p:ext uri="{BB962C8B-B14F-4D97-AF65-F5344CB8AC3E}">
        <p14:creationId xmlns:p14="http://schemas.microsoft.com/office/powerpoint/2010/main" val="294319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7DEBD9C1-44C9-6474-65D1-C33D44D1BA4D}"/>
              </a:ext>
            </a:extLst>
          </p:cNvPr>
          <p:cNvPicPr>
            <a:picLocks noChangeAspect="1"/>
          </p:cNvPicPr>
          <p:nvPr/>
        </p:nvPicPr>
        <p:blipFill>
          <a:blip r:embed="rId3"/>
          <a:stretch>
            <a:fillRect/>
          </a:stretch>
        </p:blipFill>
        <p:spPr>
          <a:xfrm>
            <a:off x="5480050" y="6176963"/>
            <a:ext cx="1314450" cy="662782"/>
          </a:xfrm>
          <a:prstGeom prst="rect">
            <a:avLst/>
          </a:prstGeom>
        </p:spPr>
      </p:pic>
      <p:pic>
        <p:nvPicPr>
          <p:cNvPr id="9" name="İçerik Yer Tutucusu 8">
            <a:extLst>
              <a:ext uri="{FF2B5EF4-FFF2-40B4-BE49-F238E27FC236}">
                <a16:creationId xmlns:a16="http://schemas.microsoft.com/office/drawing/2014/main" id="{07FDFE5E-AA9D-CB56-03EE-1007599E4792}"/>
              </a:ext>
            </a:extLst>
          </p:cNvPr>
          <p:cNvPicPr>
            <a:picLocks noGrp="1" noChangeAspect="1"/>
          </p:cNvPicPr>
          <p:nvPr>
            <p:ph idx="1"/>
          </p:nvPr>
        </p:nvPicPr>
        <p:blipFill>
          <a:blip r:embed="rId4"/>
          <a:stretch>
            <a:fillRect/>
          </a:stretch>
        </p:blipFill>
        <p:spPr>
          <a:xfrm>
            <a:off x="2742247" y="868330"/>
            <a:ext cx="6707506" cy="5121340"/>
          </a:xfrm>
        </p:spPr>
      </p:pic>
    </p:spTree>
    <p:extLst>
      <p:ext uri="{BB962C8B-B14F-4D97-AF65-F5344CB8AC3E}">
        <p14:creationId xmlns:p14="http://schemas.microsoft.com/office/powerpoint/2010/main" val="772872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5256FE-3AE5-134D-8488-354578CFB72A}"/>
              </a:ext>
            </a:extLst>
          </p:cNvPr>
          <p:cNvSpPr>
            <a:spLocks noGrp="1"/>
          </p:cNvSpPr>
          <p:nvPr>
            <p:ph type="title"/>
          </p:nvPr>
        </p:nvSpPr>
        <p:spPr>
          <a:xfrm>
            <a:off x="6342043" y="2272613"/>
            <a:ext cx="5011757" cy="1674564"/>
          </a:xfrm>
        </p:spPr>
        <p:txBody>
          <a:bodyPr>
            <a:normAutofit/>
          </a:bodyPr>
          <a:lstStyle/>
          <a:p>
            <a:r>
              <a:rPr lang="tr-TR" dirty="0">
                <a:solidFill>
                  <a:srgbClr val="0070C0"/>
                </a:solidFill>
              </a:rPr>
              <a:t>Her indirim gerçek indirim olmayabilir !</a:t>
            </a:r>
          </a:p>
        </p:txBody>
      </p:sp>
      <p:pic>
        <p:nvPicPr>
          <p:cNvPr id="7" name="Resim Yer Tutucusu 6">
            <a:extLst>
              <a:ext uri="{FF2B5EF4-FFF2-40B4-BE49-F238E27FC236}">
                <a16:creationId xmlns:a16="http://schemas.microsoft.com/office/drawing/2014/main" id="{8739C6A5-3ACF-9944-9D4C-2E90C5BF6A79}"/>
              </a:ext>
            </a:extLst>
          </p:cNvPr>
          <p:cNvPicPr>
            <a:picLocks noGrp="1" noChangeAspect="1"/>
          </p:cNvPicPr>
          <p:nvPr>
            <p:ph type="pic" idx="1"/>
          </p:nvPr>
        </p:nvPicPr>
        <p:blipFill>
          <a:blip r:embed="rId3"/>
          <a:srcRect t="661" b="661"/>
          <a:stretch>
            <a:fillRect/>
          </a:stretch>
        </p:blipFill>
        <p:spPr/>
      </p:pic>
      <p:pic>
        <p:nvPicPr>
          <p:cNvPr id="4" name="Resim 3">
            <a:extLst>
              <a:ext uri="{FF2B5EF4-FFF2-40B4-BE49-F238E27FC236}">
                <a16:creationId xmlns:a16="http://schemas.microsoft.com/office/drawing/2014/main" id="{B4D55F5C-349B-BD4F-9104-E898DC95B99F}"/>
              </a:ext>
            </a:extLst>
          </p:cNvPr>
          <p:cNvPicPr>
            <a:picLocks noChangeAspect="1"/>
          </p:cNvPicPr>
          <p:nvPr/>
        </p:nvPicPr>
        <p:blipFill rotWithShape="1">
          <a:blip r:embed="rId4"/>
          <a:srcRect l="55326"/>
          <a:stretch/>
        </p:blipFill>
        <p:spPr>
          <a:xfrm>
            <a:off x="714998" y="0"/>
            <a:ext cx="5445010" cy="6858000"/>
          </a:xfrm>
          <a:prstGeom prst="rect">
            <a:avLst/>
          </a:prstGeom>
        </p:spPr>
      </p:pic>
      <p:pic>
        <p:nvPicPr>
          <p:cNvPr id="3" name="Resim 2">
            <a:extLst>
              <a:ext uri="{FF2B5EF4-FFF2-40B4-BE49-F238E27FC236}">
                <a16:creationId xmlns:a16="http://schemas.microsoft.com/office/drawing/2014/main" id="{D538D7D2-0F66-2B68-C58F-E28A7412DA38}"/>
              </a:ext>
            </a:extLst>
          </p:cNvPr>
          <p:cNvPicPr>
            <a:picLocks noChangeAspect="1"/>
          </p:cNvPicPr>
          <p:nvPr/>
        </p:nvPicPr>
        <p:blipFill>
          <a:blip r:embed="rId5"/>
          <a:stretch>
            <a:fillRect/>
          </a:stretch>
        </p:blipFill>
        <p:spPr>
          <a:xfrm>
            <a:off x="5410200" y="6210300"/>
            <a:ext cx="1371600" cy="584200"/>
          </a:xfrm>
          <a:prstGeom prst="rect">
            <a:avLst/>
          </a:prstGeom>
        </p:spPr>
      </p:pic>
      <p:sp>
        <p:nvSpPr>
          <p:cNvPr id="6" name="Metin kutusu 5">
            <a:extLst>
              <a:ext uri="{FF2B5EF4-FFF2-40B4-BE49-F238E27FC236}">
                <a16:creationId xmlns:a16="http://schemas.microsoft.com/office/drawing/2014/main" id="{CFA30CC2-4622-84BF-D03A-19139EC1081C}"/>
              </a:ext>
            </a:extLst>
          </p:cNvPr>
          <p:cNvSpPr txBox="1"/>
          <p:nvPr/>
        </p:nvSpPr>
        <p:spPr>
          <a:xfrm>
            <a:off x="5595722" y="4068815"/>
            <a:ext cx="609834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İnsan bazen klasik ekonomi biliminin tanımladığı gibi </a:t>
            </a:r>
            <a:r>
              <a:rPr lang="tr-TR" dirty="0" err="1"/>
              <a:t>homoeconomicus</a:t>
            </a:r>
            <a:r>
              <a:rPr lang="tr-TR" dirty="0"/>
              <a:t> değil yani akıllıca hareket etmiyor. </a:t>
            </a:r>
          </a:p>
        </p:txBody>
      </p:sp>
    </p:spTree>
    <p:extLst>
      <p:ext uri="{BB962C8B-B14F-4D97-AF65-F5344CB8AC3E}">
        <p14:creationId xmlns:p14="http://schemas.microsoft.com/office/powerpoint/2010/main" val="355781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40D566-D63F-D44B-B97F-8CD28DF94485}"/>
              </a:ext>
            </a:extLst>
          </p:cNvPr>
          <p:cNvSpPr>
            <a:spLocks noGrp="1"/>
          </p:cNvSpPr>
          <p:nvPr>
            <p:ph type="title"/>
          </p:nvPr>
        </p:nvSpPr>
        <p:spPr>
          <a:xfrm>
            <a:off x="6424392" y="381974"/>
            <a:ext cx="5586190" cy="1325563"/>
          </a:xfrm>
        </p:spPr>
        <p:txBody>
          <a:bodyPr/>
          <a:lstStyle/>
          <a:p>
            <a:r>
              <a:rPr lang="tr-TR" dirty="0"/>
              <a:t>Alışverişe Giderken… </a:t>
            </a:r>
          </a:p>
        </p:txBody>
      </p:sp>
      <p:pic>
        <p:nvPicPr>
          <p:cNvPr id="6" name="Resim Yer Tutucusu 5">
            <a:extLst>
              <a:ext uri="{FF2B5EF4-FFF2-40B4-BE49-F238E27FC236}">
                <a16:creationId xmlns:a16="http://schemas.microsoft.com/office/drawing/2014/main" id="{E86CE6F0-A7F5-1A4A-97EE-4FFF95BEDD0F}"/>
              </a:ext>
            </a:extLst>
          </p:cNvPr>
          <p:cNvPicPr>
            <a:picLocks noGrp="1" noChangeAspect="1"/>
          </p:cNvPicPr>
          <p:nvPr>
            <p:ph type="pic" idx="13"/>
          </p:nvPr>
        </p:nvPicPr>
        <p:blipFill>
          <a:blip r:embed="rId3"/>
          <a:srcRect t="980" b="980"/>
          <a:stretch>
            <a:fillRect/>
          </a:stretch>
        </p:blipFill>
        <p:spPr/>
      </p:pic>
      <p:sp>
        <p:nvSpPr>
          <p:cNvPr id="4" name="İçerik Yer Tutucusu 3">
            <a:extLst>
              <a:ext uri="{FF2B5EF4-FFF2-40B4-BE49-F238E27FC236}">
                <a16:creationId xmlns:a16="http://schemas.microsoft.com/office/drawing/2014/main" id="{44D437C8-A37A-734B-AFFB-F71C4EE7E1E3}"/>
              </a:ext>
            </a:extLst>
          </p:cNvPr>
          <p:cNvSpPr>
            <a:spLocks noGrp="1"/>
          </p:cNvSpPr>
          <p:nvPr>
            <p:ph sz="half" idx="1"/>
          </p:nvPr>
        </p:nvSpPr>
        <p:spPr>
          <a:xfrm>
            <a:off x="6424392" y="1707537"/>
            <a:ext cx="5586190" cy="4013200"/>
          </a:xfrm>
        </p:spPr>
        <p:txBody>
          <a:bodyPr>
            <a:normAutofit/>
          </a:bodyPr>
          <a:lstStyle/>
          <a:p>
            <a:r>
              <a:rPr lang="tr-TR" dirty="0"/>
              <a:t>Piyasa araştırması yapmadan alışveriş yapmayalım. </a:t>
            </a:r>
          </a:p>
          <a:p>
            <a:r>
              <a:rPr lang="tr-TR" dirty="0"/>
              <a:t>Evde bir alışveriş listesi hazırlayalım. </a:t>
            </a:r>
          </a:p>
          <a:p>
            <a:r>
              <a:rPr lang="tr-TR" dirty="0"/>
              <a:t>Küçük marketlere gitmeye çalışın. </a:t>
            </a:r>
          </a:p>
          <a:p>
            <a:r>
              <a:rPr lang="tr-TR" dirty="0"/>
              <a:t>Alışverişe aç gitmemeye çalışın.</a:t>
            </a:r>
          </a:p>
          <a:p>
            <a:r>
              <a:rPr lang="tr-TR" dirty="0"/>
              <a:t>Sırf indirimde diye ihtiyacınız olmayan bir şeyi almayın.</a:t>
            </a:r>
          </a:p>
          <a:p>
            <a:r>
              <a:rPr lang="tr-TR" dirty="0"/>
              <a:t>Bozulan bir ürünü önce tamir ettirmeyi deneyin. </a:t>
            </a:r>
          </a:p>
          <a:p>
            <a:endParaRPr lang="tr-TR" dirty="0"/>
          </a:p>
        </p:txBody>
      </p:sp>
      <p:pic>
        <p:nvPicPr>
          <p:cNvPr id="7" name="Resim 6">
            <a:extLst>
              <a:ext uri="{FF2B5EF4-FFF2-40B4-BE49-F238E27FC236}">
                <a16:creationId xmlns:a16="http://schemas.microsoft.com/office/drawing/2014/main" id="{8BC0C85A-5E81-5D49-AAC9-10694150DC9C}"/>
              </a:ext>
            </a:extLst>
          </p:cNvPr>
          <p:cNvPicPr>
            <a:picLocks noChangeAspect="1"/>
          </p:cNvPicPr>
          <p:nvPr/>
        </p:nvPicPr>
        <p:blipFill rotWithShape="1">
          <a:blip r:embed="rId4"/>
          <a:srcRect l="1474" t="8074" r="47305" b="9672"/>
          <a:stretch/>
        </p:blipFill>
        <p:spPr>
          <a:xfrm>
            <a:off x="181418" y="528392"/>
            <a:ext cx="6242974" cy="5640946"/>
          </a:xfrm>
          <a:prstGeom prst="rect">
            <a:avLst/>
          </a:prstGeom>
        </p:spPr>
      </p:pic>
      <p:pic>
        <p:nvPicPr>
          <p:cNvPr id="3" name="Resim 2">
            <a:extLst>
              <a:ext uri="{FF2B5EF4-FFF2-40B4-BE49-F238E27FC236}">
                <a16:creationId xmlns:a16="http://schemas.microsoft.com/office/drawing/2014/main" id="{4D15CB99-B9FD-7F79-42DC-2CF63D945C46}"/>
              </a:ext>
            </a:extLst>
          </p:cNvPr>
          <p:cNvPicPr>
            <a:picLocks noChangeAspect="1"/>
          </p:cNvPicPr>
          <p:nvPr/>
        </p:nvPicPr>
        <p:blipFill>
          <a:blip r:embed="rId5"/>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2400594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374BE8-80CC-4A47-87F7-AB3694E78596}"/>
              </a:ext>
            </a:extLst>
          </p:cNvPr>
          <p:cNvSpPr>
            <a:spLocks noGrp="1"/>
          </p:cNvSpPr>
          <p:nvPr>
            <p:ph type="title"/>
          </p:nvPr>
        </p:nvSpPr>
        <p:spPr/>
        <p:txBody>
          <a:bodyPr/>
          <a:lstStyle/>
          <a:p>
            <a:r>
              <a:rPr lang="tr-TR" dirty="0"/>
              <a:t>Acil Durum Fonu</a:t>
            </a:r>
          </a:p>
        </p:txBody>
      </p:sp>
      <p:pic>
        <p:nvPicPr>
          <p:cNvPr id="6" name="Resim Yer Tutucusu 5">
            <a:extLst>
              <a:ext uri="{FF2B5EF4-FFF2-40B4-BE49-F238E27FC236}">
                <a16:creationId xmlns:a16="http://schemas.microsoft.com/office/drawing/2014/main" id="{45AFDB20-6969-964E-8F19-EC072CFA2AEC}"/>
              </a:ext>
            </a:extLst>
          </p:cNvPr>
          <p:cNvPicPr>
            <a:picLocks noGrp="1" noChangeAspect="1"/>
          </p:cNvPicPr>
          <p:nvPr>
            <p:ph type="pic" idx="1"/>
          </p:nvPr>
        </p:nvPicPr>
        <p:blipFill>
          <a:blip r:embed="rId3"/>
          <a:srcRect t="661" b="661"/>
          <a:stretch>
            <a:fillRect/>
          </a:stretch>
        </p:blipFill>
        <p:spPr/>
      </p:pic>
      <p:sp>
        <p:nvSpPr>
          <p:cNvPr id="4" name="İçerik Yer Tutucusu 3">
            <a:extLst>
              <a:ext uri="{FF2B5EF4-FFF2-40B4-BE49-F238E27FC236}">
                <a16:creationId xmlns:a16="http://schemas.microsoft.com/office/drawing/2014/main" id="{7FAEE2D8-F1BA-2C4F-A135-8A0E6D32DED5}"/>
              </a:ext>
            </a:extLst>
          </p:cNvPr>
          <p:cNvSpPr>
            <a:spLocks noGrp="1"/>
          </p:cNvSpPr>
          <p:nvPr>
            <p:ph idx="13"/>
          </p:nvPr>
        </p:nvSpPr>
        <p:spPr>
          <a:xfrm>
            <a:off x="6500870" y="2603400"/>
            <a:ext cx="5011757" cy="3119863"/>
          </a:xfrm>
        </p:spPr>
        <p:txBody>
          <a:bodyPr/>
          <a:lstStyle/>
          <a:p>
            <a:r>
              <a:rPr lang="tr-TR" dirty="0"/>
              <a:t>Kaza</a:t>
            </a:r>
          </a:p>
          <a:p>
            <a:r>
              <a:rPr lang="tr-TR" dirty="0"/>
              <a:t>İşten çıkma</a:t>
            </a:r>
          </a:p>
          <a:p>
            <a:r>
              <a:rPr lang="tr-TR" dirty="0"/>
              <a:t>Sağlık sorunları</a:t>
            </a:r>
          </a:p>
          <a:p>
            <a:r>
              <a:rPr lang="tr-TR" dirty="0"/>
              <a:t>Hırsızlık</a:t>
            </a:r>
          </a:p>
          <a:p>
            <a:r>
              <a:rPr lang="tr-TR" dirty="0"/>
              <a:t>Doğal afet</a:t>
            </a:r>
          </a:p>
          <a:p>
            <a:endParaRPr lang="tr-TR" dirty="0"/>
          </a:p>
        </p:txBody>
      </p:sp>
      <p:pic>
        <p:nvPicPr>
          <p:cNvPr id="7" name="Resim 6">
            <a:extLst>
              <a:ext uri="{FF2B5EF4-FFF2-40B4-BE49-F238E27FC236}">
                <a16:creationId xmlns:a16="http://schemas.microsoft.com/office/drawing/2014/main" id="{3280CF52-EF46-F24F-8506-C7A183FF3687}"/>
              </a:ext>
            </a:extLst>
          </p:cNvPr>
          <p:cNvPicPr>
            <a:picLocks noChangeAspect="1"/>
          </p:cNvPicPr>
          <p:nvPr/>
        </p:nvPicPr>
        <p:blipFill rotWithShape="1">
          <a:blip r:embed="rId4"/>
          <a:srcRect l="55326"/>
          <a:stretch/>
        </p:blipFill>
        <p:spPr>
          <a:xfrm>
            <a:off x="730173" y="12700"/>
            <a:ext cx="5445010" cy="6858000"/>
          </a:xfrm>
          <a:prstGeom prst="rect">
            <a:avLst/>
          </a:prstGeom>
        </p:spPr>
      </p:pic>
      <p:pic>
        <p:nvPicPr>
          <p:cNvPr id="3" name="Resim 2">
            <a:extLst>
              <a:ext uri="{FF2B5EF4-FFF2-40B4-BE49-F238E27FC236}">
                <a16:creationId xmlns:a16="http://schemas.microsoft.com/office/drawing/2014/main" id="{233AE031-B6C7-F0EE-431C-7D21C0B9DC06}"/>
              </a:ext>
            </a:extLst>
          </p:cNvPr>
          <p:cNvPicPr>
            <a:picLocks noChangeAspect="1"/>
          </p:cNvPicPr>
          <p:nvPr/>
        </p:nvPicPr>
        <p:blipFill>
          <a:blip r:embed="rId5"/>
          <a:stretch>
            <a:fillRect/>
          </a:stretch>
        </p:blipFill>
        <p:spPr>
          <a:xfrm>
            <a:off x="5410200" y="6210300"/>
            <a:ext cx="1371600" cy="584200"/>
          </a:xfrm>
          <a:prstGeom prst="rect">
            <a:avLst/>
          </a:prstGeom>
        </p:spPr>
      </p:pic>
    </p:spTree>
    <p:extLst>
      <p:ext uri="{BB962C8B-B14F-4D97-AF65-F5344CB8AC3E}">
        <p14:creationId xmlns:p14="http://schemas.microsoft.com/office/powerpoint/2010/main" val="20256051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374BE8-80CC-4A47-87F7-AB3694E78596}"/>
              </a:ext>
            </a:extLst>
          </p:cNvPr>
          <p:cNvSpPr>
            <a:spLocks noGrp="1"/>
          </p:cNvSpPr>
          <p:nvPr>
            <p:ph type="title"/>
          </p:nvPr>
        </p:nvSpPr>
        <p:spPr>
          <a:xfrm>
            <a:off x="398443" y="332367"/>
            <a:ext cx="5011757" cy="1674564"/>
          </a:xfrm>
        </p:spPr>
        <p:txBody>
          <a:bodyPr/>
          <a:lstStyle/>
          <a:p>
            <a:r>
              <a:rPr lang="tr-TR" dirty="0"/>
              <a:t>Acil Durum Fonu</a:t>
            </a:r>
          </a:p>
        </p:txBody>
      </p:sp>
      <p:sp>
        <p:nvSpPr>
          <p:cNvPr id="4" name="İçerik Yer Tutucusu 3">
            <a:extLst>
              <a:ext uri="{FF2B5EF4-FFF2-40B4-BE49-F238E27FC236}">
                <a16:creationId xmlns:a16="http://schemas.microsoft.com/office/drawing/2014/main" id="{7FAEE2D8-F1BA-2C4F-A135-8A0E6D32DED5}"/>
              </a:ext>
            </a:extLst>
          </p:cNvPr>
          <p:cNvSpPr>
            <a:spLocks noGrp="1"/>
          </p:cNvSpPr>
          <p:nvPr>
            <p:ph idx="13"/>
          </p:nvPr>
        </p:nvSpPr>
        <p:spPr>
          <a:xfrm>
            <a:off x="398442" y="1603718"/>
            <a:ext cx="11249607" cy="4037428"/>
          </a:xfrm>
        </p:spPr>
        <p:txBody>
          <a:bodyPr>
            <a:normAutofit fontScale="85000" lnSpcReduction="20000"/>
          </a:bodyPr>
          <a:lstStyle/>
          <a:p>
            <a:r>
              <a:rPr lang="tr-TR" dirty="0"/>
              <a:t>Acil Durum Fonu biriktirmeliyiz! Acil durumlara karşı bir kenarda size maliyeti olmayan birikiminizin hesabınız. Yani beklenmedik olaylar karşısında güçlü olmanızı sağlayan nakit para. Bu para en az giderlerinizin 3 katı miktarında olmalı. Acil Durum Fonu’nun 4 önemli şartı var: </a:t>
            </a:r>
          </a:p>
          <a:p>
            <a:r>
              <a:rPr lang="tr-TR" dirty="0"/>
              <a:t>Bu para nakit olmalı, </a:t>
            </a:r>
          </a:p>
          <a:p>
            <a:r>
              <a:rPr lang="tr-TR" dirty="0"/>
              <a:t>Kolay erişilebilir olmalı, </a:t>
            </a:r>
          </a:p>
          <a:p>
            <a:r>
              <a:rPr lang="tr-TR" dirty="0"/>
              <a:t>Ayrı bir hesapta olmalı, </a:t>
            </a:r>
          </a:p>
          <a:p>
            <a:r>
              <a:rPr lang="tr-TR" dirty="0"/>
              <a:t>Maliyeti olmamalı. </a:t>
            </a:r>
          </a:p>
          <a:p>
            <a:r>
              <a:rPr lang="tr-TR" dirty="0"/>
              <a:t>Yani acil durum fonu bir yatırım aracında durmamalıdır. </a:t>
            </a:r>
          </a:p>
          <a:p>
            <a:r>
              <a:rPr lang="tr-TR" dirty="0"/>
              <a:t>Acil durum geldiğinde zarardayım bozdurmasam mı diye düşünmemelisiniz. Üzerinde düşünmenizi istediğim çok önemli bir soru var. Hangisi sizi daha güçlü hissettirir? Şık bir elbise mi yoksa 3 aylık acil durum fonunuz mu? Asla benim başıma acil bir şey gelmez demeyin. Her şey insanlar için!</a:t>
            </a:r>
          </a:p>
          <a:p>
            <a:r>
              <a:rPr lang="tr-TR" dirty="0"/>
              <a:t>Resim: "Acil durumlarda camı kırınız!" dan yola çıkarak, kırık cam ve içinden çıkan bir ağaç hayatı temsil ediyor. Kısaca bir kurtuluş simgesidir.</a:t>
            </a:r>
          </a:p>
          <a:p>
            <a:endParaRPr lang="tr-TR" dirty="0"/>
          </a:p>
          <a:p>
            <a:endParaRPr lang="tr-TR" dirty="0"/>
          </a:p>
          <a:p>
            <a:endParaRPr lang="tr-TR" dirty="0"/>
          </a:p>
          <a:p>
            <a:endParaRPr lang="tr-TR" dirty="0"/>
          </a:p>
          <a:p>
            <a:endParaRPr lang="tr-TR" dirty="0"/>
          </a:p>
          <a:p>
            <a:endParaRPr lang="tr-TR" dirty="0"/>
          </a:p>
        </p:txBody>
      </p:sp>
      <p:pic>
        <p:nvPicPr>
          <p:cNvPr id="3" name="Resim 2">
            <a:extLst>
              <a:ext uri="{FF2B5EF4-FFF2-40B4-BE49-F238E27FC236}">
                <a16:creationId xmlns:a16="http://schemas.microsoft.com/office/drawing/2014/main" id="{233AE031-B6C7-F0EE-431C-7D21C0B9DC06}"/>
              </a:ext>
            </a:extLst>
          </p:cNvPr>
          <p:cNvPicPr>
            <a:picLocks noChangeAspect="1"/>
          </p:cNvPicPr>
          <p:nvPr/>
        </p:nvPicPr>
        <p:blipFill>
          <a:blip r:embed="rId3"/>
          <a:stretch>
            <a:fillRect/>
          </a:stretch>
        </p:blipFill>
        <p:spPr>
          <a:xfrm>
            <a:off x="5410200" y="6210300"/>
            <a:ext cx="1371600" cy="584200"/>
          </a:xfrm>
          <a:prstGeom prst="rect">
            <a:avLst/>
          </a:prstGeom>
        </p:spPr>
      </p:pic>
    </p:spTree>
    <p:extLst>
      <p:ext uri="{BB962C8B-B14F-4D97-AF65-F5344CB8AC3E}">
        <p14:creationId xmlns:p14="http://schemas.microsoft.com/office/powerpoint/2010/main" val="521839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Yer Tutucusu 6">
            <a:extLst>
              <a:ext uri="{FF2B5EF4-FFF2-40B4-BE49-F238E27FC236}">
                <a16:creationId xmlns:a16="http://schemas.microsoft.com/office/drawing/2014/main" id="{2CA6809D-B5B3-C34B-A398-D409598934EC}"/>
              </a:ext>
            </a:extLst>
          </p:cNvPr>
          <p:cNvPicPr>
            <a:picLocks noGrp="1" noChangeAspect="1"/>
          </p:cNvPicPr>
          <p:nvPr>
            <p:ph type="pic" idx="13"/>
          </p:nvPr>
        </p:nvPicPr>
        <p:blipFill>
          <a:blip r:embed="rId3"/>
          <a:srcRect l="21875" r="21875"/>
          <a:stretch>
            <a:fillRect/>
          </a:stretch>
        </p:blipFill>
        <p:spPr/>
      </p:pic>
      <p:pic>
        <p:nvPicPr>
          <p:cNvPr id="5" name="Resim 4">
            <a:extLst>
              <a:ext uri="{FF2B5EF4-FFF2-40B4-BE49-F238E27FC236}">
                <a16:creationId xmlns:a16="http://schemas.microsoft.com/office/drawing/2014/main" id="{F5DE1ABC-A96F-8845-BA42-07B8E1601D27}"/>
              </a:ext>
            </a:extLst>
          </p:cNvPr>
          <p:cNvPicPr>
            <a:picLocks noChangeAspect="1"/>
          </p:cNvPicPr>
          <p:nvPr/>
        </p:nvPicPr>
        <p:blipFill rotWithShape="1">
          <a:blip r:embed="rId4"/>
          <a:srcRect l="1474" t="8074" r="47305" b="9672"/>
          <a:stretch/>
        </p:blipFill>
        <p:spPr>
          <a:xfrm>
            <a:off x="5606435" y="596652"/>
            <a:ext cx="6242974" cy="5640946"/>
          </a:xfrm>
          <a:prstGeom prst="rect">
            <a:avLst/>
          </a:prstGeom>
        </p:spPr>
      </p:pic>
      <p:sp>
        <p:nvSpPr>
          <p:cNvPr id="3" name="Başlık 2">
            <a:extLst>
              <a:ext uri="{FF2B5EF4-FFF2-40B4-BE49-F238E27FC236}">
                <a16:creationId xmlns:a16="http://schemas.microsoft.com/office/drawing/2014/main" id="{957C32DB-2956-7A46-A2A0-8F1ED971286D}"/>
              </a:ext>
            </a:extLst>
          </p:cNvPr>
          <p:cNvSpPr>
            <a:spLocks noGrp="1"/>
          </p:cNvSpPr>
          <p:nvPr>
            <p:ph type="title"/>
          </p:nvPr>
        </p:nvSpPr>
        <p:spPr>
          <a:xfrm>
            <a:off x="1363942" y="2448663"/>
            <a:ext cx="5586190" cy="1325563"/>
          </a:xfrm>
        </p:spPr>
        <p:txBody>
          <a:bodyPr/>
          <a:lstStyle/>
          <a:p>
            <a:r>
              <a:rPr lang="tr-TR" dirty="0"/>
              <a:t>Borçlanma</a:t>
            </a:r>
          </a:p>
        </p:txBody>
      </p:sp>
      <p:pic>
        <p:nvPicPr>
          <p:cNvPr id="2" name="Resim 1">
            <a:extLst>
              <a:ext uri="{FF2B5EF4-FFF2-40B4-BE49-F238E27FC236}">
                <a16:creationId xmlns:a16="http://schemas.microsoft.com/office/drawing/2014/main" id="{49960B11-663E-8E66-AEB6-849FA3E4F773}"/>
              </a:ext>
            </a:extLst>
          </p:cNvPr>
          <p:cNvPicPr>
            <a:picLocks noChangeAspect="1"/>
          </p:cNvPicPr>
          <p:nvPr/>
        </p:nvPicPr>
        <p:blipFill>
          <a:blip r:embed="rId5"/>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3757076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1BD76B98-38A6-96F9-E798-C79CD18CAD7C}"/>
              </a:ext>
            </a:extLst>
          </p:cNvPr>
          <p:cNvPicPr>
            <a:picLocks noChangeAspect="1"/>
          </p:cNvPicPr>
          <p:nvPr/>
        </p:nvPicPr>
        <p:blipFill>
          <a:blip r:embed="rId2"/>
          <a:stretch>
            <a:fillRect/>
          </a:stretch>
        </p:blipFill>
        <p:spPr>
          <a:xfrm>
            <a:off x="5351160" y="6203852"/>
            <a:ext cx="1415399" cy="594313"/>
          </a:xfrm>
          <a:prstGeom prst="rect">
            <a:avLst/>
          </a:prstGeom>
        </p:spPr>
      </p:pic>
      <p:sp>
        <p:nvSpPr>
          <p:cNvPr id="6" name="Metin kutusu 5">
            <a:extLst>
              <a:ext uri="{FF2B5EF4-FFF2-40B4-BE49-F238E27FC236}">
                <a16:creationId xmlns:a16="http://schemas.microsoft.com/office/drawing/2014/main" id="{BE060806-5E13-D103-3926-04863935FE40}"/>
              </a:ext>
            </a:extLst>
          </p:cNvPr>
          <p:cNvSpPr txBox="1"/>
          <p:nvPr/>
        </p:nvSpPr>
        <p:spPr>
          <a:xfrm>
            <a:off x="309489" y="1170360"/>
            <a:ext cx="11422966" cy="4708981"/>
          </a:xfrm>
          <a:prstGeom prst="rect">
            <a:avLst/>
          </a:prstGeom>
          <a:noFill/>
        </p:spPr>
        <p:txBody>
          <a:bodyPr wrap="square">
            <a:spAutoFit/>
          </a:bodyPr>
          <a:lstStyle/>
          <a:p>
            <a:pPr marL="171450" indent="-171450">
              <a:buFont typeface="Arial"/>
              <a:buChar char="•"/>
              <a:defRPr/>
            </a:pPr>
            <a:r>
              <a:rPr lang="tr-TR" sz="2000" dirty="0"/>
              <a:t>Niye borçlanıyoruz? </a:t>
            </a:r>
            <a:endParaRPr lang="tr-TR" sz="2000" dirty="0">
              <a:cs typeface="Calibri" panose="020F0502020204030204"/>
            </a:endParaRPr>
          </a:p>
          <a:p>
            <a:pPr marL="171450" indent="-171450">
              <a:buFont typeface="Arial"/>
              <a:buChar char="•"/>
              <a:defRPr/>
            </a:pPr>
            <a:r>
              <a:rPr lang="tr-TR" sz="2000" dirty="0"/>
              <a:t>Borç nedir? </a:t>
            </a:r>
            <a:endParaRPr lang="tr-TR" sz="2000" dirty="0">
              <a:cs typeface="Calibri" panose="020F0502020204030204"/>
            </a:endParaRPr>
          </a:p>
          <a:p>
            <a:pPr marL="171450" indent="-171450">
              <a:buFont typeface="Arial"/>
              <a:buChar char="•"/>
              <a:defRPr/>
            </a:pPr>
            <a:r>
              <a:rPr lang="tr-TR" sz="2000" dirty="0"/>
              <a:t>İyi borç kötü borç kavramı </a:t>
            </a:r>
            <a:endParaRPr lang="tr-TR" sz="2000" dirty="0">
              <a:cs typeface="Calibri" panose="020F0502020204030204"/>
            </a:endParaRPr>
          </a:p>
          <a:p>
            <a:pPr marL="171450" indent="-171450">
              <a:buFont typeface="Arial"/>
              <a:buChar char="•"/>
              <a:defRPr/>
            </a:pPr>
            <a:r>
              <a:rPr lang="tr-TR" sz="2000" dirty="0"/>
              <a:t>Borçlanmadan önce (kendini sorgula) </a:t>
            </a:r>
            <a:endParaRPr lang="tr-TR" sz="2000" dirty="0">
              <a:cs typeface="Calibri" panose="020F0502020204030204"/>
            </a:endParaRPr>
          </a:p>
          <a:p>
            <a:pPr marL="171450" indent="-171450">
              <a:buFont typeface="Arial"/>
              <a:buChar char="•"/>
              <a:defRPr/>
            </a:pPr>
            <a:r>
              <a:rPr lang="tr-TR" sz="2000" dirty="0"/>
              <a:t>Akıllı borçlanma </a:t>
            </a:r>
            <a:endParaRPr lang="tr-TR" sz="2000" dirty="0">
              <a:cs typeface="Calibri" panose="020F0502020204030204"/>
            </a:endParaRPr>
          </a:p>
          <a:p>
            <a:pPr marL="171450" indent="-171450">
              <a:buFont typeface="Arial"/>
              <a:buChar char="•"/>
              <a:defRPr/>
            </a:pPr>
            <a:r>
              <a:rPr lang="tr-TR" sz="2000" dirty="0"/>
              <a:t>Borçlanmanın maliyeti </a:t>
            </a:r>
            <a:endParaRPr lang="tr-TR" sz="2000" dirty="0">
              <a:cs typeface="Calibri" panose="020F0502020204030204"/>
            </a:endParaRPr>
          </a:p>
          <a:p>
            <a:pPr marL="171450" indent="-171450">
              <a:buFont typeface="Arial"/>
              <a:buChar char="•"/>
              <a:defRPr/>
            </a:pPr>
            <a:r>
              <a:rPr lang="tr-TR" sz="2000" dirty="0"/>
              <a:t>Borç kapatma </a:t>
            </a:r>
            <a:endParaRPr lang="tr-TR" sz="2000" dirty="0">
              <a:cs typeface="Calibri" panose="020F0502020204030204"/>
            </a:endParaRPr>
          </a:p>
          <a:p>
            <a:pPr marL="171450" indent="-171450">
              <a:buFont typeface="Arial"/>
              <a:buChar char="•"/>
              <a:defRPr/>
            </a:pPr>
            <a:r>
              <a:rPr lang="tr-TR" sz="2000" dirty="0"/>
              <a:t>Kredi sicili konuları incelenecektir. </a:t>
            </a:r>
          </a:p>
          <a:p>
            <a:pPr marL="171450" indent="-171450">
              <a:buFont typeface="Arial"/>
              <a:buChar char="•"/>
              <a:defRPr/>
            </a:pPr>
            <a:endParaRPr lang="tr-TR" sz="2000" dirty="0">
              <a:cs typeface="Calibri"/>
            </a:endParaRPr>
          </a:p>
          <a:p>
            <a:pPr>
              <a:defRPr/>
            </a:pPr>
            <a:r>
              <a:rPr lang="tr-TR" sz="2000" dirty="0"/>
              <a:t>Borçlarımızı yönetmek oldukça zor bir durum, evet. Atla Gel Şaban filminde Kemal Sunal bakkala, kasaba yakalanmamak için girdiği kılık aslında borçlu bir kişinin yaşadığı zorlu durumu özetle anlatıyor. Bu durumda olmamak için borçlarımızı yönetebilmek önemlidir.</a:t>
            </a:r>
            <a:endParaRPr lang="tr-TR" sz="2000" dirty="0">
              <a:cs typeface="Calibri" panose="020F0502020204030204"/>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tr-TR" sz="2000" dirty="0"/>
          </a:p>
          <a:p>
            <a:pPr marL="0" marR="0" indent="0" algn="l" defTabSz="914400" rtl="0" eaLnBrk="1" fontAlgn="auto" latinLnBrk="0" hangingPunct="1">
              <a:lnSpc>
                <a:spcPct val="100000"/>
              </a:lnSpc>
              <a:spcBef>
                <a:spcPts val="0"/>
              </a:spcBef>
              <a:spcAft>
                <a:spcPts val="0"/>
              </a:spcAft>
              <a:buClrTx/>
              <a:buSzTx/>
              <a:buFontTx/>
              <a:buNone/>
              <a:tabLst/>
              <a:defRPr/>
            </a:pPr>
            <a:endParaRPr lang="tr-TR" sz="2000" dirty="0"/>
          </a:p>
          <a:p>
            <a:endParaRPr lang="tr-TR" sz="2000" dirty="0"/>
          </a:p>
        </p:txBody>
      </p:sp>
    </p:spTree>
    <p:extLst>
      <p:ext uri="{BB962C8B-B14F-4D97-AF65-F5344CB8AC3E}">
        <p14:creationId xmlns:p14="http://schemas.microsoft.com/office/powerpoint/2010/main" val="18223990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a:extLst>
              <a:ext uri="{FF2B5EF4-FFF2-40B4-BE49-F238E27FC236}">
                <a16:creationId xmlns:a16="http://schemas.microsoft.com/office/drawing/2014/main" id="{AC35601E-062B-3D43-8133-5EAE9ECC291B}"/>
              </a:ext>
            </a:extLst>
          </p:cNvPr>
          <p:cNvPicPr>
            <a:picLocks noGrp="1" noChangeAspect="1"/>
          </p:cNvPicPr>
          <p:nvPr>
            <p:ph type="pic" idx="13"/>
          </p:nvPr>
        </p:nvPicPr>
        <p:blipFill>
          <a:blip r:embed="rId3"/>
          <a:srcRect t="980" b="980"/>
          <a:stretch>
            <a:fillRect/>
          </a:stretch>
        </p:blipFill>
        <p:spPr/>
      </p:pic>
      <p:sp>
        <p:nvSpPr>
          <p:cNvPr id="3" name="Başlık 2">
            <a:extLst>
              <a:ext uri="{FF2B5EF4-FFF2-40B4-BE49-F238E27FC236}">
                <a16:creationId xmlns:a16="http://schemas.microsoft.com/office/drawing/2014/main" id="{8580C75D-8D00-654D-9130-93114654937E}"/>
              </a:ext>
            </a:extLst>
          </p:cNvPr>
          <p:cNvSpPr>
            <a:spLocks noGrp="1"/>
          </p:cNvSpPr>
          <p:nvPr>
            <p:ph type="title"/>
          </p:nvPr>
        </p:nvSpPr>
        <p:spPr/>
        <p:txBody>
          <a:bodyPr/>
          <a:lstStyle/>
          <a:p>
            <a:r>
              <a:rPr lang="tr-TR" dirty="0"/>
              <a:t>Borçlanmak kötü bir şey mi ?</a:t>
            </a:r>
          </a:p>
        </p:txBody>
      </p:sp>
      <p:sp>
        <p:nvSpPr>
          <p:cNvPr id="4" name="İçerik Yer Tutucusu 3">
            <a:extLst>
              <a:ext uri="{FF2B5EF4-FFF2-40B4-BE49-F238E27FC236}">
                <a16:creationId xmlns:a16="http://schemas.microsoft.com/office/drawing/2014/main" id="{EF4CF1D9-CAC9-D042-A8EF-DA8A70D11965}"/>
              </a:ext>
            </a:extLst>
          </p:cNvPr>
          <p:cNvSpPr>
            <a:spLocks noGrp="1"/>
          </p:cNvSpPr>
          <p:nvPr>
            <p:ph sz="half" idx="1"/>
          </p:nvPr>
        </p:nvSpPr>
        <p:spPr/>
        <p:txBody>
          <a:bodyPr/>
          <a:lstStyle/>
          <a:p>
            <a:r>
              <a:rPr lang="tr-TR" dirty="0"/>
              <a:t>Amaçlı Borç </a:t>
            </a:r>
          </a:p>
          <a:p>
            <a:r>
              <a:rPr lang="tr-TR" dirty="0"/>
              <a:t>Amaçsız Borç</a:t>
            </a:r>
          </a:p>
          <a:p>
            <a:endParaRPr lang="tr-TR" dirty="0"/>
          </a:p>
          <a:p>
            <a:r>
              <a:rPr lang="tr-TR" dirty="0"/>
              <a:t>Borçlarınızın bir amacı var mı, yoksa amaçsız mı borçlanıyorsunuz?</a:t>
            </a:r>
          </a:p>
          <a:p>
            <a:endParaRPr lang="tr-TR" dirty="0"/>
          </a:p>
        </p:txBody>
      </p:sp>
      <p:pic>
        <p:nvPicPr>
          <p:cNvPr id="7" name="Resim 6">
            <a:extLst>
              <a:ext uri="{FF2B5EF4-FFF2-40B4-BE49-F238E27FC236}">
                <a16:creationId xmlns:a16="http://schemas.microsoft.com/office/drawing/2014/main" id="{1A9DA2E6-08DD-5E47-B9F8-4A31EEC7476E}"/>
              </a:ext>
            </a:extLst>
          </p:cNvPr>
          <p:cNvPicPr>
            <a:picLocks noChangeAspect="1"/>
          </p:cNvPicPr>
          <p:nvPr/>
        </p:nvPicPr>
        <p:blipFill rotWithShape="1">
          <a:blip r:embed="rId4"/>
          <a:srcRect l="1474" t="8074" r="47305" b="9672"/>
          <a:stretch/>
        </p:blipFill>
        <p:spPr>
          <a:xfrm>
            <a:off x="5618310" y="596652"/>
            <a:ext cx="6242974" cy="5640946"/>
          </a:xfrm>
          <a:prstGeom prst="rect">
            <a:avLst/>
          </a:prstGeom>
        </p:spPr>
      </p:pic>
      <p:pic>
        <p:nvPicPr>
          <p:cNvPr id="2" name="Resim 1">
            <a:extLst>
              <a:ext uri="{FF2B5EF4-FFF2-40B4-BE49-F238E27FC236}">
                <a16:creationId xmlns:a16="http://schemas.microsoft.com/office/drawing/2014/main" id="{AB63E586-DB3B-7F0F-27F8-BA45398F22F4}"/>
              </a:ext>
            </a:extLst>
          </p:cNvPr>
          <p:cNvPicPr>
            <a:picLocks noChangeAspect="1"/>
          </p:cNvPicPr>
          <p:nvPr/>
        </p:nvPicPr>
        <p:blipFill>
          <a:blip r:embed="rId5"/>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1277601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a:extLst>
              <a:ext uri="{FF2B5EF4-FFF2-40B4-BE49-F238E27FC236}">
                <a16:creationId xmlns:a16="http://schemas.microsoft.com/office/drawing/2014/main" id="{AC35601E-062B-3D43-8133-5EAE9ECC291B}"/>
              </a:ext>
            </a:extLst>
          </p:cNvPr>
          <p:cNvPicPr>
            <a:picLocks noGrp="1" noChangeAspect="1"/>
          </p:cNvPicPr>
          <p:nvPr>
            <p:ph type="pic" idx="13"/>
          </p:nvPr>
        </p:nvPicPr>
        <p:blipFill>
          <a:blip r:embed="rId3"/>
          <a:srcRect t="980" b="980"/>
          <a:stretch>
            <a:fillRect/>
          </a:stretch>
        </p:blipFill>
        <p:spPr/>
      </p:pic>
      <p:sp>
        <p:nvSpPr>
          <p:cNvPr id="4" name="İçerik Yer Tutucusu 3">
            <a:extLst>
              <a:ext uri="{FF2B5EF4-FFF2-40B4-BE49-F238E27FC236}">
                <a16:creationId xmlns:a16="http://schemas.microsoft.com/office/drawing/2014/main" id="{EF4CF1D9-CAC9-D042-A8EF-DA8A70D11965}"/>
              </a:ext>
            </a:extLst>
          </p:cNvPr>
          <p:cNvSpPr>
            <a:spLocks noGrp="1"/>
          </p:cNvSpPr>
          <p:nvPr>
            <p:ph sz="half" idx="1"/>
          </p:nvPr>
        </p:nvSpPr>
        <p:spPr>
          <a:xfrm>
            <a:off x="655604" y="745588"/>
            <a:ext cx="5586190" cy="5262329"/>
          </a:xfrm>
        </p:spPr>
        <p:txBody>
          <a:bodyPr>
            <a:normAutofit fontScale="85000" lnSpcReduction="20000"/>
          </a:bodyPr>
          <a:lstStyle/>
          <a:p>
            <a:pPr marL="0" indent="0">
              <a:buNone/>
            </a:pPr>
            <a:endParaRPr lang="tr-TR" dirty="0"/>
          </a:p>
          <a:p>
            <a:r>
              <a:rPr lang="tr-TR" dirty="0"/>
              <a:t>Amaçsız Borç;	</a:t>
            </a:r>
          </a:p>
          <a:p>
            <a:pPr lvl="1"/>
            <a:r>
              <a:rPr lang="tr-TR" dirty="0"/>
              <a:t>Kontrolsüz Harcama </a:t>
            </a:r>
          </a:p>
          <a:p>
            <a:pPr lvl="1"/>
            <a:r>
              <a:rPr lang="tr-TR" dirty="0"/>
              <a:t>Gereksiz Alışveriş Borcu</a:t>
            </a:r>
          </a:p>
          <a:p>
            <a:pPr lvl="1"/>
            <a:r>
              <a:rPr lang="tr-TR" dirty="0"/>
              <a:t>Bütçeyi Zorlayan aktivite </a:t>
            </a:r>
          </a:p>
          <a:p>
            <a:r>
              <a:rPr lang="tr-TR" dirty="0"/>
              <a:t>Amaçlı Borç;</a:t>
            </a:r>
          </a:p>
          <a:p>
            <a:pPr lvl="1"/>
            <a:r>
              <a:rPr lang="tr-TR" dirty="0"/>
              <a:t>Eğitim öğrenci kredisi</a:t>
            </a:r>
          </a:p>
          <a:p>
            <a:pPr lvl="1"/>
            <a:r>
              <a:rPr lang="tr-TR" dirty="0"/>
              <a:t>Yakın arkadaşlara yardım</a:t>
            </a:r>
          </a:p>
          <a:p>
            <a:r>
              <a:rPr lang="tr-TR" dirty="0"/>
              <a:t>Ne için borçlanıyorsunuz? </a:t>
            </a:r>
          </a:p>
          <a:p>
            <a:r>
              <a:rPr lang="tr-TR" dirty="0"/>
              <a:t>Ne için borçlandığımızı bilirsek, önceden önlemimizi alabiliriz. </a:t>
            </a:r>
          </a:p>
          <a:p>
            <a:r>
              <a:rPr lang="tr-TR" dirty="0"/>
              <a:t>Dişiniz ağrıdığında hap alarak geçiştirebilirsin ya da doktora giderek dişinize kanal tedavisi yaptırarak sorundan kökten kurtulabilirsiniz. </a:t>
            </a:r>
          </a:p>
          <a:p>
            <a:r>
              <a:rPr lang="tr-TR" dirty="0"/>
              <a:t>Borç analizi yapmak da, neden borçlandığımızı bilmek de bizim kendimizi tanımamızı sağlar. Geceleri yatarken finansal huzur içinde uyumamızı sağlar. </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pic>
        <p:nvPicPr>
          <p:cNvPr id="7" name="Resim 6">
            <a:extLst>
              <a:ext uri="{FF2B5EF4-FFF2-40B4-BE49-F238E27FC236}">
                <a16:creationId xmlns:a16="http://schemas.microsoft.com/office/drawing/2014/main" id="{1A9DA2E6-08DD-5E47-B9F8-4A31EEC7476E}"/>
              </a:ext>
            </a:extLst>
          </p:cNvPr>
          <p:cNvPicPr>
            <a:picLocks noChangeAspect="1"/>
          </p:cNvPicPr>
          <p:nvPr/>
        </p:nvPicPr>
        <p:blipFill rotWithShape="1">
          <a:blip r:embed="rId4"/>
          <a:srcRect l="1474" t="8074" r="47305" b="9672"/>
          <a:stretch/>
        </p:blipFill>
        <p:spPr>
          <a:xfrm>
            <a:off x="5618310" y="596652"/>
            <a:ext cx="6242974" cy="5640946"/>
          </a:xfrm>
          <a:prstGeom prst="rect">
            <a:avLst/>
          </a:prstGeom>
        </p:spPr>
      </p:pic>
      <p:pic>
        <p:nvPicPr>
          <p:cNvPr id="2" name="Resim 1">
            <a:extLst>
              <a:ext uri="{FF2B5EF4-FFF2-40B4-BE49-F238E27FC236}">
                <a16:creationId xmlns:a16="http://schemas.microsoft.com/office/drawing/2014/main" id="{AB63E586-DB3B-7F0F-27F8-BA45398F22F4}"/>
              </a:ext>
            </a:extLst>
          </p:cNvPr>
          <p:cNvPicPr>
            <a:picLocks noChangeAspect="1"/>
          </p:cNvPicPr>
          <p:nvPr/>
        </p:nvPicPr>
        <p:blipFill>
          <a:blip r:embed="rId5"/>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1985305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179F886-6A89-1948-B9C9-072A8DDD13AF}"/>
              </a:ext>
            </a:extLst>
          </p:cNvPr>
          <p:cNvSpPr>
            <a:spLocks noGrp="1"/>
          </p:cNvSpPr>
          <p:nvPr>
            <p:ph type="title"/>
          </p:nvPr>
        </p:nvSpPr>
        <p:spPr/>
        <p:txBody>
          <a:bodyPr/>
          <a:lstStyle/>
          <a:p>
            <a:r>
              <a:rPr lang="tr-TR" dirty="0"/>
              <a:t>Borçlanırken kendine sor !</a:t>
            </a:r>
          </a:p>
        </p:txBody>
      </p:sp>
      <p:sp>
        <p:nvSpPr>
          <p:cNvPr id="4" name="İçerik Yer Tutucusu 3">
            <a:extLst>
              <a:ext uri="{FF2B5EF4-FFF2-40B4-BE49-F238E27FC236}">
                <a16:creationId xmlns:a16="http://schemas.microsoft.com/office/drawing/2014/main" id="{BAED688B-D964-854D-A1D5-594A688FD0B6}"/>
              </a:ext>
            </a:extLst>
          </p:cNvPr>
          <p:cNvSpPr>
            <a:spLocks noGrp="1"/>
          </p:cNvSpPr>
          <p:nvPr>
            <p:ph sz="half" idx="1"/>
          </p:nvPr>
        </p:nvSpPr>
        <p:spPr/>
        <p:txBody>
          <a:bodyPr/>
          <a:lstStyle/>
          <a:p>
            <a:r>
              <a:rPr lang="tr-TR" dirty="0"/>
              <a:t>Düzenli bir gelirim var mı? Ne kadar?</a:t>
            </a:r>
          </a:p>
          <a:p>
            <a:r>
              <a:rPr lang="tr-TR" dirty="0"/>
              <a:t>Tahmini giderlerim ne kadar?</a:t>
            </a:r>
          </a:p>
          <a:p>
            <a:r>
              <a:rPr lang="tr-TR" dirty="0"/>
              <a:t>Borcum, ödeme gücümü aşarsa karşılık gösterecek  varlıklarım neler?</a:t>
            </a:r>
          </a:p>
          <a:p>
            <a:r>
              <a:rPr lang="tr-TR" dirty="0"/>
              <a:t>Birikimlerim ne kadar?</a:t>
            </a:r>
          </a:p>
          <a:p>
            <a:r>
              <a:rPr lang="tr-TR" dirty="0"/>
              <a:t>Daha önce borç alıp ödedim mi? Nasıl bir deneyimdi?</a:t>
            </a:r>
          </a:p>
        </p:txBody>
      </p:sp>
      <p:pic>
        <p:nvPicPr>
          <p:cNvPr id="8" name="Resim Yer Tutucusu 7">
            <a:extLst>
              <a:ext uri="{FF2B5EF4-FFF2-40B4-BE49-F238E27FC236}">
                <a16:creationId xmlns:a16="http://schemas.microsoft.com/office/drawing/2014/main" id="{4714BFAD-3284-8840-9938-A36F69F80826}"/>
              </a:ext>
            </a:extLst>
          </p:cNvPr>
          <p:cNvPicPr>
            <a:picLocks noGrp="1" noChangeAspect="1"/>
          </p:cNvPicPr>
          <p:nvPr>
            <p:ph type="pic" idx="13"/>
          </p:nvPr>
        </p:nvPicPr>
        <p:blipFill>
          <a:blip r:embed="rId3"/>
          <a:srcRect t="980" b="980"/>
          <a:stretch>
            <a:fillRect/>
          </a:stretch>
        </p:blipFill>
        <p:spPr/>
      </p:pic>
      <p:pic>
        <p:nvPicPr>
          <p:cNvPr id="10" name="Resim 9">
            <a:extLst>
              <a:ext uri="{FF2B5EF4-FFF2-40B4-BE49-F238E27FC236}">
                <a16:creationId xmlns:a16="http://schemas.microsoft.com/office/drawing/2014/main" id="{183F8F88-BDD4-9348-8A84-97BEBFC84FE0}"/>
              </a:ext>
            </a:extLst>
          </p:cNvPr>
          <p:cNvPicPr>
            <a:picLocks noChangeAspect="1"/>
          </p:cNvPicPr>
          <p:nvPr/>
        </p:nvPicPr>
        <p:blipFill rotWithShape="1">
          <a:blip r:embed="rId4"/>
          <a:srcRect l="1474" t="8074" r="47305" b="9672"/>
          <a:stretch/>
        </p:blipFill>
        <p:spPr>
          <a:xfrm>
            <a:off x="193293" y="530042"/>
            <a:ext cx="6242974" cy="5640946"/>
          </a:xfrm>
          <a:prstGeom prst="rect">
            <a:avLst/>
          </a:prstGeom>
        </p:spPr>
      </p:pic>
      <p:pic>
        <p:nvPicPr>
          <p:cNvPr id="3" name="Resim 2">
            <a:extLst>
              <a:ext uri="{FF2B5EF4-FFF2-40B4-BE49-F238E27FC236}">
                <a16:creationId xmlns:a16="http://schemas.microsoft.com/office/drawing/2014/main" id="{5B7A4CD8-9A1E-5C50-5109-AEB18B5BD063}"/>
              </a:ext>
            </a:extLst>
          </p:cNvPr>
          <p:cNvPicPr>
            <a:picLocks noChangeAspect="1"/>
          </p:cNvPicPr>
          <p:nvPr/>
        </p:nvPicPr>
        <p:blipFill>
          <a:blip r:embed="rId5"/>
          <a:stretch>
            <a:fillRect/>
          </a:stretch>
        </p:blipFill>
        <p:spPr>
          <a:xfrm>
            <a:off x="5200393" y="6222180"/>
            <a:ext cx="1671053" cy="584200"/>
          </a:xfrm>
          <a:prstGeom prst="rect">
            <a:avLst/>
          </a:prstGeom>
        </p:spPr>
      </p:pic>
      <p:sp>
        <p:nvSpPr>
          <p:cNvPr id="6" name="Metin kutusu 5">
            <a:extLst>
              <a:ext uri="{FF2B5EF4-FFF2-40B4-BE49-F238E27FC236}">
                <a16:creationId xmlns:a16="http://schemas.microsoft.com/office/drawing/2014/main" id="{4D702B94-E3BC-6A4F-031C-0284B2BC5DA3}"/>
              </a:ext>
            </a:extLst>
          </p:cNvPr>
          <p:cNvSpPr txBox="1"/>
          <p:nvPr/>
        </p:nvSpPr>
        <p:spPr>
          <a:xfrm>
            <a:off x="302895" y="5835045"/>
            <a:ext cx="11889105" cy="923330"/>
          </a:xfrm>
          <a:prstGeom prst="rect">
            <a:avLst/>
          </a:prstGeom>
          <a:noFill/>
        </p:spPr>
        <p:txBody>
          <a:bodyPr wrap="square">
            <a:spAutoFit/>
          </a:bodyPr>
          <a:lstStyle/>
          <a:p>
            <a:pPr eaLnBrk="0" fontAlgn="base" hangingPunct="0">
              <a:spcBef>
                <a:spcPct val="30000"/>
              </a:spcBef>
              <a:spcAft>
                <a:spcPct val="0"/>
              </a:spcAft>
              <a:defRPr/>
            </a:pPr>
            <a:r>
              <a:rPr lang="tr-TR" sz="1800" kern="1200" dirty="0">
                <a:solidFill>
                  <a:schemeClr val="tx1"/>
                </a:solidFill>
                <a:latin typeface="+mn-lt"/>
                <a:ea typeface="ＭＳ Ｐゴシック"/>
                <a:cs typeface="Calibri"/>
              </a:rPr>
              <a:t>Kredi kullanmaya giderken hazırlıklı olarak gidiyor musunuz?</a:t>
            </a:r>
            <a:r>
              <a:rPr lang="tr-TR" dirty="0">
                <a:ea typeface="ＭＳ Ｐゴシック"/>
                <a:cs typeface="Calibri"/>
              </a:rPr>
              <a:t> </a:t>
            </a:r>
            <a:endParaRPr lang="tr-TR" sz="1800" kern="1200" dirty="0">
              <a:solidFill>
                <a:schemeClr val="tx1"/>
              </a:solidFill>
              <a:latin typeface="+mn-lt"/>
              <a:ea typeface="ＭＳ Ｐゴシック" charset="-128"/>
              <a:cs typeface="ＭＳ Ｐゴシック" charset="-128"/>
            </a:endParaRPr>
          </a:p>
          <a:p>
            <a:r>
              <a:rPr lang="tr-TR" sz="1800" kern="1200" dirty="0">
                <a:solidFill>
                  <a:schemeClr val="tx1"/>
                </a:solidFill>
                <a:effectLst/>
                <a:latin typeface="+mn-lt"/>
                <a:ea typeface="ＭＳ Ｐゴシック" charset="-128"/>
                <a:cs typeface="ＭＳ Ｐゴシック" charset="-128"/>
              </a:rPr>
              <a:t>Bankaya gitmeden önce kendi araştırmanızı yaparak hazırlıklı gidin. Banka size daha ucuz olduğunu söyleyerek ihtiyacınızdan fazla kredi vermek isteyebilir. </a:t>
            </a:r>
          </a:p>
        </p:txBody>
      </p:sp>
    </p:spTree>
    <p:extLst>
      <p:ext uri="{BB962C8B-B14F-4D97-AF65-F5344CB8AC3E}">
        <p14:creationId xmlns:p14="http://schemas.microsoft.com/office/powerpoint/2010/main" val="42524284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A4AFEE-DF59-B44E-A483-0438B60656F3}"/>
              </a:ext>
            </a:extLst>
          </p:cNvPr>
          <p:cNvSpPr>
            <a:spLocks noGrp="1"/>
          </p:cNvSpPr>
          <p:nvPr>
            <p:ph type="title"/>
          </p:nvPr>
        </p:nvSpPr>
        <p:spPr/>
        <p:txBody>
          <a:bodyPr/>
          <a:lstStyle/>
          <a:p>
            <a:r>
              <a:rPr lang="tr-TR" dirty="0"/>
              <a:t>Borç Kapama Planı</a:t>
            </a:r>
          </a:p>
        </p:txBody>
      </p:sp>
      <p:pic>
        <p:nvPicPr>
          <p:cNvPr id="4" name="Resim 3">
            <a:extLst>
              <a:ext uri="{FF2B5EF4-FFF2-40B4-BE49-F238E27FC236}">
                <a16:creationId xmlns:a16="http://schemas.microsoft.com/office/drawing/2014/main" id="{C88EA3BD-1A29-0B4F-A09F-31C8BD8AA7D0}"/>
              </a:ext>
            </a:extLst>
          </p:cNvPr>
          <p:cNvPicPr>
            <a:picLocks noChangeAspect="1"/>
          </p:cNvPicPr>
          <p:nvPr/>
        </p:nvPicPr>
        <p:blipFill rotWithShape="1">
          <a:blip r:embed="rId3"/>
          <a:srcRect l="11771" t="20569" r="11667" b="19805"/>
          <a:stretch/>
        </p:blipFill>
        <p:spPr>
          <a:xfrm>
            <a:off x="1435100" y="1411160"/>
            <a:ext cx="9334500" cy="4087940"/>
          </a:xfrm>
          <a:prstGeom prst="rect">
            <a:avLst/>
          </a:prstGeom>
        </p:spPr>
      </p:pic>
      <p:pic>
        <p:nvPicPr>
          <p:cNvPr id="3" name="Resim 2">
            <a:extLst>
              <a:ext uri="{FF2B5EF4-FFF2-40B4-BE49-F238E27FC236}">
                <a16:creationId xmlns:a16="http://schemas.microsoft.com/office/drawing/2014/main" id="{E43EE83C-1DDA-676E-3B99-BF02EC36C569}"/>
              </a:ext>
            </a:extLst>
          </p:cNvPr>
          <p:cNvPicPr>
            <a:picLocks noChangeAspect="1"/>
          </p:cNvPicPr>
          <p:nvPr/>
        </p:nvPicPr>
        <p:blipFill>
          <a:blip r:embed="rId4"/>
          <a:stretch>
            <a:fillRect/>
          </a:stretch>
        </p:blipFill>
        <p:spPr>
          <a:xfrm>
            <a:off x="5386983" y="6274191"/>
            <a:ext cx="1473200" cy="498212"/>
          </a:xfrm>
          <a:prstGeom prst="rect">
            <a:avLst/>
          </a:prstGeom>
        </p:spPr>
      </p:pic>
    </p:spTree>
    <p:extLst>
      <p:ext uri="{BB962C8B-B14F-4D97-AF65-F5344CB8AC3E}">
        <p14:creationId xmlns:p14="http://schemas.microsoft.com/office/powerpoint/2010/main" val="279218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1BE13BD-EF88-214D-A167-55959D173E6B}"/>
              </a:ext>
            </a:extLst>
          </p:cNvPr>
          <p:cNvSpPr>
            <a:spLocks noGrp="1"/>
          </p:cNvSpPr>
          <p:nvPr>
            <p:ph type="title"/>
          </p:nvPr>
        </p:nvSpPr>
        <p:spPr/>
        <p:txBody>
          <a:bodyPr/>
          <a:lstStyle/>
          <a:p>
            <a:r>
              <a:rPr lang="tr-TR" dirty="0"/>
              <a:t>Finansal Okuryazarlığın Unsurları</a:t>
            </a:r>
          </a:p>
        </p:txBody>
      </p:sp>
      <p:sp>
        <p:nvSpPr>
          <p:cNvPr id="3" name="İçerik Yer Tutucusu 2">
            <a:extLst>
              <a:ext uri="{FF2B5EF4-FFF2-40B4-BE49-F238E27FC236}">
                <a16:creationId xmlns:a16="http://schemas.microsoft.com/office/drawing/2014/main" id="{21A0708F-B727-1846-BD53-4A55DC5C5D3B}"/>
              </a:ext>
            </a:extLst>
          </p:cNvPr>
          <p:cNvSpPr>
            <a:spLocks noGrp="1"/>
          </p:cNvSpPr>
          <p:nvPr>
            <p:ph idx="1"/>
          </p:nvPr>
        </p:nvSpPr>
        <p:spPr/>
        <p:txBody>
          <a:bodyPr>
            <a:normAutofit/>
          </a:bodyPr>
          <a:lstStyle/>
          <a:p>
            <a:r>
              <a:rPr lang="tr-TR" dirty="0"/>
              <a:t>Finansal Okuryazarlığın üç temel unsuru:</a:t>
            </a:r>
          </a:p>
          <a:p>
            <a:pPr marL="914400" lvl="1" indent="-457200">
              <a:buFont typeface="+mj-lt"/>
              <a:buAutoNum type="arabicPeriod"/>
            </a:pPr>
            <a:r>
              <a:rPr lang="tr-TR" dirty="0"/>
              <a:t>Finansal Bilgi: Bireylerin bütçe, sigorta, tasarruf, yatırım, kredi, basit ve bileşik faiz, enflasyon, risk, getiri, vade, varlık, borç gibi temel finans kavramları bilmesidir.</a:t>
            </a:r>
          </a:p>
          <a:p>
            <a:pPr marL="914400" lvl="1" indent="-457200">
              <a:buFont typeface="+mj-lt"/>
              <a:buAutoNum type="arabicPeriod"/>
            </a:pPr>
            <a:r>
              <a:rPr lang="tr-TR" dirty="0"/>
              <a:t>Finansal Tutum(*)/Tavır: Bireylerin, parayı dikkatli kullanma, idareli tüketme, gelecek için birikim yapma gibi konularda daha önce yaşadığı çeşitli deneyimler sonucu düzenli bir finansal tavır sergilemeleridir.</a:t>
            </a:r>
          </a:p>
          <a:p>
            <a:pPr marL="914400" lvl="1" indent="-457200">
              <a:buFont typeface="+mj-lt"/>
              <a:buAutoNum type="arabicPeriod"/>
            </a:pPr>
            <a:r>
              <a:rPr lang="tr-TR" dirty="0"/>
              <a:t>Finansal Davranış: Bireylerin, kişisel bütçelerini izlemeleri, dikkatli alışveriş yapmaları, birikimlerini, tasarruflarını ve yatırımlarını, kişisel borç ve kredilerini yönetebilmeleri, kısa ve uzun vadede yatırımlarını değerlendirebilmeleridir. </a:t>
            </a:r>
          </a:p>
          <a:p>
            <a:pPr marL="0" indent="0">
              <a:buNone/>
            </a:pPr>
            <a:endParaRPr lang="tr-TR" dirty="0"/>
          </a:p>
          <a:p>
            <a:pPr marL="0" indent="0">
              <a:buNone/>
            </a:pPr>
            <a:endParaRPr lang="tr-TR" dirty="0"/>
          </a:p>
          <a:p>
            <a:endParaRPr lang="tr-TR" dirty="0"/>
          </a:p>
        </p:txBody>
      </p:sp>
      <p:pic>
        <p:nvPicPr>
          <p:cNvPr id="8" name="Resim 7">
            <a:extLst>
              <a:ext uri="{FF2B5EF4-FFF2-40B4-BE49-F238E27FC236}">
                <a16:creationId xmlns:a16="http://schemas.microsoft.com/office/drawing/2014/main" id="{7DEBD9C1-44C9-6474-65D1-C33D44D1BA4D}"/>
              </a:ext>
            </a:extLst>
          </p:cNvPr>
          <p:cNvPicPr>
            <a:picLocks noChangeAspect="1"/>
          </p:cNvPicPr>
          <p:nvPr/>
        </p:nvPicPr>
        <p:blipFill>
          <a:blip r:embed="rId3"/>
          <a:stretch>
            <a:fillRect/>
          </a:stretch>
        </p:blipFill>
        <p:spPr>
          <a:xfrm>
            <a:off x="5480050" y="6176963"/>
            <a:ext cx="1314450" cy="662782"/>
          </a:xfrm>
          <a:prstGeom prst="rect">
            <a:avLst/>
          </a:prstGeom>
        </p:spPr>
      </p:pic>
      <p:sp>
        <p:nvSpPr>
          <p:cNvPr id="5" name="Metin kutusu 4">
            <a:extLst>
              <a:ext uri="{FF2B5EF4-FFF2-40B4-BE49-F238E27FC236}">
                <a16:creationId xmlns:a16="http://schemas.microsoft.com/office/drawing/2014/main" id="{E9148546-74AD-FBF3-1508-F8C47BCEA5D5}"/>
              </a:ext>
            </a:extLst>
          </p:cNvPr>
          <p:cNvSpPr txBox="1"/>
          <p:nvPr/>
        </p:nvSpPr>
        <p:spPr>
          <a:xfrm>
            <a:off x="838200" y="6200577"/>
            <a:ext cx="11591778" cy="307777"/>
          </a:xfrm>
          <a:prstGeom prst="rect">
            <a:avLst/>
          </a:prstGeom>
          <a:noFill/>
        </p:spPr>
        <p:txBody>
          <a:bodyPr wrap="square">
            <a:spAutoFit/>
          </a:bodyPr>
          <a:lstStyle/>
          <a:p>
            <a:r>
              <a:rPr lang="tr-TR" sz="1400" b="0" i="1" u="none" strike="noStrike" dirty="0">
                <a:solidFill>
                  <a:srgbClr val="333333"/>
                </a:solidFill>
                <a:effectLst/>
                <a:latin typeface="Open Sans" panose="020B0606030504020204" pitchFamily="34" charset="0"/>
              </a:rPr>
              <a:t>(*) Tutum, bireyin bir durum, olay ya da olgu karşısında ortaya koyması beklenen olası davranış biçimi olarak tanımlanmaktadır.</a:t>
            </a:r>
            <a:endParaRPr lang="tr-TR" sz="1400" dirty="0"/>
          </a:p>
        </p:txBody>
      </p:sp>
    </p:spTree>
    <p:extLst>
      <p:ext uri="{BB962C8B-B14F-4D97-AF65-F5344CB8AC3E}">
        <p14:creationId xmlns:p14="http://schemas.microsoft.com/office/powerpoint/2010/main" val="3611907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A4AFEE-DF59-B44E-A483-0438B60656F3}"/>
              </a:ext>
            </a:extLst>
          </p:cNvPr>
          <p:cNvSpPr>
            <a:spLocks noGrp="1"/>
          </p:cNvSpPr>
          <p:nvPr>
            <p:ph type="title"/>
          </p:nvPr>
        </p:nvSpPr>
        <p:spPr/>
        <p:txBody>
          <a:bodyPr/>
          <a:lstStyle/>
          <a:p>
            <a:r>
              <a:rPr lang="tr-TR" dirty="0"/>
              <a:t>Borç Kapama Planı</a:t>
            </a:r>
          </a:p>
        </p:txBody>
      </p:sp>
      <p:pic>
        <p:nvPicPr>
          <p:cNvPr id="3" name="Resim 2">
            <a:extLst>
              <a:ext uri="{FF2B5EF4-FFF2-40B4-BE49-F238E27FC236}">
                <a16:creationId xmlns:a16="http://schemas.microsoft.com/office/drawing/2014/main" id="{E43EE83C-1DDA-676E-3B99-BF02EC36C569}"/>
              </a:ext>
            </a:extLst>
          </p:cNvPr>
          <p:cNvPicPr>
            <a:picLocks noChangeAspect="1"/>
          </p:cNvPicPr>
          <p:nvPr/>
        </p:nvPicPr>
        <p:blipFill>
          <a:blip r:embed="rId3"/>
          <a:stretch>
            <a:fillRect/>
          </a:stretch>
        </p:blipFill>
        <p:spPr>
          <a:xfrm>
            <a:off x="5386983" y="6274191"/>
            <a:ext cx="1473200" cy="498212"/>
          </a:xfrm>
          <a:prstGeom prst="rect">
            <a:avLst/>
          </a:prstGeom>
        </p:spPr>
      </p:pic>
      <p:sp>
        <p:nvSpPr>
          <p:cNvPr id="6" name="Metin kutusu 5">
            <a:extLst>
              <a:ext uri="{FF2B5EF4-FFF2-40B4-BE49-F238E27FC236}">
                <a16:creationId xmlns:a16="http://schemas.microsoft.com/office/drawing/2014/main" id="{A8E674D6-CD66-0BE8-9235-D4AF9B860D0E}"/>
              </a:ext>
            </a:extLst>
          </p:cNvPr>
          <p:cNvSpPr txBox="1"/>
          <p:nvPr/>
        </p:nvSpPr>
        <p:spPr>
          <a:xfrm>
            <a:off x="618978" y="1191464"/>
            <a:ext cx="11211951" cy="5189113"/>
          </a:xfrm>
          <a:prstGeom prst="rect">
            <a:avLst/>
          </a:prstGeom>
          <a:noFill/>
        </p:spPr>
        <p:txBody>
          <a:bodyPr wrap="square">
            <a:spAutoFit/>
          </a:bodyPr>
          <a:lstStyle/>
          <a:p>
            <a:endParaRPr lang="tr-TR" sz="2400" dirty="0">
              <a:ea typeface="ＭＳ Ｐゴシック" charset="-128"/>
              <a:cs typeface="Calibri"/>
            </a:endParaRPr>
          </a:p>
          <a:p>
            <a:r>
              <a:rPr lang="tr-TR" sz="2400" dirty="0">
                <a:ea typeface="ＭＳ Ｐゴシック" charset="-128"/>
              </a:rPr>
              <a:t>Borç aldığınızda nasıl ödeyeceğinizi düşünüyor musunuz? Borç kapatma planı yapıyor musunuz?</a:t>
            </a:r>
          </a:p>
          <a:p>
            <a:endParaRPr lang="tr-TR" sz="2400" dirty="0">
              <a:ea typeface="ＭＳ Ｐゴシック" charset="-128"/>
            </a:endParaRPr>
          </a:p>
          <a:p>
            <a:pPr marL="342900" lvl="0" indent="-342900" eaLnBrk="0" hangingPunct="0">
              <a:spcBef>
                <a:spcPct val="20000"/>
              </a:spcBef>
              <a:buFont typeface="Arial" charset="0"/>
              <a:buChar char="•"/>
              <a:defRPr/>
            </a:pPr>
            <a:r>
              <a:rPr lang="tr-TR" sz="2400" dirty="0">
                <a:latin typeface="Arial" pitchFamily="34" charset="0"/>
                <a:ea typeface="ＭＳ Ｐゴシック" charset="-128"/>
                <a:cs typeface="Arial" pitchFamily="34" charset="0"/>
              </a:rPr>
              <a:t>Borçlarını faizine göre listele. Borcunu kapamaya faizi en yüksek olandan başla.</a:t>
            </a:r>
          </a:p>
          <a:p>
            <a:pPr marL="342900" lvl="1" indent="-342900" eaLnBrk="0" hangingPunct="0">
              <a:spcBef>
                <a:spcPct val="20000"/>
              </a:spcBef>
              <a:buFont typeface="Arial" charset="0"/>
              <a:buChar char="•"/>
              <a:defRPr/>
            </a:pPr>
            <a:r>
              <a:rPr lang="tr-TR" sz="2400" dirty="0">
                <a:latin typeface="Arial" pitchFamily="34" charset="0"/>
                <a:ea typeface="ＭＳ Ｐゴシック" charset="-128"/>
                <a:cs typeface="Arial" pitchFamily="34" charset="0"/>
              </a:rPr>
              <a:t>Moral için küçük bir-iki borcu kapayabilirsin.</a:t>
            </a:r>
          </a:p>
          <a:p>
            <a:pPr marL="342900" lvl="1" indent="-342900" eaLnBrk="0" hangingPunct="0">
              <a:spcBef>
                <a:spcPct val="20000"/>
              </a:spcBef>
              <a:buFont typeface="Arial" charset="0"/>
              <a:buChar char="•"/>
              <a:defRPr/>
            </a:pPr>
            <a:r>
              <a:rPr lang="tr-TR" sz="2400" dirty="0">
                <a:latin typeface="Arial" pitchFamily="34" charset="0"/>
                <a:ea typeface="ＭＳ Ｐゴシック" charset="-128"/>
                <a:cs typeface="Arial" pitchFamily="34" charset="0"/>
                <a:sym typeface="Wingdings" charset="2"/>
              </a:rPr>
              <a:t>Aile, arkadaş borçlarını unutma.</a:t>
            </a:r>
            <a:endParaRPr lang="tr-TR" sz="2400" dirty="0">
              <a:latin typeface="Arial" pitchFamily="34" charset="0"/>
              <a:ea typeface="ＭＳ Ｐゴシック" charset="-128"/>
              <a:cs typeface="Arial" pitchFamily="34" charset="0"/>
            </a:endParaRPr>
          </a:p>
          <a:p>
            <a:pPr marL="342900" lvl="0" indent="-342900" eaLnBrk="0" hangingPunct="0">
              <a:spcBef>
                <a:spcPct val="20000"/>
              </a:spcBef>
              <a:buFont typeface="Arial" charset="0"/>
              <a:buChar char="•"/>
              <a:defRPr/>
            </a:pPr>
            <a:r>
              <a:rPr lang="tr-TR" sz="2400" dirty="0">
                <a:latin typeface="Arial" pitchFamily="34" charset="0"/>
                <a:ea typeface="ＭＳ Ｐゴシック" charset="-128"/>
                <a:cs typeface="Arial" pitchFamily="34" charset="0"/>
              </a:rPr>
              <a:t>Bankanla samimiyetle konuş,</a:t>
            </a:r>
          </a:p>
          <a:p>
            <a:pPr marL="342900" lvl="0" indent="-342900" eaLnBrk="0" hangingPunct="0">
              <a:spcBef>
                <a:spcPts val="0"/>
              </a:spcBef>
              <a:defRPr/>
            </a:pPr>
            <a:r>
              <a:rPr lang="tr-TR" sz="2400" dirty="0">
                <a:latin typeface="Arial" pitchFamily="34" charset="0"/>
                <a:ea typeface="ＭＳ Ｐゴシック" charset="-128"/>
                <a:cs typeface="Arial" pitchFamily="34" charset="0"/>
              </a:rPr>
              <a:t>    borcunu YAPILANDIR.</a:t>
            </a:r>
          </a:p>
          <a:p>
            <a:endParaRPr lang="tr-TR" sz="2400" dirty="0">
              <a:ea typeface="ＭＳ Ｐゴシック" charset="-128"/>
            </a:endParaRPr>
          </a:p>
          <a:p>
            <a:endParaRPr lang="tr-TR" sz="2400" dirty="0">
              <a:ea typeface="ＭＳ Ｐゴシック" charset="-128"/>
              <a:cs typeface="Calibri" panose="020F0502020204030204"/>
            </a:endParaRPr>
          </a:p>
          <a:p>
            <a:endParaRPr lang="tr-TR" sz="2400" dirty="0"/>
          </a:p>
        </p:txBody>
      </p:sp>
    </p:spTree>
    <p:extLst>
      <p:ext uri="{BB962C8B-B14F-4D97-AF65-F5344CB8AC3E}">
        <p14:creationId xmlns:p14="http://schemas.microsoft.com/office/powerpoint/2010/main" val="3518820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a:extLst>
              <a:ext uri="{FF2B5EF4-FFF2-40B4-BE49-F238E27FC236}">
                <a16:creationId xmlns:a16="http://schemas.microsoft.com/office/drawing/2014/main" id="{FA942190-647D-0245-BE09-E46A44302C9C}"/>
              </a:ext>
            </a:extLst>
          </p:cNvPr>
          <p:cNvPicPr>
            <a:picLocks noGrp="1" noChangeAspect="1"/>
          </p:cNvPicPr>
          <p:nvPr>
            <p:ph type="pic" idx="13"/>
          </p:nvPr>
        </p:nvPicPr>
        <p:blipFill>
          <a:blip r:embed="rId3"/>
          <a:srcRect t="980" b="980"/>
          <a:stretch>
            <a:fillRect/>
          </a:stretch>
        </p:blipFill>
        <p:spPr/>
      </p:pic>
      <p:sp>
        <p:nvSpPr>
          <p:cNvPr id="3" name="Başlık 2">
            <a:extLst>
              <a:ext uri="{FF2B5EF4-FFF2-40B4-BE49-F238E27FC236}">
                <a16:creationId xmlns:a16="http://schemas.microsoft.com/office/drawing/2014/main" id="{0BF25007-2BFD-A64F-A57C-3C6D650CC4B4}"/>
              </a:ext>
            </a:extLst>
          </p:cNvPr>
          <p:cNvSpPr>
            <a:spLocks noGrp="1"/>
          </p:cNvSpPr>
          <p:nvPr>
            <p:ph type="title"/>
          </p:nvPr>
        </p:nvSpPr>
        <p:spPr/>
        <p:txBody>
          <a:bodyPr/>
          <a:lstStyle/>
          <a:p>
            <a:r>
              <a:rPr lang="tr-TR" dirty="0"/>
              <a:t>İlk Kredi Kartı</a:t>
            </a:r>
          </a:p>
        </p:txBody>
      </p:sp>
      <p:sp>
        <p:nvSpPr>
          <p:cNvPr id="4" name="İçerik Yer Tutucusu 3">
            <a:extLst>
              <a:ext uri="{FF2B5EF4-FFF2-40B4-BE49-F238E27FC236}">
                <a16:creationId xmlns:a16="http://schemas.microsoft.com/office/drawing/2014/main" id="{78D2BFAD-F537-1746-AC17-5CB31CFD13B4}"/>
              </a:ext>
            </a:extLst>
          </p:cNvPr>
          <p:cNvSpPr>
            <a:spLocks noGrp="1"/>
          </p:cNvSpPr>
          <p:nvPr>
            <p:ph sz="half" idx="1"/>
          </p:nvPr>
        </p:nvSpPr>
        <p:spPr/>
        <p:txBody>
          <a:bodyPr/>
          <a:lstStyle/>
          <a:p>
            <a:r>
              <a:rPr lang="tr-TR" dirty="0">
                <a:solidFill>
                  <a:schemeClr val="tx1"/>
                </a:solidFill>
              </a:rPr>
              <a:t>İlk kredi kartı 1920’lerde ABD’de petrol şirketleri, otel zincirleri ve lokantalarda kullanılmak üzere bazı şirketlerin kullanımı ile ortaya çıkmıştır. </a:t>
            </a:r>
            <a:endParaRPr lang="tr-TR" dirty="0"/>
          </a:p>
          <a:p>
            <a:endParaRPr lang="tr-TR" dirty="0"/>
          </a:p>
        </p:txBody>
      </p:sp>
      <p:pic>
        <p:nvPicPr>
          <p:cNvPr id="7" name="Resim 6">
            <a:extLst>
              <a:ext uri="{FF2B5EF4-FFF2-40B4-BE49-F238E27FC236}">
                <a16:creationId xmlns:a16="http://schemas.microsoft.com/office/drawing/2014/main" id="{E009257E-8F48-824A-A7E1-C503BCC46D3A}"/>
              </a:ext>
            </a:extLst>
          </p:cNvPr>
          <p:cNvPicPr>
            <a:picLocks noChangeAspect="1"/>
          </p:cNvPicPr>
          <p:nvPr/>
        </p:nvPicPr>
        <p:blipFill rotWithShape="1">
          <a:blip r:embed="rId4"/>
          <a:srcRect l="1474" t="8074" r="47305" b="9672"/>
          <a:stretch/>
        </p:blipFill>
        <p:spPr>
          <a:xfrm>
            <a:off x="5626100" y="583952"/>
            <a:ext cx="6222484" cy="5622432"/>
          </a:xfrm>
          <a:prstGeom prst="rect">
            <a:avLst/>
          </a:prstGeom>
        </p:spPr>
      </p:pic>
      <p:pic>
        <p:nvPicPr>
          <p:cNvPr id="2" name="Resim 1">
            <a:extLst>
              <a:ext uri="{FF2B5EF4-FFF2-40B4-BE49-F238E27FC236}">
                <a16:creationId xmlns:a16="http://schemas.microsoft.com/office/drawing/2014/main" id="{0172580E-D72C-F418-9CCC-1627B1339BD2}"/>
              </a:ext>
            </a:extLst>
          </p:cNvPr>
          <p:cNvPicPr>
            <a:picLocks noChangeAspect="1"/>
          </p:cNvPicPr>
          <p:nvPr/>
        </p:nvPicPr>
        <p:blipFill>
          <a:blip r:embed="rId5"/>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1467721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a:extLst>
              <a:ext uri="{FF2B5EF4-FFF2-40B4-BE49-F238E27FC236}">
                <a16:creationId xmlns:a16="http://schemas.microsoft.com/office/drawing/2014/main" id="{FA942190-647D-0245-BE09-E46A44302C9C}"/>
              </a:ext>
            </a:extLst>
          </p:cNvPr>
          <p:cNvPicPr>
            <a:picLocks noGrp="1" noChangeAspect="1"/>
          </p:cNvPicPr>
          <p:nvPr>
            <p:ph type="pic" idx="13"/>
          </p:nvPr>
        </p:nvPicPr>
        <p:blipFill>
          <a:blip r:embed="rId3"/>
          <a:srcRect t="980" b="980"/>
          <a:stretch>
            <a:fillRect/>
          </a:stretch>
        </p:blipFill>
        <p:spPr>
          <a:xfrm>
            <a:off x="8270740" y="1093878"/>
            <a:ext cx="2929482" cy="2929482"/>
          </a:xfrm>
        </p:spPr>
      </p:pic>
      <p:sp>
        <p:nvSpPr>
          <p:cNvPr id="4" name="İçerik Yer Tutucusu 3">
            <a:extLst>
              <a:ext uri="{FF2B5EF4-FFF2-40B4-BE49-F238E27FC236}">
                <a16:creationId xmlns:a16="http://schemas.microsoft.com/office/drawing/2014/main" id="{78D2BFAD-F537-1746-AC17-5CB31CFD13B4}"/>
              </a:ext>
            </a:extLst>
          </p:cNvPr>
          <p:cNvSpPr>
            <a:spLocks noGrp="1"/>
          </p:cNvSpPr>
          <p:nvPr>
            <p:ph sz="half" idx="1"/>
          </p:nvPr>
        </p:nvSpPr>
        <p:spPr>
          <a:xfrm>
            <a:off x="655603" y="583951"/>
            <a:ext cx="7278575" cy="5873119"/>
          </a:xfrm>
        </p:spPr>
        <p:txBody>
          <a:bodyPr>
            <a:normAutofit/>
          </a:bodyPr>
          <a:lstStyle/>
          <a:p>
            <a:r>
              <a:rPr lang="tr-TR" dirty="0"/>
              <a:t>İlk kredi kartı 1920’lerde ABD’de petrol şirketleri, otel zincirleri ve lokantalarda kullanılmak üzere bazı şirketlerin kullanımı ile ortaya çıkmıştır. Ancak ilk evrensel kredi kartı, 1950’de seyahat ve eğlence kartı olarak bilinen “</a:t>
            </a:r>
            <a:r>
              <a:rPr lang="tr-TR" dirty="0" err="1"/>
              <a:t>Diners’Club</a:t>
            </a:r>
            <a:r>
              <a:rPr lang="tr-TR" dirty="0"/>
              <a:t>” ile başlamıştır. </a:t>
            </a:r>
          </a:p>
          <a:p>
            <a:r>
              <a:rPr lang="tr-TR" dirty="0" err="1"/>
              <a:t>Diners</a:t>
            </a:r>
            <a:r>
              <a:rPr lang="tr-TR" dirty="0"/>
              <a:t> Club kartının ortaya çıkış hikayesi ise oldukça ilginç…ABD’de Frank </a:t>
            </a:r>
            <a:r>
              <a:rPr lang="tr-TR" dirty="0" err="1"/>
              <a:t>McNamara</a:t>
            </a:r>
            <a:r>
              <a:rPr lang="tr-TR" dirty="0"/>
              <a:t> isimli prestijli bir avukat önemli bir müşterisini lüks bir restoranda yemeğe davet ediyor. Yemek sonunda hesabı ödemek isteyen Frank, cüzdanının yanında olmadığını fark ediyor. Müşterisine karşı mahcup olmamak için kartvizitinin arkasını imzalayıp lokantaya veriyor. Frank, yaşadığı bu olay üzerine düşünüyor. Böylelikle </a:t>
            </a:r>
            <a:r>
              <a:rPr lang="tr-TR" dirty="0" err="1"/>
              <a:t>Diners</a:t>
            </a:r>
            <a:r>
              <a:rPr lang="tr-TR" dirty="0"/>
              <a:t> Club kredi kartının fikri ortaya çıkıyor. Kartın sloganını ise “Dine and </a:t>
            </a:r>
            <a:r>
              <a:rPr lang="tr-TR" dirty="0" err="1"/>
              <a:t>Sign</a:t>
            </a:r>
            <a:r>
              <a:rPr lang="tr-TR" dirty="0"/>
              <a:t>” (ye ve imzala) şeklinde belirliyor. Kısa sürede bankaların dikkatini çeken bu kredi kartının kullanımı hızla artıyor.  </a:t>
            </a:r>
          </a:p>
          <a:p>
            <a:endParaRPr lang="tr-TR" dirty="0"/>
          </a:p>
          <a:p>
            <a:endParaRPr lang="tr-TR" dirty="0"/>
          </a:p>
          <a:p>
            <a:endParaRPr lang="tr-TR" dirty="0"/>
          </a:p>
          <a:p>
            <a:endParaRPr lang="tr-TR" dirty="0"/>
          </a:p>
        </p:txBody>
      </p:sp>
      <p:pic>
        <p:nvPicPr>
          <p:cNvPr id="7" name="Resim 6">
            <a:extLst>
              <a:ext uri="{FF2B5EF4-FFF2-40B4-BE49-F238E27FC236}">
                <a16:creationId xmlns:a16="http://schemas.microsoft.com/office/drawing/2014/main" id="{E009257E-8F48-824A-A7E1-C503BCC46D3A}"/>
              </a:ext>
            </a:extLst>
          </p:cNvPr>
          <p:cNvPicPr>
            <a:picLocks noChangeAspect="1"/>
          </p:cNvPicPr>
          <p:nvPr/>
        </p:nvPicPr>
        <p:blipFill rotWithShape="1">
          <a:blip r:embed="rId4"/>
          <a:srcRect l="1474" t="8074" r="47305" b="9672"/>
          <a:stretch/>
        </p:blipFill>
        <p:spPr>
          <a:xfrm>
            <a:off x="7543896" y="583952"/>
            <a:ext cx="4304687" cy="3889574"/>
          </a:xfrm>
          <a:prstGeom prst="rect">
            <a:avLst/>
          </a:prstGeom>
        </p:spPr>
      </p:pic>
      <p:pic>
        <p:nvPicPr>
          <p:cNvPr id="2" name="Resim 1">
            <a:extLst>
              <a:ext uri="{FF2B5EF4-FFF2-40B4-BE49-F238E27FC236}">
                <a16:creationId xmlns:a16="http://schemas.microsoft.com/office/drawing/2014/main" id="{0172580E-D72C-F418-9CCC-1627B1339BD2}"/>
              </a:ext>
            </a:extLst>
          </p:cNvPr>
          <p:cNvPicPr>
            <a:picLocks noChangeAspect="1"/>
          </p:cNvPicPr>
          <p:nvPr/>
        </p:nvPicPr>
        <p:blipFill>
          <a:blip r:embed="rId5"/>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3294828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ABFC2F-234C-484D-A3B2-4192FDAFC880}"/>
              </a:ext>
            </a:extLst>
          </p:cNvPr>
          <p:cNvSpPr>
            <a:spLocks noGrp="1"/>
          </p:cNvSpPr>
          <p:nvPr>
            <p:ph type="title"/>
          </p:nvPr>
        </p:nvSpPr>
        <p:spPr/>
        <p:txBody>
          <a:bodyPr/>
          <a:lstStyle/>
          <a:p>
            <a:r>
              <a:rPr lang="tr-TR" dirty="0"/>
              <a:t>Kredi Kartlarını Nasıl Kullanmalıyız ?</a:t>
            </a:r>
          </a:p>
        </p:txBody>
      </p:sp>
      <p:sp>
        <p:nvSpPr>
          <p:cNvPr id="3" name="Alt Başlık 2">
            <a:extLst>
              <a:ext uri="{FF2B5EF4-FFF2-40B4-BE49-F238E27FC236}">
                <a16:creationId xmlns:a16="http://schemas.microsoft.com/office/drawing/2014/main" id="{9A6E727E-B55E-A340-9CA6-F7DED9FFAA63}"/>
              </a:ext>
            </a:extLst>
          </p:cNvPr>
          <p:cNvSpPr>
            <a:spLocks noGrp="1"/>
          </p:cNvSpPr>
          <p:nvPr>
            <p:ph type="subTitle" idx="1"/>
          </p:nvPr>
        </p:nvSpPr>
        <p:spPr>
          <a:xfrm>
            <a:off x="1650461" y="5575285"/>
            <a:ext cx="9144000" cy="1655762"/>
          </a:xfrm>
        </p:spPr>
        <p:txBody>
          <a:bodyPr/>
          <a:lstStyle/>
          <a:p>
            <a:r>
              <a:rPr lang="tr-TR" dirty="0"/>
              <a:t>Borç, asgari tutar ödenerek bitmez !</a:t>
            </a:r>
          </a:p>
        </p:txBody>
      </p:sp>
      <p:pic>
        <p:nvPicPr>
          <p:cNvPr id="5" name="Resim 4">
            <a:extLst>
              <a:ext uri="{FF2B5EF4-FFF2-40B4-BE49-F238E27FC236}">
                <a16:creationId xmlns:a16="http://schemas.microsoft.com/office/drawing/2014/main" id="{5ECBB620-06B2-6D48-9A6D-18A586987DA1}"/>
              </a:ext>
            </a:extLst>
          </p:cNvPr>
          <p:cNvPicPr>
            <a:picLocks noChangeAspect="1"/>
          </p:cNvPicPr>
          <p:nvPr/>
        </p:nvPicPr>
        <p:blipFill rotWithShape="1">
          <a:blip r:embed="rId3"/>
          <a:srcRect l="18275" t="30980" r="60176" b="28820"/>
          <a:stretch/>
        </p:blipFill>
        <p:spPr>
          <a:xfrm>
            <a:off x="2070907" y="2050959"/>
            <a:ext cx="2627290" cy="2756079"/>
          </a:xfrm>
          <a:prstGeom prst="rect">
            <a:avLst/>
          </a:prstGeom>
        </p:spPr>
      </p:pic>
      <p:pic>
        <p:nvPicPr>
          <p:cNvPr id="7" name="Resim 6">
            <a:extLst>
              <a:ext uri="{FF2B5EF4-FFF2-40B4-BE49-F238E27FC236}">
                <a16:creationId xmlns:a16="http://schemas.microsoft.com/office/drawing/2014/main" id="{823A05F2-8210-8B4F-AA81-15FF22F96A0C}"/>
              </a:ext>
            </a:extLst>
          </p:cNvPr>
          <p:cNvPicPr>
            <a:picLocks noChangeAspect="1"/>
          </p:cNvPicPr>
          <p:nvPr/>
        </p:nvPicPr>
        <p:blipFill rotWithShape="1">
          <a:blip r:embed="rId4"/>
          <a:srcRect l="59895" t="29900" r="18556" b="29900"/>
          <a:stretch/>
        </p:blipFill>
        <p:spPr>
          <a:xfrm>
            <a:off x="8060752" y="1896414"/>
            <a:ext cx="2627290" cy="2756079"/>
          </a:xfrm>
          <a:prstGeom prst="rect">
            <a:avLst/>
          </a:prstGeom>
        </p:spPr>
      </p:pic>
      <p:sp>
        <p:nvSpPr>
          <p:cNvPr id="8" name="Metin kutusu 7">
            <a:extLst>
              <a:ext uri="{FF2B5EF4-FFF2-40B4-BE49-F238E27FC236}">
                <a16:creationId xmlns:a16="http://schemas.microsoft.com/office/drawing/2014/main" id="{3E189770-67AD-D940-8855-183A251ABDB6}"/>
              </a:ext>
            </a:extLst>
          </p:cNvPr>
          <p:cNvSpPr txBox="1"/>
          <p:nvPr/>
        </p:nvSpPr>
        <p:spPr>
          <a:xfrm>
            <a:off x="673105" y="4776452"/>
            <a:ext cx="5422895" cy="461665"/>
          </a:xfrm>
          <a:prstGeom prst="rect">
            <a:avLst/>
          </a:prstGeom>
          <a:noFill/>
        </p:spPr>
        <p:txBody>
          <a:bodyPr wrap="none" rtlCol="0">
            <a:spAutoFit/>
          </a:bodyPr>
          <a:lstStyle/>
          <a:p>
            <a:r>
              <a:rPr lang="tr-TR" sz="2400" dirty="0">
                <a:solidFill>
                  <a:srgbClr val="3E4345"/>
                </a:solidFill>
                <a:latin typeface="Segoe UI Light" panose="020B0402040204020203" pitchFamily="34" charset="0"/>
                <a:cs typeface="Segoe UI Light" panose="020B0402040204020203" pitchFamily="34" charset="0"/>
              </a:rPr>
              <a:t>Kredi Kartları bir borçlanma aracı değildir.</a:t>
            </a:r>
          </a:p>
        </p:txBody>
      </p:sp>
      <p:sp>
        <p:nvSpPr>
          <p:cNvPr id="9" name="Metin kutusu 8">
            <a:extLst>
              <a:ext uri="{FF2B5EF4-FFF2-40B4-BE49-F238E27FC236}">
                <a16:creationId xmlns:a16="http://schemas.microsoft.com/office/drawing/2014/main" id="{0F4733BA-9B60-3A47-8B16-2FECE8C56408}"/>
              </a:ext>
            </a:extLst>
          </p:cNvPr>
          <p:cNvSpPr txBox="1"/>
          <p:nvPr/>
        </p:nvSpPr>
        <p:spPr>
          <a:xfrm>
            <a:off x="7229900" y="4776452"/>
            <a:ext cx="4288995" cy="461665"/>
          </a:xfrm>
          <a:prstGeom prst="rect">
            <a:avLst/>
          </a:prstGeom>
          <a:noFill/>
        </p:spPr>
        <p:txBody>
          <a:bodyPr wrap="none" rtlCol="0">
            <a:spAutoFit/>
          </a:bodyPr>
          <a:lstStyle/>
          <a:p>
            <a:r>
              <a:rPr lang="tr-TR" sz="2400" dirty="0">
                <a:solidFill>
                  <a:srgbClr val="3E4345"/>
                </a:solidFill>
                <a:latin typeface="Segoe UI Light" panose="020B0402040204020203" pitchFamily="34" charset="0"/>
                <a:cs typeface="Segoe UI Light" panose="020B0402040204020203" pitchFamily="34" charset="0"/>
              </a:rPr>
              <a:t>Kredi Kartları bir </a:t>
            </a:r>
            <a:r>
              <a:rPr lang="tr-TR" sz="2400" b="1" dirty="0">
                <a:solidFill>
                  <a:srgbClr val="3E4345"/>
                </a:solidFill>
                <a:latin typeface="Segoe UI Light" panose="020B0402040204020203" pitchFamily="34" charset="0"/>
                <a:cs typeface="Segoe UI Light" panose="020B0402040204020203" pitchFamily="34" charset="0"/>
              </a:rPr>
              <a:t>ödeme</a:t>
            </a:r>
            <a:r>
              <a:rPr lang="tr-TR" sz="2400" dirty="0">
                <a:solidFill>
                  <a:srgbClr val="3E4345"/>
                </a:solidFill>
                <a:latin typeface="Segoe UI Light" panose="020B0402040204020203" pitchFamily="34" charset="0"/>
                <a:cs typeface="Segoe UI Light" panose="020B0402040204020203" pitchFamily="34" charset="0"/>
              </a:rPr>
              <a:t> aracıdır.</a:t>
            </a:r>
          </a:p>
        </p:txBody>
      </p:sp>
      <p:pic>
        <p:nvPicPr>
          <p:cNvPr id="4" name="Resim 3">
            <a:extLst>
              <a:ext uri="{FF2B5EF4-FFF2-40B4-BE49-F238E27FC236}">
                <a16:creationId xmlns:a16="http://schemas.microsoft.com/office/drawing/2014/main" id="{2477A9B0-6CE3-A208-F2D7-B6135346B1CC}"/>
              </a:ext>
            </a:extLst>
          </p:cNvPr>
          <p:cNvPicPr>
            <a:picLocks noChangeAspect="1"/>
          </p:cNvPicPr>
          <p:nvPr/>
        </p:nvPicPr>
        <p:blipFill>
          <a:blip r:embed="rId5"/>
          <a:stretch>
            <a:fillRect/>
          </a:stretch>
        </p:blipFill>
        <p:spPr>
          <a:xfrm>
            <a:off x="5255876" y="6141639"/>
            <a:ext cx="1612900" cy="609600"/>
          </a:xfrm>
          <a:prstGeom prst="rect">
            <a:avLst/>
          </a:prstGeom>
        </p:spPr>
      </p:pic>
    </p:spTree>
    <p:extLst>
      <p:ext uri="{BB962C8B-B14F-4D97-AF65-F5344CB8AC3E}">
        <p14:creationId xmlns:p14="http://schemas.microsoft.com/office/powerpoint/2010/main" val="166254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ABFC2F-234C-484D-A3B2-4192FDAFC880}"/>
              </a:ext>
            </a:extLst>
          </p:cNvPr>
          <p:cNvSpPr>
            <a:spLocks noGrp="1"/>
          </p:cNvSpPr>
          <p:nvPr>
            <p:ph type="title"/>
          </p:nvPr>
        </p:nvSpPr>
        <p:spPr/>
        <p:txBody>
          <a:bodyPr/>
          <a:lstStyle/>
          <a:p>
            <a:r>
              <a:rPr lang="tr-TR" dirty="0"/>
              <a:t>Kredi Kartlarını Nasıl Kullanmalıyız ?</a:t>
            </a:r>
          </a:p>
        </p:txBody>
      </p:sp>
      <p:sp>
        <p:nvSpPr>
          <p:cNvPr id="3" name="Alt Başlık 2">
            <a:extLst>
              <a:ext uri="{FF2B5EF4-FFF2-40B4-BE49-F238E27FC236}">
                <a16:creationId xmlns:a16="http://schemas.microsoft.com/office/drawing/2014/main" id="{9A6E727E-B55E-A340-9CA6-F7DED9FFAA63}"/>
              </a:ext>
            </a:extLst>
          </p:cNvPr>
          <p:cNvSpPr>
            <a:spLocks noGrp="1"/>
          </p:cNvSpPr>
          <p:nvPr>
            <p:ph type="subTitle" idx="1"/>
          </p:nvPr>
        </p:nvSpPr>
        <p:spPr>
          <a:xfrm>
            <a:off x="1490326" y="1197269"/>
            <a:ext cx="9144000" cy="5209189"/>
          </a:xfrm>
        </p:spPr>
        <p:txBody>
          <a:bodyPr>
            <a:normAutofit fontScale="92500"/>
          </a:bodyPr>
          <a:lstStyle/>
          <a:p>
            <a:r>
              <a:rPr lang="tr-TR" dirty="0"/>
              <a:t>Örnek: Kredi kartı limitinden 3000 TL harcandığını ve sadece 900 TL’lik asgari ödemenin yapıldığını düşünelim. Borcun geri kalan 2100 TL’lik kısmına TCMB tarafından azami olarak belirlenen ve %2.25 olan alışveriş (akdi) faizi uygulanır. Bu durumda, bankaya bir sonraki hesap kesim tarihine kadar 47,25 TL faiz ödersiniz. </a:t>
            </a:r>
          </a:p>
          <a:p>
            <a:r>
              <a:rPr lang="tr-TR" dirty="0"/>
              <a:t>Kredi kartının sadece asgari tutarının ödenerek her ay bütçe oluşturulması, aile bütçesine ciddi sıkıntı verir. İlerleyen aylarda borçlar katlanarak artar ve ödemek giderek zorlaşır.</a:t>
            </a:r>
          </a:p>
          <a:p>
            <a:r>
              <a:rPr lang="tr-TR" dirty="0"/>
              <a:t>Borçların ödenmemesi halinde negatif kredi notunuz bankaların başvuru sırasında kontrol ettikleri veri tabanına eklenir ve bu durum ileride kredi kartı ve kredi başvurularınızı olumsuz etkiler.</a:t>
            </a:r>
          </a:p>
          <a:p>
            <a:endParaRPr lang="tr-TR" dirty="0"/>
          </a:p>
          <a:p>
            <a:endParaRPr lang="tr-TR" dirty="0"/>
          </a:p>
          <a:p>
            <a:endParaRPr lang="tr-TR" dirty="0"/>
          </a:p>
          <a:p>
            <a:endParaRPr lang="tr-TR" dirty="0"/>
          </a:p>
          <a:p>
            <a:endParaRPr lang="tr-TR" dirty="0"/>
          </a:p>
          <a:p>
            <a:endParaRPr lang="tr-TR" dirty="0"/>
          </a:p>
        </p:txBody>
      </p:sp>
      <p:pic>
        <p:nvPicPr>
          <p:cNvPr id="4" name="Resim 3">
            <a:extLst>
              <a:ext uri="{FF2B5EF4-FFF2-40B4-BE49-F238E27FC236}">
                <a16:creationId xmlns:a16="http://schemas.microsoft.com/office/drawing/2014/main" id="{2477A9B0-6CE3-A208-F2D7-B6135346B1CC}"/>
              </a:ext>
            </a:extLst>
          </p:cNvPr>
          <p:cNvPicPr>
            <a:picLocks noChangeAspect="1"/>
          </p:cNvPicPr>
          <p:nvPr/>
        </p:nvPicPr>
        <p:blipFill>
          <a:blip r:embed="rId3"/>
          <a:stretch>
            <a:fillRect/>
          </a:stretch>
        </p:blipFill>
        <p:spPr>
          <a:xfrm>
            <a:off x="5255876" y="6141639"/>
            <a:ext cx="1612900" cy="609600"/>
          </a:xfrm>
          <a:prstGeom prst="rect">
            <a:avLst/>
          </a:prstGeom>
        </p:spPr>
      </p:pic>
    </p:spTree>
    <p:extLst>
      <p:ext uri="{BB962C8B-B14F-4D97-AF65-F5344CB8AC3E}">
        <p14:creationId xmlns:p14="http://schemas.microsoft.com/office/powerpoint/2010/main" val="28244546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5700DE6D-C716-9947-B2B9-4D2BD7B0BC5A}"/>
              </a:ext>
            </a:extLst>
          </p:cNvPr>
          <p:cNvPicPr>
            <a:picLocks noChangeAspect="1"/>
          </p:cNvPicPr>
          <p:nvPr/>
        </p:nvPicPr>
        <p:blipFill rotWithShape="1">
          <a:blip r:embed="rId3"/>
          <a:srcRect l="50000"/>
          <a:stretch/>
        </p:blipFill>
        <p:spPr>
          <a:xfrm>
            <a:off x="7304115" y="1008877"/>
            <a:ext cx="4547460" cy="5117408"/>
          </a:xfrm>
          <a:prstGeom prst="rect">
            <a:avLst/>
          </a:prstGeom>
        </p:spPr>
      </p:pic>
      <p:sp>
        <p:nvSpPr>
          <p:cNvPr id="2" name="Başlık 1">
            <a:extLst>
              <a:ext uri="{FF2B5EF4-FFF2-40B4-BE49-F238E27FC236}">
                <a16:creationId xmlns:a16="http://schemas.microsoft.com/office/drawing/2014/main" id="{C7E1DAB6-5C4E-CC43-B13B-FBBE3DFEBA4A}"/>
              </a:ext>
            </a:extLst>
          </p:cNvPr>
          <p:cNvSpPr>
            <a:spLocks noGrp="1"/>
          </p:cNvSpPr>
          <p:nvPr>
            <p:ph type="title"/>
          </p:nvPr>
        </p:nvSpPr>
        <p:spPr>
          <a:xfrm>
            <a:off x="959386" y="18255"/>
            <a:ext cx="10786146" cy="1325563"/>
          </a:xfrm>
        </p:spPr>
        <p:txBody>
          <a:bodyPr/>
          <a:lstStyle/>
          <a:p>
            <a:r>
              <a:rPr lang="tr-TR" dirty="0"/>
              <a:t>Kredi kartı ve kredi borcu ödeyemeyince ne olur ?</a:t>
            </a:r>
          </a:p>
        </p:txBody>
      </p:sp>
      <p:sp>
        <p:nvSpPr>
          <p:cNvPr id="3" name="İçerik Yer Tutucusu 2">
            <a:extLst>
              <a:ext uri="{FF2B5EF4-FFF2-40B4-BE49-F238E27FC236}">
                <a16:creationId xmlns:a16="http://schemas.microsoft.com/office/drawing/2014/main" id="{A9661951-E43E-C244-8171-BCFE98AED76F}"/>
              </a:ext>
            </a:extLst>
          </p:cNvPr>
          <p:cNvSpPr>
            <a:spLocks noGrp="1"/>
          </p:cNvSpPr>
          <p:nvPr>
            <p:ph idx="1"/>
          </p:nvPr>
        </p:nvSpPr>
        <p:spPr>
          <a:xfrm>
            <a:off x="838200" y="2037646"/>
            <a:ext cx="6337300" cy="4351338"/>
          </a:xfrm>
        </p:spPr>
        <p:txBody>
          <a:bodyPr/>
          <a:lstStyle/>
          <a:p>
            <a:r>
              <a:rPr lang="tr-TR" dirty="0"/>
              <a:t>İlk ay </a:t>
            </a:r>
            <a:r>
              <a:rPr lang="tr-TR" dirty="0" err="1"/>
              <a:t>sms</a:t>
            </a:r>
            <a:r>
              <a:rPr lang="tr-TR" dirty="0"/>
              <a:t> ve mail ile uyarı</a:t>
            </a:r>
          </a:p>
          <a:p>
            <a:r>
              <a:rPr lang="tr-TR" dirty="0"/>
              <a:t>İkinci ay adrese yazılı bildirim</a:t>
            </a:r>
          </a:p>
          <a:p>
            <a:r>
              <a:rPr lang="tr-TR" dirty="0"/>
              <a:t>Üçüncü ay banka avukatları tarafından aranma</a:t>
            </a:r>
          </a:p>
          <a:p>
            <a:r>
              <a:rPr lang="tr-TR" dirty="0"/>
              <a:t>Ödeyecek durumunuz yok ise icra dosyanız açılır ve icra takibine başlanır. </a:t>
            </a:r>
          </a:p>
          <a:p>
            <a:r>
              <a:rPr lang="tr-TR" dirty="0"/>
              <a:t>Tarafınıza bir yazı gelir ve teslim aldıktan 7 gün içerisinde borcu ödemezseniz haciz için adresinize gelinir. </a:t>
            </a:r>
          </a:p>
        </p:txBody>
      </p:sp>
      <p:pic>
        <p:nvPicPr>
          <p:cNvPr id="7" name="Resim Yer Tutucusu 6">
            <a:extLst>
              <a:ext uri="{FF2B5EF4-FFF2-40B4-BE49-F238E27FC236}">
                <a16:creationId xmlns:a16="http://schemas.microsoft.com/office/drawing/2014/main" id="{4B564183-F4A8-BF44-B485-96981F7EF4A0}"/>
              </a:ext>
            </a:extLst>
          </p:cNvPr>
          <p:cNvPicPr>
            <a:picLocks noGrp="1" noChangeAspect="1"/>
          </p:cNvPicPr>
          <p:nvPr>
            <p:ph type="pic" idx="10"/>
          </p:nvPr>
        </p:nvPicPr>
        <p:blipFill>
          <a:blip r:embed="rId4"/>
          <a:srcRect t="980" b="980"/>
          <a:stretch>
            <a:fillRect/>
          </a:stretch>
        </p:blipFill>
        <p:spPr/>
      </p:pic>
      <p:pic>
        <p:nvPicPr>
          <p:cNvPr id="4" name="Resim 3">
            <a:extLst>
              <a:ext uri="{FF2B5EF4-FFF2-40B4-BE49-F238E27FC236}">
                <a16:creationId xmlns:a16="http://schemas.microsoft.com/office/drawing/2014/main" id="{5C84881C-3D69-002A-7E0A-4CDD266B30FF}"/>
              </a:ext>
            </a:extLst>
          </p:cNvPr>
          <p:cNvPicPr>
            <a:picLocks noChangeAspect="1"/>
          </p:cNvPicPr>
          <p:nvPr/>
        </p:nvPicPr>
        <p:blipFill>
          <a:blip r:embed="rId5"/>
          <a:stretch>
            <a:fillRect/>
          </a:stretch>
        </p:blipFill>
        <p:spPr>
          <a:xfrm>
            <a:off x="5480050" y="6176963"/>
            <a:ext cx="1314450" cy="662782"/>
          </a:xfrm>
          <a:prstGeom prst="rect">
            <a:avLst/>
          </a:prstGeom>
        </p:spPr>
      </p:pic>
    </p:spTree>
    <p:extLst>
      <p:ext uri="{BB962C8B-B14F-4D97-AF65-F5344CB8AC3E}">
        <p14:creationId xmlns:p14="http://schemas.microsoft.com/office/powerpoint/2010/main" val="26101207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87635E3-E4A1-1240-AF5C-BF9E7530BD9B}"/>
              </a:ext>
            </a:extLst>
          </p:cNvPr>
          <p:cNvSpPr>
            <a:spLocks noGrp="1"/>
          </p:cNvSpPr>
          <p:nvPr>
            <p:ph type="title"/>
          </p:nvPr>
        </p:nvSpPr>
        <p:spPr>
          <a:xfrm>
            <a:off x="6424392" y="656431"/>
            <a:ext cx="5586190" cy="1325563"/>
          </a:xfrm>
        </p:spPr>
        <p:txBody>
          <a:bodyPr/>
          <a:lstStyle/>
          <a:p>
            <a:r>
              <a:rPr lang="tr-TR" dirty="0"/>
              <a:t>Kredi Kartı borcumdan nasıl kurtulabilirim ?</a:t>
            </a:r>
          </a:p>
        </p:txBody>
      </p:sp>
      <p:pic>
        <p:nvPicPr>
          <p:cNvPr id="6" name="Resim Yer Tutucusu 5">
            <a:extLst>
              <a:ext uri="{FF2B5EF4-FFF2-40B4-BE49-F238E27FC236}">
                <a16:creationId xmlns:a16="http://schemas.microsoft.com/office/drawing/2014/main" id="{17665A6D-E9C9-444D-B6A6-26DFCEE61123}"/>
              </a:ext>
            </a:extLst>
          </p:cNvPr>
          <p:cNvPicPr>
            <a:picLocks noGrp="1" noChangeAspect="1"/>
          </p:cNvPicPr>
          <p:nvPr>
            <p:ph type="pic" idx="13"/>
          </p:nvPr>
        </p:nvPicPr>
        <p:blipFill>
          <a:blip r:embed="rId3"/>
          <a:srcRect t="980" b="980"/>
          <a:stretch>
            <a:fillRect/>
          </a:stretch>
        </p:blipFill>
        <p:spPr/>
      </p:pic>
      <p:sp>
        <p:nvSpPr>
          <p:cNvPr id="4" name="İçerik Yer Tutucusu 3">
            <a:extLst>
              <a:ext uri="{FF2B5EF4-FFF2-40B4-BE49-F238E27FC236}">
                <a16:creationId xmlns:a16="http://schemas.microsoft.com/office/drawing/2014/main" id="{17E40B94-DF2B-C840-A51A-2E83EF749C50}"/>
              </a:ext>
            </a:extLst>
          </p:cNvPr>
          <p:cNvSpPr>
            <a:spLocks noGrp="1"/>
          </p:cNvSpPr>
          <p:nvPr>
            <p:ph sz="half" idx="1"/>
          </p:nvPr>
        </p:nvSpPr>
        <p:spPr>
          <a:xfrm>
            <a:off x="6424392" y="2095500"/>
            <a:ext cx="5586190" cy="3619500"/>
          </a:xfrm>
        </p:spPr>
        <p:txBody>
          <a:bodyPr>
            <a:normAutofit/>
          </a:bodyPr>
          <a:lstStyle/>
          <a:p>
            <a:r>
              <a:rPr lang="tr-TR" dirty="0"/>
              <a:t>Limiti azalt</a:t>
            </a:r>
          </a:p>
          <a:p>
            <a:r>
              <a:rPr lang="tr-TR" dirty="0"/>
              <a:t>Kredi kartı sayısını düşür</a:t>
            </a:r>
          </a:p>
          <a:p>
            <a:r>
              <a:rPr lang="tr-TR" dirty="0"/>
              <a:t>Her alışverişte kartını yanına alma, evde bırak.</a:t>
            </a:r>
          </a:p>
          <a:p>
            <a:r>
              <a:rPr lang="tr-TR" dirty="0"/>
              <a:t>Online satış sitelerinin telefonuna bildirim yollamasına izin vermemeye çalış; bu uyarıcı mesajlar beynin harcama dürtüsünü harekete geçiriyor. </a:t>
            </a:r>
          </a:p>
          <a:p>
            <a:endParaRPr lang="tr-TR" dirty="0"/>
          </a:p>
          <a:p>
            <a:endParaRPr lang="tr-TR" dirty="0"/>
          </a:p>
        </p:txBody>
      </p:sp>
      <p:pic>
        <p:nvPicPr>
          <p:cNvPr id="7" name="Resim 6">
            <a:extLst>
              <a:ext uri="{FF2B5EF4-FFF2-40B4-BE49-F238E27FC236}">
                <a16:creationId xmlns:a16="http://schemas.microsoft.com/office/drawing/2014/main" id="{0AC770B0-8D97-BD4F-82FB-8F51C5A21ADB}"/>
              </a:ext>
            </a:extLst>
          </p:cNvPr>
          <p:cNvPicPr>
            <a:picLocks noChangeAspect="1"/>
          </p:cNvPicPr>
          <p:nvPr/>
        </p:nvPicPr>
        <p:blipFill rotWithShape="1">
          <a:blip r:embed="rId4"/>
          <a:srcRect l="1474" t="8074" r="47305" b="9672"/>
          <a:stretch/>
        </p:blipFill>
        <p:spPr>
          <a:xfrm>
            <a:off x="205993" y="555442"/>
            <a:ext cx="6131307" cy="5540047"/>
          </a:xfrm>
          <a:prstGeom prst="rect">
            <a:avLst/>
          </a:prstGeom>
        </p:spPr>
      </p:pic>
      <p:pic>
        <p:nvPicPr>
          <p:cNvPr id="3" name="Resim 2">
            <a:extLst>
              <a:ext uri="{FF2B5EF4-FFF2-40B4-BE49-F238E27FC236}">
                <a16:creationId xmlns:a16="http://schemas.microsoft.com/office/drawing/2014/main" id="{C3102752-C715-C4E3-2024-D272F0F2CA29}"/>
              </a:ext>
            </a:extLst>
          </p:cNvPr>
          <p:cNvPicPr>
            <a:picLocks noChangeAspect="1"/>
          </p:cNvPicPr>
          <p:nvPr/>
        </p:nvPicPr>
        <p:blipFill>
          <a:blip r:embed="rId5"/>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21059381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a:extLst>
              <a:ext uri="{FF2B5EF4-FFF2-40B4-BE49-F238E27FC236}">
                <a16:creationId xmlns:a16="http://schemas.microsoft.com/office/drawing/2014/main" id="{17665A6D-E9C9-444D-B6A6-26DFCEE61123}"/>
              </a:ext>
            </a:extLst>
          </p:cNvPr>
          <p:cNvPicPr>
            <a:picLocks noGrp="1" noChangeAspect="1"/>
          </p:cNvPicPr>
          <p:nvPr>
            <p:ph type="pic" idx="13"/>
          </p:nvPr>
        </p:nvPicPr>
        <p:blipFill>
          <a:blip r:embed="rId3"/>
          <a:srcRect t="980" b="980"/>
          <a:stretch>
            <a:fillRect/>
          </a:stretch>
        </p:blipFill>
        <p:spPr>
          <a:xfrm>
            <a:off x="1097366" y="1044756"/>
            <a:ext cx="3189619" cy="3189619"/>
          </a:xfrm>
        </p:spPr>
      </p:pic>
      <p:sp>
        <p:nvSpPr>
          <p:cNvPr id="4" name="İçerik Yer Tutucusu 3">
            <a:extLst>
              <a:ext uri="{FF2B5EF4-FFF2-40B4-BE49-F238E27FC236}">
                <a16:creationId xmlns:a16="http://schemas.microsoft.com/office/drawing/2014/main" id="{17E40B94-DF2B-C840-A51A-2E83EF749C50}"/>
              </a:ext>
            </a:extLst>
          </p:cNvPr>
          <p:cNvSpPr>
            <a:spLocks noGrp="1"/>
          </p:cNvSpPr>
          <p:nvPr>
            <p:ph sz="half" idx="1"/>
          </p:nvPr>
        </p:nvSpPr>
        <p:spPr>
          <a:xfrm>
            <a:off x="4645898" y="1553176"/>
            <a:ext cx="7340108" cy="3286111"/>
          </a:xfrm>
        </p:spPr>
        <p:txBody>
          <a:bodyPr>
            <a:normAutofit/>
          </a:bodyPr>
          <a:lstStyle/>
          <a:p>
            <a:r>
              <a:rPr lang="tr-TR" dirty="0"/>
              <a:t>Kredi kartı limitimizi neye göre belirlemeliyiz?</a:t>
            </a:r>
          </a:p>
          <a:p>
            <a:pPr marL="0" indent="0">
              <a:buNone/>
            </a:pPr>
            <a:r>
              <a:rPr lang="tr-TR" dirty="0"/>
              <a:t>İdeal olan limit, her ay ekstre borcunuzun tamamını ödeyebileceğiniz kadardır. Ancak taksitli işlemleri de baz alırsak kredi kartı limitinin en fazla aylık geliriniz kadar olması yeterli olacaktır. Yani 1’e 1 oranında…Taksitli işlemleriniz çok sayıda ise belki bu oranın biraz üzerinde limit de uygun olabilir. </a:t>
            </a:r>
          </a:p>
          <a:p>
            <a:endParaRPr lang="tr-TR" dirty="0"/>
          </a:p>
          <a:p>
            <a:endParaRPr lang="tr-TR" dirty="0"/>
          </a:p>
          <a:p>
            <a:endParaRPr lang="tr-TR" dirty="0"/>
          </a:p>
          <a:p>
            <a:pPr marL="0" indent="0">
              <a:buNone/>
            </a:pPr>
            <a:endParaRPr lang="tr-TR" dirty="0"/>
          </a:p>
        </p:txBody>
      </p:sp>
      <p:pic>
        <p:nvPicPr>
          <p:cNvPr id="7" name="Resim 6">
            <a:extLst>
              <a:ext uri="{FF2B5EF4-FFF2-40B4-BE49-F238E27FC236}">
                <a16:creationId xmlns:a16="http://schemas.microsoft.com/office/drawing/2014/main" id="{0AC770B0-8D97-BD4F-82FB-8F51C5A21ADB}"/>
              </a:ext>
            </a:extLst>
          </p:cNvPr>
          <p:cNvPicPr>
            <a:picLocks noChangeAspect="1"/>
          </p:cNvPicPr>
          <p:nvPr/>
        </p:nvPicPr>
        <p:blipFill rotWithShape="1">
          <a:blip r:embed="rId4"/>
          <a:srcRect l="1474" t="8074" r="47305" b="9672"/>
          <a:stretch/>
        </p:blipFill>
        <p:spPr>
          <a:xfrm>
            <a:off x="205994" y="555443"/>
            <a:ext cx="4741036" cy="4283844"/>
          </a:xfrm>
          <a:prstGeom prst="rect">
            <a:avLst/>
          </a:prstGeom>
        </p:spPr>
      </p:pic>
      <p:pic>
        <p:nvPicPr>
          <p:cNvPr id="3" name="Resim 2">
            <a:extLst>
              <a:ext uri="{FF2B5EF4-FFF2-40B4-BE49-F238E27FC236}">
                <a16:creationId xmlns:a16="http://schemas.microsoft.com/office/drawing/2014/main" id="{C3102752-C715-C4E3-2024-D272F0F2CA29}"/>
              </a:ext>
            </a:extLst>
          </p:cNvPr>
          <p:cNvPicPr>
            <a:picLocks noChangeAspect="1"/>
          </p:cNvPicPr>
          <p:nvPr/>
        </p:nvPicPr>
        <p:blipFill>
          <a:blip r:embed="rId5"/>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39185685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179F886-6A89-1948-B9C9-072A8DDD13AF}"/>
              </a:ext>
            </a:extLst>
          </p:cNvPr>
          <p:cNvSpPr>
            <a:spLocks noGrp="1"/>
          </p:cNvSpPr>
          <p:nvPr>
            <p:ph type="title"/>
          </p:nvPr>
        </p:nvSpPr>
        <p:spPr/>
        <p:txBody>
          <a:bodyPr/>
          <a:lstStyle/>
          <a:p>
            <a:r>
              <a:rPr lang="tr-TR" dirty="0"/>
              <a:t>Kredi Notu Nedir ?</a:t>
            </a:r>
          </a:p>
        </p:txBody>
      </p:sp>
      <p:sp>
        <p:nvSpPr>
          <p:cNvPr id="4" name="İçerik Yer Tutucusu 3">
            <a:extLst>
              <a:ext uri="{FF2B5EF4-FFF2-40B4-BE49-F238E27FC236}">
                <a16:creationId xmlns:a16="http://schemas.microsoft.com/office/drawing/2014/main" id="{BAED688B-D964-854D-A1D5-594A688FD0B6}"/>
              </a:ext>
            </a:extLst>
          </p:cNvPr>
          <p:cNvSpPr>
            <a:spLocks noGrp="1"/>
          </p:cNvSpPr>
          <p:nvPr>
            <p:ph sz="half" idx="1"/>
          </p:nvPr>
        </p:nvSpPr>
        <p:spPr>
          <a:xfrm>
            <a:off x="6424392" y="2753472"/>
            <a:ext cx="5586190" cy="2797322"/>
          </a:xfrm>
        </p:spPr>
        <p:txBody>
          <a:bodyPr>
            <a:normAutofit/>
          </a:bodyPr>
          <a:lstStyle/>
          <a:p>
            <a:pPr marL="0" lvl="0" indent="0">
              <a:spcBef>
                <a:spcPts val="0"/>
              </a:spcBef>
              <a:spcAft>
                <a:spcPts val="0"/>
              </a:spcAft>
              <a:buSzPts val="2200"/>
              <a:buNone/>
            </a:pPr>
            <a:r>
              <a:rPr lang="tr-TR" dirty="0"/>
              <a:t>Kredi notu, bankalardan kullanılan bireysel nitelikli tüm kredi ve kredi kartı hesaplarının geçmiş verileri üzerinden oluşturulur. </a:t>
            </a:r>
          </a:p>
          <a:p>
            <a:pPr marL="0" lvl="0" indent="0">
              <a:spcBef>
                <a:spcPts val="0"/>
              </a:spcBef>
              <a:spcAft>
                <a:spcPts val="0"/>
              </a:spcAft>
              <a:buSzPts val="2200"/>
              <a:buNone/>
            </a:pPr>
            <a:endParaRPr lang="tr-TR" dirty="0"/>
          </a:p>
          <a:p>
            <a:pPr marL="0" lvl="0" indent="0">
              <a:spcBef>
                <a:spcPts val="0"/>
              </a:spcBef>
              <a:spcAft>
                <a:spcPts val="0"/>
              </a:spcAft>
              <a:buSzPts val="2200"/>
              <a:buNone/>
            </a:pPr>
            <a:r>
              <a:rPr lang="tr-TR" dirty="0"/>
              <a:t>Bu bir nevi, banka ve finansal kurumların baktığı finansal karnemizdir.</a:t>
            </a:r>
          </a:p>
          <a:p>
            <a:endParaRPr lang="tr-TR" dirty="0"/>
          </a:p>
        </p:txBody>
      </p:sp>
      <p:pic>
        <p:nvPicPr>
          <p:cNvPr id="5" name="Resim 4">
            <a:extLst>
              <a:ext uri="{FF2B5EF4-FFF2-40B4-BE49-F238E27FC236}">
                <a16:creationId xmlns:a16="http://schemas.microsoft.com/office/drawing/2014/main" id="{31DF6402-3063-3145-820F-3B8B46C39CF7}"/>
              </a:ext>
            </a:extLst>
          </p:cNvPr>
          <p:cNvPicPr>
            <a:picLocks noChangeAspect="1"/>
          </p:cNvPicPr>
          <p:nvPr/>
        </p:nvPicPr>
        <p:blipFill rotWithShape="1">
          <a:blip r:embed="rId3"/>
          <a:srcRect r="52694"/>
          <a:stretch/>
        </p:blipFill>
        <p:spPr>
          <a:xfrm>
            <a:off x="0" y="1016"/>
            <a:ext cx="5767609" cy="6855968"/>
          </a:xfrm>
          <a:prstGeom prst="rect">
            <a:avLst/>
          </a:prstGeom>
        </p:spPr>
      </p:pic>
      <p:pic>
        <p:nvPicPr>
          <p:cNvPr id="3" name="Resim 2">
            <a:extLst>
              <a:ext uri="{FF2B5EF4-FFF2-40B4-BE49-F238E27FC236}">
                <a16:creationId xmlns:a16="http://schemas.microsoft.com/office/drawing/2014/main" id="{0B2D590F-F228-08D1-9C0C-4D895A03C1D5}"/>
              </a:ext>
            </a:extLst>
          </p:cNvPr>
          <p:cNvPicPr>
            <a:picLocks noChangeAspect="1"/>
          </p:cNvPicPr>
          <p:nvPr/>
        </p:nvPicPr>
        <p:blipFill>
          <a:blip r:embed="rId4"/>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31331663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a:extLst>
              <a:ext uri="{FF2B5EF4-FFF2-40B4-BE49-F238E27FC236}">
                <a16:creationId xmlns:a16="http://schemas.microsoft.com/office/drawing/2014/main" id="{BAED688B-D964-854D-A1D5-594A688FD0B6}"/>
              </a:ext>
            </a:extLst>
          </p:cNvPr>
          <p:cNvSpPr>
            <a:spLocks noGrp="1"/>
          </p:cNvSpPr>
          <p:nvPr>
            <p:ph sz="half" idx="1"/>
          </p:nvPr>
        </p:nvSpPr>
        <p:spPr>
          <a:xfrm>
            <a:off x="4753338" y="801661"/>
            <a:ext cx="7147929" cy="5824221"/>
          </a:xfrm>
        </p:spPr>
        <p:txBody>
          <a:bodyPr>
            <a:normAutofit/>
          </a:bodyPr>
          <a:lstStyle/>
          <a:p>
            <a:pPr marL="0" lvl="0" indent="0">
              <a:spcBef>
                <a:spcPts val="0"/>
              </a:spcBef>
              <a:spcAft>
                <a:spcPts val="0"/>
              </a:spcAft>
              <a:buSzPts val="2200"/>
              <a:buNone/>
            </a:pPr>
            <a:r>
              <a:rPr lang="tr-TR" dirty="0"/>
              <a:t>Türkiye’de henüz oldukça yeni olan kredi notu ölçme sistemi, “Kredi Kayıt Bürosu” tarafından “</a:t>
            </a:r>
            <a:r>
              <a:rPr lang="tr-TR" dirty="0" err="1"/>
              <a:t>Findeks</a:t>
            </a:r>
            <a:r>
              <a:rPr lang="tr-TR" dirty="0"/>
              <a:t>” adı altında bir platform tarafından yönetiliyor. Yetkili tek kurum olan </a:t>
            </a:r>
            <a:r>
              <a:rPr lang="tr-TR" dirty="0" err="1"/>
              <a:t>findeks</a:t>
            </a:r>
            <a:r>
              <a:rPr lang="tr-TR" dirty="0"/>
              <a:t>, bireylerin finansal karnelerini oluşturuyor. Bankalar da sizin kredi notunuzu bu sistemden öğrenirler. </a:t>
            </a:r>
          </a:p>
          <a:p>
            <a:pPr marL="0" lvl="0" indent="0">
              <a:spcBef>
                <a:spcPts val="0"/>
              </a:spcBef>
              <a:spcAft>
                <a:spcPts val="0"/>
              </a:spcAft>
              <a:buSzPts val="2200"/>
              <a:buNone/>
            </a:pPr>
            <a:endParaRPr lang="tr-TR" dirty="0"/>
          </a:p>
          <a:p>
            <a:pPr marL="0" lvl="0" indent="0">
              <a:spcBef>
                <a:spcPts val="0"/>
              </a:spcBef>
              <a:spcAft>
                <a:spcPts val="0"/>
              </a:spcAft>
              <a:buSzPts val="2200"/>
              <a:buNone/>
            </a:pPr>
            <a:r>
              <a:rPr lang="tr-TR" dirty="0" err="1"/>
              <a:t>Findekse</a:t>
            </a:r>
            <a:r>
              <a:rPr lang="tr-TR" dirty="0"/>
              <a:t> göre kredi notunuz şunlardan oluşmaktadır:</a:t>
            </a:r>
          </a:p>
          <a:p>
            <a:pPr marL="0" lvl="0" indent="0">
              <a:spcBef>
                <a:spcPts val="0"/>
              </a:spcBef>
              <a:spcAft>
                <a:spcPts val="0"/>
              </a:spcAft>
              <a:buSzPts val="2200"/>
              <a:buNone/>
            </a:pPr>
            <a:endParaRPr lang="tr-TR" dirty="0"/>
          </a:p>
          <a:p>
            <a:pPr marL="0" lvl="0" indent="0">
              <a:spcBef>
                <a:spcPts val="0"/>
              </a:spcBef>
              <a:spcAft>
                <a:spcPts val="0"/>
              </a:spcAft>
              <a:buSzPts val="2200"/>
              <a:buNone/>
            </a:pPr>
            <a:r>
              <a:rPr lang="tr-TR" dirty="0"/>
              <a:t>Bu unsurlara göre hesaplanan kredi notu 1 ile 1900 değerleri arasında değişmektedir. 1 en riskli puan iken, 1900 en az riskli puandır. Daha önce kredi ya da kredi kartı kullanan, kredili mevduat hesabı bulunan herkesin bir kredi notu vardır. Birinin kredi notu 0 (sıfır) çıkıyorsa o kişi bankacılık sistemine dahil olmamış demektir. </a:t>
            </a:r>
          </a:p>
          <a:p>
            <a:pPr marL="0" lvl="0" indent="0">
              <a:spcBef>
                <a:spcPts val="0"/>
              </a:spcBef>
              <a:spcAft>
                <a:spcPts val="0"/>
              </a:spcAft>
              <a:buSzPts val="2200"/>
              <a:buNone/>
            </a:pPr>
            <a:endParaRPr lang="tr-TR" dirty="0"/>
          </a:p>
          <a:p>
            <a:pPr marL="0" lvl="0" indent="0">
              <a:spcBef>
                <a:spcPts val="0"/>
              </a:spcBef>
              <a:spcAft>
                <a:spcPts val="0"/>
              </a:spcAft>
              <a:buSzPts val="2200"/>
              <a:buNone/>
            </a:pPr>
            <a:endParaRPr lang="tr-TR" dirty="0"/>
          </a:p>
          <a:p>
            <a:pPr marL="0" lvl="0" indent="0">
              <a:spcBef>
                <a:spcPts val="0"/>
              </a:spcBef>
              <a:spcAft>
                <a:spcPts val="0"/>
              </a:spcAft>
              <a:buSzPts val="2200"/>
              <a:buNone/>
            </a:pPr>
            <a:endParaRPr lang="tr-TR" dirty="0"/>
          </a:p>
          <a:p>
            <a:endParaRPr lang="tr-TR" dirty="0"/>
          </a:p>
        </p:txBody>
      </p:sp>
      <p:pic>
        <p:nvPicPr>
          <p:cNvPr id="5" name="Resim 4">
            <a:extLst>
              <a:ext uri="{FF2B5EF4-FFF2-40B4-BE49-F238E27FC236}">
                <a16:creationId xmlns:a16="http://schemas.microsoft.com/office/drawing/2014/main" id="{31DF6402-3063-3145-820F-3B8B46C39CF7}"/>
              </a:ext>
            </a:extLst>
          </p:cNvPr>
          <p:cNvPicPr>
            <a:picLocks noChangeAspect="1"/>
          </p:cNvPicPr>
          <p:nvPr/>
        </p:nvPicPr>
        <p:blipFill rotWithShape="1">
          <a:blip r:embed="rId3"/>
          <a:srcRect r="52694"/>
          <a:stretch/>
        </p:blipFill>
        <p:spPr>
          <a:xfrm>
            <a:off x="0" y="801661"/>
            <a:ext cx="3798277" cy="4515020"/>
          </a:xfrm>
          <a:prstGeom prst="rect">
            <a:avLst/>
          </a:prstGeom>
        </p:spPr>
      </p:pic>
      <p:pic>
        <p:nvPicPr>
          <p:cNvPr id="3" name="Resim 2">
            <a:extLst>
              <a:ext uri="{FF2B5EF4-FFF2-40B4-BE49-F238E27FC236}">
                <a16:creationId xmlns:a16="http://schemas.microsoft.com/office/drawing/2014/main" id="{0B2D590F-F228-08D1-9C0C-4D895A03C1D5}"/>
              </a:ext>
            </a:extLst>
          </p:cNvPr>
          <p:cNvPicPr>
            <a:picLocks noChangeAspect="1"/>
          </p:cNvPicPr>
          <p:nvPr/>
        </p:nvPicPr>
        <p:blipFill>
          <a:blip r:embed="rId4"/>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1701678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7DEBD9C1-44C9-6474-65D1-C33D44D1BA4D}"/>
              </a:ext>
            </a:extLst>
          </p:cNvPr>
          <p:cNvPicPr>
            <a:picLocks noChangeAspect="1"/>
          </p:cNvPicPr>
          <p:nvPr/>
        </p:nvPicPr>
        <p:blipFill>
          <a:blip r:embed="rId3"/>
          <a:stretch>
            <a:fillRect/>
          </a:stretch>
        </p:blipFill>
        <p:spPr>
          <a:xfrm>
            <a:off x="5480050" y="6176963"/>
            <a:ext cx="1314450" cy="662782"/>
          </a:xfrm>
          <a:prstGeom prst="rect">
            <a:avLst/>
          </a:prstGeom>
        </p:spPr>
      </p:pic>
      <p:pic>
        <p:nvPicPr>
          <p:cNvPr id="5" name="Resim 4">
            <a:extLst>
              <a:ext uri="{FF2B5EF4-FFF2-40B4-BE49-F238E27FC236}">
                <a16:creationId xmlns:a16="http://schemas.microsoft.com/office/drawing/2014/main" id="{C918F8D1-8527-69AE-8EF7-9DA16E197396}"/>
              </a:ext>
            </a:extLst>
          </p:cNvPr>
          <p:cNvPicPr>
            <a:picLocks noChangeAspect="1"/>
          </p:cNvPicPr>
          <p:nvPr/>
        </p:nvPicPr>
        <p:blipFill>
          <a:blip r:embed="rId4"/>
          <a:stretch>
            <a:fillRect/>
          </a:stretch>
        </p:blipFill>
        <p:spPr>
          <a:xfrm>
            <a:off x="1938313" y="1427163"/>
            <a:ext cx="1816100" cy="4749800"/>
          </a:xfrm>
          <a:prstGeom prst="rect">
            <a:avLst/>
          </a:prstGeom>
        </p:spPr>
      </p:pic>
      <p:sp>
        <p:nvSpPr>
          <p:cNvPr id="6" name="Başlık 1">
            <a:extLst>
              <a:ext uri="{FF2B5EF4-FFF2-40B4-BE49-F238E27FC236}">
                <a16:creationId xmlns:a16="http://schemas.microsoft.com/office/drawing/2014/main" id="{D7D8A621-3B63-D531-2396-2376E4DCDA3A}"/>
              </a:ext>
            </a:extLst>
          </p:cNvPr>
          <p:cNvSpPr>
            <a:spLocks noGrp="1"/>
          </p:cNvSpPr>
          <p:nvPr>
            <p:ph type="title"/>
          </p:nvPr>
        </p:nvSpPr>
        <p:spPr>
          <a:xfrm>
            <a:off x="959386" y="18255"/>
            <a:ext cx="10515600" cy="1325563"/>
          </a:xfrm>
        </p:spPr>
        <p:txBody>
          <a:bodyPr/>
          <a:lstStyle/>
          <a:p>
            <a:r>
              <a:rPr lang="tr-TR" dirty="0"/>
              <a:t>Finansal Okuryazarlığın Unsurları</a:t>
            </a:r>
          </a:p>
        </p:txBody>
      </p:sp>
      <p:pic>
        <p:nvPicPr>
          <p:cNvPr id="10" name="Resim 9">
            <a:extLst>
              <a:ext uri="{FF2B5EF4-FFF2-40B4-BE49-F238E27FC236}">
                <a16:creationId xmlns:a16="http://schemas.microsoft.com/office/drawing/2014/main" id="{B1064EB4-1A09-F2A6-7268-EACC2C0DC096}"/>
              </a:ext>
            </a:extLst>
          </p:cNvPr>
          <p:cNvPicPr>
            <a:picLocks noChangeAspect="1"/>
          </p:cNvPicPr>
          <p:nvPr/>
        </p:nvPicPr>
        <p:blipFill>
          <a:blip r:embed="rId5"/>
          <a:stretch>
            <a:fillRect/>
          </a:stretch>
        </p:blipFill>
        <p:spPr>
          <a:xfrm>
            <a:off x="4292600" y="1427163"/>
            <a:ext cx="1803400" cy="4165600"/>
          </a:xfrm>
          <a:prstGeom prst="rect">
            <a:avLst/>
          </a:prstGeom>
        </p:spPr>
      </p:pic>
      <p:pic>
        <p:nvPicPr>
          <p:cNvPr id="12" name="Resim 11">
            <a:extLst>
              <a:ext uri="{FF2B5EF4-FFF2-40B4-BE49-F238E27FC236}">
                <a16:creationId xmlns:a16="http://schemas.microsoft.com/office/drawing/2014/main" id="{F1BFD562-30CA-B21A-4B8B-087DFB8C9E8F}"/>
              </a:ext>
            </a:extLst>
          </p:cNvPr>
          <p:cNvPicPr>
            <a:picLocks noChangeAspect="1"/>
          </p:cNvPicPr>
          <p:nvPr/>
        </p:nvPicPr>
        <p:blipFill>
          <a:blip r:embed="rId6"/>
          <a:stretch>
            <a:fillRect/>
          </a:stretch>
        </p:blipFill>
        <p:spPr>
          <a:xfrm>
            <a:off x="6794500" y="1404540"/>
            <a:ext cx="1790700" cy="4711700"/>
          </a:xfrm>
          <a:prstGeom prst="rect">
            <a:avLst/>
          </a:prstGeom>
        </p:spPr>
      </p:pic>
    </p:spTree>
    <p:extLst>
      <p:ext uri="{BB962C8B-B14F-4D97-AF65-F5344CB8AC3E}">
        <p14:creationId xmlns:p14="http://schemas.microsoft.com/office/powerpoint/2010/main" val="42802093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Resim Yer Tutucusu 16">
            <a:extLst>
              <a:ext uri="{FF2B5EF4-FFF2-40B4-BE49-F238E27FC236}">
                <a16:creationId xmlns:a16="http://schemas.microsoft.com/office/drawing/2014/main" id="{C1A52473-F38C-D94A-9CC3-827025A131A2}"/>
              </a:ext>
            </a:extLst>
          </p:cNvPr>
          <p:cNvPicPr>
            <a:picLocks noGrp="1" noChangeAspect="1"/>
          </p:cNvPicPr>
          <p:nvPr>
            <p:ph type="pic" idx="1"/>
          </p:nvPr>
        </p:nvPicPr>
        <p:blipFill>
          <a:blip r:embed="rId2"/>
          <a:srcRect t="25007" b="25007"/>
          <a:stretch>
            <a:fillRect/>
          </a:stretch>
        </p:blipFill>
        <p:spPr/>
      </p:pic>
      <p:pic>
        <p:nvPicPr>
          <p:cNvPr id="7" name="Resim 6">
            <a:extLst>
              <a:ext uri="{FF2B5EF4-FFF2-40B4-BE49-F238E27FC236}">
                <a16:creationId xmlns:a16="http://schemas.microsoft.com/office/drawing/2014/main" id="{3A5B0055-473F-4B43-9C69-A9EBF9E5DB55}"/>
              </a:ext>
            </a:extLst>
          </p:cNvPr>
          <p:cNvPicPr>
            <a:picLocks noChangeAspect="1"/>
          </p:cNvPicPr>
          <p:nvPr/>
        </p:nvPicPr>
        <p:blipFill rotWithShape="1">
          <a:blip r:embed="rId3"/>
          <a:srcRect b="41645"/>
          <a:stretch/>
        </p:blipFill>
        <p:spPr>
          <a:xfrm>
            <a:off x="0" y="-165100"/>
            <a:ext cx="12192000" cy="4025900"/>
          </a:xfrm>
          <a:prstGeom prst="rect">
            <a:avLst/>
          </a:prstGeom>
        </p:spPr>
      </p:pic>
      <p:sp>
        <p:nvSpPr>
          <p:cNvPr id="3" name="Başlık 2">
            <a:extLst>
              <a:ext uri="{FF2B5EF4-FFF2-40B4-BE49-F238E27FC236}">
                <a16:creationId xmlns:a16="http://schemas.microsoft.com/office/drawing/2014/main" id="{91D69B54-2C4B-B54E-8B5D-A5A86F6A70C3}"/>
              </a:ext>
            </a:extLst>
          </p:cNvPr>
          <p:cNvSpPr>
            <a:spLocks noGrp="1"/>
          </p:cNvSpPr>
          <p:nvPr>
            <p:ph type="title"/>
          </p:nvPr>
        </p:nvSpPr>
        <p:spPr/>
        <p:txBody>
          <a:bodyPr/>
          <a:lstStyle/>
          <a:p>
            <a:r>
              <a:rPr lang="tr-TR" dirty="0"/>
              <a:t>Bankada paramız güvende mi ?</a:t>
            </a:r>
          </a:p>
        </p:txBody>
      </p:sp>
      <p:sp>
        <p:nvSpPr>
          <p:cNvPr id="21" name="İçerik Yer Tutucusu 3">
            <a:extLst>
              <a:ext uri="{FF2B5EF4-FFF2-40B4-BE49-F238E27FC236}">
                <a16:creationId xmlns:a16="http://schemas.microsoft.com/office/drawing/2014/main" id="{EE2B2E4A-CAC3-2041-B5B7-1DB9695A51C3}"/>
              </a:ext>
            </a:extLst>
          </p:cNvPr>
          <p:cNvSpPr txBox="1">
            <a:spLocks/>
          </p:cNvSpPr>
          <p:nvPr/>
        </p:nvSpPr>
        <p:spPr>
          <a:xfrm>
            <a:off x="1923871" y="2296272"/>
            <a:ext cx="8744129" cy="8025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r>
              <a:rPr lang="tr-TR" sz="2400" i="1" dirty="0">
                <a:latin typeface="Segoe UI Light" panose="020B0502040204020203" pitchFamily="34" charset="0"/>
                <a:cs typeface="Segoe UI Light" panose="020B0502040204020203" pitchFamily="34" charset="0"/>
              </a:rPr>
              <a:t>«1.200.000 Türk Lirasına kadar sigorta güvencesi kapsamındadır.»</a:t>
            </a:r>
          </a:p>
        </p:txBody>
      </p:sp>
    </p:spTree>
    <p:extLst>
      <p:ext uri="{BB962C8B-B14F-4D97-AF65-F5344CB8AC3E}">
        <p14:creationId xmlns:p14="http://schemas.microsoft.com/office/powerpoint/2010/main" val="200855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F4253EE8-AB63-554E-82B6-9DEA0C9C9EAA}"/>
              </a:ext>
            </a:extLst>
          </p:cNvPr>
          <p:cNvSpPr>
            <a:spLocks noGrp="1"/>
          </p:cNvSpPr>
          <p:nvPr>
            <p:ph type="title"/>
          </p:nvPr>
        </p:nvSpPr>
        <p:spPr>
          <a:xfrm>
            <a:off x="1165144" y="903536"/>
            <a:ext cx="5011757" cy="1674564"/>
          </a:xfrm>
        </p:spPr>
        <p:txBody>
          <a:bodyPr>
            <a:normAutofit/>
          </a:bodyPr>
          <a:lstStyle/>
          <a:p>
            <a:r>
              <a:rPr lang="tr-TR" dirty="0"/>
              <a:t>Bankada unutulan para ne olur ? </a:t>
            </a:r>
          </a:p>
        </p:txBody>
      </p:sp>
      <p:sp>
        <p:nvSpPr>
          <p:cNvPr id="18" name="İçerik Yer Tutucusu 17">
            <a:extLst>
              <a:ext uri="{FF2B5EF4-FFF2-40B4-BE49-F238E27FC236}">
                <a16:creationId xmlns:a16="http://schemas.microsoft.com/office/drawing/2014/main" id="{1EA3D84F-AA25-B94F-854E-59C36E84FE36}"/>
              </a:ext>
            </a:extLst>
          </p:cNvPr>
          <p:cNvSpPr>
            <a:spLocks noGrp="1"/>
          </p:cNvSpPr>
          <p:nvPr>
            <p:ph idx="13"/>
          </p:nvPr>
        </p:nvSpPr>
        <p:spPr>
          <a:xfrm>
            <a:off x="1084243" y="2821901"/>
            <a:ext cx="5011757" cy="3119863"/>
          </a:xfrm>
        </p:spPr>
        <p:txBody>
          <a:bodyPr/>
          <a:lstStyle/>
          <a:p>
            <a:r>
              <a:rPr lang="tr-TR" dirty="0">
                <a:solidFill>
                  <a:schemeClr val="tx1"/>
                </a:solidFill>
              </a:rPr>
              <a:t>Bir hesap 10 yıl hiçbir işlem yapılmazsa; </a:t>
            </a:r>
          </a:p>
          <a:p>
            <a:r>
              <a:rPr lang="tr-TR" dirty="0">
                <a:solidFill>
                  <a:schemeClr val="tx1"/>
                </a:solidFill>
              </a:rPr>
              <a:t>Zaman aşımına uğrar</a:t>
            </a:r>
          </a:p>
          <a:p>
            <a:r>
              <a:rPr lang="tr-TR" dirty="0" err="1">
                <a:solidFill>
                  <a:schemeClr val="tx1"/>
                </a:solidFill>
              </a:rPr>
              <a:t>TMSF’ye</a:t>
            </a:r>
            <a:r>
              <a:rPr lang="tr-TR" dirty="0">
                <a:solidFill>
                  <a:schemeClr val="tx1"/>
                </a:solidFill>
              </a:rPr>
              <a:t> devrolur. </a:t>
            </a:r>
          </a:p>
          <a:p>
            <a:endParaRPr lang="tr-TR" dirty="0"/>
          </a:p>
        </p:txBody>
      </p:sp>
      <p:pic>
        <p:nvPicPr>
          <p:cNvPr id="6" name="Resim Yer Tutucusu 5">
            <a:extLst>
              <a:ext uri="{FF2B5EF4-FFF2-40B4-BE49-F238E27FC236}">
                <a16:creationId xmlns:a16="http://schemas.microsoft.com/office/drawing/2014/main" id="{5883EE58-8311-624F-9E4D-088B4E08815A}"/>
              </a:ext>
            </a:extLst>
          </p:cNvPr>
          <p:cNvPicPr>
            <a:picLocks noGrp="1" noChangeAspect="1"/>
          </p:cNvPicPr>
          <p:nvPr>
            <p:ph type="pic" idx="1"/>
          </p:nvPr>
        </p:nvPicPr>
        <p:blipFill>
          <a:blip r:embed="rId2"/>
          <a:srcRect t="661" b="661"/>
          <a:stretch>
            <a:fillRect/>
          </a:stretch>
        </p:blipFill>
        <p:spPr/>
      </p:pic>
      <p:pic>
        <p:nvPicPr>
          <p:cNvPr id="14" name="Resim 13">
            <a:extLst>
              <a:ext uri="{FF2B5EF4-FFF2-40B4-BE49-F238E27FC236}">
                <a16:creationId xmlns:a16="http://schemas.microsoft.com/office/drawing/2014/main" id="{96C7D69D-D575-6946-90C0-948BF7B4F54A}"/>
              </a:ext>
            </a:extLst>
          </p:cNvPr>
          <p:cNvPicPr>
            <a:picLocks noChangeAspect="1"/>
          </p:cNvPicPr>
          <p:nvPr/>
        </p:nvPicPr>
        <p:blipFill rotWithShape="1">
          <a:blip r:embed="rId3"/>
          <a:srcRect l="52305" t="5888" b="16883"/>
          <a:stretch/>
        </p:blipFill>
        <p:spPr>
          <a:xfrm>
            <a:off x="6377048" y="403761"/>
            <a:ext cx="5814951" cy="5296396"/>
          </a:xfrm>
          <a:prstGeom prst="rect">
            <a:avLst/>
          </a:prstGeom>
        </p:spPr>
      </p:pic>
      <p:pic>
        <p:nvPicPr>
          <p:cNvPr id="2" name="Resim 1">
            <a:extLst>
              <a:ext uri="{FF2B5EF4-FFF2-40B4-BE49-F238E27FC236}">
                <a16:creationId xmlns:a16="http://schemas.microsoft.com/office/drawing/2014/main" id="{6C4711E9-E170-7A43-6993-0848F88F7BDE}"/>
              </a:ext>
            </a:extLst>
          </p:cNvPr>
          <p:cNvPicPr>
            <a:picLocks noChangeAspect="1"/>
          </p:cNvPicPr>
          <p:nvPr/>
        </p:nvPicPr>
        <p:blipFill>
          <a:blip r:embed="rId4"/>
          <a:stretch>
            <a:fillRect/>
          </a:stretch>
        </p:blipFill>
        <p:spPr>
          <a:xfrm>
            <a:off x="5410200" y="6210300"/>
            <a:ext cx="1371600" cy="584200"/>
          </a:xfrm>
          <a:prstGeom prst="rect">
            <a:avLst/>
          </a:prstGeom>
        </p:spPr>
      </p:pic>
    </p:spTree>
    <p:extLst>
      <p:ext uri="{BB962C8B-B14F-4D97-AF65-F5344CB8AC3E}">
        <p14:creationId xmlns:p14="http://schemas.microsoft.com/office/powerpoint/2010/main" val="19404877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A3E1183-29E5-0C47-934E-02581774741A}"/>
              </a:ext>
            </a:extLst>
          </p:cNvPr>
          <p:cNvSpPr>
            <a:spLocks noGrp="1"/>
          </p:cNvSpPr>
          <p:nvPr>
            <p:ph type="title"/>
          </p:nvPr>
        </p:nvSpPr>
        <p:spPr/>
        <p:txBody>
          <a:bodyPr/>
          <a:lstStyle/>
          <a:p>
            <a:endParaRPr lang="tr-TR"/>
          </a:p>
        </p:txBody>
      </p:sp>
      <p:pic>
        <p:nvPicPr>
          <p:cNvPr id="4" name="Resim 3">
            <a:extLst>
              <a:ext uri="{FF2B5EF4-FFF2-40B4-BE49-F238E27FC236}">
                <a16:creationId xmlns:a16="http://schemas.microsoft.com/office/drawing/2014/main" id="{4D438332-463D-FE44-A063-8D27260810B8}"/>
              </a:ext>
            </a:extLst>
          </p:cNvPr>
          <p:cNvPicPr>
            <a:picLocks noChangeAspect="1"/>
          </p:cNvPicPr>
          <p:nvPr/>
        </p:nvPicPr>
        <p:blipFill>
          <a:blip r:embed="rId3"/>
          <a:stretch>
            <a:fillRect/>
          </a:stretch>
        </p:blipFill>
        <p:spPr>
          <a:xfrm>
            <a:off x="1805" y="0"/>
            <a:ext cx="12188389" cy="6858000"/>
          </a:xfrm>
          <a:prstGeom prst="rect">
            <a:avLst/>
          </a:prstGeom>
        </p:spPr>
      </p:pic>
      <p:pic>
        <p:nvPicPr>
          <p:cNvPr id="5" name="Resim 4">
            <a:extLst>
              <a:ext uri="{FF2B5EF4-FFF2-40B4-BE49-F238E27FC236}">
                <a16:creationId xmlns:a16="http://schemas.microsoft.com/office/drawing/2014/main" id="{56213793-65A7-FC9C-E94F-182CA5ADBFA7}"/>
              </a:ext>
            </a:extLst>
          </p:cNvPr>
          <p:cNvPicPr>
            <a:picLocks noChangeAspect="1"/>
          </p:cNvPicPr>
          <p:nvPr/>
        </p:nvPicPr>
        <p:blipFill>
          <a:blip r:embed="rId4"/>
          <a:stretch>
            <a:fillRect/>
          </a:stretch>
        </p:blipFill>
        <p:spPr>
          <a:xfrm>
            <a:off x="5341619" y="6242714"/>
            <a:ext cx="1664091" cy="615285"/>
          </a:xfrm>
          <a:prstGeom prst="rect">
            <a:avLst/>
          </a:prstGeom>
        </p:spPr>
      </p:pic>
      <p:sp>
        <p:nvSpPr>
          <p:cNvPr id="7" name="Metin kutusu 6">
            <a:extLst>
              <a:ext uri="{FF2B5EF4-FFF2-40B4-BE49-F238E27FC236}">
                <a16:creationId xmlns:a16="http://schemas.microsoft.com/office/drawing/2014/main" id="{3BC8E32C-161E-1984-2D17-3CC5295563ED}"/>
              </a:ext>
            </a:extLst>
          </p:cNvPr>
          <p:cNvSpPr txBox="1"/>
          <p:nvPr/>
        </p:nvSpPr>
        <p:spPr>
          <a:xfrm>
            <a:off x="2345787" y="605303"/>
            <a:ext cx="7571936" cy="707886"/>
          </a:xfrm>
          <a:prstGeom prst="rect">
            <a:avLst/>
          </a:prstGeom>
          <a:noFill/>
        </p:spPr>
        <p:txBody>
          <a:bodyPr wrap="square">
            <a:spAutoFit/>
          </a:bodyPr>
          <a:lstStyle/>
          <a:p>
            <a:r>
              <a:rPr lang="tr-TR" sz="2000" b="1" i="1" kern="1200" dirty="0">
                <a:solidFill>
                  <a:schemeClr val="tx1"/>
                </a:solidFill>
                <a:effectLst/>
                <a:latin typeface="+mn-lt"/>
                <a:ea typeface="+mn-ea"/>
                <a:cs typeface="+mn-cs"/>
              </a:rPr>
              <a:t>Enflasyonun </a:t>
            </a:r>
            <a:r>
              <a:rPr lang="tr-TR" sz="2000" b="1" kern="1200" dirty="0">
                <a:solidFill>
                  <a:schemeClr val="tx1"/>
                </a:solidFill>
                <a:effectLst/>
                <a:latin typeface="+mn-lt"/>
                <a:ea typeface="+mn-ea"/>
                <a:cs typeface="+mn-cs"/>
              </a:rPr>
              <a:t>teorik tanımı şu şekilde: “</a:t>
            </a:r>
            <a:r>
              <a:rPr lang="tr-TR" sz="2000" b="1" i="1" kern="1200" dirty="0">
                <a:solidFill>
                  <a:schemeClr val="tx1"/>
                </a:solidFill>
                <a:effectLst/>
                <a:latin typeface="+mn-lt"/>
                <a:ea typeface="+mn-ea"/>
                <a:cs typeface="+mn-cs"/>
              </a:rPr>
              <a:t>Fiyatlar genel seviyesinin sürekli artışıdır.”</a:t>
            </a:r>
            <a:r>
              <a:rPr lang="tr-TR" sz="2000" b="1" kern="1200" dirty="0">
                <a:solidFill>
                  <a:schemeClr val="tx1"/>
                </a:solidFill>
                <a:effectLst/>
                <a:latin typeface="+mn-lt"/>
                <a:ea typeface="+mn-ea"/>
                <a:cs typeface="+mn-cs"/>
              </a:rPr>
              <a:t> </a:t>
            </a:r>
            <a:endParaRPr lang="tr-TR" sz="20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649100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834F93-4A8D-7647-9D3D-645854CC1E6E}"/>
              </a:ext>
            </a:extLst>
          </p:cNvPr>
          <p:cNvSpPr>
            <a:spLocks noGrp="1"/>
          </p:cNvSpPr>
          <p:nvPr>
            <p:ph type="title"/>
          </p:nvPr>
        </p:nvSpPr>
        <p:spPr/>
        <p:txBody>
          <a:bodyPr/>
          <a:lstStyle/>
          <a:p>
            <a:r>
              <a:rPr lang="tr-TR" dirty="0"/>
              <a:t>Enflasyon Ne Değildir ? </a:t>
            </a:r>
          </a:p>
        </p:txBody>
      </p:sp>
      <p:sp>
        <p:nvSpPr>
          <p:cNvPr id="3" name="İçerik Yer Tutucusu 2">
            <a:extLst>
              <a:ext uri="{FF2B5EF4-FFF2-40B4-BE49-F238E27FC236}">
                <a16:creationId xmlns:a16="http://schemas.microsoft.com/office/drawing/2014/main" id="{1436F7B8-82D7-4142-8D9F-41731BBC2A77}"/>
              </a:ext>
            </a:extLst>
          </p:cNvPr>
          <p:cNvSpPr>
            <a:spLocks noGrp="1"/>
          </p:cNvSpPr>
          <p:nvPr>
            <p:ph idx="1"/>
          </p:nvPr>
        </p:nvSpPr>
        <p:spPr>
          <a:xfrm>
            <a:off x="838200" y="2028825"/>
            <a:ext cx="10515600" cy="4351338"/>
          </a:xfrm>
        </p:spPr>
        <p:txBody>
          <a:bodyPr/>
          <a:lstStyle/>
          <a:p>
            <a:r>
              <a:rPr lang="tr-TR" dirty="0"/>
              <a:t>Enflasyondan kasıt, bir ürün ya da hizmetin fiyatının tek başına artması değildir. </a:t>
            </a:r>
          </a:p>
          <a:p>
            <a:r>
              <a:rPr lang="tr-TR" dirty="0"/>
              <a:t>Enflasyon aslında bir sepettir.  </a:t>
            </a:r>
          </a:p>
          <a:p>
            <a:r>
              <a:rPr lang="tr-TR" dirty="0"/>
              <a:t>Örneğin, özellikle gıda fiyatlarında mevsimsel farklılıklardan kaynaklanan fiyat değişimleri sıklıkla yaşanmaktadır. </a:t>
            </a:r>
          </a:p>
          <a:p>
            <a:r>
              <a:rPr lang="tr-TR" dirty="0"/>
              <a:t>Patlıcanın fiyatının Kasım ayında 5 TL, Aralık’ta 4 TL, Şubat’ta ise 6 TL olması patlıcanın enflasyonun olduğunu ifade etmez. Önemli olan enflasyon sepetinin tamamının hesaplanmasıdır. </a:t>
            </a:r>
          </a:p>
          <a:p>
            <a:endParaRPr lang="tr-TR" dirty="0"/>
          </a:p>
        </p:txBody>
      </p:sp>
      <p:pic>
        <p:nvPicPr>
          <p:cNvPr id="4" name="Resim 3">
            <a:extLst>
              <a:ext uri="{FF2B5EF4-FFF2-40B4-BE49-F238E27FC236}">
                <a16:creationId xmlns:a16="http://schemas.microsoft.com/office/drawing/2014/main" id="{C7B6B1EA-70D0-E2F1-C5E0-6F01FCB473EE}"/>
              </a:ext>
            </a:extLst>
          </p:cNvPr>
          <p:cNvPicPr>
            <a:picLocks noChangeAspect="1"/>
          </p:cNvPicPr>
          <p:nvPr/>
        </p:nvPicPr>
        <p:blipFill>
          <a:blip r:embed="rId3"/>
          <a:stretch>
            <a:fillRect/>
          </a:stretch>
        </p:blipFill>
        <p:spPr>
          <a:xfrm>
            <a:off x="5480050" y="6176963"/>
            <a:ext cx="1314450" cy="662782"/>
          </a:xfrm>
          <a:prstGeom prst="rect">
            <a:avLst/>
          </a:prstGeom>
        </p:spPr>
      </p:pic>
      <p:sp>
        <p:nvSpPr>
          <p:cNvPr id="6" name="Metin kutusu 5">
            <a:extLst>
              <a:ext uri="{FF2B5EF4-FFF2-40B4-BE49-F238E27FC236}">
                <a16:creationId xmlns:a16="http://schemas.microsoft.com/office/drawing/2014/main" id="{FCB50BA5-D9F4-FDC2-6695-AD784C4C53DA}"/>
              </a:ext>
            </a:extLst>
          </p:cNvPr>
          <p:cNvSpPr txBox="1"/>
          <p:nvPr/>
        </p:nvSpPr>
        <p:spPr>
          <a:xfrm>
            <a:off x="393161" y="4794051"/>
            <a:ext cx="1164804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a:t>Türkiye İstatistik Kurumu (TÜİK), Türkiye’de ikamet eden hanelere yaptığı anketlerin sonucuna göre mal ve hizmet gruplarını ağırlıklarına göre sınıflandırarak bir sepet oluşturmuştur. Zaman zaman bu sepetten bazı ürünler çıkar, bazıları ise eklenir. Burada </a:t>
            </a:r>
            <a:r>
              <a:rPr lang="tr-TR" b="1" dirty="0" err="1"/>
              <a:t>aslolan</a:t>
            </a:r>
            <a:r>
              <a:rPr lang="tr-TR" b="1" dirty="0"/>
              <a:t>, bu sepetin tamamının fiyatlarının yüzdesel olarak yükselmesi ya da çıkmasıdır. </a:t>
            </a:r>
            <a:endParaRPr lang="tr-TR" dirty="0"/>
          </a:p>
        </p:txBody>
      </p:sp>
    </p:spTree>
    <p:extLst>
      <p:ext uri="{BB962C8B-B14F-4D97-AF65-F5344CB8AC3E}">
        <p14:creationId xmlns:p14="http://schemas.microsoft.com/office/powerpoint/2010/main" val="25512098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Yer Tutucusu 8">
            <a:extLst>
              <a:ext uri="{FF2B5EF4-FFF2-40B4-BE49-F238E27FC236}">
                <a16:creationId xmlns:a16="http://schemas.microsoft.com/office/drawing/2014/main" id="{FF0027C9-5147-154E-8B30-9DE2A63A3611}"/>
              </a:ext>
            </a:extLst>
          </p:cNvPr>
          <p:cNvPicPr>
            <a:picLocks noGrp="1" noChangeAspect="1"/>
          </p:cNvPicPr>
          <p:nvPr>
            <p:ph type="pic" idx="13"/>
          </p:nvPr>
        </p:nvPicPr>
        <p:blipFill>
          <a:blip r:embed="rId2"/>
          <a:srcRect t="980" b="980"/>
          <a:stretch>
            <a:fillRect/>
          </a:stretch>
        </p:blipFill>
        <p:spPr/>
      </p:pic>
      <p:pic>
        <p:nvPicPr>
          <p:cNvPr id="7" name="Resim 6">
            <a:extLst>
              <a:ext uri="{FF2B5EF4-FFF2-40B4-BE49-F238E27FC236}">
                <a16:creationId xmlns:a16="http://schemas.microsoft.com/office/drawing/2014/main" id="{82A2842B-1F07-B247-A9D8-184098EB7D3A}"/>
              </a:ext>
            </a:extLst>
          </p:cNvPr>
          <p:cNvPicPr>
            <a:picLocks noChangeAspect="1"/>
          </p:cNvPicPr>
          <p:nvPr/>
        </p:nvPicPr>
        <p:blipFill rotWithShape="1">
          <a:blip r:embed="rId3"/>
          <a:srcRect l="1474" t="8074" r="47305" b="9672"/>
          <a:stretch/>
        </p:blipFill>
        <p:spPr>
          <a:xfrm>
            <a:off x="5618209" y="584676"/>
            <a:ext cx="6242974" cy="5640946"/>
          </a:xfrm>
          <a:prstGeom prst="rect">
            <a:avLst/>
          </a:prstGeom>
        </p:spPr>
      </p:pic>
      <p:sp>
        <p:nvSpPr>
          <p:cNvPr id="3" name="Başlık 2">
            <a:extLst>
              <a:ext uri="{FF2B5EF4-FFF2-40B4-BE49-F238E27FC236}">
                <a16:creationId xmlns:a16="http://schemas.microsoft.com/office/drawing/2014/main" id="{E68C4F9A-8566-364B-90B9-525FA733F2F5}"/>
              </a:ext>
            </a:extLst>
          </p:cNvPr>
          <p:cNvSpPr>
            <a:spLocks noGrp="1"/>
          </p:cNvSpPr>
          <p:nvPr>
            <p:ph type="title"/>
          </p:nvPr>
        </p:nvSpPr>
        <p:spPr/>
        <p:txBody>
          <a:bodyPr/>
          <a:lstStyle/>
          <a:p>
            <a:r>
              <a:rPr lang="tr-TR" dirty="0" err="1"/>
              <a:t>Hiperenflasyon</a:t>
            </a:r>
            <a:endParaRPr lang="tr-TR" dirty="0"/>
          </a:p>
        </p:txBody>
      </p:sp>
      <p:sp>
        <p:nvSpPr>
          <p:cNvPr id="4" name="İçerik Yer Tutucusu 3">
            <a:extLst>
              <a:ext uri="{FF2B5EF4-FFF2-40B4-BE49-F238E27FC236}">
                <a16:creationId xmlns:a16="http://schemas.microsoft.com/office/drawing/2014/main" id="{4E6D49DE-AADA-A549-A706-5C5C81FA64DC}"/>
              </a:ext>
            </a:extLst>
          </p:cNvPr>
          <p:cNvSpPr>
            <a:spLocks noGrp="1"/>
          </p:cNvSpPr>
          <p:nvPr>
            <p:ph sz="half" idx="1"/>
          </p:nvPr>
        </p:nvSpPr>
        <p:spPr/>
        <p:txBody>
          <a:bodyPr/>
          <a:lstStyle/>
          <a:p>
            <a:r>
              <a:rPr lang="en-US" dirty="0" err="1"/>
              <a:t>Almanya'da</a:t>
            </a:r>
            <a:r>
              <a:rPr lang="en-US" dirty="0"/>
              <a:t> 1. </a:t>
            </a:r>
            <a:r>
              <a:rPr lang="en-US" dirty="0" err="1"/>
              <a:t>Dünya</a:t>
            </a:r>
            <a:r>
              <a:rPr lang="en-US" dirty="0"/>
              <a:t> </a:t>
            </a:r>
            <a:r>
              <a:rPr lang="en-US" dirty="0" err="1"/>
              <a:t>Savaşı’ndan</a:t>
            </a:r>
            <a:r>
              <a:rPr lang="en-US" dirty="0"/>
              <a:t> </a:t>
            </a:r>
            <a:r>
              <a:rPr lang="en-US" dirty="0" err="1"/>
              <a:t>sonra</a:t>
            </a:r>
            <a:r>
              <a:rPr lang="en-US" dirty="0"/>
              <a:t> </a:t>
            </a:r>
            <a:r>
              <a:rPr lang="en-US" dirty="0" err="1"/>
              <a:t>oluşan</a:t>
            </a:r>
            <a:r>
              <a:rPr lang="en-US" dirty="0"/>
              <a:t> </a:t>
            </a:r>
            <a:r>
              <a:rPr lang="en-US" dirty="0" err="1"/>
              <a:t>hiperenflasyon</a:t>
            </a:r>
            <a:r>
              <a:rPr lang="en-US" dirty="0"/>
              <a:t> </a:t>
            </a:r>
            <a:r>
              <a:rPr lang="en-US" dirty="0" err="1"/>
              <a:t>parayı</a:t>
            </a:r>
            <a:r>
              <a:rPr lang="en-US" dirty="0"/>
              <a:t> o </a:t>
            </a:r>
            <a:r>
              <a:rPr lang="en-US" dirty="0" err="1"/>
              <a:t>kadar</a:t>
            </a:r>
            <a:r>
              <a:rPr lang="en-US" dirty="0"/>
              <a:t> </a:t>
            </a:r>
            <a:r>
              <a:rPr lang="en-US" dirty="0" err="1"/>
              <a:t>değersizleştirmiştir</a:t>
            </a:r>
            <a:r>
              <a:rPr lang="en-US" dirty="0"/>
              <a:t> </a:t>
            </a:r>
            <a:r>
              <a:rPr lang="en-US" dirty="0" err="1"/>
              <a:t>ki</a:t>
            </a:r>
            <a:r>
              <a:rPr lang="en-US" dirty="0"/>
              <a:t>, </a:t>
            </a:r>
            <a:r>
              <a:rPr lang="en-US" dirty="0" err="1"/>
              <a:t>banknotlar</a:t>
            </a:r>
            <a:r>
              <a:rPr lang="en-US" dirty="0"/>
              <a:t> </a:t>
            </a:r>
            <a:r>
              <a:rPr lang="en-US" dirty="0" err="1"/>
              <a:t>duvar</a:t>
            </a:r>
            <a:r>
              <a:rPr lang="en-US" dirty="0"/>
              <a:t> </a:t>
            </a:r>
            <a:r>
              <a:rPr lang="en-US" dirty="0" err="1"/>
              <a:t>kağıdı</a:t>
            </a:r>
            <a:r>
              <a:rPr lang="en-US" dirty="0"/>
              <a:t> </a:t>
            </a:r>
            <a:r>
              <a:rPr lang="en-US" dirty="0" err="1"/>
              <a:t>olarak</a:t>
            </a:r>
            <a:r>
              <a:rPr lang="en-US" dirty="0"/>
              <a:t> </a:t>
            </a:r>
            <a:r>
              <a:rPr lang="en-US" dirty="0" err="1"/>
              <a:t>kullanılmıştır</a:t>
            </a:r>
            <a:r>
              <a:rPr lang="en-US" dirty="0"/>
              <a:t>.</a:t>
            </a:r>
          </a:p>
          <a:p>
            <a:endParaRPr lang="tr-TR" dirty="0"/>
          </a:p>
        </p:txBody>
      </p:sp>
      <p:pic>
        <p:nvPicPr>
          <p:cNvPr id="2" name="Resim 1">
            <a:extLst>
              <a:ext uri="{FF2B5EF4-FFF2-40B4-BE49-F238E27FC236}">
                <a16:creationId xmlns:a16="http://schemas.microsoft.com/office/drawing/2014/main" id="{97A29C06-4105-B300-80FE-9AC04322A58F}"/>
              </a:ext>
            </a:extLst>
          </p:cNvPr>
          <p:cNvPicPr>
            <a:picLocks noChangeAspect="1"/>
          </p:cNvPicPr>
          <p:nvPr/>
        </p:nvPicPr>
        <p:blipFill>
          <a:blip r:embed="rId4"/>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3391028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A062C12-B600-6143-8126-C1C4540FFE14}"/>
              </a:ext>
            </a:extLst>
          </p:cNvPr>
          <p:cNvSpPr>
            <a:spLocks noGrp="1"/>
          </p:cNvSpPr>
          <p:nvPr>
            <p:ph type="title"/>
          </p:nvPr>
        </p:nvSpPr>
        <p:spPr>
          <a:xfrm>
            <a:off x="6424392" y="2766218"/>
            <a:ext cx="5586190" cy="1325563"/>
          </a:xfrm>
        </p:spPr>
        <p:txBody>
          <a:bodyPr/>
          <a:lstStyle/>
          <a:p>
            <a:r>
              <a:rPr lang="tr-TR" dirty="0"/>
              <a:t>Finansal Araçlar</a:t>
            </a:r>
          </a:p>
        </p:txBody>
      </p:sp>
      <p:pic>
        <p:nvPicPr>
          <p:cNvPr id="8" name="Resim Yer Tutucusu 7">
            <a:extLst>
              <a:ext uri="{FF2B5EF4-FFF2-40B4-BE49-F238E27FC236}">
                <a16:creationId xmlns:a16="http://schemas.microsoft.com/office/drawing/2014/main" id="{D5343AC5-5636-8641-B22A-096BD340F5EE}"/>
              </a:ext>
            </a:extLst>
          </p:cNvPr>
          <p:cNvPicPr>
            <a:picLocks noGrp="1" noChangeAspect="1"/>
          </p:cNvPicPr>
          <p:nvPr>
            <p:ph type="pic" idx="13"/>
          </p:nvPr>
        </p:nvPicPr>
        <p:blipFill>
          <a:blip r:embed="rId2"/>
          <a:srcRect t="980" b="980"/>
          <a:stretch>
            <a:fillRect/>
          </a:stretch>
        </p:blipFill>
        <p:spPr/>
      </p:pic>
      <p:pic>
        <p:nvPicPr>
          <p:cNvPr id="7" name="Resim 6">
            <a:extLst>
              <a:ext uri="{FF2B5EF4-FFF2-40B4-BE49-F238E27FC236}">
                <a16:creationId xmlns:a16="http://schemas.microsoft.com/office/drawing/2014/main" id="{2D44443C-31E1-034B-977F-627B095B415E}"/>
              </a:ext>
            </a:extLst>
          </p:cNvPr>
          <p:cNvPicPr>
            <a:picLocks noChangeAspect="1"/>
          </p:cNvPicPr>
          <p:nvPr/>
        </p:nvPicPr>
        <p:blipFill rotWithShape="1">
          <a:blip r:embed="rId3"/>
          <a:srcRect l="1474" t="8074" r="47305" b="9672"/>
          <a:stretch/>
        </p:blipFill>
        <p:spPr>
          <a:xfrm>
            <a:off x="265470" y="537103"/>
            <a:ext cx="6158921" cy="5564998"/>
          </a:xfrm>
          <a:prstGeom prst="rect">
            <a:avLst/>
          </a:prstGeom>
        </p:spPr>
      </p:pic>
      <p:pic>
        <p:nvPicPr>
          <p:cNvPr id="3" name="Resim 2">
            <a:extLst>
              <a:ext uri="{FF2B5EF4-FFF2-40B4-BE49-F238E27FC236}">
                <a16:creationId xmlns:a16="http://schemas.microsoft.com/office/drawing/2014/main" id="{4871E2E7-7913-DCB8-44E5-5DB505FCE092}"/>
              </a:ext>
            </a:extLst>
          </p:cNvPr>
          <p:cNvPicPr>
            <a:picLocks noChangeAspect="1"/>
          </p:cNvPicPr>
          <p:nvPr/>
        </p:nvPicPr>
        <p:blipFill>
          <a:blip r:embed="rId4"/>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41533821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03E4D2-6D4A-6245-894A-FCEE65F20902}"/>
              </a:ext>
            </a:extLst>
          </p:cNvPr>
          <p:cNvSpPr>
            <a:spLocks noGrp="1"/>
          </p:cNvSpPr>
          <p:nvPr>
            <p:ph type="title"/>
          </p:nvPr>
        </p:nvSpPr>
        <p:spPr>
          <a:xfrm>
            <a:off x="6342043" y="328236"/>
            <a:ext cx="5011757" cy="1674564"/>
          </a:xfrm>
        </p:spPr>
        <p:txBody>
          <a:bodyPr/>
          <a:lstStyle/>
          <a:p>
            <a:r>
              <a:rPr lang="tr-TR" dirty="0"/>
              <a:t>En iyi yatırım aracı hangisidir ? </a:t>
            </a:r>
          </a:p>
        </p:txBody>
      </p:sp>
      <p:sp>
        <p:nvSpPr>
          <p:cNvPr id="4" name="İçerik Yer Tutucusu 3">
            <a:extLst>
              <a:ext uri="{FF2B5EF4-FFF2-40B4-BE49-F238E27FC236}">
                <a16:creationId xmlns:a16="http://schemas.microsoft.com/office/drawing/2014/main" id="{AC1452B9-25BA-D84F-A789-139783CC15F6}"/>
              </a:ext>
            </a:extLst>
          </p:cNvPr>
          <p:cNvSpPr>
            <a:spLocks noGrp="1"/>
          </p:cNvSpPr>
          <p:nvPr>
            <p:ph idx="13"/>
          </p:nvPr>
        </p:nvSpPr>
        <p:spPr>
          <a:xfrm>
            <a:off x="5849958" y="1927275"/>
            <a:ext cx="6239261" cy="4001890"/>
          </a:xfrm>
        </p:spPr>
        <p:txBody>
          <a:bodyPr>
            <a:normAutofit lnSpcReduction="10000"/>
          </a:bodyPr>
          <a:lstStyle/>
          <a:p>
            <a:r>
              <a:rPr lang="tr-TR" dirty="0"/>
              <a:t>Herkes için geçerli olan, tek tip </a:t>
            </a:r>
            <a:r>
              <a:rPr lang="tr-TR" b="1" dirty="0"/>
              <a:t>“en iyi yatırım aracı” </a:t>
            </a:r>
            <a:r>
              <a:rPr lang="tr-TR" dirty="0"/>
              <a:t>diye tanımlanabilecek bir yatırım türü yoktur.</a:t>
            </a:r>
          </a:p>
          <a:p>
            <a:r>
              <a:rPr lang="tr-TR" dirty="0"/>
              <a:t>Yatırım araçlarının beklenen getirileri, dünyanın ve ülkenin içinde bulunduğu ekonomik duruma göre, yatırımcıların eğilimine göre değişir. </a:t>
            </a:r>
          </a:p>
          <a:p>
            <a:r>
              <a:rPr lang="tr-TR" dirty="0"/>
              <a:t>Her bireyin yaptığı birikimin hikayesi farklıdır.</a:t>
            </a:r>
          </a:p>
          <a:p>
            <a:r>
              <a:rPr lang="tr-TR" dirty="0"/>
              <a:t>O nedenle herkese aynı yatırım aracını önermek bireysel yatırımcı için hüsrana neden olabilir. </a:t>
            </a:r>
          </a:p>
          <a:p>
            <a:endParaRPr lang="tr-TR" dirty="0"/>
          </a:p>
          <a:p>
            <a:endParaRPr lang="tr-TR" dirty="0"/>
          </a:p>
        </p:txBody>
      </p:sp>
      <p:pic>
        <p:nvPicPr>
          <p:cNvPr id="9" name="Resim Yer Tutucusu 8">
            <a:extLst>
              <a:ext uri="{FF2B5EF4-FFF2-40B4-BE49-F238E27FC236}">
                <a16:creationId xmlns:a16="http://schemas.microsoft.com/office/drawing/2014/main" id="{C10C1F52-6DBF-7241-A568-BE85F35AE586}"/>
              </a:ext>
            </a:extLst>
          </p:cNvPr>
          <p:cNvPicPr>
            <a:picLocks noGrp="1" noChangeAspect="1"/>
          </p:cNvPicPr>
          <p:nvPr>
            <p:ph type="pic" idx="1"/>
          </p:nvPr>
        </p:nvPicPr>
        <p:blipFill>
          <a:blip r:embed="rId3"/>
          <a:srcRect t="661" b="661"/>
          <a:stretch>
            <a:fillRect/>
          </a:stretch>
        </p:blipFill>
        <p:spPr/>
      </p:pic>
      <p:pic>
        <p:nvPicPr>
          <p:cNvPr id="5" name="Resim 4">
            <a:extLst>
              <a:ext uri="{FF2B5EF4-FFF2-40B4-BE49-F238E27FC236}">
                <a16:creationId xmlns:a16="http://schemas.microsoft.com/office/drawing/2014/main" id="{F15C1242-74D0-E543-8386-544B65F6134D}"/>
              </a:ext>
            </a:extLst>
          </p:cNvPr>
          <p:cNvPicPr>
            <a:picLocks noChangeAspect="1"/>
          </p:cNvPicPr>
          <p:nvPr/>
        </p:nvPicPr>
        <p:blipFill rotWithShape="1">
          <a:blip r:embed="rId4"/>
          <a:srcRect l="52305" t="5888" b="16883"/>
          <a:stretch/>
        </p:blipFill>
        <p:spPr>
          <a:xfrm>
            <a:off x="375493" y="403761"/>
            <a:ext cx="5814951" cy="5296396"/>
          </a:xfrm>
          <a:prstGeom prst="rect">
            <a:avLst/>
          </a:prstGeom>
        </p:spPr>
      </p:pic>
      <p:pic>
        <p:nvPicPr>
          <p:cNvPr id="3" name="Resim 2">
            <a:extLst>
              <a:ext uri="{FF2B5EF4-FFF2-40B4-BE49-F238E27FC236}">
                <a16:creationId xmlns:a16="http://schemas.microsoft.com/office/drawing/2014/main" id="{015FE0D3-0522-34D0-AC11-3C5E3D49CA98}"/>
              </a:ext>
            </a:extLst>
          </p:cNvPr>
          <p:cNvPicPr>
            <a:picLocks noChangeAspect="1"/>
          </p:cNvPicPr>
          <p:nvPr/>
        </p:nvPicPr>
        <p:blipFill>
          <a:blip r:embed="rId5"/>
          <a:stretch>
            <a:fillRect/>
          </a:stretch>
        </p:blipFill>
        <p:spPr>
          <a:xfrm>
            <a:off x="5410200" y="6210300"/>
            <a:ext cx="1371600" cy="584200"/>
          </a:xfrm>
          <a:prstGeom prst="rect">
            <a:avLst/>
          </a:prstGeom>
        </p:spPr>
      </p:pic>
    </p:spTree>
    <p:extLst>
      <p:ext uri="{BB962C8B-B14F-4D97-AF65-F5344CB8AC3E}">
        <p14:creationId xmlns:p14="http://schemas.microsoft.com/office/powerpoint/2010/main" val="18820130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E943CC46-0F74-2D4C-90B1-48108F464579}"/>
              </a:ext>
            </a:extLst>
          </p:cNvPr>
          <p:cNvSpPr>
            <a:spLocks noGrp="1"/>
          </p:cNvSpPr>
          <p:nvPr>
            <p:ph type="title"/>
          </p:nvPr>
        </p:nvSpPr>
        <p:spPr>
          <a:xfrm>
            <a:off x="365718" y="120563"/>
            <a:ext cx="6964396" cy="1714433"/>
          </a:xfrm>
        </p:spPr>
        <p:txBody>
          <a:bodyPr>
            <a:normAutofit fontScale="90000"/>
          </a:bodyPr>
          <a:lstStyle/>
          <a:p>
            <a:r>
              <a:rPr lang="tr-TR" dirty="0"/>
              <a:t>Yatırım yapmadan önce cevaplanması gereken sorular ?</a:t>
            </a:r>
          </a:p>
        </p:txBody>
      </p:sp>
      <p:sp>
        <p:nvSpPr>
          <p:cNvPr id="4" name="İçerik Yer Tutucusu 3">
            <a:extLst>
              <a:ext uri="{FF2B5EF4-FFF2-40B4-BE49-F238E27FC236}">
                <a16:creationId xmlns:a16="http://schemas.microsoft.com/office/drawing/2014/main" id="{B3049D36-3659-2B4A-8E95-2022631DED5A}"/>
              </a:ext>
            </a:extLst>
          </p:cNvPr>
          <p:cNvSpPr>
            <a:spLocks noGrp="1"/>
          </p:cNvSpPr>
          <p:nvPr>
            <p:ph sz="half" idx="1"/>
          </p:nvPr>
        </p:nvSpPr>
        <p:spPr>
          <a:xfrm>
            <a:off x="442926" y="1965660"/>
            <a:ext cx="6020168" cy="3490192"/>
          </a:xfrm>
        </p:spPr>
        <p:txBody>
          <a:bodyPr>
            <a:normAutofit/>
          </a:bodyPr>
          <a:lstStyle/>
          <a:p>
            <a:r>
              <a:rPr lang="tr-TR" dirty="0"/>
              <a:t>Yatırımın tutarı nedir?</a:t>
            </a:r>
          </a:p>
          <a:p>
            <a:r>
              <a:rPr lang="tr-TR" dirty="0"/>
              <a:t>Yatırımın amacı nedir?</a:t>
            </a:r>
          </a:p>
          <a:p>
            <a:r>
              <a:rPr lang="tr-TR" dirty="0"/>
              <a:t>Kaybedersen ne hissedersin?</a:t>
            </a:r>
          </a:p>
          <a:p>
            <a:r>
              <a:rPr lang="tr-TR" dirty="0"/>
              <a:t>Kendini üç kelime ile anlat…</a:t>
            </a:r>
          </a:p>
          <a:p>
            <a:r>
              <a:rPr lang="tr-TR" dirty="0"/>
              <a:t>Eviniz, arabanız ve düzenli geliriniz var mı?</a:t>
            </a:r>
          </a:p>
          <a:p>
            <a:r>
              <a:rPr lang="tr-TR" dirty="0"/>
              <a:t>Piyasayı takip etmek için zamanınız ve yeterli bilginiz var mı?</a:t>
            </a:r>
          </a:p>
          <a:p>
            <a:endParaRPr lang="tr-TR" dirty="0"/>
          </a:p>
        </p:txBody>
      </p:sp>
      <p:pic>
        <p:nvPicPr>
          <p:cNvPr id="9" name="Resim Yer Tutucusu 8">
            <a:extLst>
              <a:ext uri="{FF2B5EF4-FFF2-40B4-BE49-F238E27FC236}">
                <a16:creationId xmlns:a16="http://schemas.microsoft.com/office/drawing/2014/main" id="{DC712E71-70AD-8246-BCC1-AB51F1D42F20}"/>
              </a:ext>
            </a:extLst>
          </p:cNvPr>
          <p:cNvPicPr>
            <a:picLocks noGrp="1" noChangeAspect="1"/>
          </p:cNvPicPr>
          <p:nvPr>
            <p:ph type="pic" idx="13"/>
          </p:nvPr>
        </p:nvPicPr>
        <p:blipFill>
          <a:blip r:embed="rId3"/>
          <a:srcRect t="980" b="980"/>
          <a:stretch>
            <a:fillRect/>
          </a:stretch>
        </p:blipFill>
        <p:spPr/>
      </p:pic>
      <p:pic>
        <p:nvPicPr>
          <p:cNvPr id="8" name="Resim 7">
            <a:extLst>
              <a:ext uri="{FF2B5EF4-FFF2-40B4-BE49-F238E27FC236}">
                <a16:creationId xmlns:a16="http://schemas.microsoft.com/office/drawing/2014/main" id="{C738D8A2-D6DB-A949-9ADC-6C4466158E59}"/>
              </a:ext>
            </a:extLst>
          </p:cNvPr>
          <p:cNvPicPr>
            <a:picLocks noChangeAspect="1"/>
          </p:cNvPicPr>
          <p:nvPr/>
        </p:nvPicPr>
        <p:blipFill rotWithShape="1">
          <a:blip r:embed="rId4"/>
          <a:srcRect l="44513" t="7965" b="12396"/>
          <a:stretch/>
        </p:blipFill>
        <p:spPr>
          <a:xfrm>
            <a:off x="5427022" y="546264"/>
            <a:ext cx="6764977" cy="5461653"/>
          </a:xfrm>
          <a:prstGeom prst="rect">
            <a:avLst/>
          </a:prstGeom>
        </p:spPr>
      </p:pic>
      <p:pic>
        <p:nvPicPr>
          <p:cNvPr id="2" name="Resim 1">
            <a:extLst>
              <a:ext uri="{FF2B5EF4-FFF2-40B4-BE49-F238E27FC236}">
                <a16:creationId xmlns:a16="http://schemas.microsoft.com/office/drawing/2014/main" id="{0D94D872-C757-A7EC-6C9D-C8FFD15F4F96}"/>
              </a:ext>
            </a:extLst>
          </p:cNvPr>
          <p:cNvPicPr>
            <a:picLocks noChangeAspect="1"/>
          </p:cNvPicPr>
          <p:nvPr/>
        </p:nvPicPr>
        <p:blipFill>
          <a:blip r:embed="rId5"/>
          <a:stretch>
            <a:fillRect/>
          </a:stretch>
        </p:blipFill>
        <p:spPr>
          <a:xfrm>
            <a:off x="5200393" y="6222180"/>
            <a:ext cx="1671053" cy="584200"/>
          </a:xfrm>
          <a:prstGeom prst="rect">
            <a:avLst/>
          </a:prstGeom>
        </p:spPr>
      </p:pic>
      <p:sp>
        <p:nvSpPr>
          <p:cNvPr id="6" name="Metin kutusu 5">
            <a:extLst>
              <a:ext uri="{FF2B5EF4-FFF2-40B4-BE49-F238E27FC236}">
                <a16:creationId xmlns:a16="http://schemas.microsoft.com/office/drawing/2014/main" id="{4AB6722F-220D-96E3-6286-4E80BD6837BF}"/>
              </a:ext>
            </a:extLst>
          </p:cNvPr>
          <p:cNvSpPr txBox="1"/>
          <p:nvPr/>
        </p:nvSpPr>
        <p:spPr>
          <a:xfrm>
            <a:off x="403838" y="5791883"/>
            <a:ext cx="111176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effectLst/>
                <a:latin typeface="+mn-lt"/>
                <a:ea typeface="+mn-ea"/>
                <a:cs typeface="+mn-cs"/>
              </a:rPr>
              <a:t>Her yatırımcının risk seviyesi, karakter yapısı ve yaşı dolayısıyla hayata bakışı ve dolayısıyla beklediği getiri farklıdır.</a:t>
            </a:r>
            <a:r>
              <a:rPr lang="tr-TR" dirty="0">
                <a:effectLst/>
              </a:rPr>
              <a:t> </a:t>
            </a:r>
            <a:endParaRPr lang="tr-TR" dirty="0"/>
          </a:p>
        </p:txBody>
      </p:sp>
    </p:spTree>
    <p:extLst>
      <p:ext uri="{BB962C8B-B14F-4D97-AF65-F5344CB8AC3E}">
        <p14:creationId xmlns:p14="http://schemas.microsoft.com/office/powerpoint/2010/main" val="2726010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Yer Tutucusu 8">
            <a:extLst>
              <a:ext uri="{FF2B5EF4-FFF2-40B4-BE49-F238E27FC236}">
                <a16:creationId xmlns:a16="http://schemas.microsoft.com/office/drawing/2014/main" id="{D989D1D3-8D16-9F4A-BB8F-9A753BE3B132}"/>
              </a:ext>
            </a:extLst>
          </p:cNvPr>
          <p:cNvPicPr>
            <a:picLocks noGrp="1" noChangeAspect="1"/>
          </p:cNvPicPr>
          <p:nvPr>
            <p:ph type="pic" idx="10"/>
          </p:nvPr>
        </p:nvPicPr>
        <p:blipFill>
          <a:blip r:embed="rId3"/>
          <a:srcRect t="1001" b="1001"/>
          <a:stretch>
            <a:fillRect/>
          </a:stretch>
        </p:blipFill>
        <p:spPr/>
      </p:pic>
      <p:pic>
        <p:nvPicPr>
          <p:cNvPr id="7" name="Resim 6">
            <a:extLst>
              <a:ext uri="{FF2B5EF4-FFF2-40B4-BE49-F238E27FC236}">
                <a16:creationId xmlns:a16="http://schemas.microsoft.com/office/drawing/2014/main" id="{E41BCD3B-6952-B44B-9999-BC0A6B5EFCD6}"/>
              </a:ext>
            </a:extLst>
          </p:cNvPr>
          <p:cNvPicPr>
            <a:picLocks noChangeAspect="1"/>
          </p:cNvPicPr>
          <p:nvPr/>
        </p:nvPicPr>
        <p:blipFill rotWithShape="1">
          <a:blip r:embed="rId4"/>
          <a:srcRect l="50000"/>
          <a:stretch/>
        </p:blipFill>
        <p:spPr>
          <a:xfrm>
            <a:off x="313595" y="1023639"/>
            <a:ext cx="4512406" cy="5077961"/>
          </a:xfrm>
          <a:prstGeom prst="rect">
            <a:avLst/>
          </a:prstGeom>
        </p:spPr>
      </p:pic>
      <p:sp>
        <p:nvSpPr>
          <p:cNvPr id="2" name="Başlık 1">
            <a:extLst>
              <a:ext uri="{FF2B5EF4-FFF2-40B4-BE49-F238E27FC236}">
                <a16:creationId xmlns:a16="http://schemas.microsoft.com/office/drawing/2014/main" id="{1EF943C4-C012-E14E-8E9E-50E490F95D3D}"/>
              </a:ext>
            </a:extLst>
          </p:cNvPr>
          <p:cNvSpPr>
            <a:spLocks noGrp="1"/>
          </p:cNvSpPr>
          <p:nvPr>
            <p:ph type="title"/>
          </p:nvPr>
        </p:nvSpPr>
        <p:spPr/>
        <p:txBody>
          <a:bodyPr/>
          <a:lstStyle/>
          <a:p>
            <a:r>
              <a:rPr lang="tr-TR" dirty="0"/>
              <a:t>Türk Yatırımcı Profili</a:t>
            </a:r>
          </a:p>
        </p:txBody>
      </p:sp>
      <p:sp>
        <p:nvSpPr>
          <p:cNvPr id="3" name="İçerik Yer Tutucusu 2">
            <a:extLst>
              <a:ext uri="{FF2B5EF4-FFF2-40B4-BE49-F238E27FC236}">
                <a16:creationId xmlns:a16="http://schemas.microsoft.com/office/drawing/2014/main" id="{E69EF1C8-3A5D-8C49-B7F4-A61D0E6854AB}"/>
              </a:ext>
            </a:extLst>
          </p:cNvPr>
          <p:cNvSpPr>
            <a:spLocks noGrp="1"/>
          </p:cNvSpPr>
          <p:nvPr>
            <p:ph idx="1"/>
          </p:nvPr>
        </p:nvSpPr>
        <p:spPr/>
        <p:txBody>
          <a:bodyPr/>
          <a:lstStyle/>
          <a:p>
            <a:r>
              <a:rPr lang="tr-TR" dirty="0"/>
              <a:t>En </a:t>
            </a:r>
            <a:r>
              <a:rPr lang="tr-TR" dirty="0" err="1"/>
              <a:t>çok</a:t>
            </a:r>
            <a:r>
              <a:rPr lang="tr-TR" dirty="0"/>
              <a:t> sahip olunan yatırım </a:t>
            </a:r>
            <a:r>
              <a:rPr lang="tr-TR" dirty="0" err="1"/>
              <a:t>araçları</a:t>
            </a:r>
            <a:r>
              <a:rPr lang="tr-TR" dirty="0"/>
              <a:t>; gayrimenkul, altın ve vadeli TL mevduat hesabıdır. </a:t>
            </a:r>
          </a:p>
          <a:p>
            <a:r>
              <a:rPr lang="tr-TR" dirty="0"/>
              <a:t>Borsa, yatırım fonu, bono ve tahvil, kira sertifikası ve faizsiz yatırım fonları, kripto para kullanımı %1 civarında </a:t>
            </a:r>
            <a:r>
              <a:rPr lang="tr-TR" dirty="0" err="1"/>
              <a:t>kalmıştır</a:t>
            </a:r>
            <a:r>
              <a:rPr lang="tr-TR" dirty="0"/>
              <a:t>. </a:t>
            </a:r>
          </a:p>
          <a:p>
            <a:r>
              <a:rPr lang="tr-TR" dirty="0" err="1"/>
              <a:t>Yüksek</a:t>
            </a:r>
            <a:r>
              <a:rPr lang="tr-TR" dirty="0"/>
              <a:t> getiri </a:t>
            </a:r>
            <a:r>
              <a:rPr lang="tr-TR" dirty="0" err="1"/>
              <a:t>için</a:t>
            </a:r>
            <a:r>
              <a:rPr lang="tr-TR" dirty="0"/>
              <a:t> </a:t>
            </a:r>
            <a:r>
              <a:rPr lang="tr-TR" dirty="0" err="1"/>
              <a:t>yüksek</a:t>
            </a:r>
            <a:r>
              <a:rPr lang="tr-TR" dirty="0"/>
              <a:t> riski </a:t>
            </a:r>
            <a:r>
              <a:rPr lang="tr-TR" dirty="0" err="1"/>
              <a:t>göze</a:t>
            </a:r>
            <a:r>
              <a:rPr lang="tr-TR" dirty="0"/>
              <a:t> alabilenlerin oranı sadece %7’dir.</a:t>
            </a:r>
          </a:p>
          <a:p>
            <a:endParaRPr lang="tr-TR" dirty="0"/>
          </a:p>
        </p:txBody>
      </p:sp>
      <p:pic>
        <p:nvPicPr>
          <p:cNvPr id="4" name="Resim 3">
            <a:extLst>
              <a:ext uri="{FF2B5EF4-FFF2-40B4-BE49-F238E27FC236}">
                <a16:creationId xmlns:a16="http://schemas.microsoft.com/office/drawing/2014/main" id="{0F0F6D68-460D-49B5-CBA2-7BCC9D544E85}"/>
              </a:ext>
            </a:extLst>
          </p:cNvPr>
          <p:cNvPicPr>
            <a:picLocks noChangeAspect="1"/>
          </p:cNvPicPr>
          <p:nvPr/>
        </p:nvPicPr>
        <p:blipFill>
          <a:blip r:embed="rId5"/>
          <a:stretch>
            <a:fillRect/>
          </a:stretch>
        </p:blipFill>
        <p:spPr>
          <a:xfrm>
            <a:off x="5480050" y="6176963"/>
            <a:ext cx="1314450" cy="662782"/>
          </a:xfrm>
          <a:prstGeom prst="rect">
            <a:avLst/>
          </a:prstGeom>
        </p:spPr>
      </p:pic>
      <p:sp>
        <p:nvSpPr>
          <p:cNvPr id="6" name="Metin kutusu 5">
            <a:extLst>
              <a:ext uri="{FF2B5EF4-FFF2-40B4-BE49-F238E27FC236}">
                <a16:creationId xmlns:a16="http://schemas.microsoft.com/office/drawing/2014/main" id="{FD251B14-67C5-B571-EF8D-DA17818C14BA}"/>
              </a:ext>
            </a:extLst>
          </p:cNvPr>
          <p:cNvSpPr txBox="1"/>
          <p:nvPr/>
        </p:nvSpPr>
        <p:spPr>
          <a:xfrm>
            <a:off x="4826001" y="5066153"/>
            <a:ext cx="789549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Kaynak: </a:t>
            </a:r>
            <a:r>
              <a:rPr lang="tr-TR" sz="1800" kern="1200" dirty="0">
                <a:solidFill>
                  <a:schemeClr val="tx1"/>
                </a:solidFill>
                <a:effectLst/>
                <a:latin typeface="+mn-lt"/>
                <a:ea typeface="+mn-ea"/>
                <a:cs typeface="+mn-cs"/>
              </a:rPr>
              <a:t>Cumhurbaşkanlığı Finans Ofisi’nin 2020 yılında yaptığı Türk halkının finansal algı ve tutumu araştırması  </a:t>
            </a:r>
            <a:endParaRPr lang="tr-TR" dirty="0"/>
          </a:p>
        </p:txBody>
      </p:sp>
    </p:spTree>
    <p:extLst>
      <p:ext uri="{BB962C8B-B14F-4D97-AF65-F5344CB8AC3E}">
        <p14:creationId xmlns:p14="http://schemas.microsoft.com/office/powerpoint/2010/main" val="37375020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a:extLst>
              <a:ext uri="{FF2B5EF4-FFF2-40B4-BE49-F238E27FC236}">
                <a16:creationId xmlns:a16="http://schemas.microsoft.com/office/drawing/2014/main" id="{C0853DE0-B52D-A049-A751-BEFF3B0C04B9}"/>
              </a:ext>
            </a:extLst>
          </p:cNvPr>
          <p:cNvPicPr>
            <a:picLocks noGrp="1" noChangeAspect="1"/>
          </p:cNvPicPr>
          <p:nvPr>
            <p:ph type="pic" idx="1"/>
          </p:nvPr>
        </p:nvPicPr>
        <p:blipFill>
          <a:blip r:embed="rId3"/>
          <a:srcRect t="25007" b="25007"/>
          <a:stretch>
            <a:fillRect/>
          </a:stretch>
        </p:blipFill>
        <p:spPr/>
      </p:pic>
      <p:pic>
        <p:nvPicPr>
          <p:cNvPr id="7" name="Resim 6">
            <a:extLst>
              <a:ext uri="{FF2B5EF4-FFF2-40B4-BE49-F238E27FC236}">
                <a16:creationId xmlns:a16="http://schemas.microsoft.com/office/drawing/2014/main" id="{3A5B0055-473F-4B43-9C69-A9EBF9E5DB55}"/>
              </a:ext>
            </a:extLst>
          </p:cNvPr>
          <p:cNvPicPr>
            <a:picLocks noChangeAspect="1"/>
          </p:cNvPicPr>
          <p:nvPr/>
        </p:nvPicPr>
        <p:blipFill rotWithShape="1">
          <a:blip r:embed="rId4"/>
          <a:srcRect b="41645"/>
          <a:stretch/>
        </p:blipFill>
        <p:spPr>
          <a:xfrm>
            <a:off x="0" y="-165100"/>
            <a:ext cx="12192000" cy="4025900"/>
          </a:xfrm>
          <a:prstGeom prst="rect">
            <a:avLst/>
          </a:prstGeom>
        </p:spPr>
      </p:pic>
      <p:sp>
        <p:nvSpPr>
          <p:cNvPr id="3" name="Başlık 2">
            <a:extLst>
              <a:ext uri="{FF2B5EF4-FFF2-40B4-BE49-F238E27FC236}">
                <a16:creationId xmlns:a16="http://schemas.microsoft.com/office/drawing/2014/main" id="{91D69B54-2C4B-B54E-8B5D-A5A86F6A70C3}"/>
              </a:ext>
            </a:extLst>
          </p:cNvPr>
          <p:cNvSpPr>
            <a:spLocks noGrp="1"/>
          </p:cNvSpPr>
          <p:nvPr>
            <p:ph type="title"/>
          </p:nvPr>
        </p:nvSpPr>
        <p:spPr/>
        <p:txBody>
          <a:bodyPr/>
          <a:lstStyle/>
          <a:p>
            <a:r>
              <a:rPr lang="tr-TR" dirty="0"/>
              <a:t>Risk - Getiri İlişkisi</a:t>
            </a:r>
          </a:p>
        </p:txBody>
      </p:sp>
      <p:sp>
        <p:nvSpPr>
          <p:cNvPr id="21" name="İçerik Yer Tutucusu 3">
            <a:extLst>
              <a:ext uri="{FF2B5EF4-FFF2-40B4-BE49-F238E27FC236}">
                <a16:creationId xmlns:a16="http://schemas.microsoft.com/office/drawing/2014/main" id="{EE2B2E4A-CAC3-2041-B5B7-1DB9695A51C3}"/>
              </a:ext>
            </a:extLst>
          </p:cNvPr>
          <p:cNvSpPr txBox="1">
            <a:spLocks/>
          </p:cNvSpPr>
          <p:nvPr/>
        </p:nvSpPr>
        <p:spPr>
          <a:xfrm>
            <a:off x="865783" y="1705968"/>
            <a:ext cx="10312400" cy="8025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lvl="0" algn="just">
              <a:buSzPts val="2200"/>
            </a:pPr>
            <a:r>
              <a:rPr lang="tr-TR" sz="2400" dirty="0">
                <a:solidFill>
                  <a:srgbClr val="3E4345"/>
                </a:solidFill>
                <a:latin typeface="Segoe UI Light" panose="020B0502040204020203" pitchFamily="34" charset="0"/>
                <a:cs typeface="Segoe UI Light" panose="020B0502040204020203" pitchFamily="34" charset="0"/>
              </a:rPr>
              <a:t>«Bir yatırım aracından beklediğimiz getiri ne kadar yüksek ise, o yatırım aracının riski o kadar yüksektir.»</a:t>
            </a:r>
          </a:p>
          <a:p>
            <a:endParaRPr lang="tr-TR" sz="2400" dirty="0">
              <a:solidFill>
                <a:srgbClr val="3E4345"/>
              </a:solidFill>
              <a:latin typeface="Segoe UI Light" panose="020B0502040204020203" pitchFamily="34" charset="0"/>
              <a:cs typeface="Segoe UI Light" panose="020B0502040204020203" pitchFamily="34" charset="0"/>
            </a:endParaRPr>
          </a:p>
        </p:txBody>
      </p:sp>
      <p:sp>
        <p:nvSpPr>
          <p:cNvPr id="4" name="Metin kutusu 3">
            <a:extLst>
              <a:ext uri="{FF2B5EF4-FFF2-40B4-BE49-F238E27FC236}">
                <a16:creationId xmlns:a16="http://schemas.microsoft.com/office/drawing/2014/main" id="{9EB3E205-0519-AEF2-4CE2-500CBC2E3703}"/>
              </a:ext>
            </a:extLst>
          </p:cNvPr>
          <p:cNvSpPr txBox="1"/>
          <p:nvPr/>
        </p:nvSpPr>
        <p:spPr>
          <a:xfrm>
            <a:off x="865783" y="2508496"/>
            <a:ext cx="10838537" cy="770467"/>
          </a:xfrm>
          <a:prstGeom prst="rect">
            <a:avLst/>
          </a:prstGeom>
          <a:noFill/>
        </p:spPr>
        <p:txBody>
          <a:bodyPr wrap="square">
            <a:spAutoFit/>
          </a:bodyPr>
          <a:lstStyle/>
          <a:p>
            <a:pPr lvl="0" algn="l" rtl="0">
              <a:lnSpc>
                <a:spcPct val="90000"/>
              </a:lnSpc>
              <a:spcBef>
                <a:spcPts val="1400"/>
              </a:spcBef>
              <a:spcAft>
                <a:spcPts val="0"/>
              </a:spcAft>
              <a:buSzPts val="2200"/>
              <a:buFont typeface="Wingdings" panose="05000000000000000000" pitchFamily="2" charset="2"/>
              <a:buChar char="ü"/>
            </a:pPr>
            <a:r>
              <a:rPr lang="tr-TR" dirty="0"/>
              <a:t>Örneğin, hisse senetleri yüksek riskli yatırım araçlarındandır. </a:t>
            </a:r>
          </a:p>
          <a:p>
            <a:pPr lvl="0" algn="l" rtl="0">
              <a:lnSpc>
                <a:spcPct val="90000"/>
              </a:lnSpc>
              <a:spcBef>
                <a:spcPts val="1400"/>
              </a:spcBef>
              <a:spcAft>
                <a:spcPts val="0"/>
              </a:spcAft>
              <a:buSzPts val="2200"/>
              <a:buFont typeface="Wingdings" panose="05000000000000000000" pitchFamily="2" charset="2"/>
              <a:buChar char="ü"/>
            </a:pPr>
            <a:r>
              <a:rPr lang="tr-TR" dirty="0"/>
              <a:t>Riskli araçlara yatırım yaparken kazanma olasılığınız yüksek olduğu kadar kaybetme olasılığınız da yüksektir. </a:t>
            </a:r>
          </a:p>
        </p:txBody>
      </p:sp>
    </p:spTree>
    <p:extLst>
      <p:ext uri="{BB962C8B-B14F-4D97-AF65-F5344CB8AC3E}">
        <p14:creationId xmlns:p14="http://schemas.microsoft.com/office/powerpoint/2010/main" val="76271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79B1E7F2-8078-9347-84EF-39EAB59B6278}"/>
              </a:ext>
            </a:extLst>
          </p:cNvPr>
          <p:cNvSpPr>
            <a:spLocks noGrp="1"/>
          </p:cNvSpPr>
          <p:nvPr>
            <p:ph type="title"/>
          </p:nvPr>
        </p:nvSpPr>
        <p:spPr>
          <a:xfrm>
            <a:off x="1087932" y="1913501"/>
            <a:ext cx="5011757" cy="1674564"/>
          </a:xfrm>
        </p:spPr>
        <p:txBody>
          <a:bodyPr/>
          <a:lstStyle/>
          <a:p>
            <a:r>
              <a:rPr lang="tr-TR" b="0" i="0" dirty="0">
                <a:solidFill>
                  <a:srgbClr val="3E4345"/>
                </a:solidFill>
                <a:latin typeface="Segoe UI Light" panose="020B0402040204020203" pitchFamily="34" charset="0"/>
                <a:cs typeface="Segoe UI Light" panose="020B0402040204020203" pitchFamily="34" charset="0"/>
              </a:rPr>
              <a:t>Finansal Okuryazarlık</a:t>
            </a:r>
          </a:p>
        </p:txBody>
      </p:sp>
      <p:sp>
        <p:nvSpPr>
          <p:cNvPr id="9" name="Metin kutusu 8">
            <a:extLst>
              <a:ext uri="{FF2B5EF4-FFF2-40B4-BE49-F238E27FC236}">
                <a16:creationId xmlns:a16="http://schemas.microsoft.com/office/drawing/2014/main" id="{32090C40-D12C-FD40-9F0A-780EB794310F}"/>
              </a:ext>
            </a:extLst>
          </p:cNvPr>
          <p:cNvSpPr txBox="1"/>
          <p:nvPr/>
        </p:nvSpPr>
        <p:spPr>
          <a:xfrm>
            <a:off x="1087932" y="2976544"/>
            <a:ext cx="3275256" cy="707886"/>
          </a:xfrm>
          <a:prstGeom prst="rect">
            <a:avLst/>
          </a:prstGeom>
          <a:noFill/>
        </p:spPr>
        <p:txBody>
          <a:bodyPr wrap="none" rtlCol="0">
            <a:spAutoFit/>
          </a:bodyPr>
          <a:lstStyle/>
          <a:p>
            <a:r>
              <a:rPr lang="tr-TR" sz="4000" b="1" i="1" dirty="0">
                <a:solidFill>
                  <a:srgbClr val="F8CC47"/>
                </a:solidFill>
                <a:latin typeface="Segoe UI Semibold" panose="020B0502040204020203" pitchFamily="34" charset="0"/>
                <a:cs typeface="Segoe UI Semibold" panose="020B0502040204020203" pitchFamily="34" charset="0"/>
              </a:rPr>
              <a:t>ailede başlar.</a:t>
            </a:r>
          </a:p>
        </p:txBody>
      </p:sp>
      <p:pic>
        <p:nvPicPr>
          <p:cNvPr id="7" name="Resim Yer Tutucusu 6">
            <a:extLst>
              <a:ext uri="{FF2B5EF4-FFF2-40B4-BE49-F238E27FC236}">
                <a16:creationId xmlns:a16="http://schemas.microsoft.com/office/drawing/2014/main" id="{BA57F36A-31A6-5A4B-80F0-20DC746AA916}"/>
              </a:ext>
            </a:extLst>
          </p:cNvPr>
          <p:cNvPicPr>
            <a:picLocks noGrp="1" noChangeAspect="1"/>
          </p:cNvPicPr>
          <p:nvPr>
            <p:ph type="pic" idx="1"/>
          </p:nvPr>
        </p:nvPicPr>
        <p:blipFill>
          <a:blip r:embed="rId3"/>
          <a:srcRect t="661" b="661"/>
          <a:stretch>
            <a:fillRect/>
          </a:stretch>
        </p:blipFill>
        <p:spPr/>
      </p:pic>
      <p:pic>
        <p:nvPicPr>
          <p:cNvPr id="8" name="Resim 7">
            <a:extLst>
              <a:ext uri="{FF2B5EF4-FFF2-40B4-BE49-F238E27FC236}">
                <a16:creationId xmlns:a16="http://schemas.microsoft.com/office/drawing/2014/main" id="{9E3C626D-C10B-5A4F-AD39-EC24BD2C30D7}"/>
              </a:ext>
            </a:extLst>
          </p:cNvPr>
          <p:cNvPicPr>
            <a:picLocks noChangeAspect="1"/>
          </p:cNvPicPr>
          <p:nvPr/>
        </p:nvPicPr>
        <p:blipFill rotWithShape="1">
          <a:blip r:embed="rId4"/>
          <a:srcRect l="48724"/>
          <a:stretch/>
        </p:blipFill>
        <p:spPr>
          <a:xfrm>
            <a:off x="5940426" y="0"/>
            <a:ext cx="6249768" cy="6858000"/>
          </a:xfrm>
          <a:prstGeom prst="rect">
            <a:avLst/>
          </a:prstGeom>
        </p:spPr>
      </p:pic>
      <p:pic>
        <p:nvPicPr>
          <p:cNvPr id="4" name="Resim 3">
            <a:extLst>
              <a:ext uri="{FF2B5EF4-FFF2-40B4-BE49-F238E27FC236}">
                <a16:creationId xmlns:a16="http://schemas.microsoft.com/office/drawing/2014/main" id="{61F2A6CD-AFB4-6ED9-8FBA-D84F7925490B}"/>
              </a:ext>
            </a:extLst>
          </p:cNvPr>
          <p:cNvPicPr>
            <a:picLocks noChangeAspect="1"/>
          </p:cNvPicPr>
          <p:nvPr/>
        </p:nvPicPr>
        <p:blipFill>
          <a:blip r:embed="rId5"/>
          <a:stretch>
            <a:fillRect/>
          </a:stretch>
        </p:blipFill>
        <p:spPr>
          <a:xfrm>
            <a:off x="5410200" y="6210300"/>
            <a:ext cx="1371600" cy="584200"/>
          </a:xfrm>
          <a:prstGeom prst="rect">
            <a:avLst/>
          </a:prstGeom>
        </p:spPr>
      </p:pic>
      <p:sp>
        <p:nvSpPr>
          <p:cNvPr id="6" name="Metin kutusu 5">
            <a:extLst>
              <a:ext uri="{FF2B5EF4-FFF2-40B4-BE49-F238E27FC236}">
                <a16:creationId xmlns:a16="http://schemas.microsoft.com/office/drawing/2014/main" id="{DBB72888-2857-0753-9348-947632D3D102}"/>
              </a:ext>
            </a:extLst>
          </p:cNvPr>
          <p:cNvSpPr txBox="1"/>
          <p:nvPr/>
        </p:nvSpPr>
        <p:spPr>
          <a:xfrm>
            <a:off x="683456" y="3684430"/>
            <a:ext cx="6098344" cy="175432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tr-TR" sz="1800" b="0" i="0" u="none" strike="noStrike" cap="none" dirty="0">
                <a:solidFill>
                  <a:srgbClr val="000000"/>
                </a:solidFill>
                <a:effectLst/>
                <a:latin typeface="Arial"/>
                <a:ea typeface="Arial"/>
                <a:cs typeface="Arial"/>
                <a:sym typeface="Arial"/>
              </a:rPr>
              <a:t>Finansal okuryazarlık bilgisinin temeli ailede başlar. Çocuğun para ile ilişkisi, parayı tanıması, alışverişteki tutumu ve tasarruf eğilimi okul öncesi eğitim ile başlayıp para kazandığı döneme kadar devam edebilir. Bu nedenle anne ve babanın finansal okuryazarlık seviyesi çocuğa yansır.</a:t>
            </a:r>
            <a:r>
              <a:rPr lang="tr-TR" dirty="0">
                <a:effectLst/>
              </a:rPr>
              <a:t> </a:t>
            </a:r>
            <a:endParaRPr lang="tr-TR" dirty="0"/>
          </a:p>
        </p:txBody>
      </p:sp>
    </p:spTree>
    <p:extLst>
      <p:ext uri="{BB962C8B-B14F-4D97-AF65-F5344CB8AC3E}">
        <p14:creationId xmlns:p14="http://schemas.microsoft.com/office/powerpoint/2010/main" val="27216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B9D0E1D-F501-CC4A-BADC-D997BC076C5C}"/>
              </a:ext>
            </a:extLst>
          </p:cNvPr>
          <p:cNvSpPr>
            <a:spLocks noGrp="1"/>
          </p:cNvSpPr>
          <p:nvPr>
            <p:ph type="title"/>
          </p:nvPr>
        </p:nvSpPr>
        <p:spPr/>
        <p:txBody>
          <a:bodyPr/>
          <a:lstStyle/>
          <a:p>
            <a:r>
              <a:rPr lang="tr-TR" dirty="0"/>
              <a:t>Risklerine Göre Yatırım Araçları</a:t>
            </a:r>
          </a:p>
        </p:txBody>
      </p:sp>
      <p:pic>
        <p:nvPicPr>
          <p:cNvPr id="4" name="Resim 3">
            <a:extLst>
              <a:ext uri="{FF2B5EF4-FFF2-40B4-BE49-F238E27FC236}">
                <a16:creationId xmlns:a16="http://schemas.microsoft.com/office/drawing/2014/main" id="{BAB6F47E-EFE2-B044-A860-DD3EADB887F5}"/>
              </a:ext>
            </a:extLst>
          </p:cNvPr>
          <p:cNvPicPr>
            <a:picLocks noChangeAspect="1"/>
          </p:cNvPicPr>
          <p:nvPr/>
        </p:nvPicPr>
        <p:blipFill rotWithShape="1">
          <a:blip r:embed="rId2"/>
          <a:srcRect t="25178" b="14805"/>
          <a:stretch/>
        </p:blipFill>
        <p:spPr>
          <a:xfrm>
            <a:off x="0" y="1371600"/>
            <a:ext cx="12192000" cy="4114800"/>
          </a:xfrm>
          <a:prstGeom prst="rect">
            <a:avLst/>
          </a:prstGeom>
        </p:spPr>
      </p:pic>
      <p:pic>
        <p:nvPicPr>
          <p:cNvPr id="3" name="Resim 2">
            <a:extLst>
              <a:ext uri="{FF2B5EF4-FFF2-40B4-BE49-F238E27FC236}">
                <a16:creationId xmlns:a16="http://schemas.microsoft.com/office/drawing/2014/main" id="{1A6002F5-7891-12A3-D46A-C0413E64C731}"/>
              </a:ext>
            </a:extLst>
          </p:cNvPr>
          <p:cNvPicPr>
            <a:picLocks noChangeAspect="1"/>
          </p:cNvPicPr>
          <p:nvPr/>
        </p:nvPicPr>
        <p:blipFill>
          <a:blip r:embed="rId3"/>
          <a:stretch>
            <a:fillRect/>
          </a:stretch>
        </p:blipFill>
        <p:spPr>
          <a:xfrm>
            <a:off x="5386983" y="6274191"/>
            <a:ext cx="1473200" cy="498212"/>
          </a:xfrm>
          <a:prstGeom prst="rect">
            <a:avLst/>
          </a:prstGeom>
        </p:spPr>
      </p:pic>
    </p:spTree>
    <p:extLst>
      <p:ext uri="{BB962C8B-B14F-4D97-AF65-F5344CB8AC3E}">
        <p14:creationId xmlns:p14="http://schemas.microsoft.com/office/powerpoint/2010/main" val="379255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0D7E866-5BD3-4441-ADE9-55B0C8D54CF1}"/>
              </a:ext>
            </a:extLst>
          </p:cNvPr>
          <p:cNvSpPr>
            <a:spLocks noGrp="1"/>
          </p:cNvSpPr>
          <p:nvPr>
            <p:ph type="title"/>
          </p:nvPr>
        </p:nvSpPr>
        <p:spPr/>
        <p:txBody>
          <a:bodyPr/>
          <a:lstStyle/>
          <a:p>
            <a:r>
              <a:rPr lang="tr-TR" dirty="0"/>
              <a:t>Vadeli Mevduat</a:t>
            </a:r>
          </a:p>
        </p:txBody>
      </p:sp>
      <p:sp>
        <p:nvSpPr>
          <p:cNvPr id="3" name="İçerik Yer Tutucusu 2">
            <a:extLst>
              <a:ext uri="{FF2B5EF4-FFF2-40B4-BE49-F238E27FC236}">
                <a16:creationId xmlns:a16="http://schemas.microsoft.com/office/drawing/2014/main" id="{D20EB485-20C5-C749-A4FE-992A357B62F0}"/>
              </a:ext>
            </a:extLst>
          </p:cNvPr>
          <p:cNvSpPr>
            <a:spLocks noGrp="1"/>
          </p:cNvSpPr>
          <p:nvPr>
            <p:ph idx="1"/>
          </p:nvPr>
        </p:nvSpPr>
        <p:spPr>
          <a:xfrm>
            <a:off x="831217" y="2317994"/>
            <a:ext cx="5954390" cy="4351338"/>
          </a:xfrm>
        </p:spPr>
        <p:txBody>
          <a:bodyPr/>
          <a:lstStyle/>
          <a:p>
            <a:r>
              <a:rPr lang="tr-TR" b="1" dirty="0"/>
              <a:t>Riski en düşük </a:t>
            </a:r>
            <a:r>
              <a:rPr lang="tr-TR" dirty="0"/>
              <a:t>yatırım araçlarındandır. </a:t>
            </a:r>
          </a:p>
          <a:p>
            <a:r>
              <a:rPr lang="tr-TR" dirty="0"/>
              <a:t>Tasarrufun bankaya belirli bir süreliğine faiz karşılığında verilmesidir. </a:t>
            </a:r>
          </a:p>
          <a:p>
            <a:r>
              <a:rPr lang="tr-TR" dirty="0"/>
              <a:t>Enflasyonun faizden yüksek olduğu dönemlerde insanlar vadeli mevduata talep göstermezler. Talep dövize ve altına kayar. </a:t>
            </a:r>
          </a:p>
          <a:p>
            <a:r>
              <a:rPr lang="tr-TR" dirty="0"/>
              <a:t>Mevduat ve katılım bankalarındaki anapara ve faizin toplamı 1.200.000 TL’ye kadar sigortalıdır.</a:t>
            </a:r>
          </a:p>
          <a:p>
            <a:endParaRPr lang="tr-TR" dirty="0"/>
          </a:p>
        </p:txBody>
      </p:sp>
      <p:pic>
        <p:nvPicPr>
          <p:cNvPr id="9" name="Resim Yer Tutucusu 8">
            <a:extLst>
              <a:ext uri="{FF2B5EF4-FFF2-40B4-BE49-F238E27FC236}">
                <a16:creationId xmlns:a16="http://schemas.microsoft.com/office/drawing/2014/main" id="{B43A82E2-CF0C-D74F-96EA-37985597F280}"/>
              </a:ext>
            </a:extLst>
          </p:cNvPr>
          <p:cNvPicPr>
            <a:picLocks noGrp="1" noChangeAspect="1"/>
          </p:cNvPicPr>
          <p:nvPr>
            <p:ph type="pic" idx="10"/>
          </p:nvPr>
        </p:nvPicPr>
        <p:blipFill>
          <a:blip r:embed="rId3"/>
          <a:srcRect t="980" b="980"/>
          <a:stretch>
            <a:fillRect/>
          </a:stretch>
        </p:blipFill>
        <p:spPr/>
      </p:pic>
      <p:pic>
        <p:nvPicPr>
          <p:cNvPr id="7" name="Resim 6">
            <a:extLst>
              <a:ext uri="{FF2B5EF4-FFF2-40B4-BE49-F238E27FC236}">
                <a16:creationId xmlns:a16="http://schemas.microsoft.com/office/drawing/2014/main" id="{FF17A7B0-27A2-E549-9D6B-6504B6D05BC5}"/>
              </a:ext>
            </a:extLst>
          </p:cNvPr>
          <p:cNvPicPr>
            <a:picLocks noChangeAspect="1"/>
          </p:cNvPicPr>
          <p:nvPr/>
        </p:nvPicPr>
        <p:blipFill rotWithShape="1">
          <a:blip r:embed="rId4"/>
          <a:srcRect l="50000"/>
          <a:stretch/>
        </p:blipFill>
        <p:spPr>
          <a:xfrm>
            <a:off x="7292239" y="997586"/>
            <a:ext cx="4568193" cy="5140740"/>
          </a:xfrm>
          <a:prstGeom prst="rect">
            <a:avLst/>
          </a:prstGeom>
        </p:spPr>
      </p:pic>
      <p:pic>
        <p:nvPicPr>
          <p:cNvPr id="4" name="Resim 3">
            <a:extLst>
              <a:ext uri="{FF2B5EF4-FFF2-40B4-BE49-F238E27FC236}">
                <a16:creationId xmlns:a16="http://schemas.microsoft.com/office/drawing/2014/main" id="{E74D26D1-4481-3705-3492-314C6C525C4E}"/>
              </a:ext>
            </a:extLst>
          </p:cNvPr>
          <p:cNvPicPr>
            <a:picLocks noChangeAspect="1"/>
          </p:cNvPicPr>
          <p:nvPr/>
        </p:nvPicPr>
        <p:blipFill>
          <a:blip r:embed="rId5"/>
          <a:stretch>
            <a:fillRect/>
          </a:stretch>
        </p:blipFill>
        <p:spPr>
          <a:xfrm>
            <a:off x="5480050" y="6176963"/>
            <a:ext cx="1314450" cy="662782"/>
          </a:xfrm>
          <a:prstGeom prst="rect">
            <a:avLst/>
          </a:prstGeom>
        </p:spPr>
      </p:pic>
      <p:sp>
        <p:nvSpPr>
          <p:cNvPr id="6" name="Metin kutusu 5">
            <a:extLst>
              <a:ext uri="{FF2B5EF4-FFF2-40B4-BE49-F238E27FC236}">
                <a16:creationId xmlns:a16="http://schemas.microsoft.com/office/drawing/2014/main" id="{6A296A44-1582-38BF-BE60-126BFE54A939}"/>
              </a:ext>
            </a:extLst>
          </p:cNvPr>
          <p:cNvSpPr txBox="1"/>
          <p:nvPr/>
        </p:nvSpPr>
        <p:spPr>
          <a:xfrm>
            <a:off x="309489" y="5917333"/>
            <a:ext cx="1202318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effectLst/>
                <a:latin typeface="+mn-lt"/>
                <a:ea typeface="+mn-ea"/>
                <a:cs typeface="+mn-cs"/>
              </a:rPr>
              <a:t>Fon fazlasının mevduat kabul eden bankalara belirli bir vade için önceden belirlenen faiz oranından emanet verildiği, vade bitince anapara ve faiz toplamının geri alındığı hesaptır. Enflasyonun faizlerden yüksek kaldığı dönemlerde insanlar vadeli hesapları pek tercih etmezler. Çünkü tasarruflarını enflasyona karşı koruyamamaktadırlar. Buna negatif getiri diyoruz. </a:t>
            </a:r>
            <a:endParaRPr lang="tr-TR" dirty="0"/>
          </a:p>
        </p:txBody>
      </p:sp>
    </p:spTree>
    <p:extLst>
      <p:ext uri="{BB962C8B-B14F-4D97-AF65-F5344CB8AC3E}">
        <p14:creationId xmlns:p14="http://schemas.microsoft.com/office/powerpoint/2010/main" val="25409175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Yer Tutucusu 12">
            <a:extLst>
              <a:ext uri="{FF2B5EF4-FFF2-40B4-BE49-F238E27FC236}">
                <a16:creationId xmlns:a16="http://schemas.microsoft.com/office/drawing/2014/main" id="{0EC3D5FE-0EEC-7B46-8DD0-69CF21D9B267}"/>
              </a:ext>
            </a:extLst>
          </p:cNvPr>
          <p:cNvPicPr>
            <a:picLocks noGrp="1" noChangeAspect="1"/>
          </p:cNvPicPr>
          <p:nvPr>
            <p:ph type="pic" idx="10"/>
          </p:nvPr>
        </p:nvPicPr>
        <p:blipFill>
          <a:blip r:embed="rId3"/>
          <a:srcRect t="1001" b="1001"/>
          <a:stretch>
            <a:fillRect/>
          </a:stretch>
        </p:blipFill>
        <p:spPr/>
      </p:pic>
      <p:pic>
        <p:nvPicPr>
          <p:cNvPr id="8" name="Resim 7">
            <a:extLst>
              <a:ext uri="{FF2B5EF4-FFF2-40B4-BE49-F238E27FC236}">
                <a16:creationId xmlns:a16="http://schemas.microsoft.com/office/drawing/2014/main" id="{DB9FEA3A-D524-4F45-9D74-9FD1A0398D14}"/>
              </a:ext>
            </a:extLst>
          </p:cNvPr>
          <p:cNvPicPr>
            <a:picLocks noChangeAspect="1"/>
          </p:cNvPicPr>
          <p:nvPr/>
        </p:nvPicPr>
        <p:blipFill rotWithShape="1">
          <a:blip r:embed="rId4"/>
          <a:srcRect l="50000"/>
          <a:stretch/>
        </p:blipFill>
        <p:spPr>
          <a:xfrm>
            <a:off x="289273" y="997585"/>
            <a:ext cx="4568193" cy="5140740"/>
          </a:xfrm>
          <a:prstGeom prst="rect">
            <a:avLst/>
          </a:prstGeom>
        </p:spPr>
      </p:pic>
      <p:sp>
        <p:nvSpPr>
          <p:cNvPr id="2" name="Başlık 1">
            <a:extLst>
              <a:ext uri="{FF2B5EF4-FFF2-40B4-BE49-F238E27FC236}">
                <a16:creationId xmlns:a16="http://schemas.microsoft.com/office/drawing/2014/main" id="{87FD6083-1FDE-E94D-A96B-9FFEDC357B39}"/>
              </a:ext>
            </a:extLst>
          </p:cNvPr>
          <p:cNvSpPr>
            <a:spLocks noGrp="1"/>
          </p:cNvSpPr>
          <p:nvPr>
            <p:ph type="title"/>
          </p:nvPr>
        </p:nvSpPr>
        <p:spPr/>
        <p:txBody>
          <a:bodyPr/>
          <a:lstStyle/>
          <a:p>
            <a:r>
              <a:rPr lang="tr-TR" dirty="0"/>
              <a:t>Tahvil ve Bono</a:t>
            </a:r>
          </a:p>
        </p:txBody>
      </p:sp>
      <p:sp>
        <p:nvSpPr>
          <p:cNvPr id="3" name="İçerik Yer Tutucusu 2">
            <a:extLst>
              <a:ext uri="{FF2B5EF4-FFF2-40B4-BE49-F238E27FC236}">
                <a16:creationId xmlns:a16="http://schemas.microsoft.com/office/drawing/2014/main" id="{FD43F906-1594-DB4A-BED8-39C1AB99AA9E}"/>
              </a:ext>
            </a:extLst>
          </p:cNvPr>
          <p:cNvSpPr>
            <a:spLocks noGrp="1"/>
          </p:cNvSpPr>
          <p:nvPr>
            <p:ph idx="1"/>
          </p:nvPr>
        </p:nvSpPr>
        <p:spPr/>
        <p:txBody>
          <a:bodyPr>
            <a:normAutofit/>
          </a:bodyPr>
          <a:lstStyle/>
          <a:p>
            <a:r>
              <a:rPr lang="tr-TR" b="1" dirty="0"/>
              <a:t>Riski en düşük </a:t>
            </a:r>
            <a:r>
              <a:rPr lang="tr-TR" dirty="0"/>
              <a:t>yatırım araçlarındandır. </a:t>
            </a:r>
          </a:p>
          <a:p>
            <a:r>
              <a:rPr lang="tr-TR" b="1" dirty="0"/>
              <a:t>Devlet Tahvili: </a:t>
            </a:r>
            <a:r>
              <a:rPr lang="tr-TR" dirty="0"/>
              <a:t>devlet garantili uzun vadeli borçlanma aracıdır. </a:t>
            </a:r>
          </a:p>
          <a:p>
            <a:r>
              <a:rPr lang="tr-TR" b="1" dirty="0"/>
              <a:t>Hazine Bonosu: </a:t>
            </a:r>
            <a:r>
              <a:rPr lang="tr-TR" dirty="0"/>
              <a:t>devlet garantili kısa vadeli borçlanma aracıdır. </a:t>
            </a:r>
          </a:p>
          <a:p>
            <a:r>
              <a:rPr lang="tr-TR" b="1" dirty="0"/>
              <a:t>Özel Sektör Tahvili:</a:t>
            </a:r>
            <a:r>
              <a:rPr lang="tr-TR" dirty="0"/>
              <a:t> Özel şirketlerin uzun vadeli borçlanma aracıdır. </a:t>
            </a:r>
          </a:p>
          <a:p>
            <a:r>
              <a:rPr lang="tr-TR" b="1" dirty="0"/>
              <a:t>Finansman Bonosu: </a:t>
            </a:r>
            <a:r>
              <a:rPr lang="tr-TR" dirty="0"/>
              <a:t>Özel şirketlerin kısa vadeli borçlanma aracıdır. </a:t>
            </a:r>
          </a:p>
          <a:p>
            <a:endParaRPr lang="tr-TR" dirty="0"/>
          </a:p>
          <a:p>
            <a:endParaRPr lang="tr-TR" dirty="0"/>
          </a:p>
          <a:p>
            <a:endParaRPr lang="tr-TR" dirty="0"/>
          </a:p>
        </p:txBody>
      </p:sp>
      <p:pic>
        <p:nvPicPr>
          <p:cNvPr id="4" name="Resim 3">
            <a:extLst>
              <a:ext uri="{FF2B5EF4-FFF2-40B4-BE49-F238E27FC236}">
                <a16:creationId xmlns:a16="http://schemas.microsoft.com/office/drawing/2014/main" id="{270A5B52-A046-7A8D-B2BF-A438B8F063CD}"/>
              </a:ext>
            </a:extLst>
          </p:cNvPr>
          <p:cNvPicPr>
            <a:picLocks noChangeAspect="1"/>
          </p:cNvPicPr>
          <p:nvPr/>
        </p:nvPicPr>
        <p:blipFill>
          <a:blip r:embed="rId5"/>
          <a:stretch>
            <a:fillRect/>
          </a:stretch>
        </p:blipFill>
        <p:spPr>
          <a:xfrm>
            <a:off x="5480050" y="6176963"/>
            <a:ext cx="1314450" cy="662782"/>
          </a:xfrm>
          <a:prstGeom prst="rect">
            <a:avLst/>
          </a:prstGeom>
        </p:spPr>
      </p:pic>
      <p:sp>
        <p:nvSpPr>
          <p:cNvPr id="6" name="Metin kutusu 5">
            <a:extLst>
              <a:ext uri="{FF2B5EF4-FFF2-40B4-BE49-F238E27FC236}">
                <a16:creationId xmlns:a16="http://schemas.microsoft.com/office/drawing/2014/main" id="{C3289DAD-7B9C-83BF-0E11-6B20B739297A}"/>
              </a:ext>
            </a:extLst>
          </p:cNvPr>
          <p:cNvSpPr txBox="1"/>
          <p:nvPr/>
        </p:nvSpPr>
        <p:spPr>
          <a:xfrm>
            <a:off x="568788" y="5959630"/>
            <a:ext cx="1147315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effectLst/>
                <a:latin typeface="+mn-lt"/>
                <a:ea typeface="+mn-ea"/>
                <a:cs typeface="+mn-cs"/>
              </a:rPr>
              <a:t>Tahvil : Özel </a:t>
            </a:r>
            <a:r>
              <a:rPr lang="tr-TR" sz="1800" kern="1200" dirty="0" err="1">
                <a:solidFill>
                  <a:schemeClr val="tx1"/>
                </a:solidFill>
                <a:effectLst/>
                <a:latin typeface="+mn-lt"/>
                <a:ea typeface="+mn-ea"/>
                <a:cs typeface="+mn-cs"/>
              </a:rPr>
              <a:t>Şirketler</a:t>
            </a:r>
            <a:r>
              <a:rPr lang="tr-TR" sz="1800" kern="1200" dirty="0">
                <a:solidFill>
                  <a:schemeClr val="tx1"/>
                </a:solidFill>
                <a:effectLst/>
                <a:latin typeface="+mn-lt"/>
                <a:ea typeface="+mn-ea"/>
                <a:cs typeface="+mn-cs"/>
              </a:rPr>
              <a:t>, kamu </a:t>
            </a:r>
            <a:r>
              <a:rPr lang="tr-TR" sz="1800" kern="1200" dirty="0" err="1">
                <a:solidFill>
                  <a:schemeClr val="tx1"/>
                </a:solidFill>
                <a:effectLst/>
                <a:latin typeface="+mn-lt"/>
                <a:ea typeface="+mn-ea"/>
                <a:cs typeface="+mn-cs"/>
              </a:rPr>
              <a:t>kuruluşları</a:t>
            </a:r>
            <a:r>
              <a:rPr lang="tr-TR" sz="1800" kern="1200" dirty="0">
                <a:solidFill>
                  <a:schemeClr val="tx1"/>
                </a:solidFill>
                <a:effectLst/>
                <a:latin typeface="+mn-lt"/>
                <a:ea typeface="+mn-ea"/>
                <a:cs typeface="+mn-cs"/>
              </a:rPr>
              <a:t> veya devlet tarafından </a:t>
            </a:r>
            <a:r>
              <a:rPr lang="tr-TR" sz="1800" kern="1200" dirty="0" err="1">
                <a:solidFill>
                  <a:schemeClr val="tx1"/>
                </a:solidFill>
                <a:effectLst/>
                <a:latin typeface="+mn-lt"/>
                <a:ea typeface="+mn-ea"/>
                <a:cs typeface="+mn-cs"/>
              </a:rPr>
              <a:t>çıkarılan</a:t>
            </a:r>
            <a:r>
              <a:rPr lang="tr-TR" sz="1800" kern="1200" dirty="0">
                <a:solidFill>
                  <a:schemeClr val="tx1"/>
                </a:solidFill>
                <a:effectLst/>
                <a:latin typeface="+mn-lt"/>
                <a:ea typeface="+mn-ea"/>
                <a:cs typeface="+mn-cs"/>
              </a:rPr>
              <a:t> </a:t>
            </a:r>
            <a:r>
              <a:rPr lang="tr-TR" sz="1800" kern="1200" dirty="0" err="1">
                <a:solidFill>
                  <a:schemeClr val="tx1"/>
                </a:solidFill>
                <a:effectLst/>
                <a:latin typeface="+mn-lt"/>
                <a:ea typeface="+mn-ea"/>
                <a:cs typeface="+mn-cs"/>
              </a:rPr>
              <a:t>bütçe</a:t>
            </a:r>
            <a:r>
              <a:rPr lang="tr-TR" sz="1800" kern="1200" dirty="0">
                <a:solidFill>
                  <a:schemeClr val="tx1"/>
                </a:solidFill>
                <a:effectLst/>
                <a:latin typeface="+mn-lt"/>
                <a:ea typeface="+mn-ea"/>
                <a:cs typeface="+mn-cs"/>
              </a:rPr>
              <a:t> finansmanı </a:t>
            </a:r>
            <a:r>
              <a:rPr lang="tr-TR" sz="1800" kern="1200" dirty="0" err="1">
                <a:solidFill>
                  <a:schemeClr val="tx1"/>
                </a:solidFill>
                <a:effectLst/>
                <a:latin typeface="+mn-lt"/>
                <a:ea typeface="+mn-ea"/>
                <a:cs typeface="+mn-cs"/>
              </a:rPr>
              <a:t>için</a:t>
            </a:r>
            <a:r>
              <a:rPr lang="tr-TR" sz="1800" kern="1200" dirty="0">
                <a:solidFill>
                  <a:schemeClr val="tx1"/>
                </a:solidFill>
                <a:effectLst/>
                <a:latin typeface="+mn-lt"/>
                <a:ea typeface="+mn-ea"/>
                <a:cs typeface="+mn-cs"/>
              </a:rPr>
              <a:t> kullanılan vadesi bir yıldan fazla olan </a:t>
            </a:r>
            <a:r>
              <a:rPr lang="tr-TR" sz="1800" kern="1200" dirty="0" err="1">
                <a:solidFill>
                  <a:schemeClr val="tx1"/>
                </a:solidFill>
                <a:effectLst/>
                <a:latin typeface="+mn-lt"/>
                <a:ea typeface="+mn-ea"/>
                <a:cs typeface="+mn-cs"/>
              </a:rPr>
              <a:t>borçlanma</a:t>
            </a:r>
            <a:r>
              <a:rPr lang="tr-TR" sz="1800" kern="1200" dirty="0">
                <a:solidFill>
                  <a:schemeClr val="tx1"/>
                </a:solidFill>
                <a:effectLst/>
                <a:latin typeface="+mn-lt"/>
                <a:ea typeface="+mn-ea"/>
                <a:cs typeface="+mn-cs"/>
              </a:rPr>
              <a:t> senetleridir. Bono ile arasındaki fark vadedir. Tahvilleri özel sektör çıkarırsa özel sektör tahvili; devlet çıkarırsa Devlet tahvili olarak anılır.</a:t>
            </a:r>
            <a:r>
              <a:rPr lang="tr-TR" dirty="0">
                <a:effectLst/>
              </a:rPr>
              <a:t> </a:t>
            </a:r>
            <a:endParaRPr lang="tr-TR" dirty="0"/>
          </a:p>
        </p:txBody>
      </p:sp>
    </p:spTree>
    <p:extLst>
      <p:ext uri="{BB962C8B-B14F-4D97-AF65-F5344CB8AC3E}">
        <p14:creationId xmlns:p14="http://schemas.microsoft.com/office/powerpoint/2010/main" val="20926195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Yer Tutucusu 8">
            <a:extLst>
              <a:ext uri="{FF2B5EF4-FFF2-40B4-BE49-F238E27FC236}">
                <a16:creationId xmlns:a16="http://schemas.microsoft.com/office/drawing/2014/main" id="{4D711EE0-CEFC-F94A-9EF6-29718905A336}"/>
              </a:ext>
            </a:extLst>
          </p:cNvPr>
          <p:cNvPicPr>
            <a:picLocks noGrp="1" noChangeAspect="1"/>
          </p:cNvPicPr>
          <p:nvPr>
            <p:ph type="pic" idx="10"/>
          </p:nvPr>
        </p:nvPicPr>
        <p:blipFill>
          <a:blip r:embed="rId3"/>
          <a:srcRect t="980" b="980"/>
          <a:stretch>
            <a:fillRect/>
          </a:stretch>
        </p:blipFill>
        <p:spPr/>
      </p:pic>
      <p:pic>
        <p:nvPicPr>
          <p:cNvPr id="7" name="Resim 6">
            <a:extLst>
              <a:ext uri="{FF2B5EF4-FFF2-40B4-BE49-F238E27FC236}">
                <a16:creationId xmlns:a16="http://schemas.microsoft.com/office/drawing/2014/main" id="{C6FF9E06-BDD2-2548-B62F-BD1BD2C7C4C7}"/>
              </a:ext>
            </a:extLst>
          </p:cNvPr>
          <p:cNvPicPr>
            <a:picLocks noChangeAspect="1"/>
          </p:cNvPicPr>
          <p:nvPr/>
        </p:nvPicPr>
        <p:blipFill rotWithShape="1">
          <a:blip r:embed="rId4"/>
          <a:srcRect l="50000"/>
          <a:stretch/>
        </p:blipFill>
        <p:spPr>
          <a:xfrm>
            <a:off x="7292239" y="997586"/>
            <a:ext cx="4568193" cy="5140740"/>
          </a:xfrm>
          <a:prstGeom prst="rect">
            <a:avLst/>
          </a:prstGeom>
        </p:spPr>
      </p:pic>
      <p:sp>
        <p:nvSpPr>
          <p:cNvPr id="2" name="Başlık 1">
            <a:extLst>
              <a:ext uri="{FF2B5EF4-FFF2-40B4-BE49-F238E27FC236}">
                <a16:creationId xmlns:a16="http://schemas.microsoft.com/office/drawing/2014/main" id="{DAF68BE1-13ED-F743-927D-2F262ED60508}"/>
              </a:ext>
            </a:extLst>
          </p:cNvPr>
          <p:cNvSpPr>
            <a:spLocks noGrp="1"/>
          </p:cNvSpPr>
          <p:nvPr>
            <p:ph type="title"/>
          </p:nvPr>
        </p:nvSpPr>
        <p:spPr/>
        <p:txBody>
          <a:bodyPr/>
          <a:lstStyle/>
          <a:p>
            <a:r>
              <a:rPr lang="tr-TR" dirty="0"/>
              <a:t>Döviz</a:t>
            </a:r>
          </a:p>
        </p:txBody>
      </p:sp>
      <p:sp>
        <p:nvSpPr>
          <p:cNvPr id="3" name="İçerik Yer Tutucusu 2">
            <a:extLst>
              <a:ext uri="{FF2B5EF4-FFF2-40B4-BE49-F238E27FC236}">
                <a16:creationId xmlns:a16="http://schemas.microsoft.com/office/drawing/2014/main" id="{469F85E2-03A5-1D4B-B953-AFFE64E3D22B}"/>
              </a:ext>
            </a:extLst>
          </p:cNvPr>
          <p:cNvSpPr>
            <a:spLocks noGrp="1"/>
          </p:cNvSpPr>
          <p:nvPr>
            <p:ph idx="1"/>
          </p:nvPr>
        </p:nvSpPr>
        <p:spPr>
          <a:xfrm>
            <a:off x="959386" y="2728149"/>
            <a:ext cx="5954390" cy="2354490"/>
          </a:xfrm>
        </p:spPr>
        <p:txBody>
          <a:bodyPr/>
          <a:lstStyle/>
          <a:p>
            <a:r>
              <a:rPr lang="tr-TR" dirty="0"/>
              <a:t>Bir para biriminin bir başka para birimi karşısındaki değerine döviz kuru denir. </a:t>
            </a:r>
          </a:p>
          <a:p>
            <a:endParaRPr lang="tr-TR" dirty="0"/>
          </a:p>
          <a:p>
            <a:r>
              <a:rPr lang="tr-TR" dirty="0"/>
              <a:t>ABD Doları ve Euro en çok tercih edilen dövizlerdir. </a:t>
            </a:r>
          </a:p>
          <a:p>
            <a:endParaRPr lang="tr-TR" dirty="0"/>
          </a:p>
        </p:txBody>
      </p:sp>
      <p:pic>
        <p:nvPicPr>
          <p:cNvPr id="4" name="Resim 3">
            <a:extLst>
              <a:ext uri="{FF2B5EF4-FFF2-40B4-BE49-F238E27FC236}">
                <a16:creationId xmlns:a16="http://schemas.microsoft.com/office/drawing/2014/main" id="{AF64F148-39DB-90B4-0843-DD0A82288CA1}"/>
              </a:ext>
            </a:extLst>
          </p:cNvPr>
          <p:cNvPicPr>
            <a:picLocks noChangeAspect="1"/>
          </p:cNvPicPr>
          <p:nvPr/>
        </p:nvPicPr>
        <p:blipFill>
          <a:blip r:embed="rId5"/>
          <a:stretch>
            <a:fillRect/>
          </a:stretch>
        </p:blipFill>
        <p:spPr>
          <a:xfrm>
            <a:off x="5480050" y="6176963"/>
            <a:ext cx="1314450" cy="662782"/>
          </a:xfrm>
          <a:prstGeom prst="rect">
            <a:avLst/>
          </a:prstGeom>
        </p:spPr>
      </p:pic>
      <p:sp>
        <p:nvSpPr>
          <p:cNvPr id="6" name="Metin kutusu 5">
            <a:extLst>
              <a:ext uri="{FF2B5EF4-FFF2-40B4-BE49-F238E27FC236}">
                <a16:creationId xmlns:a16="http://schemas.microsoft.com/office/drawing/2014/main" id="{542F4EB7-8A4B-3BD4-92DA-64B8CE2477A8}"/>
              </a:ext>
            </a:extLst>
          </p:cNvPr>
          <p:cNvSpPr txBox="1"/>
          <p:nvPr/>
        </p:nvSpPr>
        <p:spPr>
          <a:xfrm>
            <a:off x="331568" y="6005305"/>
            <a:ext cx="12009120" cy="923330"/>
          </a:xfrm>
          <a:prstGeom prst="rect">
            <a:avLst/>
          </a:prstGeom>
          <a:noFill/>
        </p:spPr>
        <p:txBody>
          <a:bodyPr wrap="square">
            <a:spAutoFit/>
          </a:bodyPr>
          <a:lstStyle/>
          <a:p>
            <a:pPr marL="91440" lvl="0" indent="0" rtl="0">
              <a:spcBef>
                <a:spcPts val="1400"/>
              </a:spcBef>
              <a:spcAft>
                <a:spcPts val="0"/>
              </a:spcAft>
              <a:buSzPts val="2200"/>
              <a:buNone/>
            </a:pPr>
            <a:r>
              <a:rPr lang="tr-TR" sz="1800" kern="1200" dirty="0">
                <a:solidFill>
                  <a:schemeClr val="tx1"/>
                </a:solidFill>
                <a:effectLst/>
                <a:latin typeface="+mn-lt"/>
                <a:ea typeface="+mn-ea"/>
                <a:cs typeface="+mn-cs"/>
              </a:rPr>
              <a:t>İki veya daha fazla para birimi üzerinden yapılan alım-satım işlemleri yatırımcılar tarafından yoğun talep görmektedir. </a:t>
            </a:r>
            <a:r>
              <a:rPr lang="en-US" dirty="0" err="1"/>
              <a:t>Dövizin</a:t>
            </a:r>
            <a:r>
              <a:rPr lang="en-US" dirty="0"/>
              <a:t> </a:t>
            </a:r>
            <a:r>
              <a:rPr lang="en-US" dirty="0" err="1"/>
              <a:t>yükselmesine</a:t>
            </a:r>
            <a:r>
              <a:rPr lang="en-US" dirty="0"/>
              <a:t> </a:t>
            </a:r>
            <a:r>
              <a:rPr lang="en-US" dirty="0" err="1"/>
              <a:t>ya</a:t>
            </a:r>
            <a:r>
              <a:rPr lang="en-US" dirty="0"/>
              <a:t> da </a:t>
            </a:r>
            <a:r>
              <a:rPr lang="en-US" dirty="0" err="1"/>
              <a:t>düşmesine</a:t>
            </a:r>
            <a:r>
              <a:rPr lang="en-US" dirty="0"/>
              <a:t> </a:t>
            </a:r>
            <a:r>
              <a:rPr lang="en-US" dirty="0" err="1"/>
              <a:t>çok</a:t>
            </a:r>
            <a:r>
              <a:rPr lang="en-US" dirty="0"/>
              <a:t> </a:t>
            </a:r>
            <a:r>
              <a:rPr lang="en-US" dirty="0" err="1"/>
              <a:t>sayıda</a:t>
            </a:r>
            <a:r>
              <a:rPr lang="en-US" dirty="0"/>
              <a:t> </a:t>
            </a:r>
            <a:r>
              <a:rPr lang="en-US" dirty="0" err="1"/>
              <a:t>faktör</a:t>
            </a:r>
            <a:r>
              <a:rPr lang="en-US" dirty="0"/>
              <a:t> </a:t>
            </a:r>
            <a:r>
              <a:rPr lang="en-US" dirty="0" err="1"/>
              <a:t>sebep</a:t>
            </a:r>
            <a:r>
              <a:rPr lang="en-US" dirty="0"/>
              <a:t> </a:t>
            </a:r>
            <a:r>
              <a:rPr lang="en-US" dirty="0" err="1"/>
              <a:t>olabilir</a:t>
            </a:r>
            <a:r>
              <a:rPr lang="en-US" dirty="0"/>
              <a:t>. </a:t>
            </a:r>
            <a:r>
              <a:rPr lang="en-US" dirty="0" err="1"/>
              <a:t>Profesyonel</a:t>
            </a:r>
            <a:r>
              <a:rPr lang="en-US" dirty="0"/>
              <a:t> </a:t>
            </a:r>
            <a:r>
              <a:rPr lang="en-US" dirty="0" err="1"/>
              <a:t>olmayanlar</a:t>
            </a:r>
            <a:r>
              <a:rPr lang="en-US" dirty="0"/>
              <a:t> </a:t>
            </a:r>
            <a:r>
              <a:rPr lang="en-US" dirty="0" err="1"/>
              <a:t>için</a:t>
            </a:r>
            <a:r>
              <a:rPr lang="en-US" dirty="0"/>
              <a:t> </a:t>
            </a:r>
            <a:r>
              <a:rPr lang="en-US" dirty="0" err="1"/>
              <a:t>döviz</a:t>
            </a:r>
            <a:r>
              <a:rPr lang="en-US" dirty="0"/>
              <a:t> </a:t>
            </a:r>
            <a:r>
              <a:rPr lang="en-US" dirty="0" err="1"/>
              <a:t>hareketlerini</a:t>
            </a:r>
            <a:r>
              <a:rPr lang="en-US" dirty="0"/>
              <a:t> </a:t>
            </a:r>
            <a:r>
              <a:rPr lang="en-US" dirty="0" err="1"/>
              <a:t>tahmin</a:t>
            </a:r>
            <a:r>
              <a:rPr lang="en-US" dirty="0"/>
              <a:t> </a:t>
            </a:r>
            <a:r>
              <a:rPr lang="en-US" dirty="0" err="1"/>
              <a:t>etmek</a:t>
            </a:r>
            <a:r>
              <a:rPr lang="en-US" dirty="0"/>
              <a:t> </a:t>
            </a:r>
            <a:r>
              <a:rPr lang="tr-TR" dirty="0"/>
              <a:t>daha da </a:t>
            </a:r>
            <a:r>
              <a:rPr lang="en-US" dirty="0" err="1"/>
              <a:t>zordur</a:t>
            </a:r>
            <a:r>
              <a:rPr lang="en-US" dirty="0"/>
              <a:t>. </a:t>
            </a:r>
            <a:r>
              <a:rPr lang="en-US" i="1" dirty="0"/>
              <a:t>Bu </a:t>
            </a:r>
            <a:r>
              <a:rPr lang="en-US" i="1" dirty="0" err="1"/>
              <a:t>yüzden</a:t>
            </a:r>
            <a:r>
              <a:rPr lang="tr-TR" i="1" dirty="0"/>
              <a:t>,</a:t>
            </a:r>
            <a:r>
              <a:rPr lang="en-US" i="1" dirty="0"/>
              <a:t> </a:t>
            </a:r>
            <a:r>
              <a:rPr lang="en-US" i="1" dirty="0" err="1"/>
              <a:t>dövize</a:t>
            </a:r>
            <a:r>
              <a:rPr lang="en-US" i="1" dirty="0"/>
              <a:t> </a:t>
            </a:r>
            <a:r>
              <a:rPr lang="en-US" i="1" dirty="0" err="1"/>
              <a:t>yatırım</a:t>
            </a:r>
            <a:r>
              <a:rPr lang="en-US" i="1" dirty="0"/>
              <a:t> </a:t>
            </a:r>
            <a:r>
              <a:rPr lang="en-US" i="1" dirty="0" err="1"/>
              <a:t>risklidir</a:t>
            </a:r>
            <a:r>
              <a:rPr lang="en-US" i="1" dirty="0"/>
              <a:t>. </a:t>
            </a:r>
            <a:endParaRPr lang="en-US" dirty="0"/>
          </a:p>
        </p:txBody>
      </p:sp>
    </p:spTree>
    <p:extLst>
      <p:ext uri="{BB962C8B-B14F-4D97-AF65-F5344CB8AC3E}">
        <p14:creationId xmlns:p14="http://schemas.microsoft.com/office/powerpoint/2010/main" val="23721772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13C9B4C-1B53-9244-B523-1EB805087495}"/>
              </a:ext>
            </a:extLst>
          </p:cNvPr>
          <p:cNvSpPr>
            <a:spLocks noGrp="1"/>
          </p:cNvSpPr>
          <p:nvPr>
            <p:ph type="title"/>
          </p:nvPr>
        </p:nvSpPr>
        <p:spPr/>
        <p:txBody>
          <a:bodyPr/>
          <a:lstStyle/>
          <a:p>
            <a:r>
              <a:rPr lang="tr-TR" dirty="0"/>
              <a:t>Gayrimenkul</a:t>
            </a:r>
          </a:p>
        </p:txBody>
      </p:sp>
      <p:sp>
        <p:nvSpPr>
          <p:cNvPr id="3" name="İçerik Yer Tutucusu 2">
            <a:extLst>
              <a:ext uri="{FF2B5EF4-FFF2-40B4-BE49-F238E27FC236}">
                <a16:creationId xmlns:a16="http://schemas.microsoft.com/office/drawing/2014/main" id="{A9A42EC6-3E64-1449-AB1A-5F16586D9DDC}"/>
              </a:ext>
            </a:extLst>
          </p:cNvPr>
          <p:cNvSpPr>
            <a:spLocks noGrp="1"/>
          </p:cNvSpPr>
          <p:nvPr>
            <p:ph idx="1"/>
          </p:nvPr>
        </p:nvSpPr>
        <p:spPr/>
        <p:txBody>
          <a:bodyPr/>
          <a:lstStyle/>
          <a:p>
            <a:r>
              <a:rPr lang="tr-TR" dirty="0"/>
              <a:t>Bazı ekonomistler gayrimenkulü finansal bir yatırım olarak görmemektedir. </a:t>
            </a:r>
          </a:p>
          <a:p>
            <a:r>
              <a:rPr lang="tr-TR" dirty="0"/>
              <a:t>Teoride öyle olsa da ülkemizde orta ve uzun vadede en çok talep gören yatırımdır. </a:t>
            </a:r>
          </a:p>
          <a:p>
            <a:r>
              <a:rPr lang="tr-TR" dirty="0"/>
              <a:t>Diğer yatırımlara göre bir ev, dükkan ya da arsa sahibi olmanın psikolojik faktörleri daha baskındır. Miras bırakabilme, hemen elde çıkaramama, elle tutulur bir yatırım olması…</a:t>
            </a:r>
          </a:p>
          <a:p>
            <a:endParaRPr lang="tr-TR" dirty="0"/>
          </a:p>
        </p:txBody>
      </p:sp>
      <p:pic>
        <p:nvPicPr>
          <p:cNvPr id="6" name="Resim Yer Tutucusu 5">
            <a:extLst>
              <a:ext uri="{FF2B5EF4-FFF2-40B4-BE49-F238E27FC236}">
                <a16:creationId xmlns:a16="http://schemas.microsoft.com/office/drawing/2014/main" id="{EFED4C0B-70EB-DB40-9FB2-27A03F934A25}"/>
              </a:ext>
            </a:extLst>
          </p:cNvPr>
          <p:cNvPicPr>
            <a:picLocks noGrp="1" noChangeAspect="1"/>
          </p:cNvPicPr>
          <p:nvPr>
            <p:ph type="pic" idx="10"/>
          </p:nvPr>
        </p:nvPicPr>
        <p:blipFill>
          <a:blip r:embed="rId3"/>
          <a:srcRect t="1001" b="1001"/>
          <a:stretch>
            <a:fillRect/>
          </a:stretch>
        </p:blipFill>
        <p:spPr/>
      </p:pic>
      <p:pic>
        <p:nvPicPr>
          <p:cNvPr id="7" name="Resim 6">
            <a:extLst>
              <a:ext uri="{FF2B5EF4-FFF2-40B4-BE49-F238E27FC236}">
                <a16:creationId xmlns:a16="http://schemas.microsoft.com/office/drawing/2014/main" id="{D10CD169-22F6-054A-97C8-E61B1A69F3A1}"/>
              </a:ext>
            </a:extLst>
          </p:cNvPr>
          <p:cNvPicPr>
            <a:picLocks noChangeAspect="1"/>
          </p:cNvPicPr>
          <p:nvPr/>
        </p:nvPicPr>
        <p:blipFill rotWithShape="1">
          <a:blip r:embed="rId4"/>
          <a:srcRect l="50000"/>
          <a:stretch/>
        </p:blipFill>
        <p:spPr>
          <a:xfrm>
            <a:off x="289273" y="997585"/>
            <a:ext cx="4568193" cy="5140740"/>
          </a:xfrm>
          <a:prstGeom prst="rect">
            <a:avLst/>
          </a:prstGeom>
        </p:spPr>
      </p:pic>
      <p:pic>
        <p:nvPicPr>
          <p:cNvPr id="4" name="Resim 3">
            <a:extLst>
              <a:ext uri="{FF2B5EF4-FFF2-40B4-BE49-F238E27FC236}">
                <a16:creationId xmlns:a16="http://schemas.microsoft.com/office/drawing/2014/main" id="{3D19337F-E3F2-A7A7-2188-733B2F9A16FE}"/>
              </a:ext>
            </a:extLst>
          </p:cNvPr>
          <p:cNvPicPr>
            <a:picLocks noChangeAspect="1"/>
          </p:cNvPicPr>
          <p:nvPr/>
        </p:nvPicPr>
        <p:blipFill>
          <a:blip r:embed="rId5"/>
          <a:stretch>
            <a:fillRect/>
          </a:stretch>
        </p:blipFill>
        <p:spPr>
          <a:xfrm>
            <a:off x="5480050" y="6176963"/>
            <a:ext cx="1314450" cy="662782"/>
          </a:xfrm>
          <a:prstGeom prst="rect">
            <a:avLst/>
          </a:prstGeom>
        </p:spPr>
      </p:pic>
      <p:sp>
        <p:nvSpPr>
          <p:cNvPr id="8" name="Metin kutusu 7">
            <a:extLst>
              <a:ext uri="{FF2B5EF4-FFF2-40B4-BE49-F238E27FC236}">
                <a16:creationId xmlns:a16="http://schemas.microsoft.com/office/drawing/2014/main" id="{208D2787-6B47-14F8-9CA9-0E88691EF569}"/>
              </a:ext>
            </a:extLst>
          </p:cNvPr>
          <p:cNvSpPr txBox="1"/>
          <p:nvPr/>
        </p:nvSpPr>
        <p:spPr>
          <a:xfrm>
            <a:off x="374700" y="6138325"/>
            <a:ext cx="118173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effectLst/>
                <a:latin typeface="+mn-lt"/>
                <a:ea typeface="+mn-ea"/>
                <a:cs typeface="+mn-cs"/>
              </a:rPr>
              <a:t>Aslında gayrimenkulün finansal bir yatırım aracı olarak tanımlanması tartışmalı bir konu. Bence bir taşınmaza dayandığı için gayrimenkul bir finansal yatırım değildir. Ancak Türkiye’de gayrimenkul birikimlerin değerlendirildiği bir yatırım şekli. </a:t>
            </a:r>
            <a:endParaRPr lang="tr-TR" dirty="0"/>
          </a:p>
        </p:txBody>
      </p:sp>
    </p:spTree>
    <p:extLst>
      <p:ext uri="{BB962C8B-B14F-4D97-AF65-F5344CB8AC3E}">
        <p14:creationId xmlns:p14="http://schemas.microsoft.com/office/powerpoint/2010/main" val="37998770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D2BB3D-2467-CD4B-A94F-59E1E8C765D9}"/>
              </a:ext>
            </a:extLst>
          </p:cNvPr>
          <p:cNvSpPr>
            <a:spLocks noGrp="1"/>
          </p:cNvSpPr>
          <p:nvPr>
            <p:ph type="title"/>
          </p:nvPr>
        </p:nvSpPr>
        <p:spPr/>
        <p:txBody>
          <a:bodyPr/>
          <a:lstStyle/>
          <a:p>
            <a:r>
              <a:rPr lang="tr-TR" dirty="0"/>
              <a:t>Hisse Senedi</a:t>
            </a:r>
          </a:p>
        </p:txBody>
      </p:sp>
      <p:sp>
        <p:nvSpPr>
          <p:cNvPr id="3" name="İçerik Yer Tutucusu 2">
            <a:extLst>
              <a:ext uri="{FF2B5EF4-FFF2-40B4-BE49-F238E27FC236}">
                <a16:creationId xmlns:a16="http://schemas.microsoft.com/office/drawing/2014/main" id="{D2D0058B-E663-2747-A72E-29E1F0675888}"/>
              </a:ext>
            </a:extLst>
          </p:cNvPr>
          <p:cNvSpPr>
            <a:spLocks noGrp="1"/>
          </p:cNvSpPr>
          <p:nvPr>
            <p:ph idx="1"/>
          </p:nvPr>
        </p:nvSpPr>
        <p:spPr/>
        <p:txBody>
          <a:bodyPr/>
          <a:lstStyle/>
          <a:p>
            <a:r>
              <a:rPr lang="tr-TR" dirty="0"/>
              <a:t>Hisse senedini aldığınız şirketin ortağı olursunuz. </a:t>
            </a:r>
          </a:p>
          <a:p>
            <a:endParaRPr lang="tr-TR" dirty="0"/>
          </a:p>
          <a:p>
            <a:r>
              <a:rPr lang="tr-TR" dirty="0"/>
              <a:t>Hisse senetleri piyasası aslında çok yüksek riskli bir yatırım aracı olarak bilinse de temel analiz yapılarak uzun vade tercih edildiğinde orta riskli olarak nitelendirebileceğimiz bir yatırım aracıdır.</a:t>
            </a:r>
          </a:p>
          <a:p>
            <a:endParaRPr lang="tr-TR" dirty="0"/>
          </a:p>
        </p:txBody>
      </p:sp>
      <p:pic>
        <p:nvPicPr>
          <p:cNvPr id="6" name="Resim Yer Tutucusu 5">
            <a:extLst>
              <a:ext uri="{FF2B5EF4-FFF2-40B4-BE49-F238E27FC236}">
                <a16:creationId xmlns:a16="http://schemas.microsoft.com/office/drawing/2014/main" id="{A2CC22DF-077F-A34A-8612-BFF9B2CA8CCD}"/>
              </a:ext>
            </a:extLst>
          </p:cNvPr>
          <p:cNvPicPr>
            <a:picLocks noGrp="1" noChangeAspect="1"/>
          </p:cNvPicPr>
          <p:nvPr>
            <p:ph type="pic" idx="10"/>
          </p:nvPr>
        </p:nvPicPr>
        <p:blipFill>
          <a:blip r:embed="rId3"/>
          <a:srcRect t="980" b="980"/>
          <a:stretch>
            <a:fillRect/>
          </a:stretch>
        </p:blipFill>
        <p:spPr/>
      </p:pic>
      <p:pic>
        <p:nvPicPr>
          <p:cNvPr id="7" name="Resim 6">
            <a:extLst>
              <a:ext uri="{FF2B5EF4-FFF2-40B4-BE49-F238E27FC236}">
                <a16:creationId xmlns:a16="http://schemas.microsoft.com/office/drawing/2014/main" id="{A826D65C-6C38-A045-AAF5-1617B64BDED4}"/>
              </a:ext>
            </a:extLst>
          </p:cNvPr>
          <p:cNvPicPr>
            <a:picLocks noChangeAspect="1"/>
          </p:cNvPicPr>
          <p:nvPr/>
        </p:nvPicPr>
        <p:blipFill rotWithShape="1">
          <a:blip r:embed="rId4"/>
          <a:srcRect l="50000"/>
          <a:stretch/>
        </p:blipFill>
        <p:spPr>
          <a:xfrm>
            <a:off x="7292239" y="997586"/>
            <a:ext cx="4568193" cy="5140740"/>
          </a:xfrm>
          <a:prstGeom prst="rect">
            <a:avLst/>
          </a:prstGeom>
        </p:spPr>
      </p:pic>
      <p:pic>
        <p:nvPicPr>
          <p:cNvPr id="4" name="Resim 3">
            <a:extLst>
              <a:ext uri="{FF2B5EF4-FFF2-40B4-BE49-F238E27FC236}">
                <a16:creationId xmlns:a16="http://schemas.microsoft.com/office/drawing/2014/main" id="{13021F01-F867-5D01-B9EC-95B7E7049217}"/>
              </a:ext>
            </a:extLst>
          </p:cNvPr>
          <p:cNvPicPr>
            <a:picLocks noChangeAspect="1"/>
          </p:cNvPicPr>
          <p:nvPr/>
        </p:nvPicPr>
        <p:blipFill>
          <a:blip r:embed="rId5"/>
          <a:stretch>
            <a:fillRect/>
          </a:stretch>
        </p:blipFill>
        <p:spPr>
          <a:xfrm>
            <a:off x="5480050" y="6176963"/>
            <a:ext cx="1314450" cy="662782"/>
          </a:xfrm>
          <a:prstGeom prst="rect">
            <a:avLst/>
          </a:prstGeom>
        </p:spPr>
      </p:pic>
      <p:sp>
        <p:nvSpPr>
          <p:cNvPr id="8" name="Metin kutusu 7">
            <a:extLst>
              <a:ext uri="{FF2B5EF4-FFF2-40B4-BE49-F238E27FC236}">
                <a16:creationId xmlns:a16="http://schemas.microsoft.com/office/drawing/2014/main" id="{FD8AEA51-A3B8-5632-4C3D-FB39A8C088ED}"/>
              </a:ext>
            </a:extLst>
          </p:cNvPr>
          <p:cNvSpPr txBox="1"/>
          <p:nvPr/>
        </p:nvSpPr>
        <p:spPr>
          <a:xfrm>
            <a:off x="331568" y="6094470"/>
            <a:ext cx="12192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Hisse senetleri resmi borsalardan pay senedi olarak alınıp satılan kıymetli evraklardır. Hisse senedi yatırımcıları yaptıkları yatırımdan zaman </a:t>
            </a:r>
            <a:r>
              <a:rPr lang="tr-TR" dirty="0" err="1"/>
              <a:t>içerisinde</a:t>
            </a:r>
            <a:r>
              <a:rPr lang="tr-TR" dirty="0"/>
              <a:t> fiyat </a:t>
            </a:r>
            <a:r>
              <a:rPr lang="tr-TR" dirty="0" err="1"/>
              <a:t>artışından</a:t>
            </a:r>
            <a:r>
              <a:rPr lang="tr-TR" dirty="0"/>
              <a:t> ve kâr payı beklentisinden faydalanmak istemektedir. </a:t>
            </a:r>
          </a:p>
        </p:txBody>
      </p:sp>
    </p:spTree>
    <p:extLst>
      <p:ext uri="{BB962C8B-B14F-4D97-AF65-F5344CB8AC3E}">
        <p14:creationId xmlns:p14="http://schemas.microsoft.com/office/powerpoint/2010/main" val="26975672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DED5A36-FCF1-B849-9335-94290BFBBA01}"/>
              </a:ext>
            </a:extLst>
          </p:cNvPr>
          <p:cNvSpPr>
            <a:spLocks noGrp="1"/>
          </p:cNvSpPr>
          <p:nvPr>
            <p:ph type="title"/>
          </p:nvPr>
        </p:nvSpPr>
        <p:spPr/>
        <p:txBody>
          <a:bodyPr/>
          <a:lstStyle/>
          <a:p>
            <a:r>
              <a:rPr lang="tr-TR" dirty="0"/>
              <a:t>Altın</a:t>
            </a:r>
          </a:p>
        </p:txBody>
      </p:sp>
      <p:sp>
        <p:nvSpPr>
          <p:cNvPr id="3" name="İçerik Yer Tutucusu 2">
            <a:extLst>
              <a:ext uri="{FF2B5EF4-FFF2-40B4-BE49-F238E27FC236}">
                <a16:creationId xmlns:a16="http://schemas.microsoft.com/office/drawing/2014/main" id="{2FFD95A3-EF77-984D-A282-D1766D46A909}"/>
              </a:ext>
            </a:extLst>
          </p:cNvPr>
          <p:cNvSpPr>
            <a:spLocks noGrp="1"/>
          </p:cNvSpPr>
          <p:nvPr>
            <p:ph idx="1"/>
          </p:nvPr>
        </p:nvSpPr>
        <p:spPr/>
        <p:txBody>
          <a:bodyPr/>
          <a:lstStyle/>
          <a:p>
            <a:r>
              <a:rPr lang="tr-TR" dirty="0"/>
              <a:t>Yatırım anlamında onu bu kadar değerli yapan, finansal yatırım olarak kullanıldığında verdiği </a:t>
            </a:r>
            <a:r>
              <a:rPr lang="tr-TR" b="1" dirty="0"/>
              <a:t>“psikolojik </a:t>
            </a:r>
            <a:r>
              <a:rPr lang="tr-TR" b="1" dirty="0" err="1"/>
              <a:t>algı”</a:t>
            </a:r>
            <a:r>
              <a:rPr lang="tr-TR" dirty="0" err="1"/>
              <a:t>dır</a:t>
            </a:r>
            <a:r>
              <a:rPr lang="tr-TR" dirty="0"/>
              <a:t>. </a:t>
            </a:r>
          </a:p>
          <a:p>
            <a:r>
              <a:rPr lang="tr-TR" dirty="0"/>
              <a:t>Altını kötü günlerin garantisi olarak görmek, ona diğer yatırımlardan farklı anlamlar yüklemektedir. </a:t>
            </a:r>
          </a:p>
          <a:p>
            <a:r>
              <a:rPr lang="tr-TR" dirty="0"/>
              <a:t>Aslında “</a:t>
            </a:r>
            <a:r>
              <a:rPr lang="tr-TR" b="1" dirty="0"/>
              <a:t>altın bir korku </a:t>
            </a:r>
            <a:r>
              <a:rPr lang="tr-TR" b="1" dirty="0" err="1"/>
              <a:t>yatırımı”</a:t>
            </a:r>
            <a:r>
              <a:rPr lang="tr-TR" dirty="0" err="1"/>
              <a:t>dır</a:t>
            </a:r>
            <a:r>
              <a:rPr lang="tr-TR" dirty="0"/>
              <a:t>.</a:t>
            </a:r>
          </a:p>
          <a:p>
            <a:endParaRPr lang="tr-TR" dirty="0"/>
          </a:p>
        </p:txBody>
      </p:sp>
      <p:pic>
        <p:nvPicPr>
          <p:cNvPr id="6" name="Resim Yer Tutucusu 5">
            <a:extLst>
              <a:ext uri="{FF2B5EF4-FFF2-40B4-BE49-F238E27FC236}">
                <a16:creationId xmlns:a16="http://schemas.microsoft.com/office/drawing/2014/main" id="{5540D04B-CA0E-7F41-9B87-E5C13736D326}"/>
              </a:ext>
            </a:extLst>
          </p:cNvPr>
          <p:cNvPicPr>
            <a:picLocks noGrp="1" noChangeAspect="1"/>
          </p:cNvPicPr>
          <p:nvPr>
            <p:ph type="pic" idx="10"/>
          </p:nvPr>
        </p:nvPicPr>
        <p:blipFill>
          <a:blip r:embed="rId3"/>
          <a:srcRect t="1001" b="1001"/>
          <a:stretch>
            <a:fillRect/>
          </a:stretch>
        </p:blipFill>
        <p:spPr/>
      </p:pic>
      <p:pic>
        <p:nvPicPr>
          <p:cNvPr id="7" name="Resim 6">
            <a:extLst>
              <a:ext uri="{FF2B5EF4-FFF2-40B4-BE49-F238E27FC236}">
                <a16:creationId xmlns:a16="http://schemas.microsoft.com/office/drawing/2014/main" id="{7C60A880-027E-6248-8F9C-480AAC719856}"/>
              </a:ext>
            </a:extLst>
          </p:cNvPr>
          <p:cNvPicPr>
            <a:picLocks noChangeAspect="1"/>
          </p:cNvPicPr>
          <p:nvPr/>
        </p:nvPicPr>
        <p:blipFill rotWithShape="1">
          <a:blip r:embed="rId4"/>
          <a:srcRect l="50000"/>
          <a:stretch/>
        </p:blipFill>
        <p:spPr>
          <a:xfrm>
            <a:off x="289273" y="997585"/>
            <a:ext cx="4568193" cy="5140740"/>
          </a:xfrm>
          <a:prstGeom prst="rect">
            <a:avLst/>
          </a:prstGeom>
        </p:spPr>
      </p:pic>
      <p:pic>
        <p:nvPicPr>
          <p:cNvPr id="4" name="Resim 3">
            <a:extLst>
              <a:ext uri="{FF2B5EF4-FFF2-40B4-BE49-F238E27FC236}">
                <a16:creationId xmlns:a16="http://schemas.microsoft.com/office/drawing/2014/main" id="{AA609A8D-F6AC-1A94-5767-8F5E876A5636}"/>
              </a:ext>
            </a:extLst>
          </p:cNvPr>
          <p:cNvPicPr>
            <a:picLocks noChangeAspect="1"/>
          </p:cNvPicPr>
          <p:nvPr/>
        </p:nvPicPr>
        <p:blipFill>
          <a:blip r:embed="rId5"/>
          <a:stretch>
            <a:fillRect/>
          </a:stretch>
        </p:blipFill>
        <p:spPr>
          <a:xfrm>
            <a:off x="5480050" y="6176963"/>
            <a:ext cx="1314450" cy="662782"/>
          </a:xfrm>
          <a:prstGeom prst="rect">
            <a:avLst/>
          </a:prstGeom>
        </p:spPr>
      </p:pic>
      <p:sp>
        <p:nvSpPr>
          <p:cNvPr id="8" name="Metin kutusu 7">
            <a:extLst>
              <a:ext uri="{FF2B5EF4-FFF2-40B4-BE49-F238E27FC236}">
                <a16:creationId xmlns:a16="http://schemas.microsoft.com/office/drawing/2014/main" id="{A420A6C4-38F5-A952-F3AF-F15EE92D91AF}"/>
              </a:ext>
            </a:extLst>
          </p:cNvPr>
          <p:cNvSpPr txBox="1"/>
          <p:nvPr/>
        </p:nvSpPr>
        <p:spPr>
          <a:xfrm>
            <a:off x="354918" y="5860415"/>
            <a:ext cx="11724535"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Toplumsal ve sosyolojik önemi de bulunan altın tüm dünyada istisnasız “</a:t>
            </a:r>
            <a:r>
              <a:rPr lang="tr-TR" dirty="0" err="1"/>
              <a:t>değerli”dir</a:t>
            </a:r>
            <a:r>
              <a:rPr lang="tr-TR" dirty="0"/>
              <a:t>. Bu kadar değerli yapan birtakım unsurlar var tabi ki. Bunların başında ekonomik değeri bir yana fiziksel anlamda düşünüldüğünde “bozulmaması” önemli bir unsurdur. Gümüş kararabilir, bakır oksitlenebilir, demir paslanabilir ancak altın binlerce yıl toprağın altında beklese de bozulmaz.</a:t>
            </a:r>
          </a:p>
        </p:txBody>
      </p:sp>
    </p:spTree>
    <p:extLst>
      <p:ext uri="{BB962C8B-B14F-4D97-AF65-F5344CB8AC3E}">
        <p14:creationId xmlns:p14="http://schemas.microsoft.com/office/powerpoint/2010/main" val="35267842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0DAF3CE-CAB3-A448-9DEA-9FBA82352081}"/>
              </a:ext>
            </a:extLst>
          </p:cNvPr>
          <p:cNvSpPr>
            <a:spLocks noGrp="1"/>
          </p:cNvSpPr>
          <p:nvPr>
            <p:ph type="title"/>
          </p:nvPr>
        </p:nvSpPr>
        <p:spPr/>
        <p:txBody>
          <a:bodyPr/>
          <a:lstStyle/>
          <a:p>
            <a:r>
              <a:rPr lang="tr-TR" dirty="0"/>
              <a:t>Yatırım Fonları</a:t>
            </a:r>
          </a:p>
        </p:txBody>
      </p:sp>
      <p:sp>
        <p:nvSpPr>
          <p:cNvPr id="3" name="İçerik Yer Tutucusu 2">
            <a:extLst>
              <a:ext uri="{FF2B5EF4-FFF2-40B4-BE49-F238E27FC236}">
                <a16:creationId xmlns:a16="http://schemas.microsoft.com/office/drawing/2014/main" id="{7EB52D9E-D4E1-1F4D-9A06-E3614D1E9C66}"/>
              </a:ext>
            </a:extLst>
          </p:cNvPr>
          <p:cNvSpPr>
            <a:spLocks noGrp="1"/>
          </p:cNvSpPr>
          <p:nvPr>
            <p:ph idx="1"/>
          </p:nvPr>
        </p:nvSpPr>
        <p:spPr>
          <a:xfrm>
            <a:off x="838200" y="2270125"/>
            <a:ext cx="5954390" cy="4351338"/>
          </a:xfrm>
        </p:spPr>
        <p:txBody>
          <a:bodyPr/>
          <a:lstStyle/>
          <a:p>
            <a:pPr marL="0" indent="0">
              <a:buNone/>
            </a:pPr>
            <a:r>
              <a:rPr lang="tr-TR" b="1" dirty="0"/>
              <a:t>Neden tercih edilmeli?</a:t>
            </a:r>
          </a:p>
          <a:p>
            <a:r>
              <a:rPr lang="tr-TR" dirty="0"/>
              <a:t>Riski dağıtma ilkesine uyan en akıllıca yatırım aracı</a:t>
            </a:r>
          </a:p>
          <a:p>
            <a:r>
              <a:rPr lang="tr-TR" dirty="0"/>
              <a:t>Dengeli yatırım</a:t>
            </a:r>
          </a:p>
          <a:p>
            <a:r>
              <a:rPr lang="tr-TR" dirty="0"/>
              <a:t>Bilgisi ve zamanı olmayan yatırımcıların profesyonel fon yönetiminden faydalanması</a:t>
            </a:r>
          </a:p>
          <a:p>
            <a:endParaRPr lang="tr-TR" dirty="0"/>
          </a:p>
        </p:txBody>
      </p:sp>
      <p:pic>
        <p:nvPicPr>
          <p:cNvPr id="6" name="Resim Yer Tutucusu 5">
            <a:extLst>
              <a:ext uri="{FF2B5EF4-FFF2-40B4-BE49-F238E27FC236}">
                <a16:creationId xmlns:a16="http://schemas.microsoft.com/office/drawing/2014/main" id="{5AB69042-B655-CA4D-878E-6692D023D2E7}"/>
              </a:ext>
            </a:extLst>
          </p:cNvPr>
          <p:cNvPicPr>
            <a:picLocks noGrp="1" noChangeAspect="1"/>
          </p:cNvPicPr>
          <p:nvPr>
            <p:ph type="pic" idx="10"/>
          </p:nvPr>
        </p:nvPicPr>
        <p:blipFill>
          <a:blip r:embed="rId3"/>
          <a:srcRect t="980" b="980"/>
          <a:stretch>
            <a:fillRect/>
          </a:stretch>
        </p:blipFill>
        <p:spPr/>
      </p:pic>
      <p:pic>
        <p:nvPicPr>
          <p:cNvPr id="7" name="Resim 6">
            <a:extLst>
              <a:ext uri="{FF2B5EF4-FFF2-40B4-BE49-F238E27FC236}">
                <a16:creationId xmlns:a16="http://schemas.microsoft.com/office/drawing/2014/main" id="{743C9957-F3F2-364F-BF41-4219A1E8E668}"/>
              </a:ext>
            </a:extLst>
          </p:cNvPr>
          <p:cNvPicPr>
            <a:picLocks noChangeAspect="1"/>
          </p:cNvPicPr>
          <p:nvPr/>
        </p:nvPicPr>
        <p:blipFill rotWithShape="1">
          <a:blip r:embed="rId4"/>
          <a:srcRect l="50000"/>
          <a:stretch/>
        </p:blipFill>
        <p:spPr>
          <a:xfrm>
            <a:off x="7292239" y="997586"/>
            <a:ext cx="4568193" cy="5140740"/>
          </a:xfrm>
          <a:prstGeom prst="rect">
            <a:avLst/>
          </a:prstGeom>
        </p:spPr>
      </p:pic>
      <p:pic>
        <p:nvPicPr>
          <p:cNvPr id="4" name="Resim 3">
            <a:extLst>
              <a:ext uri="{FF2B5EF4-FFF2-40B4-BE49-F238E27FC236}">
                <a16:creationId xmlns:a16="http://schemas.microsoft.com/office/drawing/2014/main" id="{DDCDDC3F-6230-9895-46C5-E3B9BCE02AE8}"/>
              </a:ext>
            </a:extLst>
          </p:cNvPr>
          <p:cNvPicPr>
            <a:picLocks noChangeAspect="1"/>
          </p:cNvPicPr>
          <p:nvPr/>
        </p:nvPicPr>
        <p:blipFill>
          <a:blip r:embed="rId5"/>
          <a:stretch>
            <a:fillRect/>
          </a:stretch>
        </p:blipFill>
        <p:spPr>
          <a:xfrm>
            <a:off x="5480050" y="6176963"/>
            <a:ext cx="1314450" cy="662782"/>
          </a:xfrm>
          <a:prstGeom prst="rect">
            <a:avLst/>
          </a:prstGeom>
        </p:spPr>
      </p:pic>
    </p:spTree>
    <p:extLst>
      <p:ext uri="{BB962C8B-B14F-4D97-AF65-F5344CB8AC3E}">
        <p14:creationId xmlns:p14="http://schemas.microsoft.com/office/powerpoint/2010/main" val="14900800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3F7C2A9-3C76-D642-BED0-714FBD5478BF}"/>
              </a:ext>
            </a:extLst>
          </p:cNvPr>
          <p:cNvSpPr>
            <a:spLocks noGrp="1"/>
          </p:cNvSpPr>
          <p:nvPr>
            <p:ph type="title"/>
          </p:nvPr>
        </p:nvSpPr>
        <p:spPr/>
        <p:txBody>
          <a:bodyPr/>
          <a:lstStyle/>
          <a:p>
            <a:r>
              <a:rPr lang="tr-TR" dirty="0" err="1"/>
              <a:t>Forex</a:t>
            </a:r>
            <a:endParaRPr lang="tr-TR" dirty="0"/>
          </a:p>
        </p:txBody>
      </p:sp>
      <p:sp>
        <p:nvSpPr>
          <p:cNvPr id="3" name="İçerik Yer Tutucusu 2">
            <a:extLst>
              <a:ext uri="{FF2B5EF4-FFF2-40B4-BE49-F238E27FC236}">
                <a16:creationId xmlns:a16="http://schemas.microsoft.com/office/drawing/2014/main" id="{F3BC4BD1-96DB-9748-905E-153E343D6C6A}"/>
              </a:ext>
            </a:extLst>
          </p:cNvPr>
          <p:cNvSpPr>
            <a:spLocks noGrp="1"/>
          </p:cNvSpPr>
          <p:nvPr>
            <p:ph idx="1"/>
          </p:nvPr>
        </p:nvSpPr>
        <p:spPr>
          <a:xfrm>
            <a:off x="4740812" y="1195755"/>
            <a:ext cx="6734174" cy="5662246"/>
          </a:xfrm>
        </p:spPr>
        <p:txBody>
          <a:bodyPr/>
          <a:lstStyle/>
          <a:p>
            <a:endParaRPr lang="tr-TR" dirty="0"/>
          </a:p>
          <a:p>
            <a:r>
              <a:rPr lang="tr-TR" dirty="0" err="1"/>
              <a:t>Foreks</a:t>
            </a:r>
            <a:r>
              <a:rPr lang="tr-TR" dirty="0"/>
              <a:t> piyasaları dünya finans sisteminin en büyük piyasalarıdır.</a:t>
            </a:r>
          </a:p>
          <a:p>
            <a:r>
              <a:rPr lang="tr-TR" dirty="0"/>
              <a:t>Ülkelerin para birimlerinin yanı sıra altın, gümüş gibi kıymetli madenler ile pamuk, mısır gibi tarım ürünleri, emtialar, hisse senetleri ve borsa endekslerinin işlem gördüğü bir piyasadır. </a:t>
            </a:r>
          </a:p>
          <a:p>
            <a:r>
              <a:rPr lang="tr-TR" dirty="0"/>
              <a:t>5 gün 24 saat açık olan bu piyasalar, kaldıraçlı niteliktedir. </a:t>
            </a:r>
          </a:p>
          <a:p>
            <a:r>
              <a:rPr lang="tr-TR" dirty="0"/>
              <a:t>Kaldıraçlı piyasa demek, yatırımınızın belirli bir tutarına kadar işlem yapabilmeyi ifade ediyor. Türkiye’de bu oran 1/10 olarak düzenlenmiştir. </a:t>
            </a:r>
          </a:p>
          <a:p>
            <a:endParaRPr lang="tr-TR" dirty="0"/>
          </a:p>
          <a:p>
            <a:endParaRPr lang="tr-TR" dirty="0"/>
          </a:p>
        </p:txBody>
      </p:sp>
      <p:pic>
        <p:nvPicPr>
          <p:cNvPr id="6" name="Resim Yer Tutucusu 5">
            <a:extLst>
              <a:ext uri="{FF2B5EF4-FFF2-40B4-BE49-F238E27FC236}">
                <a16:creationId xmlns:a16="http://schemas.microsoft.com/office/drawing/2014/main" id="{724EA372-997D-D149-955A-06C7A706B84D}"/>
              </a:ext>
            </a:extLst>
          </p:cNvPr>
          <p:cNvPicPr>
            <a:picLocks noGrp="1" noChangeAspect="1"/>
          </p:cNvPicPr>
          <p:nvPr>
            <p:ph type="pic" idx="10"/>
          </p:nvPr>
        </p:nvPicPr>
        <p:blipFill>
          <a:blip r:embed="rId3"/>
          <a:srcRect t="1001" b="1001"/>
          <a:stretch>
            <a:fillRect/>
          </a:stretch>
        </p:blipFill>
        <p:spPr/>
      </p:pic>
      <p:pic>
        <p:nvPicPr>
          <p:cNvPr id="7" name="Resim 6">
            <a:extLst>
              <a:ext uri="{FF2B5EF4-FFF2-40B4-BE49-F238E27FC236}">
                <a16:creationId xmlns:a16="http://schemas.microsoft.com/office/drawing/2014/main" id="{03BB51BC-3F87-F34D-BC17-AAD0B0E5E186}"/>
              </a:ext>
            </a:extLst>
          </p:cNvPr>
          <p:cNvPicPr>
            <a:picLocks noChangeAspect="1"/>
          </p:cNvPicPr>
          <p:nvPr/>
        </p:nvPicPr>
        <p:blipFill rotWithShape="1">
          <a:blip r:embed="rId4"/>
          <a:srcRect l="50000"/>
          <a:stretch/>
        </p:blipFill>
        <p:spPr>
          <a:xfrm>
            <a:off x="289273" y="997585"/>
            <a:ext cx="4568193" cy="5140740"/>
          </a:xfrm>
          <a:prstGeom prst="rect">
            <a:avLst/>
          </a:prstGeom>
        </p:spPr>
      </p:pic>
      <p:pic>
        <p:nvPicPr>
          <p:cNvPr id="4" name="Resim 3">
            <a:extLst>
              <a:ext uri="{FF2B5EF4-FFF2-40B4-BE49-F238E27FC236}">
                <a16:creationId xmlns:a16="http://schemas.microsoft.com/office/drawing/2014/main" id="{548319C2-0CA3-11CC-6FD2-B8557C11B2E8}"/>
              </a:ext>
            </a:extLst>
          </p:cNvPr>
          <p:cNvPicPr>
            <a:picLocks noChangeAspect="1"/>
          </p:cNvPicPr>
          <p:nvPr/>
        </p:nvPicPr>
        <p:blipFill>
          <a:blip r:embed="rId5"/>
          <a:stretch>
            <a:fillRect/>
          </a:stretch>
        </p:blipFill>
        <p:spPr>
          <a:xfrm>
            <a:off x="5480050" y="6176963"/>
            <a:ext cx="1314450" cy="662782"/>
          </a:xfrm>
          <a:prstGeom prst="rect">
            <a:avLst/>
          </a:prstGeom>
        </p:spPr>
      </p:pic>
    </p:spTree>
    <p:extLst>
      <p:ext uri="{BB962C8B-B14F-4D97-AF65-F5344CB8AC3E}">
        <p14:creationId xmlns:p14="http://schemas.microsoft.com/office/powerpoint/2010/main" val="41296951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659E22F-22DD-6444-AC7A-2D97C6645B42}"/>
              </a:ext>
            </a:extLst>
          </p:cNvPr>
          <p:cNvSpPr>
            <a:spLocks noGrp="1"/>
          </p:cNvSpPr>
          <p:nvPr>
            <p:ph type="title"/>
          </p:nvPr>
        </p:nvSpPr>
        <p:spPr/>
        <p:txBody>
          <a:bodyPr/>
          <a:lstStyle/>
          <a:p>
            <a:r>
              <a:rPr lang="tr-TR" dirty="0"/>
              <a:t>Kripto Paralar</a:t>
            </a:r>
          </a:p>
        </p:txBody>
      </p:sp>
      <p:sp>
        <p:nvSpPr>
          <p:cNvPr id="3" name="İçerik Yer Tutucusu 2">
            <a:extLst>
              <a:ext uri="{FF2B5EF4-FFF2-40B4-BE49-F238E27FC236}">
                <a16:creationId xmlns:a16="http://schemas.microsoft.com/office/drawing/2014/main" id="{1C136DDF-37F8-0C4C-B280-B1665906EE32}"/>
              </a:ext>
            </a:extLst>
          </p:cNvPr>
          <p:cNvSpPr>
            <a:spLocks noGrp="1"/>
          </p:cNvSpPr>
          <p:nvPr>
            <p:ph idx="1"/>
          </p:nvPr>
        </p:nvSpPr>
        <p:spPr>
          <a:xfrm>
            <a:off x="838200" y="2506662"/>
            <a:ext cx="5954390" cy="4351338"/>
          </a:xfrm>
        </p:spPr>
        <p:txBody>
          <a:bodyPr/>
          <a:lstStyle/>
          <a:p>
            <a:r>
              <a:rPr lang="tr-TR" dirty="0"/>
              <a:t>Kripto paralardan en </a:t>
            </a:r>
            <a:r>
              <a:rPr lang="tr-TR" dirty="0" err="1"/>
              <a:t>çok</a:t>
            </a:r>
            <a:r>
              <a:rPr lang="tr-TR" dirty="0"/>
              <a:t> bilineni </a:t>
            </a:r>
            <a:r>
              <a:rPr lang="tr-TR" dirty="0" err="1"/>
              <a:t>Bitcoindir</a:t>
            </a:r>
            <a:r>
              <a:rPr lang="tr-TR" dirty="0"/>
              <a:t>. </a:t>
            </a:r>
          </a:p>
          <a:p>
            <a:r>
              <a:rPr lang="tr-TR" dirty="0"/>
              <a:t>Yüksek risk içerir. </a:t>
            </a:r>
          </a:p>
          <a:p>
            <a:r>
              <a:rPr lang="tr-TR" dirty="0"/>
              <a:t>Geleceğin teknolojisi olarak görülmekle birlikte henüz devletlerin bu paralarla ilgili tutumu netleşmemiştir. </a:t>
            </a:r>
          </a:p>
          <a:p>
            <a:endParaRPr lang="tr-TR" dirty="0"/>
          </a:p>
        </p:txBody>
      </p:sp>
      <p:pic>
        <p:nvPicPr>
          <p:cNvPr id="6" name="Resim Yer Tutucusu 5">
            <a:extLst>
              <a:ext uri="{FF2B5EF4-FFF2-40B4-BE49-F238E27FC236}">
                <a16:creationId xmlns:a16="http://schemas.microsoft.com/office/drawing/2014/main" id="{4D14F200-17C5-3243-A4C8-4E19B691C2A8}"/>
              </a:ext>
            </a:extLst>
          </p:cNvPr>
          <p:cNvPicPr>
            <a:picLocks noGrp="1" noChangeAspect="1"/>
          </p:cNvPicPr>
          <p:nvPr>
            <p:ph type="pic" idx="10"/>
          </p:nvPr>
        </p:nvPicPr>
        <p:blipFill>
          <a:blip r:embed="rId3"/>
          <a:srcRect t="980" b="980"/>
          <a:stretch>
            <a:fillRect/>
          </a:stretch>
        </p:blipFill>
        <p:spPr/>
      </p:pic>
      <p:pic>
        <p:nvPicPr>
          <p:cNvPr id="7" name="Resim 6">
            <a:extLst>
              <a:ext uri="{FF2B5EF4-FFF2-40B4-BE49-F238E27FC236}">
                <a16:creationId xmlns:a16="http://schemas.microsoft.com/office/drawing/2014/main" id="{47D27C0F-D9CB-1341-A7BD-A6F389DD2778}"/>
              </a:ext>
            </a:extLst>
          </p:cNvPr>
          <p:cNvPicPr>
            <a:picLocks noChangeAspect="1"/>
          </p:cNvPicPr>
          <p:nvPr/>
        </p:nvPicPr>
        <p:blipFill rotWithShape="1">
          <a:blip r:embed="rId4"/>
          <a:srcRect l="50000"/>
          <a:stretch/>
        </p:blipFill>
        <p:spPr>
          <a:xfrm>
            <a:off x="7292239" y="997586"/>
            <a:ext cx="4568193" cy="5140740"/>
          </a:xfrm>
          <a:prstGeom prst="rect">
            <a:avLst/>
          </a:prstGeom>
        </p:spPr>
      </p:pic>
      <p:pic>
        <p:nvPicPr>
          <p:cNvPr id="4" name="Resim 3">
            <a:extLst>
              <a:ext uri="{FF2B5EF4-FFF2-40B4-BE49-F238E27FC236}">
                <a16:creationId xmlns:a16="http://schemas.microsoft.com/office/drawing/2014/main" id="{D2EE4074-1E73-B0E5-3005-DB395EE174A0}"/>
              </a:ext>
            </a:extLst>
          </p:cNvPr>
          <p:cNvPicPr>
            <a:picLocks noChangeAspect="1"/>
          </p:cNvPicPr>
          <p:nvPr/>
        </p:nvPicPr>
        <p:blipFill>
          <a:blip r:embed="rId5"/>
          <a:stretch>
            <a:fillRect/>
          </a:stretch>
        </p:blipFill>
        <p:spPr>
          <a:xfrm>
            <a:off x="5480050" y="6176963"/>
            <a:ext cx="1314450" cy="662782"/>
          </a:xfrm>
          <a:prstGeom prst="rect">
            <a:avLst/>
          </a:prstGeom>
        </p:spPr>
      </p:pic>
    </p:spTree>
    <p:extLst>
      <p:ext uri="{BB962C8B-B14F-4D97-AF65-F5344CB8AC3E}">
        <p14:creationId xmlns:p14="http://schemas.microsoft.com/office/powerpoint/2010/main" val="1955937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89FE06E-D40E-404B-899A-9F51100890A1}"/>
              </a:ext>
            </a:extLst>
          </p:cNvPr>
          <p:cNvSpPr>
            <a:spLocks noGrp="1"/>
          </p:cNvSpPr>
          <p:nvPr>
            <p:ph type="title"/>
          </p:nvPr>
        </p:nvSpPr>
        <p:spPr/>
        <p:txBody>
          <a:bodyPr/>
          <a:lstStyle/>
          <a:p>
            <a:r>
              <a:rPr lang="tr-TR" dirty="0"/>
              <a:t>Neden Finansal Okuryazar Olmalıyız ?</a:t>
            </a:r>
          </a:p>
        </p:txBody>
      </p:sp>
      <p:sp>
        <p:nvSpPr>
          <p:cNvPr id="6" name="İçerik Yer Tutucusu 5">
            <a:extLst>
              <a:ext uri="{FF2B5EF4-FFF2-40B4-BE49-F238E27FC236}">
                <a16:creationId xmlns:a16="http://schemas.microsoft.com/office/drawing/2014/main" id="{873438E5-0F2D-2B45-B482-39685018BD17}"/>
              </a:ext>
            </a:extLst>
          </p:cNvPr>
          <p:cNvSpPr>
            <a:spLocks noGrp="1"/>
          </p:cNvSpPr>
          <p:nvPr>
            <p:ph idx="1"/>
          </p:nvPr>
        </p:nvSpPr>
        <p:spPr/>
        <p:txBody>
          <a:bodyPr/>
          <a:lstStyle/>
          <a:p>
            <a:pPr marL="0" indent="0">
              <a:buNone/>
            </a:pPr>
            <a:r>
              <a:rPr lang="tr-TR" dirty="0"/>
              <a:t>Piyasayı ve ekonomiyi iyi bir şekilde anlamak</a:t>
            </a:r>
          </a:p>
        </p:txBody>
      </p:sp>
      <p:sp>
        <p:nvSpPr>
          <p:cNvPr id="7" name="İçerik Yer Tutucusu 6">
            <a:extLst>
              <a:ext uri="{FF2B5EF4-FFF2-40B4-BE49-F238E27FC236}">
                <a16:creationId xmlns:a16="http://schemas.microsoft.com/office/drawing/2014/main" id="{8E250DD4-2016-C64B-A171-915C19977555}"/>
              </a:ext>
            </a:extLst>
          </p:cNvPr>
          <p:cNvSpPr>
            <a:spLocks noGrp="1"/>
          </p:cNvSpPr>
          <p:nvPr>
            <p:ph idx="16"/>
          </p:nvPr>
        </p:nvSpPr>
        <p:spPr>
          <a:xfrm>
            <a:off x="4555195" y="4644258"/>
            <a:ext cx="3722783" cy="1462088"/>
          </a:xfrm>
        </p:spPr>
        <p:txBody>
          <a:bodyPr/>
          <a:lstStyle/>
          <a:p>
            <a:pPr marL="0" indent="0" algn="ctr">
              <a:buNone/>
            </a:pPr>
            <a:r>
              <a:rPr lang="tr-TR" dirty="0"/>
              <a:t>Daha bilinçli tasarruf yapmak için</a:t>
            </a:r>
          </a:p>
        </p:txBody>
      </p:sp>
      <p:sp>
        <p:nvSpPr>
          <p:cNvPr id="8" name="İçerik Yer Tutucusu 7">
            <a:extLst>
              <a:ext uri="{FF2B5EF4-FFF2-40B4-BE49-F238E27FC236}">
                <a16:creationId xmlns:a16="http://schemas.microsoft.com/office/drawing/2014/main" id="{C34AF3C5-708E-2744-8527-B6CA7E07AB10}"/>
              </a:ext>
            </a:extLst>
          </p:cNvPr>
          <p:cNvSpPr>
            <a:spLocks noGrp="1"/>
          </p:cNvSpPr>
          <p:nvPr>
            <p:ph idx="17"/>
          </p:nvPr>
        </p:nvSpPr>
        <p:spPr>
          <a:xfrm>
            <a:off x="7384960" y="4579863"/>
            <a:ext cx="3722783" cy="1462088"/>
          </a:xfrm>
        </p:spPr>
        <p:txBody>
          <a:bodyPr/>
          <a:lstStyle/>
          <a:p>
            <a:pPr marL="0" indent="0" algn="r">
              <a:buNone/>
            </a:pPr>
            <a:r>
              <a:rPr lang="tr-TR" dirty="0"/>
              <a:t>Nelere yatırım yapabileceğini bilmek, değerlendirmek için</a:t>
            </a:r>
          </a:p>
        </p:txBody>
      </p:sp>
      <p:sp>
        <p:nvSpPr>
          <p:cNvPr id="23" name="Metin kutusu 22">
            <a:extLst>
              <a:ext uri="{FF2B5EF4-FFF2-40B4-BE49-F238E27FC236}">
                <a16:creationId xmlns:a16="http://schemas.microsoft.com/office/drawing/2014/main" id="{DED100BA-A8B4-BE4F-B56D-72B29542E644}"/>
              </a:ext>
            </a:extLst>
          </p:cNvPr>
          <p:cNvSpPr txBox="1"/>
          <p:nvPr/>
        </p:nvSpPr>
        <p:spPr>
          <a:xfrm>
            <a:off x="2704563" y="3374265"/>
            <a:ext cx="184731" cy="369332"/>
          </a:xfrm>
          <a:prstGeom prst="rect">
            <a:avLst/>
          </a:prstGeom>
          <a:noFill/>
        </p:spPr>
        <p:txBody>
          <a:bodyPr wrap="none" rtlCol="0">
            <a:spAutoFit/>
          </a:bodyPr>
          <a:lstStyle/>
          <a:p>
            <a:endParaRPr lang="tr-TR" dirty="0"/>
          </a:p>
        </p:txBody>
      </p:sp>
      <p:pic>
        <p:nvPicPr>
          <p:cNvPr id="30" name="Resim 29">
            <a:extLst>
              <a:ext uri="{FF2B5EF4-FFF2-40B4-BE49-F238E27FC236}">
                <a16:creationId xmlns:a16="http://schemas.microsoft.com/office/drawing/2014/main" id="{69296665-F6A4-2242-A872-2D869F245199}"/>
              </a:ext>
            </a:extLst>
          </p:cNvPr>
          <p:cNvPicPr>
            <a:picLocks noChangeAspect="1"/>
          </p:cNvPicPr>
          <p:nvPr/>
        </p:nvPicPr>
        <p:blipFill rotWithShape="1">
          <a:blip r:embed="rId3"/>
          <a:srcRect l="39266" t="29726" r="41885" b="37122"/>
          <a:stretch/>
        </p:blipFill>
        <p:spPr>
          <a:xfrm>
            <a:off x="5944194" y="2356834"/>
            <a:ext cx="2297484" cy="2273596"/>
          </a:xfrm>
          <a:prstGeom prst="rect">
            <a:avLst/>
          </a:prstGeom>
        </p:spPr>
      </p:pic>
      <p:pic>
        <p:nvPicPr>
          <p:cNvPr id="31" name="Resim 30">
            <a:extLst>
              <a:ext uri="{FF2B5EF4-FFF2-40B4-BE49-F238E27FC236}">
                <a16:creationId xmlns:a16="http://schemas.microsoft.com/office/drawing/2014/main" id="{EC40D7FB-E23D-8743-98A0-516CA4ADFFBA}"/>
              </a:ext>
            </a:extLst>
          </p:cNvPr>
          <p:cNvPicPr>
            <a:picLocks noChangeAspect="1"/>
          </p:cNvPicPr>
          <p:nvPr/>
        </p:nvPicPr>
        <p:blipFill rotWithShape="1">
          <a:blip r:embed="rId4"/>
          <a:srcRect l="15729" t="31174" r="66519" b="33145"/>
          <a:stretch/>
        </p:blipFill>
        <p:spPr>
          <a:xfrm>
            <a:off x="1317017" y="2227570"/>
            <a:ext cx="2163652" cy="2446987"/>
          </a:xfrm>
          <a:prstGeom prst="rect">
            <a:avLst/>
          </a:prstGeom>
        </p:spPr>
      </p:pic>
      <p:pic>
        <p:nvPicPr>
          <p:cNvPr id="32" name="Resim 31">
            <a:extLst>
              <a:ext uri="{FF2B5EF4-FFF2-40B4-BE49-F238E27FC236}">
                <a16:creationId xmlns:a16="http://schemas.microsoft.com/office/drawing/2014/main" id="{C24B9037-34F9-FC49-8B11-878575A68330}"/>
              </a:ext>
            </a:extLst>
          </p:cNvPr>
          <p:cNvPicPr>
            <a:picLocks noChangeAspect="1"/>
          </p:cNvPicPr>
          <p:nvPr/>
        </p:nvPicPr>
        <p:blipFill rotWithShape="1">
          <a:blip r:embed="rId5"/>
          <a:srcRect l="40032" t="31737" r="39892" b="32582"/>
          <a:stretch/>
        </p:blipFill>
        <p:spPr>
          <a:xfrm>
            <a:off x="4838833" y="2270138"/>
            <a:ext cx="2446987" cy="2446987"/>
          </a:xfrm>
          <a:prstGeom prst="rect">
            <a:avLst/>
          </a:prstGeom>
        </p:spPr>
      </p:pic>
      <p:pic>
        <p:nvPicPr>
          <p:cNvPr id="33" name="Resim 32">
            <a:extLst>
              <a:ext uri="{FF2B5EF4-FFF2-40B4-BE49-F238E27FC236}">
                <a16:creationId xmlns:a16="http://schemas.microsoft.com/office/drawing/2014/main" id="{3082E8D8-C08F-5349-BB89-FADCE39DEB43}"/>
              </a:ext>
            </a:extLst>
          </p:cNvPr>
          <p:cNvPicPr>
            <a:picLocks noChangeAspect="1"/>
          </p:cNvPicPr>
          <p:nvPr/>
        </p:nvPicPr>
        <p:blipFill rotWithShape="1">
          <a:blip r:embed="rId3"/>
          <a:srcRect l="66199" t="34930" r="13725" b="29390"/>
          <a:stretch/>
        </p:blipFill>
        <p:spPr>
          <a:xfrm>
            <a:off x="8511800" y="2461623"/>
            <a:ext cx="2446987" cy="2446987"/>
          </a:xfrm>
          <a:prstGeom prst="rect">
            <a:avLst/>
          </a:prstGeom>
        </p:spPr>
      </p:pic>
      <p:pic>
        <p:nvPicPr>
          <p:cNvPr id="4" name="Resim 3">
            <a:extLst>
              <a:ext uri="{FF2B5EF4-FFF2-40B4-BE49-F238E27FC236}">
                <a16:creationId xmlns:a16="http://schemas.microsoft.com/office/drawing/2014/main" id="{DEEBEA5B-76C6-5A55-208E-1BDB53E1995B}"/>
              </a:ext>
            </a:extLst>
          </p:cNvPr>
          <p:cNvPicPr>
            <a:picLocks noChangeAspect="1"/>
          </p:cNvPicPr>
          <p:nvPr/>
        </p:nvPicPr>
        <p:blipFill>
          <a:blip r:embed="rId6"/>
          <a:stretch>
            <a:fillRect/>
          </a:stretch>
        </p:blipFill>
        <p:spPr>
          <a:xfrm>
            <a:off x="5255876" y="6141639"/>
            <a:ext cx="1612900" cy="609600"/>
          </a:xfrm>
          <a:prstGeom prst="rect">
            <a:avLst/>
          </a:prstGeom>
        </p:spPr>
      </p:pic>
      <p:sp>
        <p:nvSpPr>
          <p:cNvPr id="9" name="Metin kutusu 8">
            <a:extLst>
              <a:ext uri="{FF2B5EF4-FFF2-40B4-BE49-F238E27FC236}">
                <a16:creationId xmlns:a16="http://schemas.microsoft.com/office/drawing/2014/main" id="{B910DC42-FEFC-BCEB-51E1-50C9888BF32E}"/>
              </a:ext>
            </a:extLst>
          </p:cNvPr>
          <p:cNvSpPr txBox="1"/>
          <p:nvPr/>
        </p:nvSpPr>
        <p:spPr>
          <a:xfrm>
            <a:off x="242371" y="1136797"/>
            <a:ext cx="121920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effectLst/>
                <a:latin typeface="+mn-lt"/>
                <a:ea typeface="+mn-ea"/>
                <a:cs typeface="+mn-cs"/>
              </a:rPr>
              <a:t>Daha </a:t>
            </a:r>
            <a:r>
              <a:rPr lang="tr-TR" sz="1800" kern="1200" dirty="0" err="1">
                <a:solidFill>
                  <a:schemeClr val="tx1"/>
                </a:solidFill>
                <a:effectLst/>
                <a:latin typeface="+mn-lt"/>
                <a:ea typeface="+mn-ea"/>
                <a:cs typeface="+mn-cs"/>
              </a:rPr>
              <a:t>yüksek</a:t>
            </a:r>
            <a:r>
              <a:rPr lang="tr-TR" sz="1800" kern="1200" dirty="0">
                <a:solidFill>
                  <a:schemeClr val="tx1"/>
                </a:solidFill>
                <a:effectLst/>
                <a:latin typeface="+mn-lt"/>
                <a:ea typeface="+mn-ea"/>
                <a:cs typeface="+mn-cs"/>
              </a:rPr>
              <a:t> finansal bilgi </a:t>
            </a:r>
            <a:r>
              <a:rPr lang="tr-TR" sz="1800" kern="1200" dirty="0" err="1">
                <a:solidFill>
                  <a:schemeClr val="tx1"/>
                </a:solidFill>
                <a:effectLst/>
                <a:latin typeface="+mn-lt"/>
                <a:ea typeface="+mn-ea"/>
                <a:cs typeface="+mn-cs"/>
              </a:rPr>
              <a:t>düzeyine</a:t>
            </a:r>
            <a:r>
              <a:rPr lang="tr-TR" sz="1800" kern="1200" dirty="0">
                <a:solidFill>
                  <a:schemeClr val="tx1"/>
                </a:solidFill>
                <a:effectLst/>
                <a:latin typeface="+mn-lt"/>
                <a:ea typeface="+mn-ea"/>
                <a:cs typeface="+mn-cs"/>
              </a:rPr>
              <a:t> sahip olan </a:t>
            </a:r>
            <a:r>
              <a:rPr lang="tr-TR" sz="1800" kern="1200" dirty="0" err="1">
                <a:solidFill>
                  <a:schemeClr val="tx1"/>
                </a:solidFill>
                <a:effectLst/>
                <a:latin typeface="+mn-lt"/>
                <a:ea typeface="+mn-ea"/>
                <a:cs typeface="+mn-cs"/>
              </a:rPr>
              <a:t>kişiler</a:t>
            </a:r>
            <a:r>
              <a:rPr lang="tr-TR" sz="1800" kern="1200" dirty="0">
                <a:solidFill>
                  <a:schemeClr val="tx1"/>
                </a:solidFill>
                <a:effectLst/>
                <a:latin typeface="+mn-lt"/>
                <a:ea typeface="+mn-ea"/>
                <a:cs typeface="+mn-cs"/>
              </a:rPr>
              <a:t> ise daha </a:t>
            </a:r>
            <a:r>
              <a:rPr lang="tr-TR" sz="1800" kern="1200" dirty="0" err="1">
                <a:solidFill>
                  <a:schemeClr val="tx1"/>
                </a:solidFill>
                <a:effectLst/>
                <a:latin typeface="+mn-lt"/>
                <a:ea typeface="+mn-ea"/>
                <a:cs typeface="+mn-cs"/>
              </a:rPr>
              <a:t>doğru</a:t>
            </a:r>
            <a:r>
              <a:rPr lang="tr-TR" sz="1800" kern="1200" dirty="0">
                <a:solidFill>
                  <a:schemeClr val="tx1"/>
                </a:solidFill>
                <a:effectLst/>
                <a:latin typeface="+mn-lt"/>
                <a:ea typeface="+mn-ea"/>
                <a:cs typeface="+mn-cs"/>
              </a:rPr>
              <a:t> fikirlere sahip olmakta, tasarruf </a:t>
            </a:r>
            <a:r>
              <a:rPr lang="tr-TR" sz="1800" kern="1200" dirty="0" err="1">
                <a:solidFill>
                  <a:schemeClr val="tx1"/>
                </a:solidFill>
                <a:effectLst/>
                <a:latin typeface="+mn-lt"/>
                <a:ea typeface="+mn-ea"/>
                <a:cs typeface="+mn-cs"/>
              </a:rPr>
              <a:t>borçlanma</a:t>
            </a:r>
            <a:r>
              <a:rPr lang="tr-TR" sz="1800" kern="1200" dirty="0">
                <a:solidFill>
                  <a:schemeClr val="tx1"/>
                </a:solidFill>
                <a:effectLst/>
                <a:latin typeface="+mn-lt"/>
                <a:ea typeface="+mn-ea"/>
                <a:cs typeface="+mn-cs"/>
              </a:rPr>
              <a:t> ve yatırım konularında daha </a:t>
            </a:r>
            <a:r>
              <a:rPr lang="tr-TR" sz="1800" kern="1200" dirty="0" err="1">
                <a:solidFill>
                  <a:schemeClr val="tx1"/>
                </a:solidFill>
                <a:effectLst/>
                <a:latin typeface="+mn-lt"/>
                <a:ea typeface="+mn-ea"/>
                <a:cs typeface="+mn-cs"/>
              </a:rPr>
              <a:t>doğru</a:t>
            </a:r>
            <a:r>
              <a:rPr lang="tr-TR" sz="1800" kern="1200" dirty="0">
                <a:solidFill>
                  <a:schemeClr val="tx1"/>
                </a:solidFill>
                <a:effectLst/>
                <a:latin typeface="+mn-lt"/>
                <a:ea typeface="+mn-ea"/>
                <a:cs typeface="+mn-cs"/>
              </a:rPr>
              <a:t> kararlar alabilmektedirler. Finansal </a:t>
            </a:r>
            <a:r>
              <a:rPr lang="tr-TR" sz="1800" kern="1200" dirty="0" err="1">
                <a:solidFill>
                  <a:schemeClr val="tx1"/>
                </a:solidFill>
                <a:effectLst/>
                <a:latin typeface="+mn-lt"/>
                <a:ea typeface="+mn-ea"/>
                <a:cs typeface="+mn-cs"/>
              </a:rPr>
              <a:t>eğitim</a:t>
            </a:r>
            <a:r>
              <a:rPr lang="tr-TR" sz="1800" kern="1200" dirty="0">
                <a:solidFill>
                  <a:schemeClr val="tx1"/>
                </a:solidFill>
                <a:effectLst/>
                <a:latin typeface="+mn-lt"/>
                <a:ea typeface="+mn-ea"/>
                <a:cs typeface="+mn-cs"/>
              </a:rPr>
              <a:t> ile kazanılan becerilen artması finansal okuryazarlık oranın artmasına, daha </a:t>
            </a:r>
            <a:r>
              <a:rPr lang="tr-TR" sz="1800" kern="1200" dirty="0" err="1">
                <a:solidFill>
                  <a:schemeClr val="tx1"/>
                </a:solidFill>
                <a:effectLst/>
                <a:latin typeface="+mn-lt"/>
                <a:ea typeface="+mn-ea"/>
                <a:cs typeface="+mn-cs"/>
              </a:rPr>
              <a:t>bilinçli</a:t>
            </a:r>
            <a:r>
              <a:rPr lang="tr-TR" sz="1800" kern="1200" dirty="0">
                <a:solidFill>
                  <a:schemeClr val="tx1"/>
                </a:solidFill>
                <a:effectLst/>
                <a:latin typeface="+mn-lt"/>
                <a:ea typeface="+mn-ea"/>
                <a:cs typeface="+mn-cs"/>
              </a:rPr>
              <a:t> bireylerin hayata kazandırılmasına destek olacaktır. </a:t>
            </a:r>
          </a:p>
        </p:txBody>
      </p:sp>
    </p:spTree>
    <p:extLst>
      <p:ext uri="{BB962C8B-B14F-4D97-AF65-F5344CB8AC3E}">
        <p14:creationId xmlns:p14="http://schemas.microsoft.com/office/powerpoint/2010/main" val="69944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additive="base">
                                        <p:cTn id="3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659E22F-22DD-6444-AC7A-2D97C6645B42}"/>
              </a:ext>
            </a:extLst>
          </p:cNvPr>
          <p:cNvSpPr>
            <a:spLocks noGrp="1"/>
          </p:cNvSpPr>
          <p:nvPr>
            <p:ph type="title"/>
          </p:nvPr>
        </p:nvSpPr>
        <p:spPr/>
        <p:txBody>
          <a:bodyPr/>
          <a:lstStyle/>
          <a:p>
            <a:r>
              <a:rPr lang="tr-TR" dirty="0"/>
              <a:t>Kripto Paralar</a:t>
            </a:r>
          </a:p>
        </p:txBody>
      </p:sp>
      <p:sp>
        <p:nvSpPr>
          <p:cNvPr id="3" name="İçerik Yer Tutucusu 2">
            <a:extLst>
              <a:ext uri="{FF2B5EF4-FFF2-40B4-BE49-F238E27FC236}">
                <a16:creationId xmlns:a16="http://schemas.microsoft.com/office/drawing/2014/main" id="{1C136DDF-37F8-0C4C-B280-B1665906EE32}"/>
              </a:ext>
            </a:extLst>
          </p:cNvPr>
          <p:cNvSpPr>
            <a:spLocks noGrp="1"/>
          </p:cNvSpPr>
          <p:nvPr>
            <p:ph idx="1"/>
          </p:nvPr>
        </p:nvSpPr>
        <p:spPr>
          <a:xfrm>
            <a:off x="419100" y="1584721"/>
            <a:ext cx="11353800" cy="4351338"/>
          </a:xfrm>
        </p:spPr>
        <p:txBody>
          <a:bodyPr>
            <a:normAutofit/>
          </a:bodyPr>
          <a:lstStyle/>
          <a:p>
            <a:r>
              <a:rPr lang="tr-TR" dirty="0"/>
              <a:t>Kripto para, takas işlemlerinde kullanılabilen, tamamen dijital, şifrelenmiş, sanal para birimidir. Kimilerine göre ise geleceğin para birimi olarak kabul edilmektedir.</a:t>
            </a:r>
          </a:p>
          <a:p>
            <a:r>
              <a:rPr lang="tr-TR" dirty="0"/>
              <a:t>Günümüzde kripto para birimleri pek çok kişi tarafından duyulmuş, devlet başkanlarından dev şirketlere kadar herkesin çok fazla dikkatini çekmiş durumda olan bilinmeyeni çok olan bir olgudur. Takas işlemlerini doğrulamak ve güvenli şekilde gerçekleştirmek için </a:t>
            </a:r>
            <a:r>
              <a:rPr lang="tr-TR" dirty="0" err="1"/>
              <a:t>kriptografi</a:t>
            </a:r>
            <a:r>
              <a:rPr lang="tr-TR" dirty="0"/>
              <a:t> kullanılır. Herhangi bir fiziksel karşılığa sahip değildir.</a:t>
            </a:r>
          </a:p>
          <a:p>
            <a:r>
              <a:rPr lang="tr-TR" dirty="0"/>
              <a:t>Aslen banka kartları ve kredi kartları ile harcanılan ve aktarılan paralar da sanal paralardır. Çünkü bu işlemler sonucunda sadece sistem verilerinde değişiklik meydana gelir. Kripto paralar da aynı mantıkta çalışma prensibine sahiptir. Ancak herhangi bir otorite ya da hükümet tarafından yönetilmeyen, yani merkezileştirilmemiş –</a:t>
            </a:r>
            <a:r>
              <a:rPr lang="tr-TR" dirty="0" err="1"/>
              <a:t>decentralized</a:t>
            </a:r>
            <a:r>
              <a:rPr lang="tr-TR" dirty="0"/>
              <a:t>- bir sistem mevcuttur; bu da sistemin daha güvenli olmasını sağlamaktadır.</a:t>
            </a:r>
          </a:p>
          <a:p>
            <a:endParaRPr lang="tr-TR" dirty="0"/>
          </a:p>
          <a:p>
            <a:endParaRPr lang="tr-TR" dirty="0"/>
          </a:p>
          <a:p>
            <a:endParaRPr lang="tr-TR" dirty="0"/>
          </a:p>
          <a:p>
            <a:endParaRPr lang="tr-TR" dirty="0"/>
          </a:p>
        </p:txBody>
      </p:sp>
      <p:pic>
        <p:nvPicPr>
          <p:cNvPr id="4" name="Resim 3">
            <a:extLst>
              <a:ext uri="{FF2B5EF4-FFF2-40B4-BE49-F238E27FC236}">
                <a16:creationId xmlns:a16="http://schemas.microsoft.com/office/drawing/2014/main" id="{D2EE4074-1E73-B0E5-3005-DB395EE174A0}"/>
              </a:ext>
            </a:extLst>
          </p:cNvPr>
          <p:cNvPicPr>
            <a:picLocks noChangeAspect="1"/>
          </p:cNvPicPr>
          <p:nvPr/>
        </p:nvPicPr>
        <p:blipFill>
          <a:blip r:embed="rId3"/>
          <a:stretch>
            <a:fillRect/>
          </a:stretch>
        </p:blipFill>
        <p:spPr>
          <a:xfrm>
            <a:off x="5480050" y="6176963"/>
            <a:ext cx="1314450" cy="662782"/>
          </a:xfrm>
          <a:prstGeom prst="rect">
            <a:avLst/>
          </a:prstGeom>
        </p:spPr>
      </p:pic>
    </p:spTree>
    <p:extLst>
      <p:ext uri="{BB962C8B-B14F-4D97-AF65-F5344CB8AC3E}">
        <p14:creationId xmlns:p14="http://schemas.microsoft.com/office/powerpoint/2010/main" val="39904086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48DBC1E0-C850-9442-B82B-1510D21FA6FA}"/>
              </a:ext>
            </a:extLst>
          </p:cNvPr>
          <p:cNvSpPr>
            <a:spLocks noGrp="1"/>
          </p:cNvSpPr>
          <p:nvPr>
            <p:ph type="title"/>
          </p:nvPr>
        </p:nvSpPr>
        <p:spPr/>
        <p:txBody>
          <a:bodyPr/>
          <a:lstStyle/>
          <a:p>
            <a:r>
              <a:rPr lang="tr-TR" dirty="0"/>
              <a:t>Yastık Altı Yatırım</a:t>
            </a:r>
          </a:p>
        </p:txBody>
      </p:sp>
      <p:sp>
        <p:nvSpPr>
          <p:cNvPr id="4" name="İçerik Yer Tutucusu 3">
            <a:extLst>
              <a:ext uri="{FF2B5EF4-FFF2-40B4-BE49-F238E27FC236}">
                <a16:creationId xmlns:a16="http://schemas.microsoft.com/office/drawing/2014/main" id="{B7A30580-C59D-E745-8E8C-DDAAF4366B31}"/>
              </a:ext>
            </a:extLst>
          </p:cNvPr>
          <p:cNvSpPr>
            <a:spLocks noGrp="1"/>
          </p:cNvSpPr>
          <p:nvPr>
            <p:ph sz="half" idx="1"/>
          </p:nvPr>
        </p:nvSpPr>
        <p:spPr/>
        <p:txBody>
          <a:bodyPr/>
          <a:lstStyle/>
          <a:p>
            <a:pPr marL="0" indent="0">
              <a:buNone/>
            </a:pPr>
            <a:r>
              <a:rPr lang="tr-TR" dirty="0"/>
              <a:t>Yastık altı yatırımlarımın sakıncaları:</a:t>
            </a:r>
          </a:p>
          <a:p>
            <a:r>
              <a:rPr lang="tr-TR" dirty="0"/>
              <a:t>Çalınabilir</a:t>
            </a:r>
          </a:p>
          <a:p>
            <a:r>
              <a:rPr lang="tr-TR" dirty="0"/>
              <a:t>Enflasyon nedeni ile değer kaybedebilir</a:t>
            </a:r>
          </a:p>
          <a:p>
            <a:r>
              <a:rPr lang="tr-TR" dirty="0"/>
              <a:t>Yeri unutulabilir</a:t>
            </a:r>
          </a:p>
          <a:p>
            <a:r>
              <a:rPr lang="tr-TR" dirty="0"/>
              <a:t>Deprem riski ve diğer doğal afetler</a:t>
            </a:r>
          </a:p>
          <a:p>
            <a:endParaRPr lang="tr-TR" dirty="0"/>
          </a:p>
        </p:txBody>
      </p:sp>
      <p:pic>
        <p:nvPicPr>
          <p:cNvPr id="9" name="Resim Yer Tutucusu 8">
            <a:extLst>
              <a:ext uri="{FF2B5EF4-FFF2-40B4-BE49-F238E27FC236}">
                <a16:creationId xmlns:a16="http://schemas.microsoft.com/office/drawing/2014/main" id="{B7C1129A-52BD-244C-9113-DE977122892D}"/>
              </a:ext>
            </a:extLst>
          </p:cNvPr>
          <p:cNvPicPr>
            <a:picLocks noGrp="1" noChangeAspect="1"/>
          </p:cNvPicPr>
          <p:nvPr>
            <p:ph type="pic" idx="13"/>
          </p:nvPr>
        </p:nvPicPr>
        <p:blipFill>
          <a:blip r:embed="rId2"/>
          <a:srcRect t="980" b="980"/>
          <a:stretch>
            <a:fillRect/>
          </a:stretch>
        </p:blipFill>
        <p:spPr/>
      </p:pic>
      <p:pic>
        <p:nvPicPr>
          <p:cNvPr id="7" name="Resim 6">
            <a:extLst>
              <a:ext uri="{FF2B5EF4-FFF2-40B4-BE49-F238E27FC236}">
                <a16:creationId xmlns:a16="http://schemas.microsoft.com/office/drawing/2014/main" id="{FDFBF902-FEF6-6149-BF0E-46857E382D98}"/>
              </a:ext>
            </a:extLst>
          </p:cNvPr>
          <p:cNvPicPr>
            <a:picLocks noChangeAspect="1"/>
          </p:cNvPicPr>
          <p:nvPr/>
        </p:nvPicPr>
        <p:blipFill rotWithShape="1">
          <a:blip r:embed="rId3"/>
          <a:srcRect l="1474" t="8074" r="47305" b="9672"/>
          <a:stretch/>
        </p:blipFill>
        <p:spPr>
          <a:xfrm>
            <a:off x="5618209" y="584676"/>
            <a:ext cx="6242974" cy="5640946"/>
          </a:xfrm>
          <a:prstGeom prst="rect">
            <a:avLst/>
          </a:prstGeom>
        </p:spPr>
      </p:pic>
      <p:pic>
        <p:nvPicPr>
          <p:cNvPr id="2" name="Resim 1">
            <a:extLst>
              <a:ext uri="{FF2B5EF4-FFF2-40B4-BE49-F238E27FC236}">
                <a16:creationId xmlns:a16="http://schemas.microsoft.com/office/drawing/2014/main" id="{20D818D1-651F-2A3F-42E8-ABFD8E6B7C0D}"/>
              </a:ext>
            </a:extLst>
          </p:cNvPr>
          <p:cNvPicPr>
            <a:picLocks noChangeAspect="1"/>
          </p:cNvPicPr>
          <p:nvPr/>
        </p:nvPicPr>
        <p:blipFill>
          <a:blip r:embed="rId4"/>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441650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AF56E935-9405-184F-8728-5A9E739DDA88}"/>
              </a:ext>
            </a:extLst>
          </p:cNvPr>
          <p:cNvSpPr>
            <a:spLocks noGrp="1"/>
          </p:cNvSpPr>
          <p:nvPr>
            <p:ph type="title"/>
          </p:nvPr>
        </p:nvSpPr>
        <p:spPr>
          <a:xfrm>
            <a:off x="928669" y="777459"/>
            <a:ext cx="5011757" cy="1674564"/>
          </a:xfrm>
        </p:spPr>
        <p:txBody>
          <a:bodyPr/>
          <a:lstStyle/>
          <a:p>
            <a:r>
              <a:rPr lang="tr-TR" dirty="0"/>
              <a:t>Yaşlılık için Birikim: BES</a:t>
            </a:r>
          </a:p>
        </p:txBody>
      </p:sp>
      <p:sp>
        <p:nvSpPr>
          <p:cNvPr id="4" name="İçerik Yer Tutucusu 3">
            <a:extLst>
              <a:ext uri="{FF2B5EF4-FFF2-40B4-BE49-F238E27FC236}">
                <a16:creationId xmlns:a16="http://schemas.microsoft.com/office/drawing/2014/main" id="{0C1C0081-3647-0E4C-9E76-BCEA02215A2B}"/>
              </a:ext>
            </a:extLst>
          </p:cNvPr>
          <p:cNvSpPr>
            <a:spLocks noGrp="1"/>
          </p:cNvSpPr>
          <p:nvPr>
            <p:ph idx="13"/>
          </p:nvPr>
        </p:nvSpPr>
        <p:spPr>
          <a:xfrm>
            <a:off x="928668" y="2452023"/>
            <a:ext cx="5011757" cy="3119863"/>
          </a:xfrm>
        </p:spPr>
        <p:txBody>
          <a:bodyPr/>
          <a:lstStyle/>
          <a:p>
            <a:pPr marL="0" indent="0">
              <a:buNone/>
            </a:pPr>
            <a:r>
              <a:rPr lang="tr-TR" b="1" dirty="0"/>
              <a:t>Neden tercih edilmeli?</a:t>
            </a:r>
          </a:p>
          <a:p>
            <a:r>
              <a:rPr lang="tr-TR" dirty="0"/>
              <a:t>Rahat bir emeklilik</a:t>
            </a:r>
          </a:p>
          <a:p>
            <a:r>
              <a:rPr lang="tr-TR" dirty="0"/>
              <a:t>Şeffaflık</a:t>
            </a:r>
          </a:p>
          <a:p>
            <a:r>
              <a:rPr lang="tr-TR" dirty="0"/>
              <a:t>Fon seçiminde söz hakkı</a:t>
            </a:r>
          </a:p>
          <a:p>
            <a:r>
              <a:rPr lang="tr-TR" dirty="0"/>
              <a:t>Devlet katkısı</a:t>
            </a:r>
          </a:p>
          <a:p>
            <a:r>
              <a:rPr lang="tr-TR" dirty="0"/>
              <a:t>Profesyonel fon yönetimi</a:t>
            </a:r>
          </a:p>
          <a:p>
            <a:endParaRPr lang="tr-TR" dirty="0"/>
          </a:p>
        </p:txBody>
      </p:sp>
      <p:pic>
        <p:nvPicPr>
          <p:cNvPr id="9" name="Resim Yer Tutucusu 8">
            <a:extLst>
              <a:ext uri="{FF2B5EF4-FFF2-40B4-BE49-F238E27FC236}">
                <a16:creationId xmlns:a16="http://schemas.microsoft.com/office/drawing/2014/main" id="{B3987FDF-784D-A24B-9C82-80E0AE58AAD4}"/>
              </a:ext>
            </a:extLst>
          </p:cNvPr>
          <p:cNvPicPr>
            <a:picLocks noGrp="1" noChangeAspect="1"/>
          </p:cNvPicPr>
          <p:nvPr>
            <p:ph type="pic" idx="1"/>
          </p:nvPr>
        </p:nvPicPr>
        <p:blipFill>
          <a:blip r:embed="rId2"/>
          <a:srcRect t="661" b="661"/>
          <a:stretch>
            <a:fillRect/>
          </a:stretch>
        </p:blipFill>
        <p:spPr/>
      </p:pic>
      <p:pic>
        <p:nvPicPr>
          <p:cNvPr id="8" name="Resim 7">
            <a:extLst>
              <a:ext uri="{FF2B5EF4-FFF2-40B4-BE49-F238E27FC236}">
                <a16:creationId xmlns:a16="http://schemas.microsoft.com/office/drawing/2014/main" id="{2504754C-C728-D84D-B89A-00B1B3DDCD4A}"/>
              </a:ext>
            </a:extLst>
          </p:cNvPr>
          <p:cNvPicPr>
            <a:picLocks noChangeAspect="1"/>
          </p:cNvPicPr>
          <p:nvPr/>
        </p:nvPicPr>
        <p:blipFill rotWithShape="1">
          <a:blip r:embed="rId3"/>
          <a:srcRect l="48724"/>
          <a:stretch/>
        </p:blipFill>
        <p:spPr>
          <a:xfrm>
            <a:off x="5940426" y="0"/>
            <a:ext cx="6249768" cy="6946900"/>
          </a:xfrm>
          <a:prstGeom prst="rect">
            <a:avLst/>
          </a:prstGeom>
        </p:spPr>
      </p:pic>
      <p:pic>
        <p:nvPicPr>
          <p:cNvPr id="2" name="Resim 1">
            <a:extLst>
              <a:ext uri="{FF2B5EF4-FFF2-40B4-BE49-F238E27FC236}">
                <a16:creationId xmlns:a16="http://schemas.microsoft.com/office/drawing/2014/main" id="{3348CE88-F172-BB0C-7AAA-2A81E04870E1}"/>
              </a:ext>
            </a:extLst>
          </p:cNvPr>
          <p:cNvPicPr>
            <a:picLocks noChangeAspect="1"/>
          </p:cNvPicPr>
          <p:nvPr/>
        </p:nvPicPr>
        <p:blipFill>
          <a:blip r:embed="rId4"/>
          <a:stretch>
            <a:fillRect/>
          </a:stretch>
        </p:blipFill>
        <p:spPr>
          <a:xfrm>
            <a:off x="5410200" y="6210300"/>
            <a:ext cx="1371600" cy="584200"/>
          </a:xfrm>
          <a:prstGeom prst="rect">
            <a:avLst/>
          </a:prstGeom>
        </p:spPr>
      </p:pic>
    </p:spTree>
    <p:extLst>
      <p:ext uri="{BB962C8B-B14F-4D97-AF65-F5344CB8AC3E}">
        <p14:creationId xmlns:p14="http://schemas.microsoft.com/office/powerpoint/2010/main" val="289536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95CEC26-9BA3-EF4A-8717-E4F7C46DD7AC}"/>
              </a:ext>
            </a:extLst>
          </p:cNvPr>
          <p:cNvSpPr>
            <a:spLocks noGrp="1"/>
          </p:cNvSpPr>
          <p:nvPr>
            <p:ph type="title"/>
          </p:nvPr>
        </p:nvSpPr>
        <p:spPr/>
        <p:txBody>
          <a:bodyPr/>
          <a:lstStyle/>
          <a:p>
            <a:r>
              <a:rPr lang="tr-TR" dirty="0" err="1"/>
              <a:t>BES’te</a:t>
            </a:r>
            <a:r>
              <a:rPr lang="tr-TR" dirty="0"/>
              <a:t> Dikkat Edilmesi Gerekenler ?</a:t>
            </a:r>
          </a:p>
        </p:txBody>
      </p:sp>
      <p:pic>
        <p:nvPicPr>
          <p:cNvPr id="4" name="Resim 3">
            <a:extLst>
              <a:ext uri="{FF2B5EF4-FFF2-40B4-BE49-F238E27FC236}">
                <a16:creationId xmlns:a16="http://schemas.microsoft.com/office/drawing/2014/main" id="{67B7A856-50DE-EF4B-9CB6-2964A49A963F}"/>
              </a:ext>
            </a:extLst>
          </p:cNvPr>
          <p:cNvPicPr>
            <a:picLocks noChangeAspect="1"/>
          </p:cNvPicPr>
          <p:nvPr/>
        </p:nvPicPr>
        <p:blipFill rotWithShape="1">
          <a:blip r:embed="rId3"/>
          <a:srcRect t="22431" b="26334"/>
          <a:stretch/>
        </p:blipFill>
        <p:spPr>
          <a:xfrm>
            <a:off x="0" y="1538868"/>
            <a:ext cx="12192000" cy="3512634"/>
          </a:xfrm>
          <a:prstGeom prst="rect">
            <a:avLst/>
          </a:prstGeom>
        </p:spPr>
      </p:pic>
      <p:pic>
        <p:nvPicPr>
          <p:cNvPr id="3" name="Resim 2">
            <a:extLst>
              <a:ext uri="{FF2B5EF4-FFF2-40B4-BE49-F238E27FC236}">
                <a16:creationId xmlns:a16="http://schemas.microsoft.com/office/drawing/2014/main" id="{EB1AF06C-B5A6-912B-4181-B404BC00E360}"/>
              </a:ext>
            </a:extLst>
          </p:cNvPr>
          <p:cNvPicPr>
            <a:picLocks noChangeAspect="1"/>
          </p:cNvPicPr>
          <p:nvPr/>
        </p:nvPicPr>
        <p:blipFill>
          <a:blip r:embed="rId4"/>
          <a:stretch>
            <a:fillRect/>
          </a:stretch>
        </p:blipFill>
        <p:spPr>
          <a:xfrm>
            <a:off x="5386983" y="6274191"/>
            <a:ext cx="1473200" cy="498212"/>
          </a:xfrm>
          <a:prstGeom prst="rect">
            <a:avLst/>
          </a:prstGeom>
        </p:spPr>
      </p:pic>
      <p:sp>
        <p:nvSpPr>
          <p:cNvPr id="6" name="Metin kutusu 5">
            <a:extLst>
              <a:ext uri="{FF2B5EF4-FFF2-40B4-BE49-F238E27FC236}">
                <a16:creationId xmlns:a16="http://schemas.microsoft.com/office/drawing/2014/main" id="{61BC43FF-3E2C-D9E4-03FB-4E0271C4CD85}"/>
              </a:ext>
            </a:extLst>
          </p:cNvPr>
          <p:cNvSpPr txBox="1"/>
          <p:nvPr/>
        </p:nvSpPr>
        <p:spPr>
          <a:xfrm>
            <a:off x="7099334" y="5278473"/>
            <a:ext cx="6098344" cy="307777"/>
          </a:xfrm>
          <a:prstGeom prst="rect">
            <a:avLst/>
          </a:prstGeom>
          <a:noFill/>
        </p:spPr>
        <p:txBody>
          <a:bodyPr wrap="square">
            <a:spAutoFit/>
          </a:bodyPr>
          <a:lstStyle/>
          <a:p>
            <a:r>
              <a:rPr lang="tr-TR" sz="1400" dirty="0"/>
              <a:t>Not: Son düzenleme ile fon değiştirme hakkı yılda 12’ye çıkarılmıştır.</a:t>
            </a:r>
          </a:p>
        </p:txBody>
      </p:sp>
    </p:spTree>
    <p:extLst>
      <p:ext uri="{BB962C8B-B14F-4D97-AF65-F5344CB8AC3E}">
        <p14:creationId xmlns:p14="http://schemas.microsoft.com/office/powerpoint/2010/main" val="373229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a:extLst>
              <a:ext uri="{FF2B5EF4-FFF2-40B4-BE49-F238E27FC236}">
                <a16:creationId xmlns:a16="http://schemas.microsoft.com/office/drawing/2014/main" id="{62312A73-660B-564B-A316-1E4D16A83779}"/>
              </a:ext>
            </a:extLst>
          </p:cNvPr>
          <p:cNvPicPr>
            <a:picLocks noGrp="1" noChangeAspect="1"/>
          </p:cNvPicPr>
          <p:nvPr>
            <p:ph type="pic" idx="13"/>
          </p:nvPr>
        </p:nvPicPr>
        <p:blipFill>
          <a:blip r:embed="rId3"/>
          <a:srcRect t="980" b="980"/>
          <a:stretch>
            <a:fillRect/>
          </a:stretch>
        </p:blipFill>
        <p:spPr>
          <a:xfrm>
            <a:off x="7454814" y="1093878"/>
            <a:ext cx="3745408" cy="3745408"/>
          </a:xfrm>
        </p:spPr>
      </p:pic>
      <p:sp>
        <p:nvSpPr>
          <p:cNvPr id="3" name="Başlık 2">
            <a:extLst>
              <a:ext uri="{FF2B5EF4-FFF2-40B4-BE49-F238E27FC236}">
                <a16:creationId xmlns:a16="http://schemas.microsoft.com/office/drawing/2014/main" id="{4EE8F6C9-4061-8941-AF55-22D88F366A30}"/>
              </a:ext>
            </a:extLst>
          </p:cNvPr>
          <p:cNvSpPr>
            <a:spLocks noGrp="1"/>
          </p:cNvSpPr>
          <p:nvPr>
            <p:ph type="title"/>
          </p:nvPr>
        </p:nvSpPr>
        <p:spPr>
          <a:xfrm>
            <a:off x="655604" y="595827"/>
            <a:ext cx="5586190" cy="1325563"/>
          </a:xfrm>
        </p:spPr>
        <p:txBody>
          <a:bodyPr/>
          <a:lstStyle/>
          <a:p>
            <a:r>
              <a:rPr lang="tr-TR" dirty="0"/>
              <a:t>Bireysel Yatırımcı Kimdir ?</a:t>
            </a:r>
          </a:p>
        </p:txBody>
      </p:sp>
      <p:sp>
        <p:nvSpPr>
          <p:cNvPr id="4" name="İçerik Yer Tutucusu 3">
            <a:extLst>
              <a:ext uri="{FF2B5EF4-FFF2-40B4-BE49-F238E27FC236}">
                <a16:creationId xmlns:a16="http://schemas.microsoft.com/office/drawing/2014/main" id="{FF5CFA93-8860-FC44-A4CF-1B123BAD1B19}"/>
              </a:ext>
            </a:extLst>
          </p:cNvPr>
          <p:cNvSpPr>
            <a:spLocks noGrp="1"/>
          </p:cNvSpPr>
          <p:nvPr>
            <p:ph sz="half" idx="1"/>
          </p:nvPr>
        </p:nvSpPr>
        <p:spPr>
          <a:xfrm>
            <a:off x="655604" y="1921390"/>
            <a:ext cx="5586190" cy="4732628"/>
          </a:xfrm>
        </p:spPr>
        <p:txBody>
          <a:bodyPr>
            <a:normAutofit fontScale="92500" lnSpcReduction="10000"/>
          </a:bodyPr>
          <a:lstStyle/>
          <a:p>
            <a:r>
              <a:rPr lang="tr-TR" dirty="0"/>
              <a:t>Riskten kaçar.</a:t>
            </a:r>
          </a:p>
          <a:p>
            <a:r>
              <a:rPr lang="tr-TR" dirty="0"/>
              <a:t>Riski para kaybetmek ya da rahatsız edici bir şey yapmak olarak tanımlar. </a:t>
            </a:r>
          </a:p>
          <a:p>
            <a:r>
              <a:rPr lang="tr-TR" dirty="0"/>
              <a:t>Bilinmeyenden korkar.</a:t>
            </a:r>
          </a:p>
          <a:p>
            <a:r>
              <a:rPr lang="tr-TR" dirty="0"/>
              <a:t>Daha önce zarar ettiği bir yatırım aracına yatırım yapmaktan korkar.</a:t>
            </a:r>
          </a:p>
          <a:p>
            <a:r>
              <a:rPr lang="tr-TR" dirty="0"/>
              <a:t>Geçmişte oluşmuş risklerle gelecekteki potansiyel riskleri birbirine karıştırmak eğilimindedir. </a:t>
            </a:r>
          </a:p>
          <a:p>
            <a:r>
              <a:rPr lang="tr-TR" dirty="0"/>
              <a:t>Psikolojik baskı hisseder.</a:t>
            </a:r>
          </a:p>
          <a:p>
            <a:r>
              <a:rPr lang="tr-TR" dirty="0"/>
              <a:t>Çevreden gelen tavsiyelere duyarlıdır. </a:t>
            </a:r>
          </a:p>
          <a:p>
            <a:r>
              <a:rPr lang="tr-TR" dirty="0"/>
              <a:t>Yüksek getiri bekler. </a:t>
            </a:r>
          </a:p>
          <a:p>
            <a:r>
              <a:rPr lang="tr-TR" dirty="0"/>
              <a:t>Bilgisi ve zamanı kısıtlıdır. </a:t>
            </a:r>
          </a:p>
          <a:p>
            <a:endParaRPr lang="tr-TR" dirty="0"/>
          </a:p>
        </p:txBody>
      </p:sp>
      <p:pic>
        <p:nvPicPr>
          <p:cNvPr id="7" name="Resim 6">
            <a:extLst>
              <a:ext uri="{FF2B5EF4-FFF2-40B4-BE49-F238E27FC236}">
                <a16:creationId xmlns:a16="http://schemas.microsoft.com/office/drawing/2014/main" id="{F717F57F-221F-DD41-A90F-D95896650B4E}"/>
              </a:ext>
            </a:extLst>
          </p:cNvPr>
          <p:cNvPicPr>
            <a:picLocks noChangeAspect="1"/>
          </p:cNvPicPr>
          <p:nvPr/>
        </p:nvPicPr>
        <p:blipFill rotWithShape="1">
          <a:blip r:embed="rId4"/>
          <a:srcRect l="1474" t="8074" r="47305" b="9672"/>
          <a:stretch/>
        </p:blipFill>
        <p:spPr>
          <a:xfrm>
            <a:off x="6692508" y="595828"/>
            <a:ext cx="5168674" cy="4670244"/>
          </a:xfrm>
          <a:prstGeom prst="rect">
            <a:avLst/>
          </a:prstGeom>
        </p:spPr>
      </p:pic>
      <p:pic>
        <p:nvPicPr>
          <p:cNvPr id="2" name="Resim 1">
            <a:extLst>
              <a:ext uri="{FF2B5EF4-FFF2-40B4-BE49-F238E27FC236}">
                <a16:creationId xmlns:a16="http://schemas.microsoft.com/office/drawing/2014/main" id="{49670F4B-8EF3-9B20-A250-11E617158FC5}"/>
              </a:ext>
            </a:extLst>
          </p:cNvPr>
          <p:cNvPicPr>
            <a:picLocks noChangeAspect="1"/>
          </p:cNvPicPr>
          <p:nvPr/>
        </p:nvPicPr>
        <p:blipFill>
          <a:blip r:embed="rId5"/>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7857552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68346CB-E906-0240-A119-08BCEAD84995}"/>
              </a:ext>
            </a:extLst>
          </p:cNvPr>
          <p:cNvSpPr>
            <a:spLocks noGrp="1"/>
          </p:cNvSpPr>
          <p:nvPr>
            <p:ph type="title"/>
          </p:nvPr>
        </p:nvSpPr>
        <p:spPr>
          <a:xfrm>
            <a:off x="6500870" y="777459"/>
            <a:ext cx="5011757" cy="1674564"/>
          </a:xfrm>
        </p:spPr>
        <p:txBody>
          <a:bodyPr/>
          <a:lstStyle/>
          <a:p>
            <a:r>
              <a:rPr lang="tr-TR" dirty="0"/>
              <a:t>Psikolojik Faktörler</a:t>
            </a:r>
          </a:p>
        </p:txBody>
      </p:sp>
      <p:sp>
        <p:nvSpPr>
          <p:cNvPr id="4" name="İçerik Yer Tutucusu 3">
            <a:extLst>
              <a:ext uri="{FF2B5EF4-FFF2-40B4-BE49-F238E27FC236}">
                <a16:creationId xmlns:a16="http://schemas.microsoft.com/office/drawing/2014/main" id="{055E0A64-30D6-EF40-AF7F-B4D687F1235D}"/>
              </a:ext>
            </a:extLst>
          </p:cNvPr>
          <p:cNvSpPr>
            <a:spLocks noGrp="1"/>
          </p:cNvSpPr>
          <p:nvPr>
            <p:ph idx="13"/>
          </p:nvPr>
        </p:nvSpPr>
        <p:spPr>
          <a:xfrm>
            <a:off x="6500870" y="2528786"/>
            <a:ext cx="5011757" cy="3119863"/>
          </a:xfrm>
        </p:spPr>
        <p:txBody>
          <a:bodyPr>
            <a:normAutofit fontScale="92500" lnSpcReduction="10000"/>
          </a:bodyPr>
          <a:lstStyle/>
          <a:p>
            <a:r>
              <a:rPr lang="tr-TR" dirty="0"/>
              <a:t>Aşırı güven, </a:t>
            </a:r>
          </a:p>
          <a:p>
            <a:r>
              <a:rPr lang="tr-TR" dirty="0"/>
              <a:t>Geçmiş yatırım deneyimlerine olan eğilim, </a:t>
            </a:r>
          </a:p>
          <a:p>
            <a:r>
              <a:rPr lang="tr-TR" dirty="0"/>
              <a:t>Pişmanlıktan kaçınma, </a:t>
            </a:r>
          </a:p>
          <a:p>
            <a:r>
              <a:rPr lang="tr-TR" dirty="0"/>
              <a:t>İnançta ısrar etme, </a:t>
            </a:r>
          </a:p>
          <a:p>
            <a:r>
              <a:rPr lang="tr-TR" dirty="0"/>
              <a:t>Dayak noktası belirleme </a:t>
            </a:r>
          </a:p>
          <a:p>
            <a:r>
              <a:rPr lang="tr-TR" dirty="0"/>
              <a:t>Sürü davranışı</a:t>
            </a:r>
          </a:p>
          <a:p>
            <a:r>
              <a:rPr lang="tr-TR" dirty="0"/>
              <a:t>Tüyo beklentisi</a:t>
            </a:r>
          </a:p>
          <a:p>
            <a:endParaRPr lang="tr-TR" dirty="0"/>
          </a:p>
        </p:txBody>
      </p:sp>
      <p:pic>
        <p:nvPicPr>
          <p:cNvPr id="9" name="Resim Yer Tutucusu 8">
            <a:extLst>
              <a:ext uri="{FF2B5EF4-FFF2-40B4-BE49-F238E27FC236}">
                <a16:creationId xmlns:a16="http://schemas.microsoft.com/office/drawing/2014/main" id="{42B39FDE-A62F-A044-9CC7-B8F8BD2F30B4}"/>
              </a:ext>
            </a:extLst>
          </p:cNvPr>
          <p:cNvPicPr>
            <a:picLocks noGrp="1" noChangeAspect="1"/>
          </p:cNvPicPr>
          <p:nvPr>
            <p:ph type="pic" idx="1"/>
          </p:nvPr>
        </p:nvPicPr>
        <p:blipFill>
          <a:blip r:embed="rId3"/>
          <a:srcRect t="661" b="661"/>
          <a:stretch>
            <a:fillRect/>
          </a:stretch>
        </p:blipFill>
        <p:spPr/>
      </p:pic>
      <p:pic>
        <p:nvPicPr>
          <p:cNvPr id="7" name="Resim 6">
            <a:extLst>
              <a:ext uri="{FF2B5EF4-FFF2-40B4-BE49-F238E27FC236}">
                <a16:creationId xmlns:a16="http://schemas.microsoft.com/office/drawing/2014/main" id="{4B6CB9EB-1856-404E-878A-A0EAA3A8D504}"/>
              </a:ext>
            </a:extLst>
          </p:cNvPr>
          <p:cNvPicPr>
            <a:picLocks noChangeAspect="1"/>
          </p:cNvPicPr>
          <p:nvPr/>
        </p:nvPicPr>
        <p:blipFill rotWithShape="1">
          <a:blip r:embed="rId4"/>
          <a:srcRect l="48724"/>
          <a:stretch/>
        </p:blipFill>
        <p:spPr>
          <a:xfrm>
            <a:off x="-89208" y="11151"/>
            <a:ext cx="6249768" cy="6858000"/>
          </a:xfrm>
          <a:prstGeom prst="rect">
            <a:avLst/>
          </a:prstGeom>
        </p:spPr>
      </p:pic>
      <p:pic>
        <p:nvPicPr>
          <p:cNvPr id="3" name="Resim 2">
            <a:extLst>
              <a:ext uri="{FF2B5EF4-FFF2-40B4-BE49-F238E27FC236}">
                <a16:creationId xmlns:a16="http://schemas.microsoft.com/office/drawing/2014/main" id="{85E04989-2AFE-5C36-92C6-8FE84DBB9257}"/>
              </a:ext>
            </a:extLst>
          </p:cNvPr>
          <p:cNvPicPr>
            <a:picLocks noChangeAspect="1"/>
          </p:cNvPicPr>
          <p:nvPr/>
        </p:nvPicPr>
        <p:blipFill>
          <a:blip r:embed="rId5"/>
          <a:stretch>
            <a:fillRect/>
          </a:stretch>
        </p:blipFill>
        <p:spPr>
          <a:xfrm>
            <a:off x="5410200" y="6210300"/>
            <a:ext cx="1371600" cy="584200"/>
          </a:xfrm>
          <a:prstGeom prst="rect">
            <a:avLst/>
          </a:prstGeom>
        </p:spPr>
      </p:pic>
    </p:spTree>
    <p:extLst>
      <p:ext uri="{BB962C8B-B14F-4D97-AF65-F5344CB8AC3E}">
        <p14:creationId xmlns:p14="http://schemas.microsoft.com/office/powerpoint/2010/main" val="130799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a:extLst>
              <a:ext uri="{FF2B5EF4-FFF2-40B4-BE49-F238E27FC236}">
                <a16:creationId xmlns:a16="http://schemas.microsoft.com/office/drawing/2014/main" id="{055E0A64-30D6-EF40-AF7F-B4D687F1235D}"/>
              </a:ext>
            </a:extLst>
          </p:cNvPr>
          <p:cNvSpPr>
            <a:spLocks noGrp="1"/>
          </p:cNvSpPr>
          <p:nvPr>
            <p:ph idx="13"/>
          </p:nvPr>
        </p:nvSpPr>
        <p:spPr>
          <a:xfrm>
            <a:off x="5655212" y="777460"/>
            <a:ext cx="6249768" cy="4871190"/>
          </a:xfrm>
        </p:spPr>
        <p:txBody>
          <a:bodyPr>
            <a:normAutofit fontScale="92500"/>
          </a:bodyPr>
          <a:lstStyle/>
          <a:p>
            <a:r>
              <a:rPr lang="tr-TR" dirty="0"/>
              <a:t>Duygular: yatırım kararı verirken aşırı mutlu, mutsuz endişeli, sevinçli ya da panik olan yatırımcı duygularının etkisinde kalmış olabilir. </a:t>
            </a:r>
          </a:p>
          <a:p>
            <a:r>
              <a:rPr lang="tr-TR" dirty="0"/>
              <a:t>Sürü davranışı bir anlamda, insan psikolojisinin temelinde yatan “kalabalığın yaptığının doğru olduğunun kabul edilmesi” durumudur. Ancak, bazı yapılan araştırmalar özellikle sermaye piyasalarında kalabalığın yaptığı davranışın tam tersinin yapılması durumunda daha karlı olunacağını ortaya koymaktadır. </a:t>
            </a:r>
          </a:p>
          <a:p>
            <a:r>
              <a:rPr lang="tr-TR" dirty="0"/>
              <a:t>Piyasa ile inatlaşmamak en iyisidir. Piyasa kendi kendine yolunu bulan bir mekanizmadır. Bazen her şeyi takip ettiğinizi düşünürsünüz ama kaybedersiniz. İşte buna “piyasanın büyüsü” deriz. </a:t>
            </a:r>
          </a:p>
          <a:p>
            <a:endParaRPr lang="tr-TR" dirty="0"/>
          </a:p>
          <a:p>
            <a:endParaRPr lang="tr-TR" dirty="0"/>
          </a:p>
          <a:p>
            <a:endParaRPr lang="tr-TR" dirty="0"/>
          </a:p>
          <a:p>
            <a:endParaRPr lang="tr-TR" dirty="0"/>
          </a:p>
        </p:txBody>
      </p:sp>
      <p:pic>
        <p:nvPicPr>
          <p:cNvPr id="9" name="Resim Yer Tutucusu 8">
            <a:extLst>
              <a:ext uri="{FF2B5EF4-FFF2-40B4-BE49-F238E27FC236}">
                <a16:creationId xmlns:a16="http://schemas.microsoft.com/office/drawing/2014/main" id="{42B39FDE-A62F-A044-9CC7-B8F8BD2F30B4}"/>
              </a:ext>
            </a:extLst>
          </p:cNvPr>
          <p:cNvPicPr>
            <a:picLocks noGrp="1" noChangeAspect="1"/>
          </p:cNvPicPr>
          <p:nvPr>
            <p:ph type="pic" idx="1"/>
          </p:nvPr>
        </p:nvPicPr>
        <p:blipFill>
          <a:blip r:embed="rId3"/>
          <a:srcRect t="661" b="661"/>
          <a:stretch>
            <a:fillRect/>
          </a:stretch>
        </p:blipFill>
        <p:spPr/>
      </p:pic>
      <p:pic>
        <p:nvPicPr>
          <p:cNvPr id="7" name="Resim 6">
            <a:extLst>
              <a:ext uri="{FF2B5EF4-FFF2-40B4-BE49-F238E27FC236}">
                <a16:creationId xmlns:a16="http://schemas.microsoft.com/office/drawing/2014/main" id="{4B6CB9EB-1856-404E-878A-A0EAA3A8D504}"/>
              </a:ext>
            </a:extLst>
          </p:cNvPr>
          <p:cNvPicPr>
            <a:picLocks noChangeAspect="1"/>
          </p:cNvPicPr>
          <p:nvPr/>
        </p:nvPicPr>
        <p:blipFill rotWithShape="1">
          <a:blip r:embed="rId4"/>
          <a:srcRect l="48724"/>
          <a:stretch/>
        </p:blipFill>
        <p:spPr>
          <a:xfrm>
            <a:off x="-89208" y="11151"/>
            <a:ext cx="6249768" cy="6858000"/>
          </a:xfrm>
          <a:prstGeom prst="rect">
            <a:avLst/>
          </a:prstGeom>
        </p:spPr>
      </p:pic>
      <p:pic>
        <p:nvPicPr>
          <p:cNvPr id="3" name="Resim 2">
            <a:extLst>
              <a:ext uri="{FF2B5EF4-FFF2-40B4-BE49-F238E27FC236}">
                <a16:creationId xmlns:a16="http://schemas.microsoft.com/office/drawing/2014/main" id="{85E04989-2AFE-5C36-92C6-8FE84DBB9257}"/>
              </a:ext>
            </a:extLst>
          </p:cNvPr>
          <p:cNvPicPr>
            <a:picLocks noChangeAspect="1"/>
          </p:cNvPicPr>
          <p:nvPr/>
        </p:nvPicPr>
        <p:blipFill>
          <a:blip r:embed="rId5"/>
          <a:stretch>
            <a:fillRect/>
          </a:stretch>
        </p:blipFill>
        <p:spPr>
          <a:xfrm>
            <a:off x="5410200" y="6210300"/>
            <a:ext cx="1371600" cy="584200"/>
          </a:xfrm>
          <a:prstGeom prst="rect">
            <a:avLst/>
          </a:prstGeom>
        </p:spPr>
      </p:pic>
    </p:spTree>
    <p:extLst>
      <p:ext uri="{BB962C8B-B14F-4D97-AF65-F5344CB8AC3E}">
        <p14:creationId xmlns:p14="http://schemas.microsoft.com/office/powerpoint/2010/main" val="213117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a:extLst>
              <a:ext uri="{FF2B5EF4-FFF2-40B4-BE49-F238E27FC236}">
                <a16:creationId xmlns:a16="http://schemas.microsoft.com/office/drawing/2014/main" id="{EAAE6129-92AD-3F49-BAAB-1B253B83421C}"/>
              </a:ext>
            </a:extLst>
          </p:cNvPr>
          <p:cNvPicPr>
            <a:picLocks noGrp="1" noChangeAspect="1"/>
          </p:cNvPicPr>
          <p:nvPr>
            <p:ph type="pic" idx="13"/>
          </p:nvPr>
        </p:nvPicPr>
        <p:blipFill>
          <a:blip r:embed="rId3"/>
          <a:srcRect t="980" b="980"/>
          <a:stretch>
            <a:fillRect/>
          </a:stretch>
        </p:blipFill>
        <p:spPr>
          <a:xfrm>
            <a:off x="7426678" y="1093878"/>
            <a:ext cx="3773544" cy="3773544"/>
          </a:xfrm>
        </p:spPr>
      </p:pic>
      <p:sp>
        <p:nvSpPr>
          <p:cNvPr id="3" name="Başlık 2">
            <a:extLst>
              <a:ext uri="{FF2B5EF4-FFF2-40B4-BE49-F238E27FC236}">
                <a16:creationId xmlns:a16="http://schemas.microsoft.com/office/drawing/2014/main" id="{E194889F-EB81-E647-B038-D644C899AD5A}"/>
              </a:ext>
            </a:extLst>
          </p:cNvPr>
          <p:cNvSpPr>
            <a:spLocks noGrp="1"/>
          </p:cNvSpPr>
          <p:nvPr>
            <p:ph type="title"/>
          </p:nvPr>
        </p:nvSpPr>
        <p:spPr>
          <a:xfrm>
            <a:off x="655604" y="1919601"/>
            <a:ext cx="5586190" cy="1325563"/>
          </a:xfrm>
        </p:spPr>
        <p:txBody>
          <a:bodyPr/>
          <a:lstStyle/>
          <a:p>
            <a:r>
              <a:rPr lang="tr-TR" dirty="0"/>
              <a:t>Reel Getiri</a:t>
            </a:r>
          </a:p>
        </p:txBody>
      </p:sp>
      <p:sp>
        <p:nvSpPr>
          <p:cNvPr id="4" name="İçerik Yer Tutucusu 3">
            <a:extLst>
              <a:ext uri="{FF2B5EF4-FFF2-40B4-BE49-F238E27FC236}">
                <a16:creationId xmlns:a16="http://schemas.microsoft.com/office/drawing/2014/main" id="{4427866B-457E-9F49-948E-093E1DF9B0FA}"/>
              </a:ext>
            </a:extLst>
          </p:cNvPr>
          <p:cNvSpPr>
            <a:spLocks noGrp="1"/>
          </p:cNvSpPr>
          <p:nvPr>
            <p:ph sz="half" idx="1"/>
          </p:nvPr>
        </p:nvSpPr>
        <p:spPr>
          <a:xfrm>
            <a:off x="655604" y="3463590"/>
            <a:ext cx="5586190" cy="2961528"/>
          </a:xfrm>
        </p:spPr>
        <p:txBody>
          <a:bodyPr/>
          <a:lstStyle/>
          <a:p>
            <a:r>
              <a:rPr lang="tr-TR" dirty="0"/>
              <a:t>Reel getiri enflasyondan arındırılmış getiridir.</a:t>
            </a:r>
          </a:p>
          <a:p>
            <a:endParaRPr lang="tr-TR" dirty="0"/>
          </a:p>
        </p:txBody>
      </p:sp>
      <p:pic>
        <p:nvPicPr>
          <p:cNvPr id="7" name="Resim 6">
            <a:extLst>
              <a:ext uri="{FF2B5EF4-FFF2-40B4-BE49-F238E27FC236}">
                <a16:creationId xmlns:a16="http://schemas.microsoft.com/office/drawing/2014/main" id="{433FA4DE-F51B-DB46-8A22-1051BDFD802B}"/>
              </a:ext>
            </a:extLst>
          </p:cNvPr>
          <p:cNvPicPr>
            <a:picLocks noChangeAspect="1"/>
          </p:cNvPicPr>
          <p:nvPr/>
        </p:nvPicPr>
        <p:blipFill rotWithShape="1">
          <a:blip r:embed="rId4"/>
          <a:srcRect l="1474" t="8074" r="47305" b="9672"/>
          <a:stretch/>
        </p:blipFill>
        <p:spPr>
          <a:xfrm>
            <a:off x="6529978" y="595828"/>
            <a:ext cx="5331204" cy="4817100"/>
          </a:xfrm>
          <a:prstGeom prst="rect">
            <a:avLst/>
          </a:prstGeom>
        </p:spPr>
      </p:pic>
      <p:pic>
        <p:nvPicPr>
          <p:cNvPr id="2" name="Resim 1">
            <a:extLst>
              <a:ext uri="{FF2B5EF4-FFF2-40B4-BE49-F238E27FC236}">
                <a16:creationId xmlns:a16="http://schemas.microsoft.com/office/drawing/2014/main" id="{14F0DD2B-7720-E7BB-C9FB-27CF5FAA0D3A}"/>
              </a:ext>
            </a:extLst>
          </p:cNvPr>
          <p:cNvPicPr>
            <a:picLocks noChangeAspect="1"/>
          </p:cNvPicPr>
          <p:nvPr/>
        </p:nvPicPr>
        <p:blipFill>
          <a:blip r:embed="rId5"/>
          <a:stretch>
            <a:fillRect/>
          </a:stretch>
        </p:blipFill>
        <p:spPr>
          <a:xfrm>
            <a:off x="5200393" y="6222180"/>
            <a:ext cx="1671053" cy="584200"/>
          </a:xfrm>
          <a:prstGeom prst="rect">
            <a:avLst/>
          </a:prstGeom>
        </p:spPr>
      </p:pic>
      <p:sp>
        <p:nvSpPr>
          <p:cNvPr id="8" name="Metin kutusu 7">
            <a:extLst>
              <a:ext uri="{FF2B5EF4-FFF2-40B4-BE49-F238E27FC236}">
                <a16:creationId xmlns:a16="http://schemas.microsoft.com/office/drawing/2014/main" id="{6E3A3094-B9B3-5428-B6E3-0F905BB37E6A}"/>
              </a:ext>
            </a:extLst>
          </p:cNvPr>
          <p:cNvSpPr txBox="1"/>
          <p:nvPr/>
        </p:nvSpPr>
        <p:spPr>
          <a:xfrm>
            <a:off x="431634" y="5085517"/>
            <a:ext cx="11429548" cy="1200329"/>
          </a:xfrm>
          <a:prstGeom prst="rect">
            <a:avLst/>
          </a:prstGeom>
          <a:noFill/>
        </p:spPr>
        <p:txBody>
          <a:bodyPr wrap="square">
            <a:spAutoFit/>
          </a:bodyPr>
          <a:lstStyle/>
          <a:p>
            <a:r>
              <a:rPr lang="tr-TR" sz="1800" kern="1200" dirty="0">
                <a:solidFill>
                  <a:schemeClr val="tx1"/>
                </a:solidFill>
                <a:effectLst/>
                <a:latin typeface="+mn-lt"/>
                <a:ea typeface="+mn-ea"/>
                <a:cs typeface="+mn-cs"/>
              </a:rPr>
              <a:t>Tasarrufunu evde, cüzdanında ya da vadesiz mevduatta tutan, yani hiçbir yatırımda değerlendirmeyen yatırımcılar enflasyondan negatif etkilenmektedirler. %20 enflasyon olan bir ekonomide 100.000 TL biriktiren bir yatırımcının tasarrufunun alım gücü de %20 düşmektedir. </a:t>
            </a:r>
          </a:p>
          <a:p>
            <a:r>
              <a:rPr lang="tr-TR" sz="1800" kern="1200" dirty="0">
                <a:solidFill>
                  <a:schemeClr val="tx1"/>
                </a:solidFill>
                <a:effectLst/>
                <a:latin typeface="+mn-lt"/>
                <a:ea typeface="+mn-ea"/>
                <a:cs typeface="+mn-cs"/>
              </a:rPr>
              <a:t>Özetle, </a:t>
            </a:r>
            <a:r>
              <a:rPr lang="tr-TR" sz="1800" i="1" kern="1200" dirty="0">
                <a:solidFill>
                  <a:schemeClr val="tx1"/>
                </a:solidFill>
                <a:effectLst/>
                <a:latin typeface="+mn-lt"/>
                <a:ea typeface="+mn-ea"/>
                <a:cs typeface="+mn-cs"/>
              </a:rPr>
              <a:t>yatırımcılar tasarruflarını enflasyona karşı korumalıdır.</a:t>
            </a:r>
            <a:r>
              <a:rPr lang="tr-TR" sz="18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36554695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159AB9-CCF5-6B42-8E54-EE4B8205DBDA}"/>
              </a:ext>
            </a:extLst>
          </p:cNvPr>
          <p:cNvSpPr>
            <a:spLocks noGrp="1"/>
          </p:cNvSpPr>
          <p:nvPr>
            <p:ph type="title"/>
          </p:nvPr>
        </p:nvSpPr>
        <p:spPr/>
        <p:txBody>
          <a:bodyPr/>
          <a:lstStyle/>
          <a:p>
            <a:r>
              <a:rPr lang="tr-TR" dirty="0"/>
              <a:t>Basit ve Bileşik Faiz Farkı</a:t>
            </a:r>
          </a:p>
        </p:txBody>
      </p:sp>
      <p:pic>
        <p:nvPicPr>
          <p:cNvPr id="4" name="Resim 3">
            <a:extLst>
              <a:ext uri="{FF2B5EF4-FFF2-40B4-BE49-F238E27FC236}">
                <a16:creationId xmlns:a16="http://schemas.microsoft.com/office/drawing/2014/main" id="{5A899405-BB6A-F64C-86CB-D88FD7366444}"/>
              </a:ext>
            </a:extLst>
          </p:cNvPr>
          <p:cNvPicPr>
            <a:picLocks noChangeAspect="1"/>
          </p:cNvPicPr>
          <p:nvPr/>
        </p:nvPicPr>
        <p:blipFill rotWithShape="1">
          <a:blip r:embed="rId3"/>
          <a:srcRect t="15175" b="15916"/>
          <a:stretch/>
        </p:blipFill>
        <p:spPr>
          <a:xfrm>
            <a:off x="0" y="1041400"/>
            <a:ext cx="12192000" cy="4724400"/>
          </a:xfrm>
          <a:prstGeom prst="rect">
            <a:avLst/>
          </a:prstGeom>
        </p:spPr>
      </p:pic>
      <p:pic>
        <p:nvPicPr>
          <p:cNvPr id="3" name="Resim 2">
            <a:extLst>
              <a:ext uri="{FF2B5EF4-FFF2-40B4-BE49-F238E27FC236}">
                <a16:creationId xmlns:a16="http://schemas.microsoft.com/office/drawing/2014/main" id="{5E77CECE-767B-7C2D-401C-86BBF42C7ECE}"/>
              </a:ext>
            </a:extLst>
          </p:cNvPr>
          <p:cNvPicPr>
            <a:picLocks noChangeAspect="1"/>
          </p:cNvPicPr>
          <p:nvPr/>
        </p:nvPicPr>
        <p:blipFill>
          <a:blip r:embed="rId4"/>
          <a:stretch>
            <a:fillRect/>
          </a:stretch>
        </p:blipFill>
        <p:spPr>
          <a:xfrm>
            <a:off x="5405609" y="6251703"/>
            <a:ext cx="1586034" cy="520700"/>
          </a:xfrm>
          <a:prstGeom prst="rect">
            <a:avLst/>
          </a:prstGeom>
        </p:spPr>
      </p:pic>
    </p:spTree>
    <p:extLst>
      <p:ext uri="{BB962C8B-B14F-4D97-AF65-F5344CB8AC3E}">
        <p14:creationId xmlns:p14="http://schemas.microsoft.com/office/powerpoint/2010/main" val="426277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159AB9-CCF5-6B42-8E54-EE4B8205DBDA}"/>
              </a:ext>
            </a:extLst>
          </p:cNvPr>
          <p:cNvSpPr>
            <a:spLocks noGrp="1"/>
          </p:cNvSpPr>
          <p:nvPr>
            <p:ph type="title"/>
          </p:nvPr>
        </p:nvSpPr>
        <p:spPr/>
        <p:txBody>
          <a:bodyPr/>
          <a:lstStyle/>
          <a:p>
            <a:r>
              <a:rPr lang="tr-TR" dirty="0"/>
              <a:t>Basit ve Bileşik Faiz Farkı</a:t>
            </a:r>
          </a:p>
        </p:txBody>
      </p:sp>
      <p:pic>
        <p:nvPicPr>
          <p:cNvPr id="3" name="Resim 2">
            <a:extLst>
              <a:ext uri="{FF2B5EF4-FFF2-40B4-BE49-F238E27FC236}">
                <a16:creationId xmlns:a16="http://schemas.microsoft.com/office/drawing/2014/main" id="{5E77CECE-767B-7C2D-401C-86BBF42C7ECE}"/>
              </a:ext>
            </a:extLst>
          </p:cNvPr>
          <p:cNvPicPr>
            <a:picLocks noChangeAspect="1"/>
          </p:cNvPicPr>
          <p:nvPr/>
        </p:nvPicPr>
        <p:blipFill>
          <a:blip r:embed="rId3"/>
          <a:stretch>
            <a:fillRect/>
          </a:stretch>
        </p:blipFill>
        <p:spPr>
          <a:xfrm>
            <a:off x="5405609" y="6251703"/>
            <a:ext cx="1586034" cy="520700"/>
          </a:xfrm>
          <a:prstGeom prst="rect">
            <a:avLst/>
          </a:prstGeom>
        </p:spPr>
      </p:pic>
      <p:sp>
        <p:nvSpPr>
          <p:cNvPr id="6" name="Metin kutusu 5">
            <a:extLst>
              <a:ext uri="{FF2B5EF4-FFF2-40B4-BE49-F238E27FC236}">
                <a16:creationId xmlns:a16="http://schemas.microsoft.com/office/drawing/2014/main" id="{52CAC84D-310A-D654-2DF4-DB91585CD975}"/>
              </a:ext>
            </a:extLst>
          </p:cNvPr>
          <p:cNvSpPr txBox="1"/>
          <p:nvPr/>
        </p:nvSpPr>
        <p:spPr>
          <a:xfrm>
            <a:off x="759655" y="1585858"/>
            <a:ext cx="10789920" cy="3785652"/>
          </a:xfrm>
          <a:prstGeom prst="rect">
            <a:avLst/>
          </a:prstGeom>
          <a:noFill/>
        </p:spPr>
        <p:txBody>
          <a:bodyPr wrap="square">
            <a:spAutoFit/>
          </a:bodyPr>
          <a:lstStyle/>
          <a:p>
            <a:r>
              <a:rPr lang="tr-TR" sz="2400" kern="1200" dirty="0">
                <a:solidFill>
                  <a:schemeClr val="tx1"/>
                </a:solidFill>
                <a:effectLst/>
                <a:latin typeface="+mn-lt"/>
                <a:ea typeface="+mn-ea"/>
                <a:cs typeface="+mn-cs"/>
              </a:rPr>
              <a:t>Faiz, bankalara yatırdığınız birikimleriniz karşılığında aldığınız, bankalardan finansal kaynak temin ettiğinizde ödediğiniz bir tür kiradır. Kredi kullanan için zamanı satın almaktır, yaratılan kaynak için ödenen bedeldir. Mevduat sahibi için parayı kiralamaktır. </a:t>
            </a:r>
          </a:p>
          <a:p>
            <a:r>
              <a:rPr lang="tr-TR" sz="2400" kern="1200" dirty="0">
                <a:solidFill>
                  <a:schemeClr val="tx1"/>
                </a:solidFill>
                <a:effectLst/>
                <a:latin typeface="+mn-lt"/>
                <a:ea typeface="+mn-ea"/>
                <a:cs typeface="+mn-cs"/>
              </a:rPr>
              <a:t>Faizin olduğu bir ortamda “</a:t>
            </a:r>
            <a:r>
              <a:rPr lang="tr-TR" sz="2400" i="1" kern="1200" dirty="0">
                <a:solidFill>
                  <a:schemeClr val="tx1"/>
                </a:solidFill>
                <a:effectLst/>
                <a:latin typeface="+mn-lt"/>
                <a:ea typeface="+mn-ea"/>
                <a:cs typeface="+mn-cs"/>
              </a:rPr>
              <a:t>Bugünkü bir TL yarınki bir TL’den daha değerlidir</a:t>
            </a:r>
            <a:r>
              <a:rPr lang="tr-TR" sz="2400" kern="1200" dirty="0">
                <a:solidFill>
                  <a:schemeClr val="tx1"/>
                </a:solidFill>
                <a:effectLst/>
                <a:latin typeface="+mn-lt"/>
                <a:ea typeface="+mn-ea"/>
                <a:cs typeface="+mn-cs"/>
              </a:rPr>
              <a:t>.” Bir ülkede enflasyon beklentisi ne kadar yüksekse, faiz oranları da o kadar yüksek olur.</a:t>
            </a:r>
          </a:p>
          <a:p>
            <a:r>
              <a:rPr lang="tr-TR" sz="2400" kern="1200" dirty="0">
                <a:solidFill>
                  <a:schemeClr val="tx1"/>
                </a:solidFill>
                <a:effectLst/>
                <a:latin typeface="+mn-lt"/>
                <a:ea typeface="+mn-ea"/>
                <a:cs typeface="+mn-cs"/>
              </a:rPr>
              <a:t> </a:t>
            </a:r>
          </a:p>
          <a:p>
            <a:r>
              <a:rPr lang="tr-TR" sz="2400" kern="1200" dirty="0">
                <a:solidFill>
                  <a:schemeClr val="tx1"/>
                </a:solidFill>
                <a:effectLst/>
                <a:latin typeface="+mn-lt"/>
                <a:ea typeface="+mn-ea"/>
                <a:cs typeface="+mn-cs"/>
              </a:rPr>
              <a:t>Faiz, hesaplanış şekilleri açısından ikiye ayrılır. Bunlar basit ve bileşik faiz yöntemleridir. Basit faiz, sadece anapara üzerinden faiz hesaplaması yapılan yöntemdir. Bileşik faiz ise anapara ve faiz toplamı üzerinden faiz işlemesini ifade eder. </a:t>
            </a:r>
          </a:p>
        </p:txBody>
      </p:sp>
    </p:spTree>
    <p:extLst>
      <p:ext uri="{BB962C8B-B14F-4D97-AF65-F5344CB8AC3E}">
        <p14:creationId xmlns:p14="http://schemas.microsoft.com/office/powerpoint/2010/main" val="3844170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ABFC2F-234C-484D-A3B2-4192FDAFC880}"/>
              </a:ext>
            </a:extLst>
          </p:cNvPr>
          <p:cNvSpPr>
            <a:spLocks noGrp="1"/>
          </p:cNvSpPr>
          <p:nvPr>
            <p:ph type="title"/>
          </p:nvPr>
        </p:nvSpPr>
        <p:spPr/>
        <p:txBody>
          <a:bodyPr/>
          <a:lstStyle/>
          <a:p>
            <a:r>
              <a:rPr lang="tr-TR" dirty="0"/>
              <a:t>Paranın İşlevleri </a:t>
            </a:r>
          </a:p>
        </p:txBody>
      </p:sp>
      <p:sp>
        <p:nvSpPr>
          <p:cNvPr id="3" name="Alt Başlık 2">
            <a:extLst>
              <a:ext uri="{FF2B5EF4-FFF2-40B4-BE49-F238E27FC236}">
                <a16:creationId xmlns:a16="http://schemas.microsoft.com/office/drawing/2014/main" id="{9A6E727E-B55E-A340-9CA6-F7DED9FFAA63}"/>
              </a:ext>
            </a:extLst>
          </p:cNvPr>
          <p:cNvSpPr>
            <a:spLocks noGrp="1"/>
          </p:cNvSpPr>
          <p:nvPr>
            <p:ph type="subTitle" idx="1"/>
          </p:nvPr>
        </p:nvSpPr>
        <p:spPr>
          <a:xfrm>
            <a:off x="1635743" y="5140709"/>
            <a:ext cx="9144000" cy="798418"/>
          </a:xfrm>
        </p:spPr>
        <p:txBody>
          <a:bodyPr/>
          <a:lstStyle/>
          <a:p>
            <a:r>
              <a:rPr lang="tr-TR" dirty="0"/>
              <a:t>Para güven üzerine kuruludur.</a:t>
            </a:r>
          </a:p>
        </p:txBody>
      </p:sp>
      <p:pic>
        <p:nvPicPr>
          <p:cNvPr id="11" name="Resim 10">
            <a:extLst>
              <a:ext uri="{FF2B5EF4-FFF2-40B4-BE49-F238E27FC236}">
                <a16:creationId xmlns:a16="http://schemas.microsoft.com/office/drawing/2014/main" id="{D927723B-2494-B74E-8A0F-9538EB12D5F3}"/>
              </a:ext>
            </a:extLst>
          </p:cNvPr>
          <p:cNvPicPr>
            <a:picLocks noChangeAspect="1"/>
          </p:cNvPicPr>
          <p:nvPr/>
        </p:nvPicPr>
        <p:blipFill rotWithShape="1">
          <a:blip r:embed="rId3"/>
          <a:srcRect l="16159" t="28051" r="68252" b="43204"/>
          <a:stretch/>
        </p:blipFill>
        <p:spPr>
          <a:xfrm>
            <a:off x="1400278" y="1717291"/>
            <a:ext cx="1900052" cy="1971303"/>
          </a:xfrm>
          <a:prstGeom prst="rect">
            <a:avLst/>
          </a:prstGeom>
        </p:spPr>
      </p:pic>
      <p:pic>
        <p:nvPicPr>
          <p:cNvPr id="13" name="Resim 12">
            <a:extLst>
              <a:ext uri="{FF2B5EF4-FFF2-40B4-BE49-F238E27FC236}">
                <a16:creationId xmlns:a16="http://schemas.microsoft.com/office/drawing/2014/main" id="{A77E63FA-220D-B640-B95A-10193AC6F9B9}"/>
              </a:ext>
            </a:extLst>
          </p:cNvPr>
          <p:cNvPicPr>
            <a:picLocks noChangeAspect="1"/>
          </p:cNvPicPr>
          <p:nvPr/>
        </p:nvPicPr>
        <p:blipFill rotWithShape="1">
          <a:blip r:embed="rId4"/>
          <a:srcRect l="42368" t="28571" r="42043" b="42684"/>
          <a:stretch/>
        </p:blipFill>
        <p:spPr>
          <a:xfrm>
            <a:off x="4845132" y="1717291"/>
            <a:ext cx="1900052" cy="1971303"/>
          </a:xfrm>
          <a:prstGeom prst="rect">
            <a:avLst/>
          </a:prstGeom>
        </p:spPr>
      </p:pic>
      <p:pic>
        <p:nvPicPr>
          <p:cNvPr id="15" name="Resim 14">
            <a:extLst>
              <a:ext uri="{FF2B5EF4-FFF2-40B4-BE49-F238E27FC236}">
                <a16:creationId xmlns:a16="http://schemas.microsoft.com/office/drawing/2014/main" id="{D683E0F2-FD48-F848-A9D3-0EAEF5FE4579}"/>
              </a:ext>
            </a:extLst>
          </p:cNvPr>
          <p:cNvPicPr>
            <a:picLocks noChangeAspect="1"/>
          </p:cNvPicPr>
          <p:nvPr/>
        </p:nvPicPr>
        <p:blipFill rotWithShape="1">
          <a:blip r:embed="rId5"/>
          <a:srcRect l="68285" t="28398" r="16126" b="42858"/>
          <a:stretch/>
        </p:blipFill>
        <p:spPr>
          <a:xfrm>
            <a:off x="8498524" y="1717291"/>
            <a:ext cx="1900053" cy="1971303"/>
          </a:xfrm>
          <a:prstGeom prst="rect">
            <a:avLst/>
          </a:prstGeom>
        </p:spPr>
      </p:pic>
      <p:sp>
        <p:nvSpPr>
          <p:cNvPr id="16" name="Metin kutusu 15">
            <a:extLst>
              <a:ext uri="{FF2B5EF4-FFF2-40B4-BE49-F238E27FC236}">
                <a16:creationId xmlns:a16="http://schemas.microsoft.com/office/drawing/2014/main" id="{4FD80B9E-4BC7-744B-A7A5-E3EDD52F2EE1}"/>
              </a:ext>
            </a:extLst>
          </p:cNvPr>
          <p:cNvSpPr txBox="1"/>
          <p:nvPr/>
        </p:nvSpPr>
        <p:spPr>
          <a:xfrm>
            <a:off x="1375518" y="4124987"/>
            <a:ext cx="1949573" cy="461665"/>
          </a:xfrm>
          <a:prstGeom prst="rect">
            <a:avLst/>
          </a:prstGeom>
          <a:noFill/>
        </p:spPr>
        <p:txBody>
          <a:bodyPr wrap="none" rtlCol="0">
            <a:spAutoFit/>
          </a:bodyPr>
          <a:lstStyle/>
          <a:p>
            <a:r>
              <a:rPr lang="tr-TR" sz="2400" dirty="0">
                <a:solidFill>
                  <a:srgbClr val="3E4345"/>
                </a:solidFill>
                <a:latin typeface="Segoe UI Light" panose="020B0402040204020203" pitchFamily="34" charset="0"/>
                <a:cs typeface="Segoe UI Light" panose="020B0402040204020203" pitchFamily="34" charset="0"/>
              </a:rPr>
              <a:t>Değişim Aracı</a:t>
            </a:r>
          </a:p>
        </p:txBody>
      </p:sp>
      <p:sp>
        <p:nvSpPr>
          <p:cNvPr id="17" name="Metin kutusu 16">
            <a:extLst>
              <a:ext uri="{FF2B5EF4-FFF2-40B4-BE49-F238E27FC236}">
                <a16:creationId xmlns:a16="http://schemas.microsoft.com/office/drawing/2014/main" id="{4F2FE0E9-B7C6-3746-A63B-FF857CE633A0}"/>
              </a:ext>
            </a:extLst>
          </p:cNvPr>
          <p:cNvSpPr txBox="1"/>
          <p:nvPr/>
        </p:nvSpPr>
        <p:spPr>
          <a:xfrm>
            <a:off x="4910140" y="4124987"/>
            <a:ext cx="1770036" cy="461665"/>
          </a:xfrm>
          <a:prstGeom prst="rect">
            <a:avLst/>
          </a:prstGeom>
          <a:noFill/>
        </p:spPr>
        <p:txBody>
          <a:bodyPr wrap="none" rtlCol="0">
            <a:spAutoFit/>
          </a:bodyPr>
          <a:lstStyle/>
          <a:p>
            <a:r>
              <a:rPr lang="tr-TR" sz="2400" dirty="0">
                <a:solidFill>
                  <a:srgbClr val="3E4345"/>
                </a:solidFill>
                <a:latin typeface="Segoe UI Light" panose="020B0402040204020203" pitchFamily="34" charset="0"/>
                <a:cs typeface="Segoe UI Light" panose="020B0402040204020203" pitchFamily="34" charset="0"/>
              </a:rPr>
              <a:t>Değer Birimi</a:t>
            </a:r>
          </a:p>
        </p:txBody>
      </p:sp>
      <p:sp>
        <p:nvSpPr>
          <p:cNvPr id="18" name="Metin kutusu 17">
            <a:extLst>
              <a:ext uri="{FF2B5EF4-FFF2-40B4-BE49-F238E27FC236}">
                <a16:creationId xmlns:a16="http://schemas.microsoft.com/office/drawing/2014/main" id="{E1A3D1C6-9C0A-594F-BB0A-C5260B870EEE}"/>
              </a:ext>
            </a:extLst>
          </p:cNvPr>
          <p:cNvSpPr txBox="1"/>
          <p:nvPr/>
        </p:nvSpPr>
        <p:spPr>
          <a:xfrm>
            <a:off x="8394864" y="4124987"/>
            <a:ext cx="2107372" cy="461665"/>
          </a:xfrm>
          <a:prstGeom prst="rect">
            <a:avLst/>
          </a:prstGeom>
          <a:noFill/>
        </p:spPr>
        <p:txBody>
          <a:bodyPr wrap="none" rtlCol="0">
            <a:spAutoFit/>
          </a:bodyPr>
          <a:lstStyle/>
          <a:p>
            <a:r>
              <a:rPr lang="tr-TR" sz="2400" dirty="0">
                <a:solidFill>
                  <a:srgbClr val="3E4345"/>
                </a:solidFill>
                <a:latin typeface="Segoe UI Light" panose="020B0402040204020203" pitchFamily="34" charset="0"/>
                <a:cs typeface="Segoe UI Light" panose="020B0402040204020203" pitchFamily="34" charset="0"/>
              </a:rPr>
              <a:t>Biriktirme Aracı</a:t>
            </a:r>
          </a:p>
        </p:txBody>
      </p:sp>
      <p:pic>
        <p:nvPicPr>
          <p:cNvPr id="4" name="Resim 3">
            <a:extLst>
              <a:ext uri="{FF2B5EF4-FFF2-40B4-BE49-F238E27FC236}">
                <a16:creationId xmlns:a16="http://schemas.microsoft.com/office/drawing/2014/main" id="{069839C9-499D-F178-86D8-DE0362C1C525}"/>
              </a:ext>
            </a:extLst>
          </p:cNvPr>
          <p:cNvPicPr>
            <a:picLocks noChangeAspect="1"/>
          </p:cNvPicPr>
          <p:nvPr/>
        </p:nvPicPr>
        <p:blipFill>
          <a:blip r:embed="rId6"/>
          <a:stretch>
            <a:fillRect/>
          </a:stretch>
        </p:blipFill>
        <p:spPr>
          <a:xfrm>
            <a:off x="5255876" y="6141639"/>
            <a:ext cx="1612900" cy="609600"/>
          </a:xfrm>
          <a:prstGeom prst="rect">
            <a:avLst/>
          </a:prstGeom>
        </p:spPr>
      </p:pic>
    </p:spTree>
    <p:extLst>
      <p:ext uri="{BB962C8B-B14F-4D97-AF65-F5344CB8AC3E}">
        <p14:creationId xmlns:p14="http://schemas.microsoft.com/office/powerpoint/2010/main" val="421932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084251-A2C4-AC46-B8C2-40D4737AE139}"/>
              </a:ext>
            </a:extLst>
          </p:cNvPr>
          <p:cNvSpPr>
            <a:spLocks noGrp="1"/>
          </p:cNvSpPr>
          <p:nvPr>
            <p:ph type="title"/>
          </p:nvPr>
        </p:nvSpPr>
        <p:spPr/>
        <p:txBody>
          <a:bodyPr/>
          <a:lstStyle/>
          <a:p>
            <a:r>
              <a:rPr lang="tr-TR" dirty="0"/>
              <a:t>Akıllı Yatırımcı Ne Yapar ?</a:t>
            </a:r>
          </a:p>
        </p:txBody>
      </p:sp>
      <p:pic>
        <p:nvPicPr>
          <p:cNvPr id="6" name="Resim Yer Tutucusu 5">
            <a:extLst>
              <a:ext uri="{FF2B5EF4-FFF2-40B4-BE49-F238E27FC236}">
                <a16:creationId xmlns:a16="http://schemas.microsoft.com/office/drawing/2014/main" id="{1BCAA036-FDD1-9F44-A93E-1C0B695D528B}"/>
              </a:ext>
            </a:extLst>
          </p:cNvPr>
          <p:cNvPicPr>
            <a:picLocks noGrp="1" noChangeAspect="1"/>
          </p:cNvPicPr>
          <p:nvPr>
            <p:ph type="pic" idx="13"/>
          </p:nvPr>
        </p:nvPicPr>
        <p:blipFill>
          <a:blip r:embed="rId3"/>
          <a:srcRect t="980" b="980"/>
          <a:stretch>
            <a:fillRect/>
          </a:stretch>
        </p:blipFill>
        <p:spPr/>
      </p:pic>
      <p:sp>
        <p:nvSpPr>
          <p:cNvPr id="4" name="İçerik Yer Tutucusu 3">
            <a:extLst>
              <a:ext uri="{FF2B5EF4-FFF2-40B4-BE49-F238E27FC236}">
                <a16:creationId xmlns:a16="http://schemas.microsoft.com/office/drawing/2014/main" id="{445C5658-F36D-8D4B-A19A-1A2218404893}"/>
              </a:ext>
            </a:extLst>
          </p:cNvPr>
          <p:cNvSpPr>
            <a:spLocks noGrp="1"/>
          </p:cNvSpPr>
          <p:nvPr>
            <p:ph sz="half" idx="1"/>
          </p:nvPr>
        </p:nvSpPr>
        <p:spPr/>
        <p:txBody>
          <a:bodyPr>
            <a:normAutofit/>
          </a:bodyPr>
          <a:lstStyle/>
          <a:p>
            <a:r>
              <a:rPr lang="tr-TR" dirty="0"/>
              <a:t>Yatırımının vadesini bilir.</a:t>
            </a:r>
          </a:p>
          <a:p>
            <a:r>
              <a:rPr lang="tr-TR" dirty="0"/>
              <a:t>Yatırımdan beklediği getiriyi ve riski bilir.</a:t>
            </a:r>
          </a:p>
          <a:p>
            <a:r>
              <a:rPr lang="tr-TR" dirty="0"/>
              <a:t> Kulaktan dolma bilgilerle yatırım yapmaz.</a:t>
            </a:r>
          </a:p>
          <a:p>
            <a:r>
              <a:rPr lang="tr-TR" dirty="0"/>
              <a:t> Yatırım planı, diyet listesi gibi                  kişiye özel olmalıdır.</a:t>
            </a:r>
          </a:p>
          <a:p>
            <a:endParaRPr lang="tr-TR" dirty="0"/>
          </a:p>
        </p:txBody>
      </p:sp>
      <p:pic>
        <p:nvPicPr>
          <p:cNvPr id="7" name="Resim 6">
            <a:extLst>
              <a:ext uri="{FF2B5EF4-FFF2-40B4-BE49-F238E27FC236}">
                <a16:creationId xmlns:a16="http://schemas.microsoft.com/office/drawing/2014/main" id="{4E6AF8F9-CE9A-B84D-9A44-B6D15757C851}"/>
              </a:ext>
            </a:extLst>
          </p:cNvPr>
          <p:cNvPicPr>
            <a:picLocks noChangeAspect="1"/>
          </p:cNvPicPr>
          <p:nvPr/>
        </p:nvPicPr>
        <p:blipFill rotWithShape="1">
          <a:blip r:embed="rId4"/>
          <a:srcRect l="1474" t="8074" r="47305" b="9672"/>
          <a:stretch/>
        </p:blipFill>
        <p:spPr>
          <a:xfrm>
            <a:off x="181418" y="537103"/>
            <a:ext cx="6242974" cy="5640946"/>
          </a:xfrm>
          <a:prstGeom prst="rect">
            <a:avLst/>
          </a:prstGeom>
        </p:spPr>
      </p:pic>
      <p:pic>
        <p:nvPicPr>
          <p:cNvPr id="3" name="Resim 2">
            <a:extLst>
              <a:ext uri="{FF2B5EF4-FFF2-40B4-BE49-F238E27FC236}">
                <a16:creationId xmlns:a16="http://schemas.microsoft.com/office/drawing/2014/main" id="{7CF0E98F-6613-5E4B-B04A-9657E65A50E5}"/>
              </a:ext>
            </a:extLst>
          </p:cNvPr>
          <p:cNvPicPr>
            <a:picLocks noChangeAspect="1"/>
          </p:cNvPicPr>
          <p:nvPr/>
        </p:nvPicPr>
        <p:blipFill>
          <a:blip r:embed="rId5"/>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23491198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a:extLst>
              <a:ext uri="{FF2B5EF4-FFF2-40B4-BE49-F238E27FC236}">
                <a16:creationId xmlns:a16="http://schemas.microsoft.com/office/drawing/2014/main" id="{1BCAA036-FDD1-9F44-A93E-1C0B695D528B}"/>
              </a:ext>
            </a:extLst>
          </p:cNvPr>
          <p:cNvPicPr>
            <a:picLocks noGrp="1" noChangeAspect="1"/>
          </p:cNvPicPr>
          <p:nvPr>
            <p:ph type="pic" idx="13"/>
          </p:nvPr>
        </p:nvPicPr>
        <p:blipFill>
          <a:blip r:embed="rId3"/>
          <a:srcRect t="980" b="980"/>
          <a:stretch>
            <a:fillRect/>
          </a:stretch>
        </p:blipFill>
        <p:spPr/>
      </p:pic>
      <p:sp>
        <p:nvSpPr>
          <p:cNvPr id="4" name="İçerik Yer Tutucusu 3">
            <a:extLst>
              <a:ext uri="{FF2B5EF4-FFF2-40B4-BE49-F238E27FC236}">
                <a16:creationId xmlns:a16="http://schemas.microsoft.com/office/drawing/2014/main" id="{445C5658-F36D-8D4B-A19A-1A2218404893}"/>
              </a:ext>
            </a:extLst>
          </p:cNvPr>
          <p:cNvSpPr>
            <a:spLocks noGrp="1"/>
          </p:cNvSpPr>
          <p:nvPr>
            <p:ph sz="half" idx="1"/>
          </p:nvPr>
        </p:nvSpPr>
        <p:spPr>
          <a:xfrm>
            <a:off x="6424392" y="1844036"/>
            <a:ext cx="5586190" cy="4670244"/>
          </a:xfrm>
        </p:spPr>
        <p:txBody>
          <a:bodyPr>
            <a:normAutofit/>
          </a:bodyPr>
          <a:lstStyle/>
          <a:p>
            <a:r>
              <a:rPr lang="tr-TR" dirty="0"/>
              <a:t>Yatırım kişiye özeldir, tıpkı bir diyet listesi gibi…Her yatırımcının;</a:t>
            </a:r>
          </a:p>
          <a:p>
            <a:r>
              <a:rPr lang="tr-TR" dirty="0"/>
              <a:t>Tasarruf etme amacı, </a:t>
            </a:r>
          </a:p>
          <a:p>
            <a:r>
              <a:rPr lang="tr-TR" dirty="0"/>
              <a:t>Tasarrufu elinde tutma vadesi, </a:t>
            </a:r>
          </a:p>
          <a:p>
            <a:r>
              <a:rPr lang="tr-TR" dirty="0"/>
              <a:t>Karakteri doğrultusunda risk iştahı, </a:t>
            </a:r>
          </a:p>
          <a:p>
            <a:r>
              <a:rPr lang="tr-TR" dirty="0"/>
              <a:t>Yatırımdan beklediği sonuçlar farklıdır. </a:t>
            </a:r>
          </a:p>
          <a:p>
            <a:endParaRPr lang="tr-TR" dirty="0"/>
          </a:p>
          <a:p>
            <a:endParaRPr lang="tr-TR" dirty="0"/>
          </a:p>
        </p:txBody>
      </p:sp>
      <p:pic>
        <p:nvPicPr>
          <p:cNvPr id="7" name="Resim 6">
            <a:extLst>
              <a:ext uri="{FF2B5EF4-FFF2-40B4-BE49-F238E27FC236}">
                <a16:creationId xmlns:a16="http://schemas.microsoft.com/office/drawing/2014/main" id="{4E6AF8F9-CE9A-B84D-9A44-B6D15757C851}"/>
              </a:ext>
            </a:extLst>
          </p:cNvPr>
          <p:cNvPicPr>
            <a:picLocks noChangeAspect="1"/>
          </p:cNvPicPr>
          <p:nvPr/>
        </p:nvPicPr>
        <p:blipFill rotWithShape="1">
          <a:blip r:embed="rId4"/>
          <a:srcRect l="1474" t="8074" r="47305" b="9672"/>
          <a:stretch/>
        </p:blipFill>
        <p:spPr>
          <a:xfrm>
            <a:off x="181418" y="537103"/>
            <a:ext cx="6242974" cy="5640946"/>
          </a:xfrm>
          <a:prstGeom prst="rect">
            <a:avLst/>
          </a:prstGeom>
        </p:spPr>
      </p:pic>
      <p:pic>
        <p:nvPicPr>
          <p:cNvPr id="3" name="Resim 2">
            <a:extLst>
              <a:ext uri="{FF2B5EF4-FFF2-40B4-BE49-F238E27FC236}">
                <a16:creationId xmlns:a16="http://schemas.microsoft.com/office/drawing/2014/main" id="{7CF0E98F-6613-5E4B-B04A-9657E65A50E5}"/>
              </a:ext>
            </a:extLst>
          </p:cNvPr>
          <p:cNvPicPr>
            <a:picLocks noChangeAspect="1"/>
          </p:cNvPicPr>
          <p:nvPr/>
        </p:nvPicPr>
        <p:blipFill>
          <a:blip r:embed="rId5"/>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8654484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Yer Tutucusu 8">
            <a:extLst>
              <a:ext uri="{FF2B5EF4-FFF2-40B4-BE49-F238E27FC236}">
                <a16:creationId xmlns:a16="http://schemas.microsoft.com/office/drawing/2014/main" id="{8D553A15-AEF4-7744-8585-92F37796F30B}"/>
              </a:ext>
            </a:extLst>
          </p:cNvPr>
          <p:cNvPicPr>
            <a:picLocks noGrp="1" noChangeAspect="1"/>
          </p:cNvPicPr>
          <p:nvPr>
            <p:ph type="pic" idx="10"/>
          </p:nvPr>
        </p:nvPicPr>
        <p:blipFill>
          <a:blip r:embed="rId3"/>
          <a:srcRect t="1001" b="1001"/>
          <a:stretch>
            <a:fillRect/>
          </a:stretch>
        </p:blipFill>
        <p:spPr/>
      </p:pic>
      <p:pic>
        <p:nvPicPr>
          <p:cNvPr id="7" name="Resim 6">
            <a:extLst>
              <a:ext uri="{FF2B5EF4-FFF2-40B4-BE49-F238E27FC236}">
                <a16:creationId xmlns:a16="http://schemas.microsoft.com/office/drawing/2014/main" id="{72B830FA-5056-AE4E-8082-33B2BBEE8971}"/>
              </a:ext>
            </a:extLst>
          </p:cNvPr>
          <p:cNvPicPr>
            <a:picLocks noChangeAspect="1"/>
          </p:cNvPicPr>
          <p:nvPr/>
        </p:nvPicPr>
        <p:blipFill rotWithShape="1">
          <a:blip r:embed="rId4"/>
          <a:srcRect l="50000"/>
          <a:stretch/>
        </p:blipFill>
        <p:spPr>
          <a:xfrm>
            <a:off x="289273" y="997585"/>
            <a:ext cx="4568193" cy="5140740"/>
          </a:xfrm>
          <a:prstGeom prst="rect">
            <a:avLst/>
          </a:prstGeom>
        </p:spPr>
      </p:pic>
      <p:sp>
        <p:nvSpPr>
          <p:cNvPr id="2" name="Başlık 1">
            <a:extLst>
              <a:ext uri="{FF2B5EF4-FFF2-40B4-BE49-F238E27FC236}">
                <a16:creationId xmlns:a16="http://schemas.microsoft.com/office/drawing/2014/main" id="{FDF4DB10-4678-E145-811E-54E5F43D382A}"/>
              </a:ext>
            </a:extLst>
          </p:cNvPr>
          <p:cNvSpPr>
            <a:spLocks noGrp="1"/>
          </p:cNvSpPr>
          <p:nvPr>
            <p:ph type="title"/>
          </p:nvPr>
        </p:nvSpPr>
        <p:spPr/>
        <p:txBody>
          <a:bodyPr/>
          <a:lstStyle/>
          <a:p>
            <a:r>
              <a:rPr lang="tr-TR" dirty="0"/>
              <a:t>Riskin Dağıtılması</a:t>
            </a:r>
          </a:p>
        </p:txBody>
      </p:sp>
      <p:sp>
        <p:nvSpPr>
          <p:cNvPr id="3" name="İçerik Yer Tutucusu 2">
            <a:extLst>
              <a:ext uri="{FF2B5EF4-FFF2-40B4-BE49-F238E27FC236}">
                <a16:creationId xmlns:a16="http://schemas.microsoft.com/office/drawing/2014/main" id="{DF8FBD2A-24BD-CB4E-BE93-050683F94741}"/>
              </a:ext>
            </a:extLst>
          </p:cNvPr>
          <p:cNvSpPr>
            <a:spLocks noGrp="1"/>
          </p:cNvSpPr>
          <p:nvPr>
            <p:ph idx="1"/>
          </p:nvPr>
        </p:nvSpPr>
        <p:spPr>
          <a:xfrm>
            <a:off x="4587528" y="1717260"/>
            <a:ext cx="6887458" cy="5140740"/>
          </a:xfrm>
        </p:spPr>
        <p:txBody>
          <a:bodyPr>
            <a:normAutofit/>
          </a:bodyPr>
          <a:lstStyle/>
          <a:p>
            <a:pPr>
              <a:spcBef>
                <a:spcPts val="1400"/>
              </a:spcBef>
              <a:buSzPts val="2200"/>
            </a:pPr>
            <a:r>
              <a:rPr lang="en-US" dirty="0" err="1"/>
              <a:t>Elimizde</a:t>
            </a:r>
            <a:r>
              <a:rPr lang="tr-TR" dirty="0"/>
              <a:t>ki yumurtaları aynı</a:t>
            </a:r>
            <a:r>
              <a:rPr lang="en-US" dirty="0"/>
              <a:t> </a:t>
            </a:r>
            <a:r>
              <a:rPr lang="en-US" dirty="0" err="1"/>
              <a:t>sepete</a:t>
            </a:r>
            <a:r>
              <a:rPr lang="en-US" dirty="0"/>
              <a:t> </a:t>
            </a:r>
            <a:r>
              <a:rPr lang="en-US" dirty="0" err="1"/>
              <a:t>koyarsak</a:t>
            </a:r>
            <a:r>
              <a:rPr lang="tr-TR" dirty="0"/>
              <a:t>,</a:t>
            </a:r>
            <a:r>
              <a:rPr lang="en-US" dirty="0"/>
              <a:t> </a:t>
            </a:r>
            <a:r>
              <a:rPr lang="en-US" dirty="0" err="1"/>
              <a:t>sepet</a:t>
            </a:r>
            <a:r>
              <a:rPr lang="en-US" dirty="0"/>
              <a:t> </a:t>
            </a:r>
            <a:r>
              <a:rPr lang="en-US" dirty="0" err="1"/>
              <a:t>hasar</a:t>
            </a:r>
            <a:r>
              <a:rPr lang="en-US" dirty="0"/>
              <a:t> </a:t>
            </a:r>
            <a:r>
              <a:rPr lang="en-US" dirty="0" err="1"/>
              <a:t>gördüğünde</a:t>
            </a:r>
            <a:r>
              <a:rPr lang="en-US" dirty="0"/>
              <a:t> </a:t>
            </a:r>
            <a:r>
              <a:rPr lang="en-US" dirty="0" err="1"/>
              <a:t>tüm</a:t>
            </a:r>
            <a:r>
              <a:rPr lang="en-US" dirty="0"/>
              <a:t> </a:t>
            </a:r>
            <a:r>
              <a:rPr lang="en-US" dirty="0" err="1"/>
              <a:t>yumurtaları</a:t>
            </a:r>
            <a:r>
              <a:rPr lang="en-US" dirty="0"/>
              <a:t> </a:t>
            </a:r>
            <a:r>
              <a:rPr lang="en-US" dirty="0" err="1"/>
              <a:t>kaybede</a:t>
            </a:r>
            <a:r>
              <a:rPr lang="tr-TR" dirty="0"/>
              <a:t>bili</a:t>
            </a:r>
            <a:r>
              <a:rPr lang="en-US" dirty="0" err="1"/>
              <a:t>riz</a:t>
            </a:r>
            <a:r>
              <a:rPr lang="en-US" dirty="0"/>
              <a:t>. </a:t>
            </a:r>
          </a:p>
          <a:p>
            <a:pPr>
              <a:spcBef>
                <a:spcPts val="1400"/>
              </a:spcBef>
              <a:buSzPts val="2200"/>
            </a:pPr>
            <a:r>
              <a:rPr lang="en-US" dirty="0" err="1"/>
              <a:t>Oysa</a:t>
            </a:r>
            <a:r>
              <a:rPr lang="en-US" dirty="0"/>
              <a:t> </a:t>
            </a:r>
            <a:r>
              <a:rPr lang="en-US" dirty="0" err="1"/>
              <a:t>yumurtaları</a:t>
            </a:r>
            <a:r>
              <a:rPr lang="en-US" dirty="0"/>
              <a:t> </a:t>
            </a:r>
            <a:r>
              <a:rPr lang="en-US" dirty="0" err="1"/>
              <a:t>birden</a:t>
            </a:r>
            <a:r>
              <a:rPr lang="en-US" dirty="0"/>
              <a:t> </a:t>
            </a:r>
            <a:r>
              <a:rPr lang="en-US" dirty="0" err="1"/>
              <a:t>fazla</a:t>
            </a:r>
            <a:r>
              <a:rPr lang="en-US" dirty="0"/>
              <a:t> </a:t>
            </a:r>
            <a:r>
              <a:rPr lang="en-US" dirty="0" err="1"/>
              <a:t>sepete</a:t>
            </a:r>
            <a:r>
              <a:rPr lang="en-US" dirty="0"/>
              <a:t> </a:t>
            </a:r>
            <a:r>
              <a:rPr lang="en-US" dirty="0" err="1"/>
              <a:t>dağıt</a:t>
            </a:r>
            <a:r>
              <a:rPr lang="tr-TR" dirty="0" err="1"/>
              <a:t>ırsak</a:t>
            </a:r>
            <a:r>
              <a:rPr lang="en-US" dirty="0"/>
              <a:t>, </a:t>
            </a:r>
            <a:r>
              <a:rPr lang="en-US" dirty="0" err="1"/>
              <a:t>riski</a:t>
            </a:r>
            <a:r>
              <a:rPr lang="en-US" dirty="0"/>
              <a:t> </a:t>
            </a:r>
            <a:r>
              <a:rPr lang="en-US" dirty="0" err="1"/>
              <a:t>dağıtmış</a:t>
            </a:r>
            <a:r>
              <a:rPr lang="en-US" dirty="0"/>
              <a:t> </a:t>
            </a:r>
            <a:r>
              <a:rPr lang="en-US" dirty="0" err="1"/>
              <a:t>olur</a:t>
            </a:r>
            <a:r>
              <a:rPr lang="tr-TR" dirty="0"/>
              <a:t>uz</a:t>
            </a:r>
            <a:r>
              <a:rPr lang="en-US" dirty="0"/>
              <a:t>. </a:t>
            </a:r>
          </a:p>
          <a:p>
            <a:pPr>
              <a:spcBef>
                <a:spcPts val="1400"/>
              </a:spcBef>
              <a:buSzPts val="2200"/>
            </a:pPr>
            <a:r>
              <a:rPr lang="en-US" dirty="0" err="1"/>
              <a:t>Aynı</a:t>
            </a:r>
            <a:r>
              <a:rPr lang="en-US" dirty="0"/>
              <a:t> </a:t>
            </a:r>
            <a:r>
              <a:rPr lang="en-US" dirty="0" err="1"/>
              <a:t>şekilde</a:t>
            </a:r>
            <a:r>
              <a:rPr lang="en-US" dirty="0"/>
              <a:t> </a:t>
            </a:r>
            <a:r>
              <a:rPr lang="en-US" dirty="0" err="1"/>
              <a:t>riski</a:t>
            </a:r>
            <a:r>
              <a:rPr lang="en-US" dirty="0"/>
              <a:t> </a:t>
            </a:r>
            <a:r>
              <a:rPr lang="en-US" dirty="0" err="1"/>
              <a:t>dağıtmak</a:t>
            </a:r>
            <a:r>
              <a:rPr lang="en-US" dirty="0"/>
              <a:t> </a:t>
            </a:r>
            <a:r>
              <a:rPr lang="en-US" dirty="0" err="1"/>
              <a:t>için</a:t>
            </a:r>
            <a:r>
              <a:rPr lang="en-US" dirty="0"/>
              <a:t> </a:t>
            </a:r>
            <a:r>
              <a:rPr lang="en-US" dirty="0" err="1"/>
              <a:t>tek</a:t>
            </a:r>
            <a:r>
              <a:rPr lang="en-US" dirty="0"/>
              <a:t> </a:t>
            </a:r>
            <a:r>
              <a:rPr lang="en-US" dirty="0" err="1"/>
              <a:t>yatırım</a:t>
            </a:r>
            <a:r>
              <a:rPr lang="en-US" dirty="0"/>
              <a:t> </a:t>
            </a:r>
            <a:r>
              <a:rPr lang="en-US" dirty="0" err="1"/>
              <a:t>aracına</a:t>
            </a:r>
            <a:r>
              <a:rPr lang="en-US" dirty="0"/>
              <a:t> </a:t>
            </a:r>
            <a:r>
              <a:rPr lang="en-US" dirty="0" err="1"/>
              <a:t>değil</a:t>
            </a:r>
            <a:r>
              <a:rPr lang="en-US" dirty="0"/>
              <a:t>, </a:t>
            </a:r>
            <a:r>
              <a:rPr lang="en-US" dirty="0" err="1"/>
              <a:t>birden</a:t>
            </a:r>
            <a:r>
              <a:rPr lang="en-US" dirty="0"/>
              <a:t> </a:t>
            </a:r>
            <a:r>
              <a:rPr lang="en-US" dirty="0" err="1"/>
              <a:t>fazla</a:t>
            </a:r>
            <a:r>
              <a:rPr lang="en-US" dirty="0"/>
              <a:t> </a:t>
            </a:r>
            <a:r>
              <a:rPr lang="en-US" dirty="0" err="1"/>
              <a:t>yatırım</a:t>
            </a:r>
            <a:r>
              <a:rPr lang="en-US" dirty="0"/>
              <a:t> </a:t>
            </a:r>
            <a:r>
              <a:rPr lang="en-US" dirty="0" err="1"/>
              <a:t>aracına</a:t>
            </a:r>
            <a:r>
              <a:rPr lang="en-US" dirty="0"/>
              <a:t> </a:t>
            </a:r>
            <a:r>
              <a:rPr lang="en-US" dirty="0" err="1"/>
              <a:t>yatırım</a:t>
            </a:r>
            <a:r>
              <a:rPr lang="en-US" dirty="0"/>
              <a:t> </a:t>
            </a:r>
            <a:r>
              <a:rPr lang="en-US" dirty="0" err="1"/>
              <a:t>yapmalıyız</a:t>
            </a:r>
            <a:r>
              <a:rPr lang="en-US" dirty="0"/>
              <a:t>. </a:t>
            </a:r>
          </a:p>
          <a:p>
            <a:pPr>
              <a:spcBef>
                <a:spcPts val="1400"/>
              </a:spcBef>
              <a:buSzPts val="2200"/>
            </a:pPr>
            <a:r>
              <a:rPr lang="en-US" dirty="0" err="1"/>
              <a:t>Örneğin</a:t>
            </a:r>
            <a:r>
              <a:rPr lang="en-US" dirty="0"/>
              <a:t> 100.000 TL </a:t>
            </a:r>
            <a:r>
              <a:rPr lang="en-US" dirty="0" err="1"/>
              <a:t>tasarrufumuz</a:t>
            </a:r>
            <a:r>
              <a:rPr lang="en-US" dirty="0"/>
              <a:t> var </a:t>
            </a:r>
            <a:r>
              <a:rPr lang="en-US" dirty="0" err="1"/>
              <a:t>ise</a:t>
            </a:r>
            <a:r>
              <a:rPr lang="en-US" dirty="0"/>
              <a:t>, belli </a:t>
            </a:r>
            <a:r>
              <a:rPr lang="en-US" dirty="0" err="1"/>
              <a:t>bir</a:t>
            </a:r>
            <a:r>
              <a:rPr lang="en-US" dirty="0"/>
              <a:t> </a:t>
            </a:r>
            <a:r>
              <a:rPr lang="en-US" dirty="0" err="1"/>
              <a:t>yüzdesini</a:t>
            </a:r>
            <a:r>
              <a:rPr lang="en-US" dirty="0"/>
              <a:t> </a:t>
            </a:r>
            <a:r>
              <a:rPr lang="en-US" dirty="0" err="1"/>
              <a:t>hesaba</a:t>
            </a:r>
            <a:r>
              <a:rPr lang="en-US" dirty="0"/>
              <a:t>, belli </a:t>
            </a:r>
            <a:r>
              <a:rPr lang="en-US" dirty="0" err="1"/>
              <a:t>bir</a:t>
            </a:r>
            <a:r>
              <a:rPr lang="en-US" dirty="0"/>
              <a:t> </a:t>
            </a:r>
            <a:r>
              <a:rPr lang="en-US" dirty="0" err="1"/>
              <a:t>yüzdesini</a:t>
            </a:r>
            <a:r>
              <a:rPr lang="en-US" dirty="0"/>
              <a:t> </a:t>
            </a:r>
            <a:r>
              <a:rPr lang="en-US" dirty="0" err="1"/>
              <a:t>altına</a:t>
            </a:r>
            <a:r>
              <a:rPr lang="en-US" dirty="0"/>
              <a:t>, </a:t>
            </a:r>
            <a:r>
              <a:rPr lang="en-US" dirty="0" err="1"/>
              <a:t>kalanı</a:t>
            </a:r>
            <a:r>
              <a:rPr lang="en-US" dirty="0"/>
              <a:t> </a:t>
            </a:r>
            <a:r>
              <a:rPr lang="en-US" dirty="0" err="1"/>
              <a:t>ise</a:t>
            </a:r>
            <a:r>
              <a:rPr lang="en-US" dirty="0"/>
              <a:t> </a:t>
            </a:r>
            <a:r>
              <a:rPr lang="en-US" dirty="0" err="1"/>
              <a:t>tahvile</a:t>
            </a:r>
            <a:r>
              <a:rPr lang="en-US" dirty="0"/>
              <a:t> </a:t>
            </a:r>
            <a:r>
              <a:rPr lang="en-US" dirty="0" err="1"/>
              <a:t>yatırabiliriz</a:t>
            </a:r>
            <a:r>
              <a:rPr lang="en-US" dirty="0"/>
              <a:t>. </a:t>
            </a:r>
          </a:p>
          <a:p>
            <a:pPr marL="0" lvl="0" indent="0" algn="just">
              <a:spcBef>
                <a:spcPts val="1400"/>
              </a:spcBef>
              <a:buSzPts val="2200"/>
              <a:buNone/>
            </a:pPr>
            <a:endParaRPr lang="en-US" dirty="0"/>
          </a:p>
          <a:p>
            <a:pPr marL="0" lvl="0" indent="0" algn="just">
              <a:spcBef>
                <a:spcPts val="1400"/>
              </a:spcBef>
              <a:buSzPts val="2200"/>
              <a:buNone/>
            </a:pPr>
            <a:endParaRPr lang="en-US" dirty="0"/>
          </a:p>
          <a:p>
            <a:pPr marL="0" lvl="0" indent="0" algn="just">
              <a:spcBef>
                <a:spcPts val="1400"/>
              </a:spcBef>
              <a:buSzPts val="2200"/>
              <a:buNone/>
            </a:pPr>
            <a:endParaRPr lang="en-US" dirty="0"/>
          </a:p>
          <a:p>
            <a:pPr marL="0" lvl="0" indent="0" algn="just">
              <a:spcBef>
                <a:spcPts val="1400"/>
              </a:spcBef>
              <a:buSzPts val="2200"/>
              <a:buNone/>
            </a:pPr>
            <a:endParaRPr lang="en-US" dirty="0"/>
          </a:p>
          <a:p>
            <a:endParaRPr lang="tr-TR" dirty="0"/>
          </a:p>
        </p:txBody>
      </p:sp>
      <p:pic>
        <p:nvPicPr>
          <p:cNvPr id="4" name="Resim 3">
            <a:extLst>
              <a:ext uri="{FF2B5EF4-FFF2-40B4-BE49-F238E27FC236}">
                <a16:creationId xmlns:a16="http://schemas.microsoft.com/office/drawing/2014/main" id="{4B879404-AF14-F1B2-81F9-1B0CCDB6313E}"/>
              </a:ext>
            </a:extLst>
          </p:cNvPr>
          <p:cNvPicPr>
            <a:picLocks noChangeAspect="1"/>
          </p:cNvPicPr>
          <p:nvPr/>
        </p:nvPicPr>
        <p:blipFill>
          <a:blip r:embed="rId5"/>
          <a:stretch>
            <a:fillRect/>
          </a:stretch>
        </p:blipFill>
        <p:spPr>
          <a:xfrm>
            <a:off x="5480050" y="6176963"/>
            <a:ext cx="1314450" cy="662782"/>
          </a:xfrm>
          <a:prstGeom prst="rect">
            <a:avLst/>
          </a:prstGeom>
        </p:spPr>
      </p:pic>
    </p:spTree>
    <p:extLst>
      <p:ext uri="{BB962C8B-B14F-4D97-AF65-F5344CB8AC3E}">
        <p14:creationId xmlns:p14="http://schemas.microsoft.com/office/powerpoint/2010/main" val="32464634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Yer Tutucusu 6">
            <a:extLst>
              <a:ext uri="{FF2B5EF4-FFF2-40B4-BE49-F238E27FC236}">
                <a16:creationId xmlns:a16="http://schemas.microsoft.com/office/drawing/2014/main" id="{54D6F561-D8D3-144E-9883-AE7BD12C3D10}"/>
              </a:ext>
            </a:extLst>
          </p:cNvPr>
          <p:cNvPicPr>
            <a:picLocks noGrp="1" noChangeAspect="1"/>
          </p:cNvPicPr>
          <p:nvPr>
            <p:ph type="pic" idx="1"/>
          </p:nvPr>
        </p:nvPicPr>
        <p:blipFill>
          <a:blip r:embed="rId3"/>
          <a:srcRect t="661" b="661"/>
          <a:stretch>
            <a:fillRect/>
          </a:stretch>
        </p:blipFill>
        <p:spPr/>
      </p:pic>
      <p:pic>
        <p:nvPicPr>
          <p:cNvPr id="5" name="Resim 4">
            <a:extLst>
              <a:ext uri="{FF2B5EF4-FFF2-40B4-BE49-F238E27FC236}">
                <a16:creationId xmlns:a16="http://schemas.microsoft.com/office/drawing/2014/main" id="{8B127EBC-6AAF-7E4C-B852-E9D9889F9F8B}"/>
              </a:ext>
            </a:extLst>
          </p:cNvPr>
          <p:cNvPicPr>
            <a:picLocks noChangeAspect="1"/>
          </p:cNvPicPr>
          <p:nvPr/>
        </p:nvPicPr>
        <p:blipFill rotWithShape="1">
          <a:blip r:embed="rId4"/>
          <a:srcRect l="48724"/>
          <a:stretch/>
        </p:blipFill>
        <p:spPr>
          <a:xfrm>
            <a:off x="-89208" y="11151"/>
            <a:ext cx="6249768" cy="6858000"/>
          </a:xfrm>
          <a:prstGeom prst="rect">
            <a:avLst/>
          </a:prstGeom>
        </p:spPr>
      </p:pic>
      <p:sp>
        <p:nvSpPr>
          <p:cNvPr id="2" name="Başlık 1">
            <a:extLst>
              <a:ext uri="{FF2B5EF4-FFF2-40B4-BE49-F238E27FC236}">
                <a16:creationId xmlns:a16="http://schemas.microsoft.com/office/drawing/2014/main" id="{BD6EC3BF-7EED-2C4E-AC81-BE76A9293236}"/>
              </a:ext>
            </a:extLst>
          </p:cNvPr>
          <p:cNvSpPr>
            <a:spLocks noGrp="1"/>
          </p:cNvSpPr>
          <p:nvPr>
            <p:ph type="title"/>
          </p:nvPr>
        </p:nvSpPr>
        <p:spPr>
          <a:xfrm>
            <a:off x="6399928" y="598880"/>
            <a:ext cx="5011757" cy="1674564"/>
          </a:xfrm>
        </p:spPr>
        <p:txBody>
          <a:bodyPr/>
          <a:lstStyle/>
          <a:p>
            <a:r>
              <a:rPr lang="tr-TR" dirty="0"/>
              <a:t>Portföy Kavramı</a:t>
            </a:r>
          </a:p>
        </p:txBody>
      </p:sp>
      <p:sp>
        <p:nvSpPr>
          <p:cNvPr id="4" name="İçerik Yer Tutucusu 3">
            <a:extLst>
              <a:ext uri="{FF2B5EF4-FFF2-40B4-BE49-F238E27FC236}">
                <a16:creationId xmlns:a16="http://schemas.microsoft.com/office/drawing/2014/main" id="{E3019DFC-206F-BE4D-8595-2FC290F62C1C}"/>
              </a:ext>
            </a:extLst>
          </p:cNvPr>
          <p:cNvSpPr>
            <a:spLocks noGrp="1"/>
          </p:cNvSpPr>
          <p:nvPr>
            <p:ph idx="13"/>
          </p:nvPr>
        </p:nvSpPr>
        <p:spPr>
          <a:xfrm>
            <a:off x="6160560" y="1856935"/>
            <a:ext cx="5840940" cy="4072229"/>
          </a:xfrm>
        </p:spPr>
        <p:txBody>
          <a:bodyPr>
            <a:normAutofit/>
          </a:bodyPr>
          <a:lstStyle/>
          <a:p>
            <a:r>
              <a:rPr lang="tr-TR" dirty="0"/>
              <a:t>Eğer ki tüm yumurtalar bir sepette olursa sepet yere düşerse tüm yumurtalar kırılır. Buradan hareketle yatırımlarda da portföyü çeşitlendirerek riski dağıtma yapılmalıdır.</a:t>
            </a:r>
          </a:p>
          <a:p>
            <a:r>
              <a:rPr lang="tr-TR" dirty="0"/>
              <a:t>Gerçek veya tüzel kişilerin yatırım yapmak veya kazanç elde etmek için var olan nakit para, döviz, tahvil hisse senedi, mevduat, bono, opsiyon ve dijital para gibi yatırım araçlarının toplam değeridir.</a:t>
            </a:r>
          </a:p>
          <a:p>
            <a:endParaRPr lang="tr-TR" dirty="0"/>
          </a:p>
          <a:p>
            <a:endParaRPr lang="tr-TR" dirty="0"/>
          </a:p>
          <a:p>
            <a:endParaRPr lang="tr-TR" dirty="0"/>
          </a:p>
        </p:txBody>
      </p:sp>
      <p:pic>
        <p:nvPicPr>
          <p:cNvPr id="3" name="Resim 2">
            <a:extLst>
              <a:ext uri="{FF2B5EF4-FFF2-40B4-BE49-F238E27FC236}">
                <a16:creationId xmlns:a16="http://schemas.microsoft.com/office/drawing/2014/main" id="{D0A2C1CE-ACAB-3D4B-8BCD-EF5E50B3FE9E}"/>
              </a:ext>
            </a:extLst>
          </p:cNvPr>
          <p:cNvPicPr>
            <a:picLocks noChangeAspect="1"/>
          </p:cNvPicPr>
          <p:nvPr/>
        </p:nvPicPr>
        <p:blipFill>
          <a:blip r:embed="rId5"/>
          <a:stretch>
            <a:fillRect/>
          </a:stretch>
        </p:blipFill>
        <p:spPr>
          <a:xfrm>
            <a:off x="5410200" y="6210300"/>
            <a:ext cx="1371600" cy="584200"/>
          </a:xfrm>
          <a:prstGeom prst="rect">
            <a:avLst/>
          </a:prstGeom>
        </p:spPr>
      </p:pic>
    </p:spTree>
    <p:extLst>
      <p:ext uri="{BB962C8B-B14F-4D97-AF65-F5344CB8AC3E}">
        <p14:creationId xmlns:p14="http://schemas.microsoft.com/office/powerpoint/2010/main" val="30113875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a:extLst>
              <a:ext uri="{FF2B5EF4-FFF2-40B4-BE49-F238E27FC236}">
                <a16:creationId xmlns:a16="http://schemas.microsoft.com/office/drawing/2014/main" id="{FFA9B41B-2B59-3542-897E-8E3DCB241A39}"/>
              </a:ext>
            </a:extLst>
          </p:cNvPr>
          <p:cNvPicPr>
            <a:picLocks noGrp="1" noChangeAspect="1"/>
          </p:cNvPicPr>
          <p:nvPr>
            <p:ph type="pic" idx="1"/>
          </p:nvPr>
        </p:nvPicPr>
        <p:blipFill>
          <a:blip r:embed="rId3"/>
          <a:srcRect t="661" b="661"/>
          <a:stretch>
            <a:fillRect/>
          </a:stretch>
        </p:blipFill>
        <p:spPr/>
      </p:pic>
      <p:sp>
        <p:nvSpPr>
          <p:cNvPr id="3" name="Başlık 2">
            <a:extLst>
              <a:ext uri="{FF2B5EF4-FFF2-40B4-BE49-F238E27FC236}">
                <a16:creationId xmlns:a16="http://schemas.microsoft.com/office/drawing/2014/main" id="{74A4ED64-1FE9-0E4A-9511-DE0A5F7E1ACE}"/>
              </a:ext>
            </a:extLst>
          </p:cNvPr>
          <p:cNvSpPr>
            <a:spLocks noGrp="1"/>
          </p:cNvSpPr>
          <p:nvPr>
            <p:ph type="title"/>
          </p:nvPr>
        </p:nvSpPr>
        <p:spPr>
          <a:xfrm>
            <a:off x="920906" y="398902"/>
            <a:ext cx="5011757" cy="1674564"/>
          </a:xfrm>
        </p:spPr>
        <p:txBody>
          <a:bodyPr/>
          <a:lstStyle/>
          <a:p>
            <a:r>
              <a:rPr lang="tr-TR" dirty="0"/>
              <a:t>Portföy Oluşturma (örnek)</a:t>
            </a:r>
          </a:p>
        </p:txBody>
      </p:sp>
      <p:sp>
        <p:nvSpPr>
          <p:cNvPr id="4" name="İçerik Yer Tutucusu 3">
            <a:extLst>
              <a:ext uri="{FF2B5EF4-FFF2-40B4-BE49-F238E27FC236}">
                <a16:creationId xmlns:a16="http://schemas.microsoft.com/office/drawing/2014/main" id="{958934D8-274D-A84B-9FCC-AAB8116D7FB2}"/>
              </a:ext>
            </a:extLst>
          </p:cNvPr>
          <p:cNvSpPr>
            <a:spLocks noGrp="1"/>
          </p:cNvSpPr>
          <p:nvPr>
            <p:ph idx="13"/>
          </p:nvPr>
        </p:nvSpPr>
        <p:spPr>
          <a:xfrm>
            <a:off x="920906" y="1908366"/>
            <a:ext cx="5721194" cy="3966727"/>
          </a:xfrm>
        </p:spPr>
        <p:txBody>
          <a:bodyPr>
            <a:normAutofit/>
          </a:bodyPr>
          <a:lstStyle/>
          <a:p>
            <a:pPr marL="0" indent="0">
              <a:buNone/>
            </a:pPr>
            <a:r>
              <a:rPr lang="tr-TR" dirty="0"/>
              <a:t>Paranızın; </a:t>
            </a:r>
          </a:p>
          <a:p>
            <a:r>
              <a:rPr lang="tr-TR" dirty="0"/>
              <a:t>%40’ını Vadeli Hesaplarda</a:t>
            </a:r>
          </a:p>
          <a:p>
            <a:r>
              <a:rPr lang="tr-TR" dirty="0"/>
              <a:t>%30’unu Altın, Döviz </a:t>
            </a:r>
          </a:p>
          <a:p>
            <a:r>
              <a:rPr lang="tr-TR" dirty="0"/>
              <a:t>%20’sini Riskli Yatırım enstrümanlarında (Borsa, Bono, Opsiyon, vs.)</a:t>
            </a:r>
          </a:p>
          <a:p>
            <a:r>
              <a:rPr lang="tr-TR" dirty="0"/>
              <a:t>%10'unu Kripto Paralarda (Riskli Regülasyonu olmayan </a:t>
            </a:r>
            <a:r>
              <a:rPr lang="tr-TR" dirty="0" err="1"/>
              <a:t>esntrümanlarda</a:t>
            </a:r>
            <a:r>
              <a:rPr lang="tr-TR" dirty="0"/>
              <a:t>)</a:t>
            </a:r>
          </a:p>
          <a:p>
            <a:endParaRPr lang="tr-TR" dirty="0"/>
          </a:p>
          <a:p>
            <a:pPr marL="0" indent="0">
              <a:buNone/>
            </a:pPr>
            <a:endParaRPr lang="tr-TR" dirty="0"/>
          </a:p>
          <a:p>
            <a:endParaRPr lang="tr-TR" dirty="0"/>
          </a:p>
        </p:txBody>
      </p:sp>
      <p:pic>
        <p:nvPicPr>
          <p:cNvPr id="7" name="Resim 6">
            <a:extLst>
              <a:ext uri="{FF2B5EF4-FFF2-40B4-BE49-F238E27FC236}">
                <a16:creationId xmlns:a16="http://schemas.microsoft.com/office/drawing/2014/main" id="{C8BEF352-F434-644E-816A-5981E2DBA780}"/>
              </a:ext>
            </a:extLst>
          </p:cNvPr>
          <p:cNvPicPr>
            <a:picLocks noChangeAspect="1"/>
          </p:cNvPicPr>
          <p:nvPr/>
        </p:nvPicPr>
        <p:blipFill rotWithShape="1">
          <a:blip r:embed="rId4"/>
          <a:srcRect l="48724"/>
          <a:stretch/>
        </p:blipFill>
        <p:spPr>
          <a:xfrm>
            <a:off x="5940426" y="0"/>
            <a:ext cx="6249768" cy="6946900"/>
          </a:xfrm>
          <a:prstGeom prst="rect">
            <a:avLst/>
          </a:prstGeom>
        </p:spPr>
      </p:pic>
      <p:sp>
        <p:nvSpPr>
          <p:cNvPr id="8" name="İçerik Yer Tutucusu 3">
            <a:extLst>
              <a:ext uri="{FF2B5EF4-FFF2-40B4-BE49-F238E27FC236}">
                <a16:creationId xmlns:a16="http://schemas.microsoft.com/office/drawing/2014/main" id="{ABB61D1D-069E-2041-A351-068226DA39E5}"/>
              </a:ext>
            </a:extLst>
          </p:cNvPr>
          <p:cNvSpPr txBox="1">
            <a:spLocks/>
          </p:cNvSpPr>
          <p:nvPr/>
        </p:nvSpPr>
        <p:spPr>
          <a:xfrm>
            <a:off x="657322" y="6247379"/>
            <a:ext cx="4714778" cy="9417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rgbClr val="3E4345"/>
                </a:solidFill>
                <a:latin typeface="Segoe UI Light" panose="020B0402040204020203" pitchFamily="34" charset="0"/>
                <a:ea typeface="+mn-ea"/>
                <a:cs typeface="Segoe UI 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3E4345"/>
                </a:solidFill>
                <a:latin typeface="Segoe UI Light" panose="020B0402040204020203" pitchFamily="34" charset="0"/>
                <a:ea typeface="+mn-ea"/>
                <a:cs typeface="Segoe UI 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b="0" i="0" kern="1200">
                <a:solidFill>
                  <a:srgbClr val="3E4345"/>
                </a:solidFill>
                <a:latin typeface="Segoe UI Light" panose="020B0402040204020203" pitchFamily="34" charset="0"/>
                <a:ea typeface="+mn-ea"/>
                <a:cs typeface="Segoe UI 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b="0" i="0" kern="1200">
                <a:solidFill>
                  <a:srgbClr val="3E4345"/>
                </a:solidFill>
                <a:latin typeface="Segoe UI Light" panose="020B0402040204020203" pitchFamily="34" charset="0"/>
                <a:ea typeface="+mn-ea"/>
                <a:cs typeface="Segoe UI 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b="0" i="0" kern="1200">
                <a:solidFill>
                  <a:srgbClr val="3E4345"/>
                </a:solidFill>
                <a:latin typeface="Segoe UI Light" panose="020B0402040204020203" pitchFamily="34" charset="0"/>
                <a:ea typeface="+mn-ea"/>
                <a:cs typeface="Segoe UI 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1400" dirty="0">
                <a:solidFill>
                  <a:schemeClr val="bg1"/>
                </a:solidFill>
              </a:rPr>
              <a:t>***Burada yer alan görüşler yatırım danışmanlığı kapsamında değildir.</a:t>
            </a:r>
          </a:p>
        </p:txBody>
      </p:sp>
      <p:pic>
        <p:nvPicPr>
          <p:cNvPr id="2" name="Resim 1">
            <a:extLst>
              <a:ext uri="{FF2B5EF4-FFF2-40B4-BE49-F238E27FC236}">
                <a16:creationId xmlns:a16="http://schemas.microsoft.com/office/drawing/2014/main" id="{419A0F10-479A-83C3-69B6-173D26401636}"/>
              </a:ext>
            </a:extLst>
          </p:cNvPr>
          <p:cNvPicPr>
            <a:picLocks noChangeAspect="1"/>
          </p:cNvPicPr>
          <p:nvPr/>
        </p:nvPicPr>
        <p:blipFill>
          <a:blip r:embed="rId5"/>
          <a:stretch>
            <a:fillRect/>
          </a:stretch>
        </p:blipFill>
        <p:spPr>
          <a:xfrm>
            <a:off x="5410200" y="6210300"/>
            <a:ext cx="1371600" cy="584200"/>
          </a:xfrm>
          <a:prstGeom prst="rect">
            <a:avLst/>
          </a:prstGeom>
        </p:spPr>
      </p:pic>
    </p:spTree>
    <p:extLst>
      <p:ext uri="{BB962C8B-B14F-4D97-AF65-F5344CB8AC3E}">
        <p14:creationId xmlns:p14="http://schemas.microsoft.com/office/powerpoint/2010/main" val="7097138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Yer Tutucusu 6">
            <a:extLst>
              <a:ext uri="{FF2B5EF4-FFF2-40B4-BE49-F238E27FC236}">
                <a16:creationId xmlns:a16="http://schemas.microsoft.com/office/drawing/2014/main" id="{AAB5D875-E8A4-4B49-9E79-61DF3D5F0D04}"/>
              </a:ext>
            </a:extLst>
          </p:cNvPr>
          <p:cNvPicPr>
            <a:picLocks noGrp="1" noChangeAspect="1"/>
          </p:cNvPicPr>
          <p:nvPr>
            <p:ph type="pic" idx="13"/>
          </p:nvPr>
        </p:nvPicPr>
        <p:blipFill>
          <a:blip r:embed="rId3"/>
          <a:srcRect t="980" b="980"/>
          <a:stretch>
            <a:fillRect/>
          </a:stretch>
        </p:blipFill>
        <p:spPr>
          <a:xfrm>
            <a:off x="6871446" y="1263508"/>
            <a:ext cx="4330984" cy="4330984"/>
          </a:xfrm>
        </p:spPr>
      </p:pic>
      <p:pic>
        <p:nvPicPr>
          <p:cNvPr id="6" name="Resim 5">
            <a:extLst>
              <a:ext uri="{FF2B5EF4-FFF2-40B4-BE49-F238E27FC236}">
                <a16:creationId xmlns:a16="http://schemas.microsoft.com/office/drawing/2014/main" id="{53C76843-7E5D-7741-922D-C42EDE959240}"/>
              </a:ext>
            </a:extLst>
          </p:cNvPr>
          <p:cNvPicPr>
            <a:picLocks noChangeAspect="1"/>
          </p:cNvPicPr>
          <p:nvPr/>
        </p:nvPicPr>
        <p:blipFill rotWithShape="1">
          <a:blip r:embed="rId4"/>
          <a:srcRect l="24047" r="24535"/>
          <a:stretch/>
        </p:blipFill>
        <p:spPr>
          <a:xfrm>
            <a:off x="5802580" y="225083"/>
            <a:ext cx="6266985" cy="6858000"/>
          </a:xfrm>
          <a:prstGeom prst="rect">
            <a:avLst/>
          </a:prstGeom>
        </p:spPr>
      </p:pic>
      <p:pic>
        <p:nvPicPr>
          <p:cNvPr id="2" name="Resim 1">
            <a:extLst>
              <a:ext uri="{FF2B5EF4-FFF2-40B4-BE49-F238E27FC236}">
                <a16:creationId xmlns:a16="http://schemas.microsoft.com/office/drawing/2014/main" id="{593869E0-582F-4A79-496F-03E0AF7D520F}"/>
              </a:ext>
            </a:extLst>
          </p:cNvPr>
          <p:cNvPicPr>
            <a:picLocks noChangeAspect="1"/>
          </p:cNvPicPr>
          <p:nvPr/>
        </p:nvPicPr>
        <p:blipFill>
          <a:blip r:embed="rId5"/>
          <a:stretch>
            <a:fillRect/>
          </a:stretch>
        </p:blipFill>
        <p:spPr>
          <a:xfrm>
            <a:off x="5200393" y="6222180"/>
            <a:ext cx="1671053" cy="584200"/>
          </a:xfrm>
          <a:prstGeom prst="rect">
            <a:avLst/>
          </a:prstGeom>
        </p:spPr>
      </p:pic>
      <p:sp>
        <p:nvSpPr>
          <p:cNvPr id="4" name="Metin kutusu 3">
            <a:extLst>
              <a:ext uri="{FF2B5EF4-FFF2-40B4-BE49-F238E27FC236}">
                <a16:creationId xmlns:a16="http://schemas.microsoft.com/office/drawing/2014/main" id="{B6BA6DEC-8042-D545-958B-AD23903ABB80}"/>
              </a:ext>
            </a:extLst>
          </p:cNvPr>
          <p:cNvSpPr txBox="1"/>
          <p:nvPr/>
        </p:nvSpPr>
        <p:spPr>
          <a:xfrm>
            <a:off x="122435" y="1412208"/>
            <a:ext cx="6098344" cy="40934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effectLst/>
                <a:latin typeface="+mn-lt"/>
                <a:ea typeface="+mn-ea"/>
                <a:cs typeface="+mn-cs"/>
              </a:rPr>
              <a:t>Yüksek getiri elde etmeyi herkes ister, hatta bunu düşük risk ile elde etmeyi daha da çok ister.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effectLst/>
                <a:latin typeface="+mn-lt"/>
                <a:ea typeface="+mn-ea"/>
                <a:cs typeface="+mn-cs"/>
              </a:rPr>
              <a:t>Ancak pratikte bu pek mümkün değildir.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effectLst/>
                <a:latin typeface="+mn-lt"/>
                <a:ea typeface="+mn-ea"/>
                <a:cs typeface="+mn-cs"/>
              </a:rPr>
              <a:t>Tasarrufu ayırdığımızda yapılan en büyük yanlışlardan biri yüksek getiri vaadiyle karşımıza çıkan reklamlara, insanlara inanmamızdır.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effectLst/>
                <a:latin typeface="+mn-lt"/>
                <a:ea typeface="+mn-ea"/>
                <a:cs typeface="+mn-cs"/>
              </a:rPr>
              <a:t>Finansal piyasalarda yüksek getiri elde etmek mümkündür elbette, zaman zaman iyi para kazanmış kişilere de rastlayabilirsiniz.</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effectLst/>
                <a:latin typeface="+mn-lt"/>
                <a:ea typeface="+mn-ea"/>
                <a:cs typeface="+mn-cs"/>
              </a:rPr>
              <a:t>Ancak her durumun kendine has bir özelliği vardır. O kişinin yüksek getiri elde ettiği dönemdeki piyasa durumu, seçtiği yatırım aracında o dönem olan özel durumlar bunlardan bazılarıdır</a:t>
            </a:r>
            <a:r>
              <a:rPr lang="tr-TR" sz="2000" kern="1200" dirty="0">
                <a:solidFill>
                  <a:schemeClr val="tx1"/>
                </a:solidFill>
                <a:latin typeface="+mn-lt"/>
                <a:ea typeface="+mn-ea"/>
                <a:cs typeface="+mn-cs"/>
              </a:rPr>
              <a:t>.</a:t>
            </a:r>
            <a:endParaRPr lang="tr-TR" sz="2000" dirty="0"/>
          </a:p>
        </p:txBody>
      </p:sp>
    </p:spTree>
    <p:extLst>
      <p:ext uri="{BB962C8B-B14F-4D97-AF65-F5344CB8AC3E}">
        <p14:creationId xmlns:p14="http://schemas.microsoft.com/office/powerpoint/2010/main" val="224468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8F052A-3D98-6148-ACEE-01DBEE949F06}"/>
              </a:ext>
            </a:extLst>
          </p:cNvPr>
          <p:cNvSpPr>
            <a:spLocks noGrp="1"/>
          </p:cNvSpPr>
          <p:nvPr>
            <p:ph type="title"/>
          </p:nvPr>
        </p:nvSpPr>
        <p:spPr>
          <a:xfrm>
            <a:off x="959386" y="88634"/>
            <a:ext cx="10515600" cy="1325563"/>
          </a:xfrm>
        </p:spPr>
        <p:txBody>
          <a:bodyPr/>
          <a:lstStyle/>
          <a:p>
            <a:r>
              <a:rPr lang="tr-TR" dirty="0"/>
              <a:t>Spekülasyon ile manipülasyon arasındaki fark nedir?</a:t>
            </a:r>
          </a:p>
        </p:txBody>
      </p:sp>
      <p:sp>
        <p:nvSpPr>
          <p:cNvPr id="3" name="İçerik Yer Tutucusu 2">
            <a:extLst>
              <a:ext uri="{FF2B5EF4-FFF2-40B4-BE49-F238E27FC236}">
                <a16:creationId xmlns:a16="http://schemas.microsoft.com/office/drawing/2014/main" id="{8EC24F60-4F3A-7B4D-B225-BE1B6AEEDC74}"/>
              </a:ext>
            </a:extLst>
          </p:cNvPr>
          <p:cNvSpPr>
            <a:spLocks noGrp="1"/>
          </p:cNvSpPr>
          <p:nvPr>
            <p:ph idx="1"/>
          </p:nvPr>
        </p:nvSpPr>
        <p:spPr>
          <a:xfrm>
            <a:off x="838200" y="2472532"/>
            <a:ext cx="5954390" cy="4351338"/>
          </a:xfrm>
        </p:spPr>
        <p:txBody>
          <a:bodyPr/>
          <a:lstStyle/>
          <a:p>
            <a:r>
              <a:rPr lang="tr-TR" b="1" dirty="0"/>
              <a:t>Manipülasyon: </a:t>
            </a:r>
            <a:r>
              <a:rPr lang="tr-TR" dirty="0"/>
              <a:t>Piyasa dolandırıcılığı olan suç niteliğindeki eylem, alım satım işlemleri ile sanal bir görünüm yaratarak diğer yatırımcıların alım satım payları üzerinde etkili olma.</a:t>
            </a:r>
          </a:p>
          <a:p>
            <a:r>
              <a:rPr lang="tr-TR" b="1" dirty="0"/>
              <a:t>Spekülasyon: </a:t>
            </a:r>
            <a:r>
              <a:rPr lang="tr-TR" dirty="0"/>
              <a:t>Gelecekte oluşacak fiyat değişimlerinden kar sağlamaya çalışmak</a:t>
            </a:r>
          </a:p>
          <a:p>
            <a:endParaRPr lang="tr-TR" dirty="0"/>
          </a:p>
          <a:p>
            <a:endParaRPr lang="tr-TR" dirty="0"/>
          </a:p>
        </p:txBody>
      </p:sp>
      <p:pic>
        <p:nvPicPr>
          <p:cNvPr id="6" name="Resim Yer Tutucusu 5">
            <a:extLst>
              <a:ext uri="{FF2B5EF4-FFF2-40B4-BE49-F238E27FC236}">
                <a16:creationId xmlns:a16="http://schemas.microsoft.com/office/drawing/2014/main" id="{6C5B50E9-16A4-1B42-9B41-2927F58BAC36}"/>
              </a:ext>
            </a:extLst>
          </p:cNvPr>
          <p:cNvPicPr>
            <a:picLocks noGrp="1" noChangeAspect="1"/>
          </p:cNvPicPr>
          <p:nvPr>
            <p:ph type="pic" idx="10"/>
          </p:nvPr>
        </p:nvPicPr>
        <p:blipFill>
          <a:blip r:embed="rId3"/>
          <a:srcRect t="980" b="980"/>
          <a:stretch>
            <a:fillRect/>
          </a:stretch>
        </p:blipFill>
        <p:spPr/>
      </p:pic>
      <p:pic>
        <p:nvPicPr>
          <p:cNvPr id="7" name="Resim 6">
            <a:extLst>
              <a:ext uri="{FF2B5EF4-FFF2-40B4-BE49-F238E27FC236}">
                <a16:creationId xmlns:a16="http://schemas.microsoft.com/office/drawing/2014/main" id="{62DDF516-6B7E-0A43-8339-306D594A0C0D}"/>
              </a:ext>
            </a:extLst>
          </p:cNvPr>
          <p:cNvPicPr>
            <a:picLocks noChangeAspect="1"/>
          </p:cNvPicPr>
          <p:nvPr/>
        </p:nvPicPr>
        <p:blipFill rotWithShape="1">
          <a:blip r:embed="rId4"/>
          <a:srcRect l="50000"/>
          <a:stretch/>
        </p:blipFill>
        <p:spPr>
          <a:xfrm>
            <a:off x="7314542" y="1002770"/>
            <a:ext cx="4525974" cy="5093230"/>
          </a:xfrm>
          <a:prstGeom prst="rect">
            <a:avLst/>
          </a:prstGeom>
        </p:spPr>
      </p:pic>
      <p:pic>
        <p:nvPicPr>
          <p:cNvPr id="4" name="Resim 3">
            <a:extLst>
              <a:ext uri="{FF2B5EF4-FFF2-40B4-BE49-F238E27FC236}">
                <a16:creationId xmlns:a16="http://schemas.microsoft.com/office/drawing/2014/main" id="{ADCA1A98-02B2-7931-DFE4-9057365756B5}"/>
              </a:ext>
            </a:extLst>
          </p:cNvPr>
          <p:cNvPicPr>
            <a:picLocks noChangeAspect="1"/>
          </p:cNvPicPr>
          <p:nvPr/>
        </p:nvPicPr>
        <p:blipFill>
          <a:blip r:embed="rId5"/>
          <a:stretch>
            <a:fillRect/>
          </a:stretch>
        </p:blipFill>
        <p:spPr>
          <a:xfrm>
            <a:off x="5480050" y="6176963"/>
            <a:ext cx="1314450" cy="662782"/>
          </a:xfrm>
          <a:prstGeom prst="rect">
            <a:avLst/>
          </a:prstGeom>
        </p:spPr>
      </p:pic>
    </p:spTree>
    <p:extLst>
      <p:ext uri="{BB962C8B-B14F-4D97-AF65-F5344CB8AC3E}">
        <p14:creationId xmlns:p14="http://schemas.microsoft.com/office/powerpoint/2010/main" val="34742658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a:extLst>
              <a:ext uri="{FF2B5EF4-FFF2-40B4-BE49-F238E27FC236}">
                <a16:creationId xmlns:a16="http://schemas.microsoft.com/office/drawing/2014/main" id="{DCF426FB-39C8-5045-8AE7-F2A99F51B1EF}"/>
              </a:ext>
            </a:extLst>
          </p:cNvPr>
          <p:cNvPicPr>
            <a:picLocks noGrp="1" noChangeAspect="1"/>
          </p:cNvPicPr>
          <p:nvPr>
            <p:ph type="pic" idx="13"/>
          </p:nvPr>
        </p:nvPicPr>
        <p:blipFill>
          <a:blip r:embed="rId2"/>
          <a:srcRect t="980" b="980"/>
          <a:stretch>
            <a:fillRect/>
          </a:stretch>
        </p:blipFill>
        <p:spPr/>
      </p:pic>
      <p:sp>
        <p:nvSpPr>
          <p:cNvPr id="3" name="Başlık 2">
            <a:extLst>
              <a:ext uri="{FF2B5EF4-FFF2-40B4-BE49-F238E27FC236}">
                <a16:creationId xmlns:a16="http://schemas.microsoft.com/office/drawing/2014/main" id="{3F16217A-C694-4D41-BDFA-65F6386B4096}"/>
              </a:ext>
            </a:extLst>
          </p:cNvPr>
          <p:cNvSpPr>
            <a:spLocks noGrp="1"/>
          </p:cNvSpPr>
          <p:nvPr>
            <p:ph type="title"/>
          </p:nvPr>
        </p:nvSpPr>
        <p:spPr>
          <a:xfrm>
            <a:off x="655604" y="1093878"/>
            <a:ext cx="5586190" cy="1325563"/>
          </a:xfrm>
        </p:spPr>
        <p:txBody>
          <a:bodyPr>
            <a:normAutofit fontScale="90000"/>
          </a:bodyPr>
          <a:lstStyle/>
          <a:p>
            <a:r>
              <a:rPr lang="tr-TR" dirty="0"/>
              <a:t>Geleceğin Finansal Okuryazarına 10 Tavsiye</a:t>
            </a:r>
          </a:p>
        </p:txBody>
      </p:sp>
      <p:sp>
        <p:nvSpPr>
          <p:cNvPr id="4" name="İçerik Yer Tutucusu 3">
            <a:extLst>
              <a:ext uri="{FF2B5EF4-FFF2-40B4-BE49-F238E27FC236}">
                <a16:creationId xmlns:a16="http://schemas.microsoft.com/office/drawing/2014/main" id="{7508FCC8-4D09-4F4C-9FA4-1A3EB584751C}"/>
              </a:ext>
            </a:extLst>
          </p:cNvPr>
          <p:cNvSpPr>
            <a:spLocks noGrp="1"/>
          </p:cNvSpPr>
          <p:nvPr>
            <p:ph sz="half" idx="1"/>
          </p:nvPr>
        </p:nvSpPr>
        <p:spPr>
          <a:xfrm>
            <a:off x="655604" y="2419441"/>
            <a:ext cx="5586190" cy="4115617"/>
          </a:xfrm>
        </p:spPr>
        <p:txBody>
          <a:bodyPr>
            <a:normAutofit/>
          </a:bodyPr>
          <a:lstStyle/>
          <a:p>
            <a:r>
              <a:rPr lang="tr-TR" dirty="0"/>
              <a:t>Yastık altı yatırım yapma.</a:t>
            </a:r>
          </a:p>
          <a:p>
            <a:r>
              <a:rPr lang="tr-TR" dirty="0"/>
              <a:t>Döviz ve altın ile borçlanma.</a:t>
            </a:r>
          </a:p>
          <a:p>
            <a:r>
              <a:rPr lang="tr-TR" dirty="0"/>
              <a:t>Her duyduğun yatırıma koşma.</a:t>
            </a:r>
          </a:p>
          <a:p>
            <a:r>
              <a:rPr lang="tr-TR" dirty="0"/>
              <a:t>Enflasyona karşı paranı mutlaka koru.</a:t>
            </a:r>
          </a:p>
          <a:p>
            <a:r>
              <a:rPr lang="tr-TR" dirty="0"/>
              <a:t>Önce tasarrufunu ayır sonra harcamanı yap.</a:t>
            </a:r>
          </a:p>
          <a:p>
            <a:endParaRPr lang="tr-TR" dirty="0"/>
          </a:p>
          <a:p>
            <a:endParaRPr lang="tr-TR" dirty="0"/>
          </a:p>
          <a:p>
            <a:endParaRPr lang="tr-TR" dirty="0"/>
          </a:p>
        </p:txBody>
      </p:sp>
      <p:pic>
        <p:nvPicPr>
          <p:cNvPr id="7" name="Resim 6">
            <a:extLst>
              <a:ext uri="{FF2B5EF4-FFF2-40B4-BE49-F238E27FC236}">
                <a16:creationId xmlns:a16="http://schemas.microsoft.com/office/drawing/2014/main" id="{02231FA4-6EF7-344E-93D9-9C1CA428AEBB}"/>
              </a:ext>
            </a:extLst>
          </p:cNvPr>
          <p:cNvPicPr>
            <a:picLocks noChangeAspect="1"/>
          </p:cNvPicPr>
          <p:nvPr/>
        </p:nvPicPr>
        <p:blipFill rotWithShape="1">
          <a:blip r:embed="rId3"/>
          <a:srcRect l="1474" t="8074" r="47305" b="9672"/>
          <a:stretch/>
        </p:blipFill>
        <p:spPr>
          <a:xfrm>
            <a:off x="5618209" y="584676"/>
            <a:ext cx="6242974" cy="5640946"/>
          </a:xfrm>
          <a:prstGeom prst="rect">
            <a:avLst/>
          </a:prstGeom>
        </p:spPr>
      </p:pic>
      <p:pic>
        <p:nvPicPr>
          <p:cNvPr id="2" name="Resim 1">
            <a:extLst>
              <a:ext uri="{FF2B5EF4-FFF2-40B4-BE49-F238E27FC236}">
                <a16:creationId xmlns:a16="http://schemas.microsoft.com/office/drawing/2014/main" id="{3CB52A31-69D3-2291-E812-703ACF024D29}"/>
              </a:ext>
            </a:extLst>
          </p:cNvPr>
          <p:cNvPicPr>
            <a:picLocks noChangeAspect="1"/>
          </p:cNvPicPr>
          <p:nvPr/>
        </p:nvPicPr>
        <p:blipFill>
          <a:blip r:embed="rId4"/>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22424663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86F2DE-1F70-F34D-8F24-B9E890138A4B}"/>
              </a:ext>
            </a:extLst>
          </p:cNvPr>
          <p:cNvSpPr>
            <a:spLocks noGrp="1"/>
          </p:cNvSpPr>
          <p:nvPr>
            <p:ph type="title"/>
          </p:nvPr>
        </p:nvSpPr>
        <p:spPr/>
        <p:txBody>
          <a:bodyPr>
            <a:normAutofit fontScale="90000"/>
          </a:bodyPr>
          <a:lstStyle/>
          <a:p>
            <a:r>
              <a:rPr lang="tr-TR" dirty="0"/>
              <a:t>Geleceğin Finansal Okuryazarına 10 Tavsiye</a:t>
            </a:r>
          </a:p>
        </p:txBody>
      </p:sp>
      <p:pic>
        <p:nvPicPr>
          <p:cNvPr id="6" name="Resim Yer Tutucusu 5">
            <a:extLst>
              <a:ext uri="{FF2B5EF4-FFF2-40B4-BE49-F238E27FC236}">
                <a16:creationId xmlns:a16="http://schemas.microsoft.com/office/drawing/2014/main" id="{6C21D1DE-5B7D-D946-8268-DD01E8A31A6F}"/>
              </a:ext>
            </a:extLst>
          </p:cNvPr>
          <p:cNvPicPr>
            <a:picLocks noGrp="1" noChangeAspect="1"/>
          </p:cNvPicPr>
          <p:nvPr>
            <p:ph type="pic" idx="13"/>
          </p:nvPr>
        </p:nvPicPr>
        <p:blipFill>
          <a:blip r:embed="rId2"/>
          <a:srcRect t="980" b="980"/>
          <a:stretch>
            <a:fillRect/>
          </a:stretch>
        </p:blipFill>
        <p:spPr/>
      </p:pic>
      <p:sp>
        <p:nvSpPr>
          <p:cNvPr id="4" name="İçerik Yer Tutucusu 3">
            <a:extLst>
              <a:ext uri="{FF2B5EF4-FFF2-40B4-BE49-F238E27FC236}">
                <a16:creationId xmlns:a16="http://schemas.microsoft.com/office/drawing/2014/main" id="{0B0E5030-E147-F846-B400-4CE0FA212EF6}"/>
              </a:ext>
            </a:extLst>
          </p:cNvPr>
          <p:cNvSpPr>
            <a:spLocks noGrp="1"/>
          </p:cNvSpPr>
          <p:nvPr>
            <p:ph sz="half" idx="1"/>
          </p:nvPr>
        </p:nvSpPr>
        <p:spPr/>
        <p:txBody>
          <a:bodyPr/>
          <a:lstStyle/>
          <a:p>
            <a:r>
              <a:rPr lang="tr-TR" dirty="0"/>
              <a:t>Gelirini arttıramıyorsan giderini kıs.</a:t>
            </a:r>
          </a:p>
          <a:p>
            <a:r>
              <a:rPr lang="tr-TR" dirty="0"/>
              <a:t>Emekliliğin için mutlaka bir plan yap.</a:t>
            </a:r>
          </a:p>
          <a:p>
            <a:r>
              <a:rPr lang="tr-TR" dirty="0"/>
              <a:t>Yatırımında uzun vadeyi benimse.</a:t>
            </a:r>
          </a:p>
          <a:p>
            <a:r>
              <a:rPr lang="tr-TR" dirty="0"/>
              <a:t>Her şeye aynı anda sahip olma güdünü körelt.</a:t>
            </a:r>
          </a:p>
          <a:p>
            <a:r>
              <a:rPr lang="tr-TR" dirty="0"/>
              <a:t>Kendini tanı, risk iştahını test et.</a:t>
            </a:r>
          </a:p>
          <a:p>
            <a:endParaRPr lang="tr-TR" dirty="0"/>
          </a:p>
        </p:txBody>
      </p:sp>
      <p:pic>
        <p:nvPicPr>
          <p:cNvPr id="7" name="Resim 6">
            <a:extLst>
              <a:ext uri="{FF2B5EF4-FFF2-40B4-BE49-F238E27FC236}">
                <a16:creationId xmlns:a16="http://schemas.microsoft.com/office/drawing/2014/main" id="{5CDB2649-15B5-BB4C-B67C-CAB39C8DD871}"/>
              </a:ext>
            </a:extLst>
          </p:cNvPr>
          <p:cNvPicPr>
            <a:picLocks noChangeAspect="1"/>
          </p:cNvPicPr>
          <p:nvPr/>
        </p:nvPicPr>
        <p:blipFill rotWithShape="1">
          <a:blip r:embed="rId3"/>
          <a:srcRect r="47306"/>
          <a:stretch/>
        </p:blipFill>
        <p:spPr>
          <a:xfrm>
            <a:off x="0" y="0"/>
            <a:ext cx="6424392" cy="6858000"/>
          </a:xfrm>
          <a:prstGeom prst="rect">
            <a:avLst/>
          </a:prstGeom>
        </p:spPr>
      </p:pic>
      <p:pic>
        <p:nvPicPr>
          <p:cNvPr id="3" name="Resim 2">
            <a:extLst>
              <a:ext uri="{FF2B5EF4-FFF2-40B4-BE49-F238E27FC236}">
                <a16:creationId xmlns:a16="http://schemas.microsoft.com/office/drawing/2014/main" id="{CF99CD59-11EF-8FF8-29FA-FE702F7D0389}"/>
              </a:ext>
            </a:extLst>
          </p:cNvPr>
          <p:cNvPicPr>
            <a:picLocks noChangeAspect="1"/>
          </p:cNvPicPr>
          <p:nvPr/>
        </p:nvPicPr>
        <p:blipFill>
          <a:blip r:embed="rId4"/>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21521126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Yer Tutucusu 7">
            <a:extLst>
              <a:ext uri="{FF2B5EF4-FFF2-40B4-BE49-F238E27FC236}">
                <a16:creationId xmlns:a16="http://schemas.microsoft.com/office/drawing/2014/main" id="{50ED9B12-B27B-024D-8A00-7253DA59EC71}"/>
              </a:ext>
            </a:extLst>
          </p:cNvPr>
          <p:cNvPicPr>
            <a:picLocks noGrp="1" noChangeAspect="1"/>
          </p:cNvPicPr>
          <p:nvPr>
            <p:ph type="pic" idx="13"/>
          </p:nvPr>
        </p:nvPicPr>
        <p:blipFill>
          <a:blip r:embed="rId3"/>
          <a:srcRect l="16693" r="16693"/>
          <a:stretch>
            <a:fillRect/>
          </a:stretch>
        </p:blipFill>
        <p:spPr/>
      </p:pic>
      <p:pic>
        <p:nvPicPr>
          <p:cNvPr id="6" name="Resim 5">
            <a:extLst>
              <a:ext uri="{FF2B5EF4-FFF2-40B4-BE49-F238E27FC236}">
                <a16:creationId xmlns:a16="http://schemas.microsoft.com/office/drawing/2014/main" id="{1A89EFDB-9EC9-FD44-9C89-9337DA8A7BF5}"/>
              </a:ext>
            </a:extLst>
          </p:cNvPr>
          <p:cNvPicPr>
            <a:picLocks noChangeAspect="1"/>
          </p:cNvPicPr>
          <p:nvPr/>
        </p:nvPicPr>
        <p:blipFill rotWithShape="1">
          <a:blip r:embed="rId4"/>
          <a:srcRect l="1474" t="8074" r="47305" b="9672"/>
          <a:stretch/>
        </p:blipFill>
        <p:spPr>
          <a:xfrm>
            <a:off x="5618209" y="584676"/>
            <a:ext cx="6242974" cy="5640946"/>
          </a:xfrm>
          <a:prstGeom prst="rect">
            <a:avLst/>
          </a:prstGeom>
        </p:spPr>
      </p:pic>
      <p:sp>
        <p:nvSpPr>
          <p:cNvPr id="3" name="Başlık 2">
            <a:extLst>
              <a:ext uri="{FF2B5EF4-FFF2-40B4-BE49-F238E27FC236}">
                <a16:creationId xmlns:a16="http://schemas.microsoft.com/office/drawing/2014/main" id="{E97B3684-E970-864F-99C4-B2BD451D6D9B}"/>
              </a:ext>
            </a:extLst>
          </p:cNvPr>
          <p:cNvSpPr>
            <a:spLocks noGrp="1"/>
          </p:cNvSpPr>
          <p:nvPr>
            <p:ph type="title"/>
          </p:nvPr>
        </p:nvSpPr>
        <p:spPr>
          <a:xfrm>
            <a:off x="655604" y="850083"/>
            <a:ext cx="6242974" cy="1325563"/>
          </a:xfrm>
        </p:spPr>
        <p:txBody>
          <a:bodyPr>
            <a:normAutofit fontScale="90000"/>
          </a:bodyPr>
          <a:lstStyle/>
          <a:p>
            <a:r>
              <a:rPr lang="tr-TR" dirty="0"/>
              <a:t>Temel Finansal Okuryazarlık için Kitap Tavsiyeleri</a:t>
            </a:r>
          </a:p>
        </p:txBody>
      </p:sp>
      <p:sp>
        <p:nvSpPr>
          <p:cNvPr id="4" name="İçerik Yer Tutucusu 3">
            <a:extLst>
              <a:ext uri="{FF2B5EF4-FFF2-40B4-BE49-F238E27FC236}">
                <a16:creationId xmlns:a16="http://schemas.microsoft.com/office/drawing/2014/main" id="{AFBFB01D-CC02-EA42-A59D-CD556830C043}"/>
              </a:ext>
            </a:extLst>
          </p:cNvPr>
          <p:cNvSpPr>
            <a:spLocks noGrp="1"/>
          </p:cNvSpPr>
          <p:nvPr>
            <p:ph sz="half" idx="1"/>
          </p:nvPr>
        </p:nvSpPr>
        <p:spPr>
          <a:xfrm>
            <a:off x="655604" y="2660392"/>
            <a:ext cx="5586190" cy="3666354"/>
          </a:xfrm>
        </p:spPr>
        <p:txBody>
          <a:bodyPr>
            <a:normAutofit/>
          </a:bodyPr>
          <a:lstStyle/>
          <a:p>
            <a:r>
              <a:rPr lang="tr-TR" dirty="0"/>
              <a:t>Kolay Ekonomi – Mahfi Eğilmez</a:t>
            </a:r>
          </a:p>
          <a:p>
            <a:r>
              <a:rPr lang="tr-TR" dirty="0"/>
              <a:t>Para Harekâtı – Yaşar Erdinç</a:t>
            </a:r>
          </a:p>
          <a:p>
            <a:r>
              <a:rPr lang="tr-TR" dirty="0"/>
              <a:t>Boşa Gitmesin – Orhan Erdem</a:t>
            </a:r>
          </a:p>
          <a:p>
            <a:r>
              <a:rPr lang="tr-TR" dirty="0"/>
              <a:t>Akıldışı ama Öngörülebilir – Dan </a:t>
            </a:r>
            <a:r>
              <a:rPr lang="tr-TR" dirty="0" err="1"/>
              <a:t>Ariely</a:t>
            </a:r>
            <a:endParaRPr lang="tr-TR" dirty="0"/>
          </a:p>
          <a:p>
            <a:r>
              <a:rPr lang="tr-TR" dirty="0"/>
              <a:t>Akıldışının Mantığı – Dan </a:t>
            </a:r>
            <a:r>
              <a:rPr lang="tr-TR" dirty="0" err="1"/>
              <a:t>Ariely</a:t>
            </a:r>
            <a:endParaRPr lang="tr-TR" dirty="0"/>
          </a:p>
          <a:p>
            <a:r>
              <a:rPr lang="tr-TR" dirty="0"/>
              <a:t>Zengin Baba Yoksul Baba – Robert </a:t>
            </a:r>
            <a:r>
              <a:rPr lang="tr-TR" dirty="0" err="1"/>
              <a:t>Kyosaki</a:t>
            </a:r>
            <a:r>
              <a:rPr lang="tr-TR" dirty="0"/>
              <a:t> </a:t>
            </a:r>
          </a:p>
          <a:p>
            <a:r>
              <a:rPr lang="tr-TR" dirty="0"/>
              <a:t>Görünmeyen Ekonomist – Tim </a:t>
            </a:r>
            <a:r>
              <a:rPr lang="tr-TR" dirty="0" err="1"/>
              <a:t>Harford</a:t>
            </a:r>
            <a:endParaRPr lang="tr-TR" dirty="0"/>
          </a:p>
          <a:p>
            <a:endParaRPr lang="tr-TR" dirty="0"/>
          </a:p>
        </p:txBody>
      </p:sp>
      <p:pic>
        <p:nvPicPr>
          <p:cNvPr id="2" name="Resim 1">
            <a:extLst>
              <a:ext uri="{FF2B5EF4-FFF2-40B4-BE49-F238E27FC236}">
                <a16:creationId xmlns:a16="http://schemas.microsoft.com/office/drawing/2014/main" id="{BF400A1E-B03A-05E0-758C-5002095178B9}"/>
              </a:ext>
            </a:extLst>
          </p:cNvPr>
          <p:cNvPicPr>
            <a:picLocks noChangeAspect="1"/>
          </p:cNvPicPr>
          <p:nvPr/>
        </p:nvPicPr>
        <p:blipFill>
          <a:blip r:embed="rId5"/>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4238057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ABFC2F-234C-484D-A3B2-4192FDAFC880}"/>
              </a:ext>
            </a:extLst>
          </p:cNvPr>
          <p:cNvSpPr>
            <a:spLocks noGrp="1"/>
          </p:cNvSpPr>
          <p:nvPr>
            <p:ph type="title"/>
          </p:nvPr>
        </p:nvSpPr>
        <p:spPr/>
        <p:txBody>
          <a:bodyPr/>
          <a:lstStyle/>
          <a:p>
            <a:r>
              <a:rPr lang="tr-TR" dirty="0"/>
              <a:t>Paranın İşlevleri </a:t>
            </a:r>
          </a:p>
        </p:txBody>
      </p:sp>
      <p:pic>
        <p:nvPicPr>
          <p:cNvPr id="4" name="Resim 3">
            <a:extLst>
              <a:ext uri="{FF2B5EF4-FFF2-40B4-BE49-F238E27FC236}">
                <a16:creationId xmlns:a16="http://schemas.microsoft.com/office/drawing/2014/main" id="{069839C9-499D-F178-86D8-DE0362C1C525}"/>
              </a:ext>
            </a:extLst>
          </p:cNvPr>
          <p:cNvPicPr>
            <a:picLocks noChangeAspect="1"/>
          </p:cNvPicPr>
          <p:nvPr/>
        </p:nvPicPr>
        <p:blipFill>
          <a:blip r:embed="rId3"/>
          <a:stretch>
            <a:fillRect/>
          </a:stretch>
        </p:blipFill>
        <p:spPr>
          <a:xfrm>
            <a:off x="5255876" y="6141639"/>
            <a:ext cx="1612900" cy="609600"/>
          </a:xfrm>
          <a:prstGeom prst="rect">
            <a:avLst/>
          </a:prstGeom>
        </p:spPr>
      </p:pic>
      <p:sp>
        <p:nvSpPr>
          <p:cNvPr id="6" name="Alt Başlık 5">
            <a:extLst>
              <a:ext uri="{FF2B5EF4-FFF2-40B4-BE49-F238E27FC236}">
                <a16:creationId xmlns:a16="http://schemas.microsoft.com/office/drawing/2014/main" id="{6A2A9419-0ED1-C20D-F1E3-72201661D158}"/>
              </a:ext>
            </a:extLst>
          </p:cNvPr>
          <p:cNvSpPr>
            <a:spLocks noGrp="1"/>
          </p:cNvSpPr>
          <p:nvPr>
            <p:ph type="subTitle" idx="1"/>
          </p:nvPr>
        </p:nvSpPr>
        <p:spPr>
          <a:xfrm>
            <a:off x="1766371" y="1336431"/>
            <a:ext cx="9144000" cy="4916825"/>
          </a:xfrm>
        </p:spPr>
        <p:txBody>
          <a:bodyPr>
            <a:normAutofit fontScale="92500" lnSpcReduction="20000"/>
          </a:bodyPr>
          <a:lstStyle/>
          <a:p>
            <a:r>
              <a:rPr lang="tr-TR" sz="2800" b="1" kern="1200" dirty="0">
                <a:solidFill>
                  <a:srgbClr val="FFC000"/>
                </a:solidFill>
                <a:effectLst/>
                <a:latin typeface="+mn-lt"/>
                <a:ea typeface="+mn-ea"/>
                <a:cs typeface="+mn-cs"/>
              </a:rPr>
              <a:t>Hesap </a:t>
            </a:r>
            <a:r>
              <a:rPr lang="tr-TR" sz="2800" b="1" kern="1200" dirty="0" err="1">
                <a:solidFill>
                  <a:srgbClr val="FFC000"/>
                </a:solidFill>
                <a:effectLst/>
                <a:latin typeface="+mn-lt"/>
                <a:ea typeface="+mn-ea"/>
                <a:cs typeface="+mn-cs"/>
              </a:rPr>
              <a:t>Ölçüsu</a:t>
            </a:r>
            <a:r>
              <a:rPr lang="tr-TR" sz="2800" b="1" kern="1200" dirty="0">
                <a:solidFill>
                  <a:srgbClr val="FFC000"/>
                </a:solidFill>
                <a:effectLst/>
                <a:latin typeface="+mn-lt"/>
                <a:ea typeface="+mn-ea"/>
                <a:cs typeface="+mn-cs"/>
              </a:rPr>
              <a:t>̈ Olarak Para: </a:t>
            </a:r>
            <a:r>
              <a:rPr lang="tr-TR" sz="2800" b="0" kern="1200" dirty="0">
                <a:solidFill>
                  <a:schemeClr val="tx1"/>
                </a:solidFill>
                <a:effectLst/>
                <a:latin typeface="+mn-lt"/>
                <a:ea typeface="+mn-ea"/>
                <a:cs typeface="+mn-cs"/>
              </a:rPr>
              <a:t>Birbirleri arasında </a:t>
            </a:r>
            <a:r>
              <a:rPr lang="tr-TR" sz="2800" b="0" kern="1200" dirty="0" err="1">
                <a:solidFill>
                  <a:schemeClr val="tx1"/>
                </a:solidFill>
                <a:effectLst/>
                <a:latin typeface="+mn-lt"/>
                <a:ea typeface="+mn-ea"/>
                <a:cs typeface="+mn-cs"/>
              </a:rPr>
              <a:t>doğrudan</a:t>
            </a:r>
            <a:r>
              <a:rPr lang="tr-TR" sz="2800" b="0" kern="1200" dirty="0">
                <a:solidFill>
                  <a:schemeClr val="tx1"/>
                </a:solidFill>
                <a:effectLst/>
                <a:latin typeface="+mn-lt"/>
                <a:ea typeface="+mn-ea"/>
                <a:cs typeface="+mn-cs"/>
              </a:rPr>
              <a:t> sayısal </a:t>
            </a:r>
            <a:r>
              <a:rPr lang="tr-TR" sz="2800" b="0" kern="1200" dirty="0" err="1">
                <a:solidFill>
                  <a:schemeClr val="tx1"/>
                </a:solidFill>
                <a:effectLst/>
                <a:latin typeface="+mn-lt"/>
                <a:ea typeface="+mn-ea"/>
                <a:cs typeface="+mn-cs"/>
              </a:rPr>
              <a:t>ilişkiler</a:t>
            </a:r>
            <a:r>
              <a:rPr lang="tr-TR" sz="2800" b="0" kern="1200" dirty="0">
                <a:solidFill>
                  <a:schemeClr val="tx1"/>
                </a:solidFill>
                <a:effectLst/>
                <a:latin typeface="+mn-lt"/>
                <a:ea typeface="+mn-ea"/>
                <a:cs typeface="+mn-cs"/>
              </a:rPr>
              <a:t> kurmanın </a:t>
            </a:r>
            <a:r>
              <a:rPr lang="tr-TR" sz="2800" b="0" kern="1200" dirty="0" err="1">
                <a:solidFill>
                  <a:schemeClr val="tx1"/>
                </a:solidFill>
                <a:effectLst/>
                <a:latin typeface="+mn-lt"/>
                <a:ea typeface="+mn-ea"/>
                <a:cs typeface="+mn-cs"/>
              </a:rPr>
              <a:t>güc</a:t>
            </a:r>
            <a:r>
              <a:rPr lang="tr-TR" sz="2800" b="0" kern="1200" dirty="0">
                <a:solidFill>
                  <a:schemeClr val="tx1"/>
                </a:solidFill>
                <a:effectLst/>
                <a:latin typeface="+mn-lt"/>
                <a:ea typeface="+mn-ea"/>
                <a:cs typeface="+mn-cs"/>
              </a:rPr>
              <a:t>̧ </a:t>
            </a:r>
            <a:r>
              <a:rPr lang="tr-TR" sz="2800" b="0" kern="1200" dirty="0" err="1">
                <a:solidFill>
                  <a:schemeClr val="tx1"/>
                </a:solidFill>
                <a:effectLst/>
                <a:latin typeface="+mn-lt"/>
                <a:ea typeface="+mn-ea"/>
                <a:cs typeface="+mn-cs"/>
              </a:rPr>
              <a:t>olduğu</a:t>
            </a:r>
            <a:r>
              <a:rPr lang="tr-TR" sz="2800" b="0" kern="1200" dirty="0">
                <a:solidFill>
                  <a:schemeClr val="tx1"/>
                </a:solidFill>
                <a:effectLst/>
                <a:latin typeface="+mn-lt"/>
                <a:ea typeface="+mn-ea"/>
                <a:cs typeface="+mn-cs"/>
              </a:rPr>
              <a:t> somut ve soyut varlıklar </a:t>
            </a:r>
            <a:r>
              <a:rPr lang="tr-TR" sz="2800" b="0" kern="1200" dirty="0" err="1">
                <a:solidFill>
                  <a:schemeClr val="tx1"/>
                </a:solidFill>
                <a:effectLst/>
                <a:latin typeface="+mn-lt"/>
                <a:ea typeface="+mn-ea"/>
                <a:cs typeface="+mn-cs"/>
              </a:rPr>
              <a:t>için</a:t>
            </a:r>
            <a:r>
              <a:rPr lang="tr-TR" sz="2800" b="0" kern="1200" dirty="0">
                <a:solidFill>
                  <a:schemeClr val="tx1"/>
                </a:solidFill>
                <a:effectLst/>
                <a:latin typeface="+mn-lt"/>
                <a:ea typeface="+mn-ea"/>
                <a:cs typeface="+mn-cs"/>
              </a:rPr>
              <a:t> parayı bir hesap </a:t>
            </a:r>
            <a:r>
              <a:rPr lang="tr-TR" sz="2800" b="0" kern="1200" dirty="0" err="1">
                <a:solidFill>
                  <a:schemeClr val="tx1"/>
                </a:solidFill>
                <a:effectLst/>
                <a:latin typeface="+mn-lt"/>
                <a:ea typeface="+mn-ea"/>
                <a:cs typeface="+mn-cs"/>
              </a:rPr>
              <a:t>ölçüsu</a:t>
            </a:r>
            <a:r>
              <a:rPr lang="tr-TR" sz="2800" b="0" kern="1200" dirty="0">
                <a:solidFill>
                  <a:schemeClr val="tx1"/>
                </a:solidFill>
                <a:effectLst/>
                <a:latin typeface="+mn-lt"/>
                <a:ea typeface="+mn-ea"/>
                <a:cs typeface="+mn-cs"/>
              </a:rPr>
              <a:t>̈ olarak kullanırız. </a:t>
            </a:r>
            <a:r>
              <a:rPr lang="tr-TR" sz="2800" b="0" kern="1200" dirty="0" err="1">
                <a:solidFill>
                  <a:schemeClr val="tx1"/>
                </a:solidFill>
                <a:effectLst/>
                <a:latin typeface="+mn-lt"/>
                <a:ea typeface="+mn-ea"/>
                <a:cs typeface="+mn-cs"/>
              </a:rPr>
              <a:t>Örneğin</a:t>
            </a:r>
            <a:r>
              <a:rPr lang="tr-TR" sz="2800" b="0" kern="1200" dirty="0">
                <a:solidFill>
                  <a:schemeClr val="tx1"/>
                </a:solidFill>
                <a:effectLst/>
                <a:latin typeface="+mn-lt"/>
                <a:ea typeface="+mn-ea"/>
                <a:cs typeface="+mn-cs"/>
              </a:rPr>
              <a:t>, bir simit 10 TL ile ifade edilirken bir sinema bileti 200 TL ile ifade edilebilir. </a:t>
            </a:r>
            <a:r>
              <a:rPr lang="tr-TR" sz="2800" b="0" kern="1200" dirty="0" err="1">
                <a:solidFill>
                  <a:schemeClr val="tx1"/>
                </a:solidFill>
                <a:effectLst/>
                <a:latin typeface="+mn-lt"/>
                <a:ea typeface="+mn-ea"/>
                <a:cs typeface="+mn-cs"/>
              </a:rPr>
              <a:t>Böylece</a:t>
            </a:r>
            <a:r>
              <a:rPr lang="tr-TR" sz="2800" b="0" kern="1200" dirty="0">
                <a:solidFill>
                  <a:schemeClr val="tx1"/>
                </a:solidFill>
                <a:effectLst/>
                <a:latin typeface="+mn-lt"/>
                <a:ea typeface="+mn-ea"/>
                <a:cs typeface="+mn-cs"/>
              </a:rPr>
              <a:t> </a:t>
            </a:r>
            <a:r>
              <a:rPr lang="tr-TR" sz="2800" b="0" kern="1200" dirty="0" err="1">
                <a:solidFill>
                  <a:schemeClr val="tx1"/>
                </a:solidFill>
                <a:effectLst/>
                <a:latin typeface="+mn-lt"/>
                <a:ea typeface="+mn-ea"/>
                <a:cs typeface="+mn-cs"/>
              </a:rPr>
              <a:t>doğrudan</a:t>
            </a:r>
            <a:r>
              <a:rPr lang="tr-TR" sz="2800" b="0" kern="1200" dirty="0">
                <a:solidFill>
                  <a:schemeClr val="tx1"/>
                </a:solidFill>
                <a:effectLst/>
                <a:latin typeface="+mn-lt"/>
                <a:ea typeface="+mn-ea"/>
                <a:cs typeface="+mn-cs"/>
              </a:rPr>
              <a:t> </a:t>
            </a:r>
            <a:r>
              <a:rPr lang="tr-TR" sz="2800" b="0" kern="1200" dirty="0" err="1">
                <a:solidFill>
                  <a:schemeClr val="tx1"/>
                </a:solidFill>
                <a:effectLst/>
                <a:latin typeface="+mn-lt"/>
                <a:ea typeface="+mn-ea"/>
                <a:cs typeface="+mn-cs"/>
              </a:rPr>
              <a:t>bağlantısı</a:t>
            </a:r>
            <a:r>
              <a:rPr lang="tr-TR" sz="2800" b="0" kern="1200" dirty="0">
                <a:solidFill>
                  <a:schemeClr val="tx1"/>
                </a:solidFill>
                <a:effectLst/>
                <a:latin typeface="+mn-lt"/>
                <a:ea typeface="+mn-ea"/>
                <a:cs typeface="+mn-cs"/>
              </a:rPr>
              <a:t> olmayan iki kavram birbirine </a:t>
            </a:r>
            <a:r>
              <a:rPr lang="tr-TR" sz="2800" b="0" kern="1200" dirty="0" err="1">
                <a:solidFill>
                  <a:schemeClr val="tx1"/>
                </a:solidFill>
                <a:effectLst/>
                <a:latin typeface="+mn-lt"/>
                <a:ea typeface="+mn-ea"/>
                <a:cs typeface="+mn-cs"/>
              </a:rPr>
              <a:t>göre</a:t>
            </a:r>
            <a:r>
              <a:rPr lang="tr-TR" sz="2800" b="0" kern="1200" dirty="0">
                <a:solidFill>
                  <a:schemeClr val="tx1"/>
                </a:solidFill>
                <a:effectLst/>
                <a:latin typeface="+mn-lt"/>
                <a:ea typeface="+mn-ea"/>
                <a:cs typeface="+mn-cs"/>
              </a:rPr>
              <a:t> </a:t>
            </a:r>
            <a:r>
              <a:rPr lang="tr-TR" sz="2800" b="0" kern="1200" dirty="0" err="1">
                <a:solidFill>
                  <a:schemeClr val="tx1"/>
                </a:solidFill>
                <a:effectLst/>
                <a:latin typeface="+mn-lt"/>
                <a:ea typeface="+mn-ea"/>
                <a:cs typeface="+mn-cs"/>
              </a:rPr>
              <a:t>ölçülebilir</a:t>
            </a:r>
            <a:r>
              <a:rPr lang="tr-TR" sz="2800" b="0" kern="1200" dirty="0">
                <a:solidFill>
                  <a:schemeClr val="tx1"/>
                </a:solidFill>
                <a:effectLst/>
                <a:latin typeface="+mn-lt"/>
                <a:ea typeface="+mn-ea"/>
                <a:cs typeface="+mn-cs"/>
              </a:rPr>
              <a:t> hale gelir. </a:t>
            </a:r>
          </a:p>
          <a:p>
            <a:r>
              <a:rPr lang="tr-TR" sz="2800" b="1" kern="1200" dirty="0">
                <a:solidFill>
                  <a:srgbClr val="FFC000"/>
                </a:solidFill>
                <a:effectLst/>
                <a:latin typeface="+mn-lt"/>
                <a:ea typeface="+mn-ea"/>
                <a:cs typeface="+mn-cs"/>
              </a:rPr>
              <a:t>Takas Aracı Olarak Para: </a:t>
            </a:r>
            <a:r>
              <a:rPr lang="tr-TR" sz="2800" b="0" kern="1200" dirty="0">
                <a:solidFill>
                  <a:schemeClr val="tx1"/>
                </a:solidFill>
                <a:effectLst/>
                <a:latin typeface="+mn-lt"/>
                <a:ea typeface="+mn-ea"/>
                <a:cs typeface="+mn-cs"/>
              </a:rPr>
              <a:t>Somut ve soyut unsurlar arasında </a:t>
            </a:r>
            <a:r>
              <a:rPr lang="tr-TR" sz="2800" b="0" kern="1200" dirty="0" err="1">
                <a:solidFill>
                  <a:schemeClr val="tx1"/>
                </a:solidFill>
                <a:effectLst/>
                <a:latin typeface="+mn-lt"/>
                <a:ea typeface="+mn-ea"/>
                <a:cs typeface="+mn-cs"/>
              </a:rPr>
              <a:t>değis</a:t>
            </a:r>
            <a:r>
              <a:rPr lang="tr-TR" sz="2800" b="0" kern="1200" dirty="0">
                <a:solidFill>
                  <a:schemeClr val="tx1"/>
                </a:solidFill>
                <a:effectLst/>
                <a:latin typeface="+mn-lt"/>
                <a:ea typeface="+mn-ea"/>
                <a:cs typeface="+mn-cs"/>
              </a:rPr>
              <a:t>̧ </a:t>
            </a:r>
            <a:r>
              <a:rPr lang="tr-TR" sz="2800" b="0" kern="1200" dirty="0" err="1">
                <a:solidFill>
                  <a:schemeClr val="tx1"/>
                </a:solidFill>
                <a:effectLst/>
                <a:latin typeface="+mn-lt"/>
                <a:ea typeface="+mn-ea"/>
                <a:cs typeface="+mn-cs"/>
              </a:rPr>
              <a:t>tokus</a:t>
            </a:r>
            <a:r>
              <a:rPr lang="tr-TR" sz="2800" b="0" kern="1200" dirty="0">
                <a:solidFill>
                  <a:schemeClr val="tx1"/>
                </a:solidFill>
                <a:effectLst/>
                <a:latin typeface="+mn-lt"/>
                <a:ea typeface="+mn-ea"/>
                <a:cs typeface="+mn-cs"/>
              </a:rPr>
              <a:t>̧ yaparken, bir sinema bileti </a:t>
            </a:r>
            <a:r>
              <a:rPr lang="tr-TR" sz="2800" b="0" kern="1200" dirty="0" err="1">
                <a:solidFill>
                  <a:schemeClr val="tx1"/>
                </a:solidFill>
                <a:effectLst/>
                <a:latin typeface="+mn-lt"/>
                <a:ea typeface="+mn-ea"/>
                <a:cs typeface="+mn-cs"/>
              </a:rPr>
              <a:t>için</a:t>
            </a:r>
            <a:r>
              <a:rPr lang="tr-TR" sz="2800" b="0" kern="1200" dirty="0">
                <a:solidFill>
                  <a:schemeClr val="tx1"/>
                </a:solidFill>
                <a:effectLst/>
                <a:latin typeface="+mn-lt"/>
                <a:ea typeface="+mn-ea"/>
                <a:cs typeface="+mn-cs"/>
              </a:rPr>
              <a:t> kasiyere 20 simit vermek </a:t>
            </a:r>
            <a:r>
              <a:rPr lang="tr-TR" sz="2800" b="0" kern="1200" dirty="0">
                <a:solidFill>
                  <a:srgbClr val="FFC000"/>
                </a:solidFill>
                <a:effectLst/>
                <a:latin typeface="+mn-lt"/>
                <a:ea typeface="+mn-ea"/>
                <a:cs typeface="+mn-cs"/>
              </a:rPr>
              <a:t>yerine parayı kullanırız. </a:t>
            </a:r>
          </a:p>
          <a:p>
            <a:r>
              <a:rPr lang="tr-TR" sz="2800" b="1" kern="1200" dirty="0" err="1">
                <a:solidFill>
                  <a:srgbClr val="FFC000"/>
                </a:solidFill>
                <a:effectLst/>
                <a:latin typeface="+mn-lt"/>
                <a:ea typeface="+mn-ea"/>
                <a:cs typeface="+mn-cs"/>
              </a:rPr>
              <a:t>Değer</a:t>
            </a:r>
            <a:r>
              <a:rPr lang="tr-TR" sz="2800" b="1" kern="1200" dirty="0">
                <a:solidFill>
                  <a:srgbClr val="FFC000"/>
                </a:solidFill>
                <a:effectLst/>
                <a:latin typeface="+mn-lt"/>
                <a:ea typeface="+mn-ea"/>
                <a:cs typeface="+mn-cs"/>
              </a:rPr>
              <a:t> Saklamak </a:t>
            </a:r>
            <a:r>
              <a:rPr lang="tr-TR" sz="2800" b="1" kern="1200" dirty="0" err="1">
                <a:solidFill>
                  <a:srgbClr val="FFC000"/>
                </a:solidFill>
                <a:effectLst/>
                <a:latin typeface="+mn-lt"/>
                <a:ea typeface="+mn-ea"/>
                <a:cs typeface="+mn-cs"/>
              </a:rPr>
              <a:t>için</a:t>
            </a:r>
            <a:r>
              <a:rPr lang="tr-TR" sz="2800" b="1" kern="1200" dirty="0">
                <a:solidFill>
                  <a:srgbClr val="FFC000"/>
                </a:solidFill>
                <a:effectLst/>
                <a:latin typeface="+mn-lt"/>
                <a:ea typeface="+mn-ea"/>
                <a:cs typeface="+mn-cs"/>
              </a:rPr>
              <a:t> Para: </a:t>
            </a:r>
            <a:r>
              <a:rPr lang="tr-TR" sz="2800" b="0" kern="1200" dirty="0">
                <a:solidFill>
                  <a:schemeClr val="tx1"/>
                </a:solidFill>
                <a:effectLst/>
                <a:latin typeface="+mn-lt"/>
                <a:ea typeface="+mn-ea"/>
                <a:cs typeface="+mn-cs"/>
              </a:rPr>
              <a:t>Simit gibi zamanla bozulan veya sinema filmi gibi belli bir </a:t>
            </a:r>
            <a:r>
              <a:rPr lang="tr-TR" sz="2800" b="0" kern="1200" dirty="0" err="1">
                <a:solidFill>
                  <a:schemeClr val="tx1"/>
                </a:solidFill>
                <a:effectLst/>
                <a:latin typeface="+mn-lt"/>
                <a:ea typeface="+mn-ea"/>
                <a:cs typeface="+mn-cs"/>
              </a:rPr>
              <a:t>süre</a:t>
            </a:r>
            <a:r>
              <a:rPr lang="tr-TR" sz="2800" b="0" kern="1200" dirty="0">
                <a:solidFill>
                  <a:schemeClr val="tx1"/>
                </a:solidFill>
                <a:effectLst/>
                <a:latin typeface="+mn-lt"/>
                <a:ea typeface="+mn-ea"/>
                <a:cs typeface="+mn-cs"/>
              </a:rPr>
              <a:t> sonra </a:t>
            </a:r>
            <a:r>
              <a:rPr lang="tr-TR" sz="2800" b="0" kern="1200" dirty="0" err="1">
                <a:solidFill>
                  <a:schemeClr val="tx1"/>
                </a:solidFill>
                <a:effectLst/>
                <a:latin typeface="+mn-lt"/>
                <a:ea typeface="+mn-ea"/>
                <a:cs typeface="+mn-cs"/>
              </a:rPr>
              <a:t>erişilemeyen</a:t>
            </a:r>
            <a:r>
              <a:rPr lang="tr-TR" sz="2800" b="0" kern="1200" dirty="0">
                <a:solidFill>
                  <a:schemeClr val="tx1"/>
                </a:solidFill>
                <a:effectLst/>
                <a:latin typeface="+mn-lt"/>
                <a:ea typeface="+mn-ea"/>
                <a:cs typeface="+mn-cs"/>
              </a:rPr>
              <a:t> unsurları </a:t>
            </a:r>
            <a:r>
              <a:rPr lang="tr-TR" sz="2800" b="0" kern="1200" dirty="0" err="1">
                <a:solidFill>
                  <a:schemeClr val="tx1"/>
                </a:solidFill>
                <a:effectLst/>
                <a:latin typeface="+mn-lt"/>
                <a:ea typeface="+mn-ea"/>
                <a:cs typeface="+mn-cs"/>
              </a:rPr>
              <a:t>tüketmeden</a:t>
            </a:r>
            <a:r>
              <a:rPr lang="tr-TR" sz="2800" b="0" kern="1200" dirty="0">
                <a:solidFill>
                  <a:schemeClr val="tx1"/>
                </a:solidFill>
                <a:effectLst/>
                <a:latin typeface="+mn-lt"/>
                <a:ea typeface="+mn-ea"/>
                <a:cs typeface="+mn-cs"/>
              </a:rPr>
              <a:t> korumak </a:t>
            </a:r>
            <a:r>
              <a:rPr lang="tr-TR" sz="2800" b="0" kern="1200" dirty="0" err="1">
                <a:solidFill>
                  <a:schemeClr val="tx1"/>
                </a:solidFill>
                <a:effectLst/>
                <a:latin typeface="+mn-lt"/>
                <a:ea typeface="+mn-ea"/>
                <a:cs typeface="+mn-cs"/>
              </a:rPr>
              <a:t>güçtür</a:t>
            </a:r>
            <a:r>
              <a:rPr lang="tr-TR" sz="2800" b="0" kern="1200" dirty="0">
                <a:solidFill>
                  <a:schemeClr val="tx1"/>
                </a:solidFill>
                <a:effectLst/>
                <a:latin typeface="+mn-lt"/>
                <a:ea typeface="+mn-ea"/>
                <a:cs typeface="+mn-cs"/>
              </a:rPr>
              <a:t>. Oysa bu tarz kavramları paraya </a:t>
            </a:r>
            <a:r>
              <a:rPr lang="tr-TR" sz="2800" b="0" kern="1200" dirty="0" err="1">
                <a:solidFill>
                  <a:schemeClr val="tx1"/>
                </a:solidFill>
                <a:effectLst/>
                <a:latin typeface="+mn-lt"/>
                <a:ea typeface="+mn-ea"/>
                <a:cs typeface="+mn-cs"/>
              </a:rPr>
              <a:t>dönüştürerek</a:t>
            </a:r>
            <a:r>
              <a:rPr lang="tr-TR" sz="2800" b="0" kern="1200" dirty="0">
                <a:solidFill>
                  <a:schemeClr val="tx1"/>
                </a:solidFill>
                <a:effectLst/>
                <a:latin typeface="+mn-lt"/>
                <a:ea typeface="+mn-ea"/>
                <a:cs typeface="+mn-cs"/>
              </a:rPr>
              <a:t>, uzun </a:t>
            </a:r>
            <a:r>
              <a:rPr lang="tr-TR" sz="2800" b="0" kern="1200" dirty="0" err="1">
                <a:solidFill>
                  <a:schemeClr val="tx1"/>
                </a:solidFill>
                <a:effectLst/>
                <a:latin typeface="+mn-lt"/>
                <a:ea typeface="+mn-ea"/>
                <a:cs typeface="+mn-cs"/>
              </a:rPr>
              <a:t>süre</a:t>
            </a:r>
            <a:r>
              <a:rPr lang="tr-TR" sz="2800" b="0" kern="1200" dirty="0">
                <a:solidFill>
                  <a:schemeClr val="tx1"/>
                </a:solidFill>
                <a:effectLst/>
                <a:latin typeface="+mn-lt"/>
                <a:ea typeface="+mn-ea"/>
                <a:cs typeface="+mn-cs"/>
              </a:rPr>
              <a:t> saklayabiliriz. Elbette enflasyon ve banknotların </a:t>
            </a:r>
            <a:r>
              <a:rPr lang="tr-TR" sz="2800" b="0" kern="1200" dirty="0" err="1">
                <a:solidFill>
                  <a:schemeClr val="tx1"/>
                </a:solidFill>
                <a:effectLst/>
                <a:latin typeface="+mn-lt"/>
                <a:ea typeface="+mn-ea"/>
                <a:cs typeface="+mn-cs"/>
              </a:rPr>
              <a:t>tedavülden</a:t>
            </a:r>
            <a:r>
              <a:rPr lang="tr-TR" sz="2800" b="0" kern="1200" dirty="0">
                <a:solidFill>
                  <a:schemeClr val="tx1"/>
                </a:solidFill>
                <a:effectLst/>
                <a:latin typeface="+mn-lt"/>
                <a:ea typeface="+mn-ea"/>
                <a:cs typeface="+mn-cs"/>
              </a:rPr>
              <a:t> kalkması gibi durumları ayrıca </a:t>
            </a:r>
            <a:r>
              <a:rPr lang="tr-TR" sz="2800" b="0" kern="1200" dirty="0" err="1">
                <a:solidFill>
                  <a:schemeClr val="tx1"/>
                </a:solidFill>
                <a:effectLst/>
                <a:latin typeface="+mn-lt"/>
                <a:ea typeface="+mn-ea"/>
                <a:cs typeface="+mn-cs"/>
              </a:rPr>
              <a:t>değerlendirmek</a:t>
            </a:r>
            <a:r>
              <a:rPr lang="tr-TR" sz="2800" b="0" kern="1200" dirty="0">
                <a:solidFill>
                  <a:schemeClr val="tx1"/>
                </a:solidFill>
                <a:effectLst/>
                <a:latin typeface="+mn-lt"/>
                <a:ea typeface="+mn-ea"/>
                <a:cs typeface="+mn-cs"/>
              </a:rPr>
              <a:t> gerekir. </a:t>
            </a:r>
          </a:p>
          <a:p>
            <a:endParaRPr lang="tr-TR" dirty="0"/>
          </a:p>
        </p:txBody>
      </p:sp>
    </p:spTree>
    <p:extLst>
      <p:ext uri="{BB962C8B-B14F-4D97-AF65-F5344CB8AC3E}">
        <p14:creationId xmlns:p14="http://schemas.microsoft.com/office/powerpoint/2010/main" val="34010511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219BD95-25DC-4846-A638-F941ABA88FBD}"/>
              </a:ext>
            </a:extLst>
          </p:cNvPr>
          <p:cNvSpPr>
            <a:spLocks noGrp="1"/>
          </p:cNvSpPr>
          <p:nvPr>
            <p:ph type="title"/>
          </p:nvPr>
        </p:nvSpPr>
        <p:spPr/>
        <p:txBody>
          <a:bodyPr>
            <a:normAutofit fontScale="90000"/>
          </a:bodyPr>
          <a:lstStyle/>
          <a:p>
            <a:r>
              <a:rPr lang="tr-TR" dirty="0"/>
              <a:t>Temel Finansal Okuryazarlık için Kitap Tavsiyeleri</a:t>
            </a:r>
          </a:p>
        </p:txBody>
      </p:sp>
      <p:pic>
        <p:nvPicPr>
          <p:cNvPr id="6" name="Resim Yer Tutucusu 5">
            <a:extLst>
              <a:ext uri="{FF2B5EF4-FFF2-40B4-BE49-F238E27FC236}">
                <a16:creationId xmlns:a16="http://schemas.microsoft.com/office/drawing/2014/main" id="{5F3903D6-3704-A745-AFB7-CE0342A5685A}"/>
              </a:ext>
            </a:extLst>
          </p:cNvPr>
          <p:cNvPicPr>
            <a:picLocks noGrp="1" noChangeAspect="1"/>
          </p:cNvPicPr>
          <p:nvPr>
            <p:ph type="pic" idx="13"/>
          </p:nvPr>
        </p:nvPicPr>
        <p:blipFill>
          <a:blip r:embed="rId2"/>
          <a:srcRect l="16693" r="16693"/>
          <a:stretch>
            <a:fillRect/>
          </a:stretch>
        </p:blipFill>
        <p:spPr/>
      </p:pic>
      <p:sp>
        <p:nvSpPr>
          <p:cNvPr id="4" name="İçerik Yer Tutucusu 3">
            <a:extLst>
              <a:ext uri="{FF2B5EF4-FFF2-40B4-BE49-F238E27FC236}">
                <a16:creationId xmlns:a16="http://schemas.microsoft.com/office/drawing/2014/main" id="{88331465-3A99-9346-8273-032E8D37B2EF}"/>
              </a:ext>
            </a:extLst>
          </p:cNvPr>
          <p:cNvSpPr>
            <a:spLocks noGrp="1"/>
          </p:cNvSpPr>
          <p:nvPr>
            <p:ph sz="half" idx="1"/>
          </p:nvPr>
        </p:nvSpPr>
        <p:spPr/>
        <p:txBody>
          <a:bodyPr>
            <a:normAutofit fontScale="92500" lnSpcReduction="20000"/>
          </a:bodyPr>
          <a:lstStyle/>
          <a:p>
            <a:r>
              <a:rPr lang="tr-TR" dirty="0"/>
              <a:t>Görünmez Kalp – </a:t>
            </a:r>
            <a:r>
              <a:rPr lang="tr-TR" dirty="0" err="1"/>
              <a:t>Russell</a:t>
            </a:r>
            <a:r>
              <a:rPr lang="tr-TR" dirty="0"/>
              <a:t> D. Roberts</a:t>
            </a:r>
          </a:p>
          <a:p>
            <a:r>
              <a:rPr lang="tr-TR" dirty="0"/>
              <a:t>Herkese Göre Finans- Aysel Gündoğdu</a:t>
            </a:r>
          </a:p>
          <a:p>
            <a:r>
              <a:rPr lang="tr-TR" dirty="0"/>
              <a:t>Para – Dursun Ali Yaz</a:t>
            </a:r>
          </a:p>
          <a:p>
            <a:r>
              <a:rPr lang="tr-TR" dirty="0" err="1"/>
              <a:t>Babilin</a:t>
            </a:r>
            <a:r>
              <a:rPr lang="tr-TR" dirty="0"/>
              <a:t> En Zengin Adamı – George </a:t>
            </a:r>
            <a:r>
              <a:rPr lang="tr-TR" dirty="0" err="1"/>
              <a:t>Clason</a:t>
            </a:r>
            <a:endParaRPr lang="tr-TR" dirty="0"/>
          </a:p>
          <a:p>
            <a:r>
              <a:rPr lang="tr-TR" dirty="0"/>
              <a:t>Sorularla Akıllı Yatırımcının Rehberi – Aysel Gündoğdu</a:t>
            </a:r>
          </a:p>
          <a:p>
            <a:r>
              <a:rPr lang="tr-TR" dirty="0"/>
              <a:t>Ekonomi Kitabı – James </a:t>
            </a:r>
            <a:r>
              <a:rPr lang="tr-TR" dirty="0" err="1"/>
              <a:t>Meadway</a:t>
            </a:r>
            <a:r>
              <a:rPr lang="tr-TR" dirty="0"/>
              <a:t> </a:t>
            </a:r>
          </a:p>
          <a:p>
            <a:r>
              <a:rPr lang="tr-TR" dirty="0"/>
              <a:t>Ekonomi Rehberi-Ha-</a:t>
            </a:r>
            <a:r>
              <a:rPr lang="tr-TR" dirty="0" err="1"/>
              <a:t>Joon</a:t>
            </a:r>
            <a:r>
              <a:rPr lang="tr-TR" dirty="0"/>
              <a:t> </a:t>
            </a:r>
            <a:r>
              <a:rPr lang="tr-TR" dirty="0" err="1"/>
              <a:t>Chang</a:t>
            </a:r>
            <a:endParaRPr lang="tr-TR" dirty="0"/>
          </a:p>
          <a:p>
            <a:endParaRPr lang="tr-TR" dirty="0"/>
          </a:p>
          <a:p>
            <a:endParaRPr lang="tr-TR" dirty="0"/>
          </a:p>
        </p:txBody>
      </p:sp>
      <p:pic>
        <p:nvPicPr>
          <p:cNvPr id="7" name="Resim 6">
            <a:extLst>
              <a:ext uri="{FF2B5EF4-FFF2-40B4-BE49-F238E27FC236}">
                <a16:creationId xmlns:a16="http://schemas.microsoft.com/office/drawing/2014/main" id="{17483631-1923-CF49-BAAD-ACD223490B6D}"/>
              </a:ext>
            </a:extLst>
          </p:cNvPr>
          <p:cNvPicPr>
            <a:picLocks noChangeAspect="1"/>
          </p:cNvPicPr>
          <p:nvPr/>
        </p:nvPicPr>
        <p:blipFill rotWithShape="1">
          <a:blip r:embed="rId3"/>
          <a:srcRect r="47306"/>
          <a:stretch/>
        </p:blipFill>
        <p:spPr>
          <a:xfrm>
            <a:off x="0" y="0"/>
            <a:ext cx="6424392" cy="6858000"/>
          </a:xfrm>
          <a:prstGeom prst="rect">
            <a:avLst/>
          </a:prstGeom>
        </p:spPr>
      </p:pic>
      <p:pic>
        <p:nvPicPr>
          <p:cNvPr id="3" name="Resim 2">
            <a:extLst>
              <a:ext uri="{FF2B5EF4-FFF2-40B4-BE49-F238E27FC236}">
                <a16:creationId xmlns:a16="http://schemas.microsoft.com/office/drawing/2014/main" id="{69BC070E-2F20-CD00-23CB-07ABCEB94D89}"/>
              </a:ext>
            </a:extLst>
          </p:cNvPr>
          <p:cNvPicPr>
            <a:picLocks noChangeAspect="1"/>
          </p:cNvPicPr>
          <p:nvPr/>
        </p:nvPicPr>
        <p:blipFill>
          <a:blip r:embed="rId4"/>
          <a:stretch>
            <a:fillRect/>
          </a:stretch>
        </p:blipFill>
        <p:spPr>
          <a:xfrm>
            <a:off x="5200393" y="6222180"/>
            <a:ext cx="1671053" cy="584200"/>
          </a:xfrm>
          <a:prstGeom prst="rect">
            <a:avLst/>
          </a:prstGeom>
        </p:spPr>
      </p:pic>
    </p:spTree>
    <p:extLst>
      <p:ext uri="{BB962C8B-B14F-4D97-AF65-F5344CB8AC3E}">
        <p14:creationId xmlns:p14="http://schemas.microsoft.com/office/powerpoint/2010/main" val="4339756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AF958E-B58D-9844-9474-9730665F06C0}"/>
              </a:ext>
            </a:extLst>
          </p:cNvPr>
          <p:cNvSpPr>
            <a:spLocks noGrp="1"/>
          </p:cNvSpPr>
          <p:nvPr>
            <p:ph type="title"/>
          </p:nvPr>
        </p:nvSpPr>
        <p:spPr/>
        <p:txBody>
          <a:bodyPr/>
          <a:lstStyle/>
          <a:p>
            <a:r>
              <a:rPr lang="tr-TR" dirty="0"/>
              <a:t>Film Önerileri</a:t>
            </a:r>
          </a:p>
        </p:txBody>
      </p:sp>
      <p:graphicFrame>
        <p:nvGraphicFramePr>
          <p:cNvPr id="3" name="İçerik Yer Tutucusu 3">
            <a:extLst>
              <a:ext uri="{FF2B5EF4-FFF2-40B4-BE49-F238E27FC236}">
                <a16:creationId xmlns:a16="http://schemas.microsoft.com/office/drawing/2014/main" id="{419135F4-057C-3E46-B811-FA4997FA9E25}"/>
              </a:ext>
            </a:extLst>
          </p:cNvPr>
          <p:cNvGraphicFramePr>
            <a:graphicFrameLocks/>
          </p:cNvGraphicFramePr>
          <p:nvPr>
            <p:extLst>
              <p:ext uri="{D42A27DB-BD31-4B8C-83A1-F6EECF244321}">
                <p14:modId xmlns:p14="http://schemas.microsoft.com/office/powerpoint/2010/main" val="577196275"/>
              </p:ext>
            </p:extLst>
          </p:nvPr>
        </p:nvGraphicFramePr>
        <p:xfrm>
          <a:off x="1473200" y="1066800"/>
          <a:ext cx="9423399" cy="4635500"/>
        </p:xfrm>
        <a:graphic>
          <a:graphicData uri="http://schemas.openxmlformats.org/drawingml/2006/table">
            <a:tbl>
              <a:tblPr firstRow="1" firstCol="1" bandRow="1">
                <a:tableStyleId>{3B4B98B0-60AC-42C2-AFA5-B58CD77FA1E5}</a:tableStyleId>
              </a:tblPr>
              <a:tblGrid>
                <a:gridCol w="3619500">
                  <a:extLst>
                    <a:ext uri="{9D8B030D-6E8A-4147-A177-3AD203B41FA5}">
                      <a16:colId xmlns:a16="http://schemas.microsoft.com/office/drawing/2014/main" val="87387633"/>
                    </a:ext>
                  </a:extLst>
                </a:gridCol>
                <a:gridCol w="3441700">
                  <a:extLst>
                    <a:ext uri="{9D8B030D-6E8A-4147-A177-3AD203B41FA5}">
                      <a16:colId xmlns:a16="http://schemas.microsoft.com/office/drawing/2014/main" val="1591073132"/>
                    </a:ext>
                  </a:extLst>
                </a:gridCol>
                <a:gridCol w="2362199">
                  <a:extLst>
                    <a:ext uri="{9D8B030D-6E8A-4147-A177-3AD203B41FA5}">
                      <a16:colId xmlns:a16="http://schemas.microsoft.com/office/drawing/2014/main" val="4041341323"/>
                    </a:ext>
                  </a:extLst>
                </a:gridCol>
              </a:tblGrid>
              <a:tr h="269689">
                <a:tc>
                  <a:txBody>
                    <a:bodyPr/>
                    <a:lstStyle/>
                    <a:p>
                      <a:pPr>
                        <a:lnSpc>
                          <a:spcPct val="107000"/>
                        </a:lnSpc>
                        <a:spcAft>
                          <a:spcPts val="800"/>
                        </a:spcAft>
                      </a:pPr>
                      <a:r>
                        <a:rPr lang="tr-TR" sz="1500" b="1" i="0" dirty="0">
                          <a:effectLst/>
                          <a:latin typeface="Segoe UI Light" panose="020B0502040204020203" pitchFamily="34" charset="0"/>
                          <a:cs typeface="Segoe UI Light" panose="020B0502040204020203" pitchFamily="34" charset="0"/>
                        </a:rPr>
                        <a:t>Filmin İngilizce Adı</a:t>
                      </a:r>
                      <a:endParaRPr lang="tr-TR" sz="1400" b="1" i="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nSpc>
                          <a:spcPct val="107000"/>
                        </a:lnSpc>
                        <a:spcAft>
                          <a:spcPts val="800"/>
                        </a:spcAft>
                      </a:pPr>
                      <a:r>
                        <a:rPr lang="tr-TR" sz="1500" b="1" i="0" dirty="0">
                          <a:effectLst/>
                          <a:latin typeface="Segoe UI Light" panose="020B0502040204020203" pitchFamily="34" charset="0"/>
                          <a:cs typeface="Segoe UI Light" panose="020B0502040204020203" pitchFamily="34" charset="0"/>
                        </a:rPr>
                        <a:t>Filmin Türkçe Adı</a:t>
                      </a:r>
                      <a:endParaRPr lang="tr-TR" sz="1400" b="1" i="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gn="r">
                        <a:lnSpc>
                          <a:spcPct val="107000"/>
                        </a:lnSpc>
                        <a:spcAft>
                          <a:spcPts val="800"/>
                        </a:spcAft>
                      </a:pPr>
                      <a:r>
                        <a:rPr lang="tr-TR" sz="1500" b="1" i="0" dirty="0">
                          <a:effectLst/>
                          <a:latin typeface="Segoe UI Light" panose="020B0502040204020203" pitchFamily="34" charset="0"/>
                          <a:cs typeface="Segoe UI Light" panose="020B0502040204020203" pitchFamily="34" charset="0"/>
                        </a:rPr>
                        <a:t>Yılı</a:t>
                      </a:r>
                      <a:endParaRPr lang="tr-TR" sz="1400" b="1" i="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extLst>
                  <a:ext uri="{0D108BD9-81ED-4DB2-BD59-A6C34878D82A}">
                    <a16:rowId xmlns:a16="http://schemas.microsoft.com/office/drawing/2014/main" val="4039655377"/>
                  </a:ext>
                </a:extLst>
              </a:tr>
              <a:tr h="269689">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Wall Street</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nSpc>
                          <a:spcPct val="107000"/>
                        </a:lnSpc>
                        <a:spcAft>
                          <a:spcPts val="800"/>
                        </a:spcAft>
                      </a:pPr>
                      <a:r>
                        <a:rPr lang="tr-TR" sz="1500" b="0" i="0" dirty="0">
                          <a:effectLst/>
                          <a:latin typeface="Segoe UI Light" panose="020B0502040204020203" pitchFamily="34" charset="0"/>
                          <a:cs typeface="Segoe UI Light" panose="020B0502040204020203" pitchFamily="34" charset="0"/>
                        </a:rPr>
                        <a:t>Borsa </a:t>
                      </a:r>
                      <a:endParaRPr lang="tr-TR" sz="1400" b="0" i="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gn="r">
                        <a:lnSpc>
                          <a:spcPct val="107000"/>
                        </a:lnSpc>
                        <a:spcAft>
                          <a:spcPts val="800"/>
                        </a:spcAft>
                      </a:pPr>
                      <a:r>
                        <a:rPr lang="tr-TR" sz="1500" b="0" i="0">
                          <a:effectLst/>
                          <a:latin typeface="Segoe UI Light" panose="020B0502040204020203" pitchFamily="34" charset="0"/>
                          <a:cs typeface="Segoe UI Light" panose="020B0502040204020203" pitchFamily="34" charset="0"/>
                        </a:rPr>
                        <a:t>1987</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extLst>
                  <a:ext uri="{0D108BD9-81ED-4DB2-BD59-A6C34878D82A}">
                    <a16:rowId xmlns:a16="http://schemas.microsoft.com/office/drawing/2014/main" val="2062060"/>
                  </a:ext>
                </a:extLst>
              </a:tr>
              <a:tr h="269689">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Rogue Trader</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Büyük Kumar</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gn="r">
                        <a:lnSpc>
                          <a:spcPct val="107000"/>
                        </a:lnSpc>
                        <a:spcAft>
                          <a:spcPts val="800"/>
                        </a:spcAft>
                      </a:pPr>
                      <a:r>
                        <a:rPr lang="tr-TR" sz="1500" b="0" i="0">
                          <a:effectLst/>
                          <a:latin typeface="Segoe UI Light" panose="020B0502040204020203" pitchFamily="34" charset="0"/>
                          <a:cs typeface="Segoe UI Light" panose="020B0502040204020203" pitchFamily="34" charset="0"/>
                        </a:rPr>
                        <a:t>1999</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extLst>
                  <a:ext uri="{0D108BD9-81ED-4DB2-BD59-A6C34878D82A}">
                    <a16:rowId xmlns:a16="http://schemas.microsoft.com/office/drawing/2014/main" val="3997502404"/>
                  </a:ext>
                </a:extLst>
              </a:tr>
              <a:tr h="269689">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Bolier Room</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Kazan Dairesi</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gn="r">
                        <a:lnSpc>
                          <a:spcPct val="107000"/>
                        </a:lnSpc>
                        <a:spcAft>
                          <a:spcPts val="800"/>
                        </a:spcAft>
                      </a:pPr>
                      <a:r>
                        <a:rPr lang="tr-TR" sz="1500" b="0" i="0">
                          <a:effectLst/>
                          <a:latin typeface="Segoe UI Light" panose="020B0502040204020203" pitchFamily="34" charset="0"/>
                          <a:cs typeface="Segoe UI Light" panose="020B0502040204020203" pitchFamily="34" charset="0"/>
                        </a:rPr>
                        <a:t>2000</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extLst>
                  <a:ext uri="{0D108BD9-81ED-4DB2-BD59-A6C34878D82A}">
                    <a16:rowId xmlns:a16="http://schemas.microsoft.com/office/drawing/2014/main" val="1224134298"/>
                  </a:ext>
                </a:extLst>
              </a:tr>
              <a:tr h="269689">
                <a:tc>
                  <a:txBody>
                    <a:bodyPr/>
                    <a:lstStyle/>
                    <a:p>
                      <a:pPr>
                        <a:lnSpc>
                          <a:spcPct val="107000"/>
                        </a:lnSpc>
                        <a:spcAft>
                          <a:spcPts val="800"/>
                        </a:spcAft>
                      </a:pPr>
                      <a:r>
                        <a:rPr lang="tr-TR" sz="1500" b="0" i="0" dirty="0" err="1">
                          <a:effectLst/>
                          <a:latin typeface="Segoe UI Light" panose="020B0502040204020203" pitchFamily="34" charset="0"/>
                          <a:cs typeface="Segoe UI Light" panose="020B0502040204020203" pitchFamily="34" charset="0"/>
                        </a:rPr>
                        <a:t>The</a:t>
                      </a:r>
                      <a:r>
                        <a:rPr lang="tr-TR" sz="1500" b="0" i="0" dirty="0">
                          <a:effectLst/>
                          <a:latin typeface="Segoe UI Light" panose="020B0502040204020203" pitchFamily="34" charset="0"/>
                          <a:cs typeface="Segoe UI Light" panose="020B0502040204020203" pitchFamily="34" charset="0"/>
                        </a:rPr>
                        <a:t> Bank</a:t>
                      </a:r>
                      <a:endParaRPr lang="tr-TR" sz="1400" b="0" i="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nSpc>
                          <a:spcPct val="107000"/>
                        </a:lnSpc>
                        <a:spcAft>
                          <a:spcPts val="800"/>
                        </a:spcAft>
                      </a:pPr>
                      <a:r>
                        <a:rPr lang="tr-TR" sz="1500" b="0" i="0" dirty="0">
                          <a:effectLst/>
                          <a:latin typeface="Segoe UI Light" panose="020B0502040204020203" pitchFamily="34" charset="0"/>
                          <a:cs typeface="Segoe UI Light" panose="020B0502040204020203" pitchFamily="34" charset="0"/>
                        </a:rPr>
                        <a:t>Banka: Kelebek Etkisi</a:t>
                      </a:r>
                      <a:endParaRPr lang="tr-TR" sz="1400" b="0" i="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gn="r">
                        <a:lnSpc>
                          <a:spcPct val="107000"/>
                        </a:lnSpc>
                        <a:spcAft>
                          <a:spcPts val="800"/>
                        </a:spcAft>
                      </a:pPr>
                      <a:r>
                        <a:rPr lang="tr-TR" sz="1500" b="0" i="0">
                          <a:effectLst/>
                          <a:latin typeface="Segoe UI Light" panose="020B0502040204020203" pitchFamily="34" charset="0"/>
                          <a:cs typeface="Segoe UI Light" panose="020B0502040204020203" pitchFamily="34" charset="0"/>
                        </a:rPr>
                        <a:t>2001</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extLst>
                  <a:ext uri="{0D108BD9-81ED-4DB2-BD59-A6C34878D82A}">
                    <a16:rowId xmlns:a16="http://schemas.microsoft.com/office/drawing/2014/main" val="2250486812"/>
                  </a:ext>
                </a:extLst>
              </a:tr>
              <a:tr h="269689">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The Corporation</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Şirket </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gn="r">
                        <a:lnSpc>
                          <a:spcPct val="107000"/>
                        </a:lnSpc>
                        <a:spcAft>
                          <a:spcPts val="800"/>
                        </a:spcAft>
                      </a:pPr>
                      <a:r>
                        <a:rPr lang="tr-TR" sz="1500" b="0" i="0">
                          <a:effectLst/>
                          <a:latin typeface="Segoe UI Light" panose="020B0502040204020203" pitchFamily="34" charset="0"/>
                          <a:cs typeface="Segoe UI Light" panose="020B0502040204020203" pitchFamily="34" charset="0"/>
                        </a:rPr>
                        <a:t>2003</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extLst>
                  <a:ext uri="{0D108BD9-81ED-4DB2-BD59-A6C34878D82A}">
                    <a16:rowId xmlns:a16="http://schemas.microsoft.com/office/drawing/2014/main" val="746879009"/>
                  </a:ext>
                </a:extLst>
              </a:tr>
              <a:tr h="269689">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Enron: The Smartest Guy in the Room</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Enron: Piyasanın Uyanıkları</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gn="r">
                        <a:lnSpc>
                          <a:spcPct val="107000"/>
                        </a:lnSpc>
                        <a:spcAft>
                          <a:spcPts val="800"/>
                        </a:spcAft>
                      </a:pPr>
                      <a:r>
                        <a:rPr lang="tr-TR" sz="1500" b="0" i="0">
                          <a:effectLst/>
                          <a:latin typeface="Segoe UI Light" panose="020B0502040204020203" pitchFamily="34" charset="0"/>
                          <a:cs typeface="Segoe UI Light" panose="020B0502040204020203" pitchFamily="34" charset="0"/>
                        </a:rPr>
                        <a:t>2005</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extLst>
                  <a:ext uri="{0D108BD9-81ED-4DB2-BD59-A6C34878D82A}">
                    <a16:rowId xmlns:a16="http://schemas.microsoft.com/office/drawing/2014/main" val="1512428244"/>
                  </a:ext>
                </a:extLst>
              </a:tr>
              <a:tr h="269689">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Zeitgeist: Moving Forward</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nSpc>
                          <a:spcPct val="107000"/>
                        </a:lnSpc>
                        <a:spcAft>
                          <a:spcPts val="800"/>
                        </a:spcAft>
                      </a:pPr>
                      <a:r>
                        <a:rPr lang="tr-TR" sz="1500" b="0" i="0" dirty="0" err="1">
                          <a:effectLst/>
                          <a:latin typeface="Segoe UI Light" panose="020B0502040204020203" pitchFamily="34" charset="0"/>
                          <a:cs typeface="Segoe UI Light" panose="020B0502040204020203" pitchFamily="34" charset="0"/>
                        </a:rPr>
                        <a:t>Zeitgeist</a:t>
                      </a:r>
                      <a:endParaRPr lang="tr-TR" sz="1400" b="0" i="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gn="r">
                        <a:lnSpc>
                          <a:spcPct val="107000"/>
                        </a:lnSpc>
                        <a:spcAft>
                          <a:spcPts val="800"/>
                        </a:spcAft>
                      </a:pPr>
                      <a:r>
                        <a:rPr lang="tr-TR" sz="1500" b="0" i="0">
                          <a:effectLst/>
                          <a:latin typeface="Segoe UI Light" panose="020B0502040204020203" pitchFamily="34" charset="0"/>
                          <a:cs typeface="Segoe UI Light" panose="020B0502040204020203" pitchFamily="34" charset="0"/>
                        </a:rPr>
                        <a:t>2007</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extLst>
                  <a:ext uri="{0D108BD9-81ED-4DB2-BD59-A6C34878D82A}">
                    <a16:rowId xmlns:a16="http://schemas.microsoft.com/office/drawing/2014/main" val="2487351263"/>
                  </a:ext>
                </a:extLst>
              </a:tr>
              <a:tr h="269689">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Capitalism: A Love Story</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Kapitalizm (Bir Aşk Hikayesi)</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gn="r">
                        <a:lnSpc>
                          <a:spcPct val="107000"/>
                        </a:lnSpc>
                        <a:spcAft>
                          <a:spcPts val="800"/>
                        </a:spcAft>
                      </a:pPr>
                      <a:r>
                        <a:rPr lang="tr-TR" sz="1500" b="0" i="0">
                          <a:effectLst/>
                          <a:latin typeface="Segoe UI Light" panose="020B0502040204020203" pitchFamily="34" charset="0"/>
                          <a:cs typeface="Segoe UI Light" panose="020B0502040204020203" pitchFamily="34" charset="0"/>
                        </a:rPr>
                        <a:t>2009</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extLst>
                  <a:ext uri="{0D108BD9-81ED-4DB2-BD59-A6C34878D82A}">
                    <a16:rowId xmlns:a16="http://schemas.microsoft.com/office/drawing/2014/main" val="1491070634"/>
                  </a:ext>
                </a:extLst>
              </a:tr>
              <a:tr h="269689">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Inside Job</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İç işler</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gn="r">
                        <a:lnSpc>
                          <a:spcPct val="107000"/>
                        </a:lnSpc>
                        <a:spcAft>
                          <a:spcPts val="800"/>
                        </a:spcAft>
                      </a:pPr>
                      <a:r>
                        <a:rPr lang="tr-TR" sz="1500" b="0" i="0">
                          <a:effectLst/>
                          <a:latin typeface="Segoe UI Light" panose="020B0502040204020203" pitchFamily="34" charset="0"/>
                          <a:cs typeface="Segoe UI Light" panose="020B0502040204020203" pitchFamily="34" charset="0"/>
                        </a:rPr>
                        <a:t>2010</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extLst>
                  <a:ext uri="{0D108BD9-81ED-4DB2-BD59-A6C34878D82A}">
                    <a16:rowId xmlns:a16="http://schemas.microsoft.com/office/drawing/2014/main" val="3000598326"/>
                  </a:ext>
                </a:extLst>
              </a:tr>
              <a:tr h="269689">
                <a:tc>
                  <a:txBody>
                    <a:bodyPr/>
                    <a:lstStyle/>
                    <a:p>
                      <a:pPr>
                        <a:lnSpc>
                          <a:spcPct val="107000"/>
                        </a:lnSpc>
                        <a:spcAft>
                          <a:spcPts val="800"/>
                        </a:spcAft>
                      </a:pPr>
                      <a:r>
                        <a:rPr lang="tr-TR" sz="1500" b="0" i="0" dirty="0">
                          <a:effectLst/>
                          <a:latin typeface="Segoe UI Light" panose="020B0502040204020203" pitchFamily="34" charset="0"/>
                          <a:cs typeface="Segoe UI Light" panose="020B0502040204020203" pitchFamily="34" charset="0"/>
                        </a:rPr>
                        <a:t>Wall Street: Money </a:t>
                      </a:r>
                      <a:r>
                        <a:rPr lang="tr-TR" sz="1500" b="0" i="0" dirty="0" err="1">
                          <a:effectLst/>
                          <a:latin typeface="Segoe UI Light" panose="020B0502040204020203" pitchFamily="34" charset="0"/>
                          <a:cs typeface="Segoe UI Light" panose="020B0502040204020203" pitchFamily="34" charset="0"/>
                        </a:rPr>
                        <a:t>Never</a:t>
                      </a:r>
                      <a:r>
                        <a:rPr lang="tr-TR" sz="1500" b="0" i="0" dirty="0">
                          <a:effectLst/>
                          <a:latin typeface="Segoe UI Light" panose="020B0502040204020203" pitchFamily="34" charset="0"/>
                          <a:cs typeface="Segoe UI Light" panose="020B0502040204020203" pitchFamily="34" charset="0"/>
                        </a:rPr>
                        <a:t> </a:t>
                      </a:r>
                      <a:r>
                        <a:rPr lang="tr-TR" sz="1500" b="0" i="0" dirty="0" err="1">
                          <a:effectLst/>
                          <a:latin typeface="Segoe UI Light" panose="020B0502040204020203" pitchFamily="34" charset="0"/>
                          <a:cs typeface="Segoe UI Light" panose="020B0502040204020203" pitchFamily="34" charset="0"/>
                        </a:rPr>
                        <a:t>Sleep</a:t>
                      </a:r>
                      <a:endParaRPr lang="tr-TR" sz="1400" b="0" i="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Borsa: Para Asla Uyumaz</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gn="r">
                        <a:lnSpc>
                          <a:spcPct val="107000"/>
                        </a:lnSpc>
                        <a:spcAft>
                          <a:spcPts val="800"/>
                        </a:spcAft>
                      </a:pPr>
                      <a:r>
                        <a:rPr lang="tr-TR" sz="1500" b="0" i="0">
                          <a:effectLst/>
                          <a:latin typeface="Segoe UI Light" panose="020B0502040204020203" pitchFamily="34" charset="0"/>
                          <a:cs typeface="Segoe UI Light" panose="020B0502040204020203" pitchFamily="34" charset="0"/>
                        </a:rPr>
                        <a:t>2010</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extLst>
                  <a:ext uri="{0D108BD9-81ED-4DB2-BD59-A6C34878D82A}">
                    <a16:rowId xmlns:a16="http://schemas.microsoft.com/office/drawing/2014/main" val="709547689"/>
                  </a:ext>
                </a:extLst>
              </a:tr>
              <a:tr h="269689">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The Company Men</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Şirket Adamları</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gn="r">
                        <a:lnSpc>
                          <a:spcPct val="107000"/>
                        </a:lnSpc>
                        <a:spcAft>
                          <a:spcPts val="800"/>
                        </a:spcAft>
                      </a:pPr>
                      <a:r>
                        <a:rPr lang="tr-TR" sz="1500" b="0" i="0">
                          <a:effectLst/>
                          <a:latin typeface="Segoe UI Light" panose="020B0502040204020203" pitchFamily="34" charset="0"/>
                          <a:cs typeface="Segoe UI Light" panose="020B0502040204020203" pitchFamily="34" charset="0"/>
                        </a:rPr>
                        <a:t>2010</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extLst>
                  <a:ext uri="{0D108BD9-81ED-4DB2-BD59-A6C34878D82A}">
                    <a16:rowId xmlns:a16="http://schemas.microsoft.com/office/drawing/2014/main" val="563532857"/>
                  </a:ext>
                </a:extLst>
              </a:tr>
              <a:tr h="269689">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Too Big To Fail</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Büyük Başarısızlık</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gn="r">
                        <a:lnSpc>
                          <a:spcPct val="107000"/>
                        </a:lnSpc>
                        <a:spcAft>
                          <a:spcPts val="800"/>
                        </a:spcAft>
                      </a:pPr>
                      <a:r>
                        <a:rPr lang="tr-TR" sz="1500" b="0" i="0">
                          <a:effectLst/>
                          <a:latin typeface="Segoe UI Light" panose="020B0502040204020203" pitchFamily="34" charset="0"/>
                          <a:cs typeface="Segoe UI Light" panose="020B0502040204020203" pitchFamily="34" charset="0"/>
                        </a:rPr>
                        <a:t>2011</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extLst>
                  <a:ext uri="{0D108BD9-81ED-4DB2-BD59-A6C34878D82A}">
                    <a16:rowId xmlns:a16="http://schemas.microsoft.com/office/drawing/2014/main" val="2488404566"/>
                  </a:ext>
                </a:extLst>
              </a:tr>
              <a:tr h="269689">
                <a:tc>
                  <a:txBody>
                    <a:bodyPr/>
                    <a:lstStyle/>
                    <a:p>
                      <a:pPr>
                        <a:lnSpc>
                          <a:spcPct val="107000"/>
                        </a:lnSpc>
                        <a:spcAft>
                          <a:spcPts val="800"/>
                        </a:spcAft>
                      </a:pPr>
                      <a:r>
                        <a:rPr lang="tr-TR" sz="1500" b="0" i="0" dirty="0" err="1">
                          <a:effectLst/>
                          <a:latin typeface="Segoe UI Light" panose="020B0502040204020203" pitchFamily="34" charset="0"/>
                          <a:cs typeface="Segoe UI Light" panose="020B0502040204020203" pitchFamily="34" charset="0"/>
                        </a:rPr>
                        <a:t>Margin</a:t>
                      </a:r>
                      <a:r>
                        <a:rPr lang="tr-TR" sz="1500" b="0" i="0" dirty="0">
                          <a:effectLst/>
                          <a:latin typeface="Segoe UI Light" panose="020B0502040204020203" pitchFamily="34" charset="0"/>
                          <a:cs typeface="Segoe UI Light" panose="020B0502040204020203" pitchFamily="34" charset="0"/>
                        </a:rPr>
                        <a:t> Call</a:t>
                      </a:r>
                      <a:endParaRPr lang="tr-TR" sz="1400" b="0" i="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Oyunun Sonu</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gn="r">
                        <a:lnSpc>
                          <a:spcPct val="107000"/>
                        </a:lnSpc>
                        <a:spcAft>
                          <a:spcPts val="800"/>
                        </a:spcAft>
                      </a:pPr>
                      <a:r>
                        <a:rPr lang="tr-TR" sz="1500" b="0" i="0">
                          <a:effectLst/>
                          <a:latin typeface="Segoe UI Light" panose="020B0502040204020203" pitchFamily="34" charset="0"/>
                          <a:cs typeface="Segoe UI Light" panose="020B0502040204020203" pitchFamily="34" charset="0"/>
                        </a:rPr>
                        <a:t>2011</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extLst>
                  <a:ext uri="{0D108BD9-81ED-4DB2-BD59-A6C34878D82A}">
                    <a16:rowId xmlns:a16="http://schemas.microsoft.com/office/drawing/2014/main" val="1232552945"/>
                  </a:ext>
                </a:extLst>
              </a:tr>
              <a:tr h="269689">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The Wolf of the Wall Street</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Para Avcısı</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gn="r">
                        <a:lnSpc>
                          <a:spcPct val="107000"/>
                        </a:lnSpc>
                        <a:spcAft>
                          <a:spcPts val="800"/>
                        </a:spcAft>
                      </a:pPr>
                      <a:r>
                        <a:rPr lang="tr-TR" sz="1500" b="0" i="0">
                          <a:effectLst/>
                          <a:latin typeface="Segoe UI Light" panose="020B0502040204020203" pitchFamily="34" charset="0"/>
                          <a:cs typeface="Segoe UI Light" panose="020B0502040204020203" pitchFamily="34" charset="0"/>
                        </a:rPr>
                        <a:t>2013</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extLst>
                  <a:ext uri="{0D108BD9-81ED-4DB2-BD59-A6C34878D82A}">
                    <a16:rowId xmlns:a16="http://schemas.microsoft.com/office/drawing/2014/main" val="1552023053"/>
                  </a:ext>
                </a:extLst>
              </a:tr>
              <a:tr h="269689">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The Big Short </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Büyük Açık</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gn="r">
                        <a:lnSpc>
                          <a:spcPct val="107000"/>
                        </a:lnSpc>
                        <a:spcAft>
                          <a:spcPts val="800"/>
                        </a:spcAft>
                      </a:pPr>
                      <a:r>
                        <a:rPr lang="tr-TR" sz="1500" b="0" i="0">
                          <a:effectLst/>
                          <a:latin typeface="Segoe UI Light" panose="020B0502040204020203" pitchFamily="34" charset="0"/>
                          <a:cs typeface="Segoe UI Light" panose="020B0502040204020203" pitchFamily="34" charset="0"/>
                        </a:rPr>
                        <a:t>2015</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extLst>
                  <a:ext uri="{0D108BD9-81ED-4DB2-BD59-A6C34878D82A}">
                    <a16:rowId xmlns:a16="http://schemas.microsoft.com/office/drawing/2014/main" val="2834302213"/>
                  </a:ext>
                </a:extLst>
              </a:tr>
              <a:tr h="320476">
                <a:tc>
                  <a:txBody>
                    <a:bodyPr/>
                    <a:lstStyle/>
                    <a:p>
                      <a:pPr>
                        <a:lnSpc>
                          <a:spcPct val="107000"/>
                        </a:lnSpc>
                        <a:spcAft>
                          <a:spcPts val="800"/>
                        </a:spcAft>
                      </a:pPr>
                      <a:r>
                        <a:rPr lang="tr-TR" sz="1500" b="0" i="0">
                          <a:effectLst/>
                          <a:latin typeface="Segoe UI Light" panose="020B0502040204020203" pitchFamily="34" charset="0"/>
                          <a:cs typeface="Segoe UI Light" panose="020B0502040204020203" pitchFamily="34" charset="0"/>
                        </a:rPr>
                        <a:t>Money Monster</a:t>
                      </a:r>
                      <a:endParaRPr lang="tr-TR" sz="1400" b="0" i="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nSpc>
                          <a:spcPct val="107000"/>
                        </a:lnSpc>
                        <a:spcAft>
                          <a:spcPts val="800"/>
                        </a:spcAft>
                      </a:pPr>
                      <a:r>
                        <a:rPr lang="tr-TR" sz="1500" b="0" i="0" dirty="0">
                          <a:effectLst/>
                          <a:latin typeface="Segoe UI Light" panose="020B0502040204020203" pitchFamily="34" charset="0"/>
                          <a:cs typeface="Segoe UI Light" panose="020B0502040204020203" pitchFamily="34" charset="0"/>
                        </a:rPr>
                        <a:t>Para Tuzağı</a:t>
                      </a:r>
                      <a:endParaRPr lang="tr-TR" sz="1400" b="0" i="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tc>
                  <a:txBody>
                    <a:bodyPr/>
                    <a:lstStyle/>
                    <a:p>
                      <a:pPr algn="r">
                        <a:lnSpc>
                          <a:spcPct val="107000"/>
                        </a:lnSpc>
                        <a:spcAft>
                          <a:spcPts val="800"/>
                        </a:spcAft>
                      </a:pPr>
                      <a:r>
                        <a:rPr lang="tr-TR" sz="1500" b="0" i="0" dirty="0">
                          <a:effectLst/>
                          <a:latin typeface="Segoe UI Light" panose="020B0502040204020203" pitchFamily="34" charset="0"/>
                          <a:cs typeface="Segoe UI Light" panose="020B0502040204020203" pitchFamily="34" charset="0"/>
                        </a:rPr>
                        <a:t>2016</a:t>
                      </a:r>
                      <a:endParaRPr lang="tr-TR" sz="1400" b="0" i="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57636" marR="57636" marT="0" marB="0" anchor="b"/>
                </a:tc>
                <a:extLst>
                  <a:ext uri="{0D108BD9-81ED-4DB2-BD59-A6C34878D82A}">
                    <a16:rowId xmlns:a16="http://schemas.microsoft.com/office/drawing/2014/main" val="1257295226"/>
                  </a:ext>
                </a:extLst>
              </a:tr>
            </a:tbl>
          </a:graphicData>
        </a:graphic>
      </p:graphicFrame>
      <p:pic>
        <p:nvPicPr>
          <p:cNvPr id="4" name="Resim 3">
            <a:extLst>
              <a:ext uri="{FF2B5EF4-FFF2-40B4-BE49-F238E27FC236}">
                <a16:creationId xmlns:a16="http://schemas.microsoft.com/office/drawing/2014/main" id="{156F31BE-A57F-3ABD-0153-E93000962949}"/>
              </a:ext>
            </a:extLst>
          </p:cNvPr>
          <p:cNvPicPr>
            <a:picLocks noChangeAspect="1"/>
          </p:cNvPicPr>
          <p:nvPr/>
        </p:nvPicPr>
        <p:blipFill>
          <a:blip r:embed="rId2"/>
          <a:stretch>
            <a:fillRect/>
          </a:stretch>
        </p:blipFill>
        <p:spPr>
          <a:xfrm>
            <a:off x="5386983" y="6274191"/>
            <a:ext cx="1473200" cy="498212"/>
          </a:xfrm>
          <a:prstGeom prst="rect">
            <a:avLst/>
          </a:prstGeom>
        </p:spPr>
      </p:pic>
    </p:spTree>
    <p:extLst>
      <p:ext uri="{BB962C8B-B14F-4D97-AF65-F5344CB8AC3E}">
        <p14:creationId xmlns:p14="http://schemas.microsoft.com/office/powerpoint/2010/main" val="18598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Belge" ma:contentTypeID="0x01010066A2DEB421104E4FB372BD630F3EDA27" ma:contentTypeVersion="12" ma:contentTypeDescription="Yeni belge oluşturun." ma:contentTypeScope="" ma:versionID="85b0af26a4267e002a55b1b2ca08760f">
  <xsd:schema xmlns:xsd="http://www.w3.org/2001/XMLSchema" xmlns:xs="http://www.w3.org/2001/XMLSchema" xmlns:p="http://schemas.microsoft.com/office/2006/metadata/properties" xmlns:ns2="1fdf231d-9f53-4f40-aafe-0ab29e897049" xmlns:ns3="8950cfb4-e173-4cdb-a0ff-ac3ef178c94f" targetNamespace="http://schemas.microsoft.com/office/2006/metadata/properties" ma:root="true" ma:fieldsID="3a1652b02a0f7130f690ff37d75d04a5" ns2:_="" ns3:_="">
    <xsd:import namespace="1fdf231d-9f53-4f40-aafe-0ab29e897049"/>
    <xsd:import namespace="8950cfb4-e173-4cdb-a0ff-ac3ef178c94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df231d-9f53-4f40-aafe-0ab29e8970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50cfb4-e173-4cdb-a0ff-ac3ef178c94f" elementFormDefault="qualified">
    <xsd:import namespace="http://schemas.microsoft.com/office/2006/documentManagement/types"/>
    <xsd:import namespace="http://schemas.microsoft.com/office/infopath/2007/PartnerControls"/>
    <xsd:element name="SharedWithUsers" ma:index="16"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Ayrıntıları ile Paylaşıld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2D0605-BCE5-42DE-9AA0-F1AFC0B1E3E7}">
  <ds:schemaRefs>
    <ds:schemaRef ds:uri="http://schemas.microsoft.com/sharepoint/v3/contenttype/forms"/>
  </ds:schemaRefs>
</ds:datastoreItem>
</file>

<file path=customXml/itemProps2.xml><?xml version="1.0" encoding="utf-8"?>
<ds:datastoreItem xmlns:ds="http://schemas.openxmlformats.org/officeDocument/2006/customXml" ds:itemID="{5C1A308D-10ED-4687-A16D-F56F29E4433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44C6170-942A-4484-8E83-67C70B2478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df231d-9f53-4f40-aafe-0ab29e897049"/>
    <ds:schemaRef ds:uri="8950cfb4-e173-4cdb-a0ff-ac3ef178c9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29451</TotalTime>
  <Words>5377</Words>
  <Application>Microsoft Macintosh PowerPoint</Application>
  <PresentationFormat>Geniş ekran</PresentationFormat>
  <Paragraphs>621</Paragraphs>
  <Slides>91</Slides>
  <Notes>78</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91</vt:i4>
      </vt:variant>
    </vt:vector>
  </HeadingPairs>
  <TitlesOfParts>
    <vt:vector size="100" baseType="lpstr">
      <vt:lpstr>Arial</vt:lpstr>
      <vt:lpstr>Calibri</vt:lpstr>
      <vt:lpstr>Calibri Light</vt:lpstr>
      <vt:lpstr>Open Sans</vt:lpstr>
      <vt:lpstr>Segoe UI</vt:lpstr>
      <vt:lpstr>Segoe UI Light</vt:lpstr>
      <vt:lpstr>Segoe UI Semibold</vt:lpstr>
      <vt:lpstr>Wingdings</vt:lpstr>
      <vt:lpstr>Office Teması</vt:lpstr>
      <vt:lpstr>Finansal Okuryazarlık Nedir ? </vt:lpstr>
      <vt:lpstr>Finansal Okuryazarlık Nedir ? </vt:lpstr>
      <vt:lpstr>PowerPoint Sunusu</vt:lpstr>
      <vt:lpstr>Finansal Okuryazarlığın Unsurları</vt:lpstr>
      <vt:lpstr>Finansal Okuryazarlığın Unsurları</vt:lpstr>
      <vt:lpstr>Finansal Okuryazarlık</vt:lpstr>
      <vt:lpstr>Neden Finansal Okuryazar Olmalıyız ?</vt:lpstr>
      <vt:lpstr>Paranın İşlevleri </vt:lpstr>
      <vt:lpstr>Paranın İşlevleri </vt:lpstr>
      <vt:lpstr>Para Tatlıdır…</vt:lpstr>
      <vt:lpstr>Paranın Tarihi</vt:lpstr>
      <vt:lpstr>Paranın Tarihi</vt:lpstr>
      <vt:lpstr>Tasarruf Nedir ? </vt:lpstr>
      <vt:lpstr>Tasarruf Bilinci</vt:lpstr>
      <vt:lpstr>PowerPoint Sunusu</vt:lpstr>
      <vt:lpstr>Tasarruf Hedefleri</vt:lpstr>
      <vt:lpstr>PowerPoint Sunusu</vt:lpstr>
      <vt:lpstr>Örnek Bütçe Planı</vt:lpstr>
      <vt:lpstr>Gelir Çeşitlendirme</vt:lpstr>
      <vt:lpstr>Alternatif Para Kazanma Yöntemleri</vt:lpstr>
      <vt:lpstr>Kendine Borçlanmak</vt:lpstr>
      <vt:lpstr>20 – 30 – 50 Kuralı</vt:lpstr>
      <vt:lpstr>PowerPoint Sunusu</vt:lpstr>
      <vt:lpstr>İyi bir bütçe nasıl olmalı ? </vt:lpstr>
      <vt:lpstr>Finansal Hatalar Neden Yapılır ?</vt:lpstr>
      <vt:lpstr>İstek mi İhtiyaç mı ? </vt:lpstr>
      <vt:lpstr>10 Saniye Kuralı !</vt:lpstr>
      <vt:lpstr>10 Saniye Kuralı !</vt:lpstr>
      <vt:lpstr>Her indirim gerçek indirim olmayabilir !</vt:lpstr>
      <vt:lpstr>Her indirim gerçek indirim olmayabilir !</vt:lpstr>
      <vt:lpstr>Alışverişe Giderken… </vt:lpstr>
      <vt:lpstr>Acil Durum Fonu</vt:lpstr>
      <vt:lpstr>Acil Durum Fonu</vt:lpstr>
      <vt:lpstr>Borçlanma</vt:lpstr>
      <vt:lpstr>PowerPoint Sunusu</vt:lpstr>
      <vt:lpstr>Borçlanmak kötü bir şey mi ?</vt:lpstr>
      <vt:lpstr>PowerPoint Sunusu</vt:lpstr>
      <vt:lpstr>Borçlanırken kendine sor !</vt:lpstr>
      <vt:lpstr>Borç Kapama Planı</vt:lpstr>
      <vt:lpstr>Borç Kapama Planı</vt:lpstr>
      <vt:lpstr>İlk Kredi Kartı</vt:lpstr>
      <vt:lpstr>PowerPoint Sunusu</vt:lpstr>
      <vt:lpstr>Kredi Kartlarını Nasıl Kullanmalıyız ?</vt:lpstr>
      <vt:lpstr>Kredi Kartlarını Nasıl Kullanmalıyız ?</vt:lpstr>
      <vt:lpstr>Kredi kartı ve kredi borcu ödeyemeyince ne olur ?</vt:lpstr>
      <vt:lpstr>Kredi Kartı borcumdan nasıl kurtulabilirim ?</vt:lpstr>
      <vt:lpstr>PowerPoint Sunusu</vt:lpstr>
      <vt:lpstr>Kredi Notu Nedir ?</vt:lpstr>
      <vt:lpstr>PowerPoint Sunusu</vt:lpstr>
      <vt:lpstr>Bankada paramız güvende mi ?</vt:lpstr>
      <vt:lpstr>Bankada unutulan para ne olur ? </vt:lpstr>
      <vt:lpstr>PowerPoint Sunusu</vt:lpstr>
      <vt:lpstr>Enflasyon Ne Değildir ? </vt:lpstr>
      <vt:lpstr>Hiperenflasyon</vt:lpstr>
      <vt:lpstr>Finansal Araçlar</vt:lpstr>
      <vt:lpstr>En iyi yatırım aracı hangisidir ? </vt:lpstr>
      <vt:lpstr>Yatırım yapmadan önce cevaplanması gereken sorular ?</vt:lpstr>
      <vt:lpstr>Türk Yatırımcı Profili</vt:lpstr>
      <vt:lpstr>Risk - Getiri İlişkisi</vt:lpstr>
      <vt:lpstr>Risklerine Göre Yatırım Araçları</vt:lpstr>
      <vt:lpstr>Vadeli Mevduat</vt:lpstr>
      <vt:lpstr>Tahvil ve Bono</vt:lpstr>
      <vt:lpstr>Döviz</vt:lpstr>
      <vt:lpstr>Gayrimenkul</vt:lpstr>
      <vt:lpstr>Hisse Senedi</vt:lpstr>
      <vt:lpstr>Altın</vt:lpstr>
      <vt:lpstr>Yatırım Fonları</vt:lpstr>
      <vt:lpstr>Forex</vt:lpstr>
      <vt:lpstr>Kripto Paralar</vt:lpstr>
      <vt:lpstr>Kripto Paralar</vt:lpstr>
      <vt:lpstr>Yastık Altı Yatırım</vt:lpstr>
      <vt:lpstr>Yaşlılık için Birikim: BES</vt:lpstr>
      <vt:lpstr>BES’te Dikkat Edilmesi Gerekenler ?</vt:lpstr>
      <vt:lpstr>Bireysel Yatırımcı Kimdir ?</vt:lpstr>
      <vt:lpstr>Psikolojik Faktörler</vt:lpstr>
      <vt:lpstr>PowerPoint Sunusu</vt:lpstr>
      <vt:lpstr>Reel Getiri</vt:lpstr>
      <vt:lpstr>Basit ve Bileşik Faiz Farkı</vt:lpstr>
      <vt:lpstr>Basit ve Bileşik Faiz Farkı</vt:lpstr>
      <vt:lpstr>Akıllı Yatırımcı Ne Yapar ?</vt:lpstr>
      <vt:lpstr>PowerPoint Sunusu</vt:lpstr>
      <vt:lpstr>Riskin Dağıtılması</vt:lpstr>
      <vt:lpstr>Portföy Kavramı</vt:lpstr>
      <vt:lpstr>Portföy Oluşturma (örnek)</vt:lpstr>
      <vt:lpstr>PowerPoint Sunusu</vt:lpstr>
      <vt:lpstr>Spekülasyon ile manipülasyon arasındaki fark nedir?</vt:lpstr>
      <vt:lpstr>Geleceğin Finansal Okuryazarına 10 Tavsiye</vt:lpstr>
      <vt:lpstr>Geleceğin Finansal Okuryazarına 10 Tavsiye</vt:lpstr>
      <vt:lpstr>Temel Finansal Okuryazarlık için Kitap Tavsiyeleri</vt:lpstr>
      <vt:lpstr>Temel Finansal Okuryazarlık için Kitap Tavsiyeleri</vt:lpstr>
      <vt:lpstr>Film Önerileri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Fatih Görünü</dc:creator>
  <cp:lastModifiedBy>Microsoft Office User</cp:lastModifiedBy>
  <cp:revision>129</cp:revision>
  <dcterms:created xsi:type="dcterms:W3CDTF">2021-01-30T14:22:40Z</dcterms:created>
  <dcterms:modified xsi:type="dcterms:W3CDTF">2026-03-06T07:09:22Z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0x01010066A2DEB421104E4FB372BD630F3EDA27</vt:lpwstr>
  </property>
</Properties>
</file>