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59"/>
  </p:notesMasterIdLst>
  <p:handoutMasterIdLst>
    <p:handoutMasterId r:id="rId60"/>
  </p:handoutMasterIdLst>
  <p:sldIdLst>
    <p:sldId id="345" r:id="rId3"/>
    <p:sldId id="257" r:id="rId4"/>
    <p:sldId id="262" r:id="rId5"/>
    <p:sldId id="259" r:id="rId6"/>
    <p:sldId id="297" r:id="rId7"/>
    <p:sldId id="298" r:id="rId8"/>
    <p:sldId id="346" r:id="rId9"/>
    <p:sldId id="347" r:id="rId10"/>
    <p:sldId id="34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49"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296" r:id="rId5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40D"/>
    <a:srgbClr val="FEDF14"/>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69" y="62"/>
      </p:cViewPr>
      <p:guideLst>
        <p:guide orient="horz" pos="4319"/>
        <p:guide pos="575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201464E-24B4-4C20-B61F-38EBE3918842}" type="datetimeFigureOut">
              <a:rPr lang="en-US"/>
              <a:pPr>
                <a:defRPr/>
              </a:pPr>
              <a:t>12/14/2020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C231467-5DE3-4590-BB74-EC86EFF57CD3}" type="slidenum">
              <a:rPr lang="en-US"/>
              <a:pPr>
                <a:defRPr/>
              </a:pPr>
              <a:t>‹#›</a:t>
            </a:fld>
            <a:endParaRPr lang="en-US"/>
          </a:p>
        </p:txBody>
      </p:sp>
    </p:spTree>
    <p:extLst>
      <p:ext uri="{BB962C8B-B14F-4D97-AF65-F5344CB8AC3E}">
        <p14:creationId xmlns:p14="http://schemas.microsoft.com/office/powerpoint/2010/main" val="1285355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BC5A8D9-B6EC-43C4-8738-907E2E27C48F}" type="datetimeFigureOut">
              <a:rPr lang="en-US"/>
              <a:pPr>
                <a:defRPr/>
              </a:pPr>
              <a:t>12/14/2020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487317F-C41C-4407-A787-F2EE558DEBBF}" type="slidenum">
              <a:rPr lang="en-US"/>
              <a:pPr>
                <a:defRPr/>
              </a:pPr>
              <a:t>‹#›</a:t>
            </a:fld>
            <a:endParaRPr lang="en-US"/>
          </a:p>
        </p:txBody>
      </p:sp>
    </p:spTree>
    <p:extLst>
      <p:ext uri="{BB962C8B-B14F-4D97-AF65-F5344CB8AC3E}">
        <p14:creationId xmlns:p14="http://schemas.microsoft.com/office/powerpoint/2010/main" val="398444968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oone16eP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9"/>
          <p:cNvSpPr txBox="1"/>
          <p:nvPr userDrawn="1"/>
        </p:nvSpPr>
        <p:spPr>
          <a:xfrm>
            <a:off x="3975100" y="1098550"/>
            <a:ext cx="2533650" cy="585788"/>
          </a:xfrm>
          <a:prstGeom prst="rect">
            <a:avLst/>
          </a:prstGeom>
          <a:noFill/>
        </p:spPr>
        <p:txBody>
          <a:bodyPr>
            <a:spAutoFit/>
          </a:bodyPr>
          <a:lstStyle/>
          <a:p>
            <a:pPr fontAlgn="auto">
              <a:spcBef>
                <a:spcPts val="0"/>
              </a:spcBef>
              <a:spcAft>
                <a:spcPts val="0"/>
              </a:spcAft>
              <a:defRPr/>
            </a:pPr>
            <a:r>
              <a:rPr lang="en-US" sz="3200" b="1" dirty="0">
                <a:latin typeface="Calibri"/>
                <a:cs typeface="Calibri"/>
              </a:rPr>
              <a:t>Chapter 15</a:t>
            </a:r>
          </a:p>
        </p:txBody>
      </p:sp>
      <p:sp>
        <p:nvSpPr>
          <p:cNvPr id="6" name="TextBox 11"/>
          <p:cNvSpPr txBox="1"/>
          <p:nvPr userDrawn="1"/>
        </p:nvSpPr>
        <p:spPr>
          <a:xfrm>
            <a:off x="95250" y="6269038"/>
            <a:ext cx="3151188" cy="554037"/>
          </a:xfrm>
          <a:prstGeom prst="rect">
            <a:avLst/>
          </a:prstGeom>
          <a:noFill/>
        </p:spPr>
        <p:txBody>
          <a:bodyPr>
            <a:spAutoFit/>
          </a:bodyPr>
          <a:lstStyle/>
          <a:p>
            <a:pPr defTabSz="914400">
              <a:defRPr/>
            </a:pPr>
            <a:r>
              <a:rPr lang="en-US" sz="1000" dirty="0">
                <a:solidFill>
                  <a:srgbClr val="FFFFFF"/>
                </a:solidFill>
                <a:latin typeface="Cambria"/>
                <a:cs typeface="Cambria"/>
              </a:rPr>
              <a:t>© 2014 </a:t>
            </a:r>
            <a:r>
              <a:rPr lang="en-US" sz="1000" dirty="0" err="1">
                <a:solidFill>
                  <a:srgbClr val="FFFFFF"/>
                </a:solidFill>
                <a:latin typeface="Cambria"/>
                <a:cs typeface="Cambria"/>
              </a:rPr>
              <a:t>Cengage</a:t>
            </a:r>
            <a:r>
              <a:rPr lang="en-US" sz="1000" dirty="0">
                <a:solidFill>
                  <a:srgbClr val="FFFFFF"/>
                </a:solidFill>
                <a:latin typeface="Cambria"/>
                <a:cs typeface="Cambria"/>
              </a:rPr>
              <a:t> Learning.  All Rights Reserved.  May not be scanned, copied or duplicated, or posted to a publicly accessible website, in whole or in part.</a:t>
            </a:r>
          </a:p>
        </p:txBody>
      </p:sp>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dirty="0"/>
              <a:t>Click to edit Master title style</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fld id="{8AADCC93-4800-4635-81C2-302C53B063C6}" type="datetime1">
              <a:rPr lang="en-US"/>
              <a:pPr>
                <a:defRPr/>
              </a:pPr>
              <a:t>12/14/2020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BF9DC2-806B-451C-A14C-96A2575DED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472469-A5D0-4136-B744-A4004CA6D70D}" type="datetime1">
              <a:rPr lang="en-US"/>
              <a:pPr>
                <a:defRPr/>
              </a:pPr>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73FB7E-E2EE-4AC7-BC66-6D197A308DF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F544C2-F7EA-4F1A-8FE7-0BA50B64E03E}" type="datetime1">
              <a:rPr lang="en-US"/>
              <a:pPr>
                <a:defRPr/>
              </a:pPr>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AA41D3-BD71-4C1E-A5A8-5BDB3B2C8D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E2B587-E186-4417-919A-137BFF288F99}" type="datetime1">
              <a:rPr lang="en-US"/>
              <a:pPr>
                <a:defRPr/>
              </a:pPr>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DF518E-C533-482A-B297-678F8E64D47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Boone16eP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975099" y="1975436"/>
            <a:ext cx="4761261" cy="3188356"/>
          </a:xfrm>
        </p:spPr>
        <p:txBody>
          <a:bodyPr anchor="t">
            <a:noAutofit/>
          </a:bodyPr>
          <a:lstStyle>
            <a:lvl1pPr>
              <a:lnSpc>
                <a:spcPts val="5160"/>
              </a:lnSpc>
              <a:defRPr sz="4800" cap="all" spc="-100"/>
            </a:lvl1pPr>
          </a:lstStyle>
          <a:p>
            <a:r>
              <a:rPr lang="en-US" dirty="0"/>
              <a:t>Retailers, Wholesalers, and Direct Marketers</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60F547-DEBC-894D-9785-9AEA5A664622}"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10" name="TextBox 9"/>
          <p:cNvSpPr txBox="1"/>
          <p:nvPr userDrawn="1"/>
        </p:nvSpPr>
        <p:spPr>
          <a:xfrm>
            <a:off x="3975099" y="1098956"/>
            <a:ext cx="2533474" cy="584776"/>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cs typeface="Calibri"/>
              </a:rPr>
              <a:t>Chapter 15</a:t>
            </a:r>
          </a:p>
        </p:txBody>
      </p:sp>
      <p:sp>
        <p:nvSpPr>
          <p:cNvPr id="12" name="TextBox 11"/>
          <p:cNvSpPr txBox="1"/>
          <p:nvPr userDrawn="1"/>
        </p:nvSpPr>
        <p:spPr>
          <a:xfrm>
            <a:off x="95281" y="6202289"/>
            <a:ext cx="3150839" cy="584776"/>
          </a:xfrm>
          <a:prstGeom prst="rect">
            <a:avLst/>
          </a:prstGeom>
          <a:noFill/>
        </p:spPr>
        <p:txBody>
          <a:bodyPr wrap="square" rtlCol="0">
            <a:spAutoFit/>
          </a:bodyPr>
          <a:lstStyle/>
          <a:p>
            <a:pPr defTabSz="914400">
              <a:defRPr/>
            </a:pPr>
            <a:r>
              <a:rPr lang="en-US" sz="800" dirty="0">
                <a:solidFill>
                  <a:srgbClr val="FFFFFF"/>
                </a:solidFill>
                <a:latin typeface="Cambria"/>
                <a:cs typeface="Cambria"/>
              </a:rPr>
              <a:t>© 2016 </a:t>
            </a:r>
            <a:r>
              <a:rPr lang="en-US" sz="800" dirty="0" err="1">
                <a:solidFill>
                  <a:srgbClr val="FFFFFF"/>
                </a:solidFill>
                <a:latin typeface="Cambria"/>
                <a:cs typeface="Cambria"/>
              </a:rPr>
              <a:t>Cengage</a:t>
            </a:r>
            <a:r>
              <a:rPr lang="en-US" sz="800" dirty="0">
                <a:solidFill>
                  <a:srgbClr val="FFFFFF"/>
                </a:solidFill>
                <a:latin typeface="Cambria"/>
                <a:cs typeface="Cambria"/>
              </a:rPr>
              <a:t> Learning. All</a:t>
            </a:r>
            <a:r>
              <a:rPr lang="en-US" sz="800" baseline="0" dirty="0">
                <a:solidFill>
                  <a:srgbClr val="FFFFFF"/>
                </a:solidFill>
                <a:latin typeface="Cambria"/>
                <a:cs typeface="Cambria"/>
              </a:rPr>
              <a:t> Rights Reserved. May not be copied, scanned, or duplicated, in whole or in part, except for use as permitted in a license distributed with a certain product or service or otherwise on a password-protected website for classroom use.</a:t>
            </a:r>
            <a:endParaRPr lang="en-US" sz="800" dirty="0">
              <a:solidFill>
                <a:srgbClr val="FFFFFF"/>
              </a:solidFill>
              <a:latin typeface="Cambria"/>
              <a:cs typeface="Cambria"/>
            </a:endParaRPr>
          </a:p>
        </p:txBody>
      </p:sp>
      <p:pic>
        <p:nvPicPr>
          <p:cNvPr id="11" name="Picture 10" descr="9781305075368.jpg"/>
          <p:cNvPicPr>
            <a:picLocks noChangeAspect="1"/>
          </p:cNvPicPr>
          <p:nvPr userDrawn="1"/>
        </p:nvPicPr>
        <p:blipFill>
          <a:blip r:embed="rId3"/>
          <a:stretch>
            <a:fillRect/>
          </a:stretch>
        </p:blipFill>
        <p:spPr>
          <a:xfrm>
            <a:off x="95281" y="152400"/>
            <a:ext cx="2495519" cy="2870200"/>
          </a:xfrm>
          <a:prstGeom prst="rect">
            <a:avLst/>
          </a:prstGeom>
        </p:spPr>
      </p:pic>
    </p:spTree>
    <p:extLst>
      <p:ext uri="{BB962C8B-B14F-4D97-AF65-F5344CB8AC3E}">
        <p14:creationId xmlns:p14="http://schemas.microsoft.com/office/powerpoint/2010/main" val="311523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oone16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54" y="274638"/>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840379"/>
            <a:ext cx="8763000" cy="338554"/>
          </a:xfrm>
          <a:prstGeom prst="rect">
            <a:avLst/>
          </a:prstGeom>
          <a:noFill/>
        </p:spPr>
        <p:txBody>
          <a:bodyPr wrap="square" rtlCol="0">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a:t>
            </a:r>
            <a:r>
              <a:rPr lang="en-US" sz="800" baseline="0" dirty="0">
                <a:solidFill>
                  <a:schemeClr val="bg1"/>
                </a:solidFill>
                <a:latin typeface="Cambria"/>
                <a:cs typeface="Cambria"/>
              </a:rPr>
              <a:t> Rights Reserved. May not be copied, scanned, or distributed, in whole or in part, except for use as permitted in a license distributed with a certain product or</a:t>
            </a:r>
          </a:p>
          <a:p>
            <a:pPr defTabSz="914400">
              <a:defRPr/>
            </a:pPr>
            <a:r>
              <a:rPr lang="en-US" sz="800" baseline="0" dirty="0">
                <a:solidFill>
                  <a:schemeClr val="bg1"/>
                </a:solidFill>
                <a:latin typeface="Cambria"/>
                <a:cs typeface="Cambria"/>
              </a:rPr>
              <a:t> service or otherwise on a password-protected website for classroom use.</a:t>
            </a:r>
            <a:endParaRPr lang="en-US" sz="800" dirty="0">
              <a:solidFill>
                <a:schemeClr val="bg1"/>
              </a:solidFill>
              <a:latin typeface="Cambria"/>
              <a:cs typeface="Cambria"/>
            </a:endParaRP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fontAlgn="auto">
              <a:spcBef>
                <a:spcPts val="0"/>
              </a:spcBef>
              <a:spcAft>
                <a:spcPts val="0"/>
              </a:spcAft>
            </a:pPr>
            <a:r>
              <a:rPr lang="en-US" sz="1400" dirty="0">
                <a:solidFill>
                  <a:prstClr val="white">
                    <a:lumMod val="50000"/>
                  </a:prstClr>
                </a:solidFill>
                <a:latin typeface="Calibri"/>
                <a:cs typeface="+mn-cs"/>
              </a:rPr>
              <a:t>Chapter 15  Retailers,</a:t>
            </a:r>
            <a:r>
              <a:rPr lang="en-US" sz="1400" baseline="0" dirty="0">
                <a:solidFill>
                  <a:prstClr val="white">
                    <a:lumMod val="50000"/>
                  </a:prstClr>
                </a:solidFill>
                <a:latin typeface="Calibri"/>
                <a:cs typeface="+mn-cs"/>
              </a:rPr>
              <a:t> Wholesalers, and Direct Marketers</a:t>
            </a:r>
            <a:endParaRPr lang="en-US" sz="1400" dirty="0">
              <a:solidFill>
                <a:prstClr val="white">
                  <a:lumMod val="50000"/>
                </a:prstClr>
              </a:solidFill>
              <a:latin typeface="Calibri"/>
              <a:cs typeface="+mn-cs"/>
            </a:endParaRPr>
          </a:p>
        </p:txBody>
      </p:sp>
    </p:spTree>
    <p:extLst>
      <p:ext uri="{BB962C8B-B14F-4D97-AF65-F5344CB8AC3E}">
        <p14:creationId xmlns:p14="http://schemas.microsoft.com/office/powerpoint/2010/main" val="90310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oone16eOBJ.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611779"/>
            <a:ext cx="8763000" cy="246221"/>
          </a:xfrm>
          <a:prstGeom prst="rect">
            <a:avLst/>
          </a:prstGeom>
          <a:noFill/>
        </p:spPr>
        <p:txBody>
          <a:bodyPr wrap="square" rtlCol="0">
            <a:spAutoFit/>
          </a:bodyPr>
          <a:lstStyle/>
          <a:p>
            <a:pPr defTabSz="914400">
              <a:defRPr/>
            </a:pPr>
            <a:r>
              <a:rPr lang="en-US" sz="1000" dirty="0">
                <a:solidFill>
                  <a:prstClr val="white">
                    <a:lumMod val="85000"/>
                  </a:prstClr>
                </a:solidFill>
                <a:latin typeface="Cambria"/>
                <a:cs typeface="Cambria"/>
              </a:rPr>
              <a:t>© 2014 </a:t>
            </a:r>
            <a:r>
              <a:rPr lang="en-US" sz="1000" dirty="0" err="1">
                <a:solidFill>
                  <a:prstClr val="white">
                    <a:lumMod val="85000"/>
                  </a:prstClr>
                </a:solidFill>
                <a:latin typeface="Cambria"/>
                <a:cs typeface="Cambria"/>
              </a:rPr>
              <a:t>Cengage</a:t>
            </a:r>
            <a:r>
              <a:rPr lang="en-US" sz="1000" dirty="0">
                <a:solidFill>
                  <a:prstClr val="white">
                    <a:lumMod val="85000"/>
                  </a:prstClr>
                </a:solidFill>
                <a:latin typeface="Cambria"/>
                <a:cs typeface="Cambria"/>
              </a:rPr>
              <a:t> Learning.  All Rights Reserved.  May not be scanned, copied or duplicated, or posted to a publicly accessible website, in whole or in part.</a:t>
            </a: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fontAlgn="auto">
              <a:spcBef>
                <a:spcPts val="0"/>
              </a:spcBef>
              <a:spcAft>
                <a:spcPts val="0"/>
              </a:spcAft>
            </a:pPr>
            <a:r>
              <a:rPr lang="en-US" sz="1400" dirty="0">
                <a:solidFill>
                  <a:prstClr val="white">
                    <a:lumMod val="50000"/>
                  </a:prstClr>
                </a:solidFill>
                <a:latin typeface="Calibri"/>
                <a:cs typeface="+mn-cs"/>
              </a:rPr>
              <a:t>Chapter 8  Marketing Research and Sales Forecasting</a:t>
            </a:r>
          </a:p>
        </p:txBody>
      </p:sp>
    </p:spTree>
    <p:extLst>
      <p:ext uri="{BB962C8B-B14F-4D97-AF65-F5344CB8AC3E}">
        <p14:creationId xmlns:p14="http://schemas.microsoft.com/office/powerpoint/2010/main" val="3631753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232F-257B-DA4F-B1B9-674BBEDDAC5B}"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777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F83C4-AB2C-874B-81C9-C24BB68FD701}" type="datetime1">
              <a:rPr lang="en-US" smtClean="0">
                <a:solidFill>
                  <a:prstClr val="black">
                    <a:tint val="75000"/>
                  </a:prstClr>
                </a:solidFill>
              </a:rPr>
              <a:pPr/>
              <a:t>12/14/2020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6703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FA60B-AB7F-3044-ACFE-C83A52ECA41E}" type="datetime1">
              <a:rPr lang="en-US" smtClean="0">
                <a:solidFill>
                  <a:prstClr val="black">
                    <a:tint val="75000"/>
                  </a:prstClr>
                </a:solidFill>
              </a:rPr>
              <a:pPr/>
              <a:t>12/14/2020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539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6A2D4-A7D8-804A-A695-68B39F9B933C}" type="datetime1">
              <a:rPr lang="en-US" smtClean="0">
                <a:solidFill>
                  <a:prstClr val="black">
                    <a:tint val="75000"/>
                  </a:prstClr>
                </a:solidFill>
              </a:rPr>
              <a:pPr/>
              <a:t>12/14/2020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55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oone16e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8"/>
          <p:cNvSpPr txBox="1"/>
          <p:nvPr userDrawn="1"/>
        </p:nvSpPr>
        <p:spPr>
          <a:xfrm>
            <a:off x="-26988" y="6573838"/>
            <a:ext cx="8763001" cy="338554"/>
          </a:xfrm>
          <a:prstGeom prst="rect">
            <a:avLst/>
          </a:prstGeom>
          <a:noFill/>
        </p:spPr>
        <p:txBody>
          <a:bodyPr>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a:t>
            </a:r>
            <a:r>
              <a:rPr lang="en-US" sz="800" baseline="0" dirty="0">
                <a:solidFill>
                  <a:schemeClr val="bg1"/>
                </a:solidFill>
                <a:latin typeface="Cambria"/>
                <a:cs typeface="Cambria"/>
              </a:rPr>
              <a:t> Rights Reserved. May not be copied, scanned, or duplicated, in whole or in part, except for use as permitted in a license distributed with a certain product or</a:t>
            </a:r>
          </a:p>
          <a:p>
            <a:pPr defTabSz="914400">
              <a:defRPr/>
            </a:pPr>
            <a:r>
              <a:rPr lang="en-US" sz="800" baseline="0" dirty="0">
                <a:solidFill>
                  <a:schemeClr val="bg1"/>
                </a:solidFill>
                <a:latin typeface="Cambria"/>
                <a:cs typeface="Cambria"/>
              </a:rPr>
              <a:t> service or otherwise on a password-protected website for classroom use.</a:t>
            </a:r>
            <a:endParaRPr lang="en-US" sz="800" dirty="0">
              <a:solidFill>
                <a:schemeClr val="bg1"/>
              </a:solidFill>
              <a:latin typeface="Cambria"/>
              <a:cs typeface="Cambria"/>
            </a:endParaRP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15   </a:t>
            </a:r>
            <a:r>
              <a:rPr lang="en-US" sz="1400" dirty="0">
                <a:solidFill>
                  <a:schemeClr val="bg1">
                    <a:lumMod val="50000"/>
                  </a:schemeClr>
                </a:solidFill>
                <a:latin typeface="+mn-lt"/>
                <a:cs typeface="+mn-cs"/>
              </a:rPr>
              <a:t>Retailers, Wholesalers, and Direct Marketers</a:t>
            </a:r>
            <a:endParaRPr lang="en-IN" sz="1400" dirty="0">
              <a:solidFill>
                <a:schemeClr val="bg1">
                  <a:lumMod val="50000"/>
                </a:schemeClr>
              </a:solidFill>
              <a:latin typeface="+mn-lt"/>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9D4C5EF-4797-460B-9D24-9826C0F00CBB}" type="datetime1">
              <a:rPr lang="en-US"/>
              <a:pPr>
                <a:defRPr/>
              </a:pPr>
              <a:t>12/14/2020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fld id="{17B92B33-F187-4DE9-BD1A-927B3FD8F23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C3B8-9DBA-8D4C-9AAA-258604806F9D}" type="datetime1">
              <a:rPr lang="en-US" smtClean="0">
                <a:solidFill>
                  <a:prstClr val="black">
                    <a:tint val="75000"/>
                  </a:prstClr>
                </a:solidFill>
              </a:rPr>
              <a:pPr/>
              <a:t>12/14/2020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81614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F2680-8D42-BB42-94AF-BA68EB201D9A}" type="datetime1">
              <a:rPr lang="en-US" smtClean="0">
                <a:solidFill>
                  <a:prstClr val="black">
                    <a:tint val="75000"/>
                  </a:prstClr>
                </a:solidFill>
              </a:rPr>
              <a:pPr/>
              <a:t>12/14/2020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05579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2BE06-E95B-B245-9118-D6D34FC4A6FA}" type="datetime1">
              <a:rPr lang="en-US" smtClean="0">
                <a:solidFill>
                  <a:prstClr val="black">
                    <a:tint val="75000"/>
                  </a:prstClr>
                </a:solidFill>
              </a:rPr>
              <a:pPr/>
              <a:t>12/14/2020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4409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282EE-3329-6649-8BED-C620C1CCFA52}"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26173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AD73B-1C6E-C942-8619-30E5F64124A4}" type="datetime1">
              <a:rPr lang="en-US" smtClean="0">
                <a:solidFill>
                  <a:prstClr val="black">
                    <a:tint val="75000"/>
                  </a:prstClr>
                </a:solidFill>
              </a:rPr>
              <a:pPr/>
              <a:t>12/14/2020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119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oone16eOBJ.jpg"/>
          <p:cNvPicPr>
            <a:picLocks noChangeAspect="1"/>
          </p:cNvPicPr>
          <p:nvPr userDrawn="1"/>
        </p:nvPicPr>
        <p:blipFill>
          <a:blip r:embed="rId2"/>
          <a:srcRect/>
          <a:stretch>
            <a:fillRect/>
          </a:stretch>
        </p:blipFill>
        <p:spPr bwMode="auto">
          <a:xfrm>
            <a:off x="241300" y="77848"/>
            <a:ext cx="9144000" cy="6858000"/>
          </a:xfrm>
          <a:prstGeom prst="rect">
            <a:avLst/>
          </a:prstGeom>
          <a:noFill/>
          <a:ln w="9525">
            <a:noFill/>
            <a:miter lim="800000"/>
            <a:headEnd/>
            <a:tailEnd/>
          </a:ln>
        </p:spPr>
      </p:pic>
      <p:sp>
        <p:nvSpPr>
          <p:cNvPr id="5" name="TextBox 8"/>
          <p:cNvSpPr txBox="1"/>
          <p:nvPr userDrawn="1"/>
        </p:nvSpPr>
        <p:spPr>
          <a:xfrm>
            <a:off x="241300" y="6624638"/>
            <a:ext cx="8494713" cy="338554"/>
          </a:xfrm>
          <a:prstGeom prst="rect">
            <a:avLst/>
          </a:prstGeom>
          <a:noFill/>
        </p:spPr>
        <p:txBody>
          <a:bodyPr wrap="square">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a:t>
            </a:r>
          </a:p>
          <a:p>
            <a:pPr defTabSz="914400">
              <a:defRPr/>
            </a:pPr>
            <a:r>
              <a:rPr lang="en-US" sz="800" baseline="0" dirty="0">
                <a:solidFill>
                  <a:schemeClr val="bg1"/>
                </a:solidFill>
                <a:latin typeface="Cambria"/>
                <a:cs typeface="Cambria"/>
              </a:rPr>
              <a:t> service or otherwise on a password-protected website for classroom use.</a:t>
            </a:r>
            <a:endParaRPr lang="en-US" sz="800" dirty="0">
              <a:solidFill>
                <a:schemeClr val="bg1"/>
              </a:solidFill>
              <a:latin typeface="Cambria"/>
              <a:cs typeface="Cambria"/>
            </a:endParaRP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15   </a:t>
            </a:r>
            <a:r>
              <a:rPr lang="en-US" sz="1400" dirty="0">
                <a:solidFill>
                  <a:schemeClr val="bg1">
                    <a:lumMod val="50000"/>
                  </a:schemeClr>
                </a:solidFill>
                <a:latin typeface="+mn-lt"/>
                <a:cs typeface="+mn-cs"/>
              </a:rPr>
              <a:t>Retailers, Wholesalers, and Direct Marketers</a:t>
            </a:r>
            <a:endParaRPr lang="en-IN" sz="1400" dirty="0">
              <a:solidFill>
                <a:schemeClr val="bg1">
                  <a:lumMod val="50000"/>
                </a:schemeClr>
              </a:solidFill>
              <a:latin typeface="+mn-lt"/>
              <a:cs typeface="+mn-cs"/>
            </a:endParaRPr>
          </a:p>
        </p:txBody>
      </p:sp>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A91CD088-47ED-4AE4-B0C8-AAA0FD2D3F15}" type="datetime1">
              <a:rPr lang="en-US"/>
              <a:pPr>
                <a:defRPr/>
              </a:pPr>
              <a:t>12/14/2020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fld id="{819CBF4C-86D2-4BE8-A670-8E0A78D4508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D35ACC-125A-426B-9D8F-89D129D6CE3A}" type="datetime1">
              <a:rPr lang="en-US"/>
              <a:pPr>
                <a:defRPr/>
              </a:pPr>
              <a:t>12/14/2020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E18087-C3CA-4921-B8A1-10D2D1E0E5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B295B25-7190-4DFD-832D-9A944F92E1FA}" type="datetime1">
              <a:rPr lang="en-US"/>
              <a:pPr>
                <a:defRPr/>
              </a:pPr>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8C6302-4950-40EF-AD95-8DAB9A3022F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6D1ACA7-B98A-40C1-B079-450C6F25E031}" type="datetime1">
              <a:rPr lang="en-US"/>
              <a:pPr>
                <a:defRPr/>
              </a:pPr>
              <a:t>12/14/2020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5234EF-53A8-4B6C-9231-331E3844D71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68E42CE-DEB7-4B9C-B99B-938CD78C53CB}" type="datetime1">
              <a:rPr lang="en-US"/>
              <a:pPr>
                <a:defRPr/>
              </a:pPr>
              <a:t>12/14/2020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67A275-CC03-46CB-A6A8-D6B1866931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1519F5-1B15-41F3-9C2E-61D7481A280F}" type="datetime1">
              <a:rPr lang="en-US"/>
              <a:pPr>
                <a:defRPr/>
              </a:pPr>
              <a:t>12/14/2020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3157CD-924A-4C02-BD09-6B14822FCCB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D31755-767C-44CA-B12F-8E62830D4FC9}" type="datetime1">
              <a:rPr lang="en-US"/>
              <a:pPr>
                <a:defRPr/>
              </a:pPr>
              <a:t>12/14/2020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F415BE-C6DE-4CB6-9671-6F3E955B595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13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333500"/>
            <a:ext cx="82296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91AAE17-20CC-494C-B0B0-009E72CE6C36}" type="datetime1">
              <a:rPr lang="en-US"/>
              <a:pPr>
                <a:defRPr/>
              </a:pPr>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B8F9E1B5-EA4B-4E42-9DBD-56F1B255AB92}" type="slidenum">
              <a:rPr lang="en-US"/>
              <a:pPr>
                <a:defRPr/>
              </a:pPr>
              <a:t>‹#›</a:t>
            </a:fld>
            <a:endParaRPr lang="en-US" dirty="0"/>
          </a:p>
        </p:txBody>
      </p:sp>
      <p:sp>
        <p:nvSpPr>
          <p:cNvPr id="8" name="TextBox 7"/>
          <p:cNvSpPr txBox="1"/>
          <p:nvPr userDrawn="1"/>
        </p:nvSpPr>
        <p:spPr>
          <a:xfrm>
            <a:off x="9336088" y="5937250"/>
            <a:ext cx="184150" cy="369888"/>
          </a:xfrm>
          <a:prstGeom prst="rect">
            <a:avLst/>
          </a:prstGeom>
          <a:noFill/>
        </p:spPr>
        <p:txBody>
          <a:bodyPr wrap="none">
            <a:spAutoFit/>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hf hdr="0" ftr="0" dt="0"/>
  <p:txStyles>
    <p:titleStyle>
      <a:lvl1pPr algn="l" defTabSz="457200" rtl="0" fontAlgn="base">
        <a:spcBef>
          <a:spcPct val="0"/>
        </a:spcBef>
        <a:spcAft>
          <a:spcPct val="0"/>
        </a:spcAft>
        <a:defRPr sz="3400" b="1" kern="1200">
          <a:solidFill>
            <a:schemeClr val="tx1"/>
          </a:solidFill>
          <a:latin typeface="Trebuchet MS Bold"/>
          <a:ea typeface="+mj-ea"/>
          <a:cs typeface="Trebuchet MS Bold"/>
        </a:defRPr>
      </a:lvl1pPr>
      <a:lvl2pPr algn="l" defTabSz="457200" rtl="0" fontAlgn="base">
        <a:spcBef>
          <a:spcPct val="0"/>
        </a:spcBef>
        <a:spcAft>
          <a:spcPct val="0"/>
        </a:spcAft>
        <a:defRPr sz="3400" b="1">
          <a:solidFill>
            <a:schemeClr val="tx1"/>
          </a:solidFill>
          <a:latin typeface="Trebuchet MS Bold" pitchFamily="34" charset="0"/>
        </a:defRPr>
      </a:lvl2pPr>
      <a:lvl3pPr algn="l" defTabSz="457200" rtl="0" fontAlgn="base">
        <a:spcBef>
          <a:spcPct val="0"/>
        </a:spcBef>
        <a:spcAft>
          <a:spcPct val="0"/>
        </a:spcAft>
        <a:defRPr sz="3400" b="1">
          <a:solidFill>
            <a:schemeClr val="tx1"/>
          </a:solidFill>
          <a:latin typeface="Trebuchet MS Bold" pitchFamily="34" charset="0"/>
        </a:defRPr>
      </a:lvl3pPr>
      <a:lvl4pPr algn="l" defTabSz="457200" rtl="0" fontAlgn="base">
        <a:spcBef>
          <a:spcPct val="0"/>
        </a:spcBef>
        <a:spcAft>
          <a:spcPct val="0"/>
        </a:spcAft>
        <a:defRPr sz="3400" b="1">
          <a:solidFill>
            <a:schemeClr val="tx1"/>
          </a:solidFill>
          <a:latin typeface="Trebuchet MS Bold" pitchFamily="34" charset="0"/>
        </a:defRPr>
      </a:lvl4pPr>
      <a:lvl5pPr algn="l" defTabSz="457200" rtl="0" fontAlgn="base">
        <a:spcBef>
          <a:spcPct val="0"/>
        </a:spcBef>
        <a:spcAft>
          <a:spcPct val="0"/>
        </a:spcAft>
        <a:defRPr sz="3400" b="1">
          <a:solidFill>
            <a:schemeClr val="tx1"/>
          </a:solidFill>
          <a:latin typeface="Trebuchet MS Bold" pitchFamily="34" charset="0"/>
        </a:defRPr>
      </a:lvl5pPr>
      <a:lvl6pPr marL="457200" algn="l" defTabSz="457200" rtl="0" fontAlgn="base">
        <a:spcBef>
          <a:spcPct val="0"/>
        </a:spcBef>
        <a:spcAft>
          <a:spcPct val="0"/>
        </a:spcAft>
        <a:defRPr sz="3400" b="1">
          <a:solidFill>
            <a:schemeClr val="tx1"/>
          </a:solidFill>
          <a:latin typeface="Trebuchet MS Bold" pitchFamily="34" charset="0"/>
        </a:defRPr>
      </a:lvl6pPr>
      <a:lvl7pPr marL="914400" algn="l" defTabSz="457200" rtl="0" fontAlgn="base">
        <a:spcBef>
          <a:spcPct val="0"/>
        </a:spcBef>
        <a:spcAft>
          <a:spcPct val="0"/>
        </a:spcAft>
        <a:defRPr sz="3400" b="1">
          <a:solidFill>
            <a:schemeClr val="tx1"/>
          </a:solidFill>
          <a:latin typeface="Trebuchet MS Bold" pitchFamily="34" charset="0"/>
        </a:defRPr>
      </a:lvl7pPr>
      <a:lvl8pPr marL="1371600" algn="l" defTabSz="457200" rtl="0" fontAlgn="base">
        <a:spcBef>
          <a:spcPct val="0"/>
        </a:spcBef>
        <a:spcAft>
          <a:spcPct val="0"/>
        </a:spcAft>
        <a:defRPr sz="3400" b="1">
          <a:solidFill>
            <a:schemeClr val="tx1"/>
          </a:solidFill>
          <a:latin typeface="Trebuchet MS Bold" pitchFamily="34" charset="0"/>
        </a:defRPr>
      </a:lvl8pPr>
      <a:lvl9pPr marL="1828800" algn="l" defTabSz="457200" rtl="0" fontAlgn="base">
        <a:spcBef>
          <a:spcPct val="0"/>
        </a:spcBef>
        <a:spcAft>
          <a:spcPct val="0"/>
        </a:spcAft>
        <a:defRPr sz="3400" b="1">
          <a:solidFill>
            <a:schemeClr val="tx1"/>
          </a:solidFill>
          <a:latin typeface="Trebuchet MS Bold" pitchFamily="34" charset="0"/>
        </a:defRPr>
      </a:lvl9pPr>
    </p:titleStyle>
    <p:bodyStyle>
      <a:lvl1pPr marL="346075" indent="-346075" algn="l" defTabSz="457200" rtl="0" fontAlgn="base">
        <a:spcBef>
          <a:spcPct val="20000"/>
        </a:spcBef>
        <a:spcAft>
          <a:spcPct val="0"/>
        </a:spcAft>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fontAlgn="base">
        <a:spcBef>
          <a:spcPct val="20000"/>
        </a:spcBef>
        <a:spcAft>
          <a:spcPct val="0"/>
        </a:spcAft>
        <a:buFont typeface="Arial" charset="0"/>
        <a:buChar char="•"/>
        <a:defRPr sz="2800" kern="1200">
          <a:solidFill>
            <a:schemeClr val="tx1"/>
          </a:solidFill>
          <a:latin typeface="Cambria"/>
          <a:ea typeface="+mn-ea"/>
          <a:cs typeface="Cambria"/>
        </a:defRPr>
      </a:lvl2pPr>
      <a:lvl3pPr marL="1143000" indent="-228600" algn="l" defTabSz="457200" rtl="0" fontAlgn="base">
        <a:spcBef>
          <a:spcPct val="20000"/>
        </a:spcBef>
        <a:spcAft>
          <a:spcPct val="0"/>
        </a:spcAft>
        <a:buFont typeface="Arial" charset="0"/>
        <a:buChar char="•"/>
        <a:defRPr sz="2400" kern="1200">
          <a:solidFill>
            <a:schemeClr val="tx1"/>
          </a:solidFill>
          <a:latin typeface="Cambria"/>
          <a:ea typeface="+mn-ea"/>
          <a:cs typeface="Cambria"/>
        </a:defRPr>
      </a:lvl3pPr>
      <a:lvl4pPr marL="1600200" indent="-228600" algn="l" defTabSz="457200" rtl="0" fontAlgn="base">
        <a:spcBef>
          <a:spcPct val="20000"/>
        </a:spcBef>
        <a:spcAft>
          <a:spcPct val="0"/>
        </a:spcAft>
        <a:buFont typeface="Arial" charset="0"/>
        <a:buChar char="–"/>
        <a:defRPr sz="2000" kern="1200">
          <a:solidFill>
            <a:schemeClr val="tx1"/>
          </a:solidFill>
          <a:latin typeface="Cambria"/>
          <a:ea typeface="+mn-ea"/>
          <a:cs typeface="Cambria"/>
        </a:defRPr>
      </a:lvl4pPr>
      <a:lvl5pPr marL="2057400" indent="-228600" algn="l" defTabSz="457200" rtl="0" fontAlgn="base">
        <a:spcBef>
          <a:spcPct val="20000"/>
        </a:spcBef>
        <a:spcAft>
          <a:spcPct val="0"/>
        </a:spcAft>
        <a:buFont typeface="Arial" charset="0"/>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072"/>
            <a:ext cx="8229600" cy="4714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794EBA9-6EBF-F841-954A-92830B4900F0}" type="datetime1">
              <a:rPr lang="en-US" smtClean="0">
                <a:solidFill>
                  <a:prstClr val="black">
                    <a:tint val="75000"/>
                  </a:prstClr>
                </a:solidFill>
                <a:latin typeface="Calibri"/>
                <a:cs typeface="+mn-cs"/>
              </a:rPr>
              <a:pPr fontAlgn="auto">
                <a:spcBef>
                  <a:spcPts val="0"/>
                </a:spcBef>
                <a:spcAft>
                  <a:spcPts val="0"/>
                </a:spcAft>
              </a:pPr>
              <a:t>12/14/2020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4B896723-57CD-594F-A552-1F057032A5F7}" type="slidenum">
              <a:rPr lang="en-US" smtClean="0">
                <a:solidFill>
                  <a:prstClr val="white"/>
                </a:solidFill>
                <a:latin typeface="Calibri"/>
                <a:cs typeface="+mn-cs"/>
              </a:rPr>
              <a:pPr fontAlgn="auto">
                <a:spcBef>
                  <a:spcPts val="0"/>
                </a:spcBef>
                <a:spcAft>
                  <a:spcPts val="0"/>
                </a:spcAft>
              </a:pPr>
              <a:t>‹#›</a:t>
            </a:fld>
            <a:endParaRPr lang="en-US" dirty="0">
              <a:solidFill>
                <a:prstClr val="white"/>
              </a:solidFill>
              <a:latin typeface="Calibri"/>
              <a:cs typeface="+mn-cs"/>
            </a:endParaRPr>
          </a:p>
        </p:txBody>
      </p:sp>
      <p:sp>
        <p:nvSpPr>
          <p:cNvPr id="8" name="TextBox 7"/>
          <p:cNvSpPr txBox="1"/>
          <p:nvPr userDrawn="1"/>
        </p:nvSpPr>
        <p:spPr>
          <a:xfrm>
            <a:off x="9335320" y="5937991"/>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34316608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457200" rtl="0" eaLnBrk="1" latinLnBrk="0" hangingPunct="1">
        <a:spcBef>
          <a:spcPct val="0"/>
        </a:spcBef>
        <a:buNone/>
        <a:defRPr sz="3400" b="1" i="0" kern="1200">
          <a:solidFill>
            <a:schemeClr val="tx1"/>
          </a:solidFill>
          <a:latin typeface="Trebuchet MS Bold"/>
          <a:ea typeface="+mj-ea"/>
          <a:cs typeface="Trebuchet MS Bold"/>
        </a:defRPr>
      </a:lvl1pPr>
    </p:titleStyle>
    <p:bodyStyle>
      <a:lvl1pPr marL="347472" indent="-347472" algn="l" defTabSz="457200" rtl="0" eaLnBrk="1" latinLnBrk="0" hangingPunct="1">
        <a:spcBef>
          <a:spcPct val="20000"/>
        </a:spcBef>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cengage.com/marketing/book_content/boone_9781133628460/videos/part5.html" TargetMode="External"/><Relationship Id="rId2" Type="http://schemas.openxmlformats.org/officeDocument/2006/relationships/hyperlink" Target="http://www.cengage.com/marketing/book_content/boone_9781133628460/videos/ch15.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einvestorsbook.com/wheel-of-retailing.html"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099" y="1975436"/>
            <a:ext cx="4996623" cy="3188356"/>
          </a:xfrm>
        </p:spPr>
        <p:txBody>
          <a:bodyPr/>
          <a:lstStyle/>
          <a:p>
            <a:r>
              <a:rPr lang="en-IN" dirty="0"/>
              <a:t>Retailers, Wholesalers, and Direct Marketers</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1</a:t>
            </a:fld>
            <a:endParaRPr lang="en-US" dirty="0">
              <a:solidFill>
                <a:prstClr val="white"/>
              </a:solidFill>
            </a:endParaRPr>
          </a:p>
        </p:txBody>
      </p:sp>
    </p:spTree>
    <p:extLst>
      <p:ext uri="{BB962C8B-B14F-4D97-AF65-F5344CB8AC3E}">
        <p14:creationId xmlns:p14="http://schemas.microsoft.com/office/powerpoint/2010/main" val="14368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Retailing Strategy</a:t>
            </a:r>
          </a:p>
        </p:txBody>
      </p:sp>
      <p:sp>
        <p:nvSpPr>
          <p:cNvPr id="22530" name="Content Placeholder 2"/>
          <p:cNvSpPr>
            <a:spLocks noGrp="1"/>
          </p:cNvSpPr>
          <p:nvPr>
            <p:ph idx="1"/>
          </p:nvPr>
        </p:nvSpPr>
        <p:spPr>
          <a:xfrm>
            <a:off x="457200" y="1255713"/>
            <a:ext cx="8229600" cy="4714875"/>
          </a:xfrm>
        </p:spPr>
        <p:txBody>
          <a:bodyPr/>
          <a:lstStyle/>
          <a:p>
            <a:r>
              <a:rPr lang="en-US">
                <a:latin typeface="Cambria" pitchFamily="18" charset="0"/>
              </a:rPr>
              <a:t>Retailers base key decisions on two fundamental steps in the marketing strategy process</a:t>
            </a:r>
          </a:p>
          <a:p>
            <a:pPr lvl="1"/>
            <a:r>
              <a:rPr lang="en-US">
                <a:latin typeface="Cambria" pitchFamily="18" charset="0"/>
              </a:rPr>
              <a:t>Selecting a target market</a:t>
            </a:r>
          </a:p>
          <a:p>
            <a:pPr lvl="1"/>
            <a:r>
              <a:rPr lang="en-US">
                <a:latin typeface="Cambria" pitchFamily="18" charset="0"/>
              </a:rPr>
              <a:t>Developing a retailing mix to satisfy the chosen market</a:t>
            </a:r>
          </a:p>
          <a:p>
            <a:endParaRPr lang="en-US">
              <a:latin typeface="Cambria" pitchFamily="18" charset="0"/>
            </a:endParaRPr>
          </a:p>
        </p:txBody>
      </p:sp>
      <p:sp>
        <p:nvSpPr>
          <p:cNvPr id="225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6C3AAA-90A7-404D-8307-F087490B8688}"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076" y="274638"/>
            <a:ext cx="7377723" cy="973751"/>
          </a:xfrm>
        </p:spPr>
        <p:txBody>
          <a:bodyPr anchor="ctr">
            <a:normAutofit/>
          </a:bodyPr>
          <a:lstStyle/>
          <a:p>
            <a:pPr fontAlgn="auto">
              <a:lnSpc>
                <a:spcPct val="90000"/>
              </a:lnSpc>
              <a:spcAft>
                <a:spcPts val="0"/>
              </a:spcAft>
              <a:defRPr/>
            </a:pPr>
            <a:r>
              <a:rPr lang="en-US" sz="3100"/>
              <a:t>Figure 15.1 – Components of Retail Strategy </a:t>
            </a:r>
          </a:p>
        </p:txBody>
      </p:sp>
      <p:pic>
        <p:nvPicPr>
          <p:cNvPr id="5" name="Picture 4" descr="F15.1.png"/>
          <p:cNvPicPr>
            <a:picLocks noChangeAspect="1"/>
          </p:cNvPicPr>
          <p:nvPr/>
        </p:nvPicPr>
        <p:blipFill>
          <a:blip r:embed="rId2"/>
          <a:stretch>
            <a:fillRect/>
          </a:stretch>
        </p:blipFill>
        <p:spPr>
          <a:xfrm>
            <a:off x="997195" y="1264689"/>
            <a:ext cx="7425101" cy="4714940"/>
          </a:xfrm>
          <a:prstGeom prst="rect">
            <a:avLst/>
          </a:prstGeom>
          <a:noFill/>
        </p:spPr>
      </p:pic>
      <p:sp>
        <p:nvSpPr>
          <p:cNvPr id="23554" name="Slide Number Placeholder 3"/>
          <p:cNvSpPr>
            <a:spLocks noGrp="1"/>
          </p:cNvSpPr>
          <p:nvPr>
            <p:ph type="sldNum" sz="quarter" idx="12"/>
          </p:nvPr>
        </p:nvSpPr>
        <p:spPr bwMode="auto">
          <a:xfrm>
            <a:off x="6945313" y="6497638"/>
            <a:ext cx="2133600" cy="365125"/>
          </a:xfrm>
        </p:spPr>
        <p:txBody>
          <a:bodyPr numCol="1" anchor="ctr" anchorCtr="0" compatLnSpc="1">
            <a:prstTxWarp prst="textNoShape">
              <a:avLst/>
            </a:prstTxWarp>
            <a:normAutofit/>
          </a:bodyPr>
          <a:lstStyle/>
          <a:p>
            <a:pPr fontAlgn="base">
              <a:spcBef>
                <a:spcPct val="0"/>
              </a:spcBef>
              <a:spcAft>
                <a:spcPts val="600"/>
              </a:spcAft>
            </a:pPr>
            <a:fld id="{3C8482DB-6433-443C-821B-3050785F2C8E}" type="slidenum">
              <a:rPr lang="en-US"/>
              <a:pPr fontAlgn="base">
                <a:spcBef>
                  <a:spcPct val="0"/>
                </a:spcBef>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Selecting a Target Market</a:t>
            </a:r>
          </a:p>
        </p:txBody>
      </p:sp>
      <p:sp>
        <p:nvSpPr>
          <p:cNvPr id="24578" name="Content Placeholder 2"/>
          <p:cNvSpPr>
            <a:spLocks noGrp="1"/>
          </p:cNvSpPr>
          <p:nvPr>
            <p:ph idx="1"/>
          </p:nvPr>
        </p:nvSpPr>
        <p:spPr>
          <a:xfrm>
            <a:off x="457200" y="1255713"/>
            <a:ext cx="8229600" cy="4714875"/>
          </a:xfrm>
        </p:spPr>
        <p:txBody>
          <a:bodyPr/>
          <a:lstStyle/>
          <a:p>
            <a:r>
              <a:rPr lang="en-US">
                <a:latin typeface="Cambria" pitchFamily="18" charset="0"/>
              </a:rPr>
              <a:t>Size of the market </a:t>
            </a:r>
          </a:p>
          <a:p>
            <a:r>
              <a:rPr lang="en-US">
                <a:latin typeface="Cambria" pitchFamily="18" charset="0"/>
              </a:rPr>
              <a:t>Profit potential of the market</a:t>
            </a:r>
          </a:p>
          <a:p>
            <a:r>
              <a:rPr lang="en-US">
                <a:latin typeface="Cambria" pitchFamily="18" charset="0"/>
              </a:rPr>
              <a:t>Level of competition</a:t>
            </a:r>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E641D-73B0-409A-882B-925408C89950}"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Merchandising Strategy</a:t>
            </a:r>
          </a:p>
        </p:txBody>
      </p:sp>
      <p:sp>
        <p:nvSpPr>
          <p:cNvPr id="25602" name="Content Placeholder 2"/>
          <p:cNvSpPr>
            <a:spLocks noGrp="1"/>
          </p:cNvSpPr>
          <p:nvPr>
            <p:ph idx="1"/>
          </p:nvPr>
        </p:nvSpPr>
        <p:spPr>
          <a:xfrm>
            <a:off x="457200" y="1255713"/>
            <a:ext cx="8229600" cy="4714875"/>
          </a:xfrm>
        </p:spPr>
        <p:txBody>
          <a:bodyPr/>
          <a:lstStyle/>
          <a:p>
            <a:r>
              <a:rPr lang="en-US" dirty="0">
                <a:latin typeface="Cambria" pitchFamily="18" charset="0"/>
              </a:rPr>
              <a:t>Guides</a:t>
            </a:r>
            <a:r>
              <a:rPr lang="tr-TR" dirty="0">
                <a:latin typeface="Cambria" pitchFamily="18" charset="0"/>
              </a:rPr>
              <a:t>/</a:t>
            </a:r>
            <a:r>
              <a:rPr lang="tr-TR" dirty="0" err="1">
                <a:latin typeface="Cambria" pitchFamily="18" charset="0"/>
              </a:rPr>
              <a:t>leads</a:t>
            </a:r>
            <a:r>
              <a:rPr lang="en-US" dirty="0">
                <a:latin typeface="Cambria" pitchFamily="18" charset="0"/>
              </a:rPr>
              <a:t> retailer’s decisions on the items it will offer</a:t>
            </a:r>
          </a:p>
          <a:p>
            <a:r>
              <a:rPr lang="en-US" dirty="0">
                <a:latin typeface="Cambria" pitchFamily="18" charset="0"/>
              </a:rPr>
              <a:t>While developing the merchandise mix, retailers should consider:</a:t>
            </a:r>
          </a:p>
          <a:p>
            <a:pPr lvl="1"/>
            <a:r>
              <a:rPr lang="en-US" dirty="0">
                <a:latin typeface="Cambria" pitchFamily="18" charset="0"/>
              </a:rPr>
              <a:t>Needs and preferences of its target market</a:t>
            </a:r>
          </a:p>
          <a:p>
            <a:pPr lvl="1"/>
            <a:r>
              <a:rPr lang="en-US" dirty="0">
                <a:latin typeface="Cambria" pitchFamily="18" charset="0"/>
              </a:rPr>
              <a:t>The competitive environment</a:t>
            </a:r>
          </a:p>
          <a:p>
            <a:pPr lvl="1"/>
            <a:r>
              <a:rPr lang="en-US" dirty="0">
                <a:latin typeface="Cambria" pitchFamily="18" charset="0"/>
              </a:rPr>
              <a:t>Overall profitability of each product line and category</a:t>
            </a: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A7DC3D-4EFF-44EC-8CA0-F52AD6611831}"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Category Management</a:t>
            </a:r>
          </a:p>
        </p:txBody>
      </p:sp>
      <p:sp>
        <p:nvSpPr>
          <p:cNvPr id="26626" name="Content Placeholder 2"/>
          <p:cNvSpPr>
            <a:spLocks noGrp="1"/>
          </p:cNvSpPr>
          <p:nvPr>
            <p:ph idx="1"/>
          </p:nvPr>
        </p:nvSpPr>
        <p:spPr>
          <a:xfrm>
            <a:off x="261257" y="1255713"/>
            <a:ext cx="8537509" cy="4714875"/>
          </a:xfrm>
        </p:spPr>
        <p:txBody>
          <a:bodyPr/>
          <a:lstStyle/>
          <a:p>
            <a:r>
              <a:rPr lang="en-US" dirty="0">
                <a:latin typeface="Cambria" pitchFamily="18" charset="0"/>
              </a:rPr>
              <a:t>Seeks to improve retailer’s product performance through coordinated buying, merchandising, and pricing</a:t>
            </a:r>
          </a:p>
          <a:p>
            <a:r>
              <a:rPr lang="en-US" dirty="0">
                <a:latin typeface="Cambria" pitchFamily="18" charset="0"/>
              </a:rPr>
              <a:t>Evaluates performance according to each product category</a:t>
            </a:r>
          </a:p>
          <a:p>
            <a:r>
              <a:rPr lang="en-US" dirty="0">
                <a:latin typeface="Cambria" pitchFamily="18" charset="0"/>
              </a:rPr>
              <a:t>Categories that underperform</a:t>
            </a:r>
            <a:r>
              <a:rPr lang="tr-TR" dirty="0">
                <a:latin typeface="Cambria" pitchFamily="18" charset="0"/>
              </a:rPr>
              <a:t> (</a:t>
            </a:r>
            <a:r>
              <a:rPr lang="en-US" dirty="0">
                <a:latin typeface="Cambria" pitchFamily="18" charset="0"/>
              </a:rPr>
              <a:t>to fail to do as well as expected</a:t>
            </a:r>
            <a:r>
              <a:rPr lang="tr-TR" dirty="0">
                <a:latin typeface="Cambria" pitchFamily="18" charset="0"/>
              </a:rPr>
              <a:t>)</a:t>
            </a:r>
            <a:r>
              <a:rPr lang="en-US" dirty="0">
                <a:latin typeface="Cambria" pitchFamily="18" charset="0"/>
              </a:rPr>
              <a:t> may be dropped</a:t>
            </a:r>
            <a:r>
              <a:rPr lang="tr-TR" dirty="0">
                <a:latin typeface="Cambria" pitchFamily="18" charset="0"/>
              </a:rPr>
              <a:t>/</a:t>
            </a:r>
            <a:r>
              <a:rPr lang="tr-TR" dirty="0" err="1">
                <a:latin typeface="Cambria" pitchFamily="18" charset="0"/>
              </a:rPr>
              <a:t>eliminated</a:t>
            </a:r>
            <a:r>
              <a:rPr lang="en-US" dirty="0">
                <a:latin typeface="Cambria" pitchFamily="18" charset="0"/>
              </a:rPr>
              <a:t> even if they are strong brands</a:t>
            </a: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7996F-0E25-416D-8C89-CE412E6BE480}"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The Battle for Shelf Space </a:t>
            </a:r>
          </a:p>
        </p:txBody>
      </p:sp>
      <p:sp>
        <p:nvSpPr>
          <p:cNvPr id="27650" name="Content Placeholder 2"/>
          <p:cNvSpPr>
            <a:spLocks noGrp="1"/>
          </p:cNvSpPr>
          <p:nvPr>
            <p:ph idx="1"/>
          </p:nvPr>
        </p:nvSpPr>
        <p:spPr>
          <a:xfrm>
            <a:off x="457200" y="1255713"/>
            <a:ext cx="8229600" cy="4714875"/>
          </a:xfrm>
        </p:spPr>
        <p:txBody>
          <a:bodyPr/>
          <a:lstStyle/>
          <a:p>
            <a:r>
              <a:rPr lang="en-US" dirty="0">
                <a:latin typeface="Cambria" pitchFamily="18" charset="0"/>
              </a:rPr>
              <a:t>Proliferation</a:t>
            </a:r>
            <a:r>
              <a:rPr lang="tr-TR" dirty="0">
                <a:latin typeface="Cambria" pitchFamily="18" charset="0"/>
              </a:rPr>
              <a:t>/</a:t>
            </a:r>
            <a:r>
              <a:rPr lang="en-US" dirty="0">
                <a:latin typeface="Cambria" pitchFamily="18" charset="0"/>
              </a:rPr>
              <a:t>accrual</a:t>
            </a:r>
            <a:r>
              <a:rPr lang="tr-TR" dirty="0">
                <a:latin typeface="Cambria" pitchFamily="18" charset="0"/>
              </a:rPr>
              <a:t> </a:t>
            </a:r>
            <a:r>
              <a:rPr lang="en-US" dirty="0">
                <a:latin typeface="Cambria" pitchFamily="18" charset="0"/>
              </a:rPr>
              <a:t>of new products and variations on existing ones has increased the competition for shelf space</a:t>
            </a:r>
          </a:p>
          <a:p>
            <a:r>
              <a:rPr lang="en-US" b="1" dirty="0">
                <a:solidFill>
                  <a:srgbClr val="FF0000"/>
                </a:solidFill>
                <a:latin typeface="Cambria" pitchFamily="18" charset="0"/>
              </a:rPr>
              <a:t>Stock-keeping unit (SKU) </a:t>
            </a:r>
            <a:r>
              <a:rPr lang="en-US" dirty="0">
                <a:latin typeface="Cambria" pitchFamily="18" charset="0"/>
              </a:rPr>
              <a:t>- Offering within a product line</a:t>
            </a:r>
          </a:p>
        </p:txBody>
      </p:sp>
      <p:sp>
        <p:nvSpPr>
          <p:cNvPr id="276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27023-DB68-4438-B2AD-F351B1CE3254}"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The Battle for Shelf Space </a:t>
            </a:r>
          </a:p>
        </p:txBody>
      </p:sp>
      <p:sp>
        <p:nvSpPr>
          <p:cNvPr id="28674" name="Content Placeholder 2"/>
          <p:cNvSpPr>
            <a:spLocks noGrp="1"/>
          </p:cNvSpPr>
          <p:nvPr>
            <p:ph idx="1"/>
          </p:nvPr>
        </p:nvSpPr>
        <p:spPr>
          <a:xfrm>
            <a:off x="457200" y="1299839"/>
            <a:ext cx="8425543" cy="4714875"/>
          </a:xfrm>
        </p:spPr>
        <p:txBody>
          <a:bodyPr/>
          <a:lstStyle/>
          <a:p>
            <a:r>
              <a:rPr lang="en-US" dirty="0">
                <a:latin typeface="Cambria" pitchFamily="18" charset="0"/>
              </a:rPr>
              <a:t>Major retailers increasingly make demands from manufacturers in return for shelf space</a:t>
            </a:r>
          </a:p>
          <a:p>
            <a:pPr lvl="1"/>
            <a:r>
              <a:rPr lang="en-US" dirty="0">
                <a:latin typeface="Cambria" pitchFamily="18" charset="0"/>
              </a:rPr>
              <a:t>Slotting allowances</a:t>
            </a:r>
            <a:r>
              <a:rPr lang="tr-TR" dirty="0">
                <a:latin typeface="Cambria" pitchFamily="18" charset="0"/>
              </a:rPr>
              <a:t> (</a:t>
            </a:r>
            <a:r>
              <a:rPr lang="en-US" i="1" dirty="0">
                <a:latin typeface="Cambria" pitchFamily="18" charset="0"/>
              </a:rPr>
              <a:t>a fee paid by a manufacturer to a supermarket chain for shelf space for a new product; also referred to as the Stocking Allowance, Introductory Allowance, Shelf Fee or Street Money</a:t>
            </a:r>
            <a:r>
              <a:rPr lang="tr-TR" i="1" dirty="0">
                <a:latin typeface="Cambria" pitchFamily="18" charset="0"/>
              </a:rPr>
              <a:t>)</a:t>
            </a:r>
            <a:r>
              <a:rPr lang="en-US" dirty="0">
                <a:latin typeface="Cambria" pitchFamily="18" charset="0"/>
              </a:rPr>
              <a:t> - Nonrefundable fees grocery retailers receive from manufacturers to secure shelf space for new products</a:t>
            </a:r>
          </a:p>
          <a:p>
            <a:endParaRPr lang="en-US" dirty="0">
              <a:latin typeface="Cambria" pitchFamily="18" charset="0"/>
            </a:endParaRPr>
          </a:p>
        </p:txBody>
      </p:sp>
      <p:sp>
        <p:nvSpPr>
          <p:cNvPr id="286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DED7D9-2E90-4A98-8EA6-EF5A52827B3E}"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Customer Service Strategy</a:t>
            </a:r>
          </a:p>
        </p:txBody>
      </p:sp>
      <p:sp>
        <p:nvSpPr>
          <p:cNvPr id="29698" name="Content Placeholder 2"/>
          <p:cNvSpPr>
            <a:spLocks noGrp="1"/>
          </p:cNvSpPr>
          <p:nvPr>
            <p:ph idx="1"/>
          </p:nvPr>
        </p:nvSpPr>
        <p:spPr>
          <a:xfrm>
            <a:off x="270587" y="1134414"/>
            <a:ext cx="8602825" cy="5363223"/>
          </a:xfrm>
        </p:spPr>
        <p:txBody>
          <a:bodyPr/>
          <a:lstStyle/>
          <a:p>
            <a:r>
              <a:rPr lang="en-US" sz="2400" dirty="0">
                <a:latin typeface="Cambria" pitchFamily="18" charset="0"/>
              </a:rPr>
              <a:t>Heightened</a:t>
            </a:r>
            <a:r>
              <a:rPr lang="tr-TR" sz="2400" dirty="0">
                <a:latin typeface="Cambria" pitchFamily="18" charset="0"/>
              </a:rPr>
              <a:t>/</a:t>
            </a:r>
            <a:r>
              <a:rPr lang="tr-TR" sz="2400" dirty="0" err="1">
                <a:latin typeface="Cambria" pitchFamily="18" charset="0"/>
              </a:rPr>
              <a:t>improved</a:t>
            </a:r>
            <a:r>
              <a:rPr lang="en-US" sz="2400" dirty="0">
                <a:latin typeface="Cambria" pitchFamily="18" charset="0"/>
              </a:rPr>
              <a:t> customer service is one possible retailing strategy</a:t>
            </a:r>
          </a:p>
          <a:p>
            <a:r>
              <a:rPr lang="en-US" sz="2400" dirty="0">
                <a:latin typeface="Cambria" pitchFamily="18" charset="0"/>
              </a:rPr>
              <a:t>The goal is to attract and retain target customers to increase sales and profits</a:t>
            </a:r>
          </a:p>
          <a:p>
            <a:r>
              <a:rPr lang="en-US" sz="2400" dirty="0">
                <a:latin typeface="Cambria" pitchFamily="18" charset="0"/>
              </a:rPr>
              <a:t>Some services that retailers could provide:</a:t>
            </a:r>
          </a:p>
          <a:p>
            <a:pPr lvl="1"/>
            <a:r>
              <a:rPr lang="en-US" sz="2400" dirty="0">
                <a:latin typeface="Cambria" pitchFamily="18" charset="0"/>
              </a:rPr>
              <a:t>Enhanced comfort through lounges</a:t>
            </a:r>
            <a:r>
              <a:rPr lang="tr-TR" sz="2400" dirty="0">
                <a:latin typeface="Cambria" pitchFamily="18" charset="0"/>
              </a:rPr>
              <a:t>/</a:t>
            </a:r>
            <a:r>
              <a:rPr lang="tr-TR" sz="2400" dirty="0" err="1">
                <a:latin typeface="Cambria" pitchFamily="18" charset="0"/>
              </a:rPr>
              <a:t>waiting</a:t>
            </a:r>
            <a:r>
              <a:rPr lang="tr-TR" sz="2400" dirty="0">
                <a:latin typeface="Cambria" pitchFamily="18" charset="0"/>
              </a:rPr>
              <a:t> </a:t>
            </a:r>
            <a:r>
              <a:rPr lang="tr-TR" sz="2400" dirty="0" err="1">
                <a:latin typeface="Cambria" pitchFamily="18" charset="0"/>
              </a:rPr>
              <a:t>areas</a:t>
            </a:r>
            <a:r>
              <a:rPr lang="en-US" sz="2400" dirty="0">
                <a:latin typeface="Cambria" pitchFamily="18" charset="0"/>
              </a:rPr>
              <a:t>, complimentary</a:t>
            </a:r>
            <a:r>
              <a:rPr lang="tr-TR" sz="2400" dirty="0">
                <a:latin typeface="Cambria" pitchFamily="18" charset="0"/>
              </a:rPr>
              <a:t>/</a:t>
            </a:r>
            <a:r>
              <a:rPr lang="tr-TR" sz="2400" dirty="0" err="1">
                <a:latin typeface="Cambria" pitchFamily="18" charset="0"/>
              </a:rPr>
              <a:t>free</a:t>
            </a:r>
            <a:r>
              <a:rPr lang="en-US" sz="2400" dirty="0">
                <a:latin typeface="Cambria" pitchFamily="18" charset="0"/>
              </a:rPr>
              <a:t> coffee, convenient</a:t>
            </a:r>
            <a:r>
              <a:rPr lang="tr-TR" sz="2400" dirty="0">
                <a:latin typeface="Cambria" pitchFamily="18" charset="0"/>
              </a:rPr>
              <a:t>/</a:t>
            </a:r>
            <a:r>
              <a:rPr lang="tr-TR" sz="2400" dirty="0" err="1">
                <a:latin typeface="Cambria" pitchFamily="18" charset="0"/>
              </a:rPr>
              <a:t>favorable</a:t>
            </a:r>
            <a:r>
              <a:rPr lang="en-US" sz="2400" dirty="0">
                <a:latin typeface="Cambria" pitchFamily="18" charset="0"/>
              </a:rPr>
              <a:t> restrooms</a:t>
            </a:r>
          </a:p>
          <a:p>
            <a:pPr lvl="1"/>
            <a:r>
              <a:rPr lang="en-US" sz="2400" dirty="0">
                <a:latin typeface="Cambria" pitchFamily="18" charset="0"/>
              </a:rPr>
              <a:t>Child-care services for customers</a:t>
            </a:r>
          </a:p>
          <a:p>
            <a:pPr lvl="1"/>
            <a:r>
              <a:rPr lang="en-US" sz="2400" dirty="0">
                <a:latin typeface="Cambria" pitchFamily="18" charset="0"/>
              </a:rPr>
              <a:t>Virtual assistance programs</a:t>
            </a:r>
            <a:r>
              <a:rPr lang="tr-TR" sz="2400" dirty="0">
                <a:latin typeface="Cambria" pitchFamily="18" charset="0"/>
              </a:rPr>
              <a:t> (</a:t>
            </a:r>
            <a:r>
              <a:rPr lang="en-US" sz="2400" i="1" dirty="0">
                <a:latin typeface="Cambria" pitchFamily="18" charset="0"/>
              </a:rPr>
              <a:t>An intelligent virtual assistant (IVA) or intelligent personal assistant (IPA) is a software agent that can perform tasks or services for an individual based on commands or questions</a:t>
            </a:r>
            <a:r>
              <a:rPr lang="tr-TR" sz="2400" dirty="0">
                <a:latin typeface="Cambria" pitchFamily="18" charset="0"/>
              </a:rPr>
              <a:t>).</a:t>
            </a:r>
            <a:endParaRPr lang="en-US" sz="2400" dirty="0">
              <a:latin typeface="Cambria" pitchFamily="18" charset="0"/>
            </a:endParaRPr>
          </a:p>
          <a:p>
            <a:pPr lvl="1"/>
            <a:endParaRPr lang="en-US" dirty="0">
              <a:latin typeface="Cambria" pitchFamily="18" charset="0"/>
            </a:endParaRPr>
          </a:p>
          <a:p>
            <a:pPr lvl="1"/>
            <a:endParaRPr lang="en-US" dirty="0">
              <a:latin typeface="Cambria" pitchFamily="18" charset="0"/>
            </a:endParaRPr>
          </a:p>
        </p:txBody>
      </p:sp>
      <p:sp>
        <p:nvSpPr>
          <p:cNvPr id="296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4F45C-2A73-4237-8157-46985D3FF360}"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Pricing Strategy</a:t>
            </a:r>
          </a:p>
        </p:txBody>
      </p:sp>
      <p:sp>
        <p:nvSpPr>
          <p:cNvPr id="30722" name="Content Placeholder 2"/>
          <p:cNvSpPr>
            <a:spLocks noGrp="1"/>
          </p:cNvSpPr>
          <p:nvPr>
            <p:ph idx="1"/>
          </p:nvPr>
        </p:nvSpPr>
        <p:spPr>
          <a:xfrm>
            <a:off x="457200" y="1255713"/>
            <a:ext cx="8229600" cy="4714875"/>
          </a:xfrm>
        </p:spPr>
        <p:txBody>
          <a:bodyPr/>
          <a:lstStyle/>
          <a:p>
            <a:r>
              <a:rPr lang="en-US" dirty="0">
                <a:latin typeface="Cambria" pitchFamily="18" charset="0"/>
              </a:rPr>
              <a:t>Prices reflect a retailer’s marketing objectives and policies</a:t>
            </a:r>
          </a:p>
          <a:p>
            <a:r>
              <a:rPr lang="en-US" dirty="0">
                <a:latin typeface="Cambria" pitchFamily="18" charset="0"/>
              </a:rPr>
              <a:t>They affect consumer perceptions</a:t>
            </a:r>
            <a:r>
              <a:rPr lang="tr-TR" dirty="0">
                <a:latin typeface="Cambria" pitchFamily="18" charset="0"/>
              </a:rPr>
              <a:t> (of </a:t>
            </a:r>
            <a:r>
              <a:rPr lang="tr-TR" dirty="0" err="1">
                <a:latin typeface="Cambria" pitchFamily="18" charset="0"/>
              </a:rPr>
              <a:t>quality</a:t>
            </a:r>
            <a:r>
              <a:rPr lang="tr-TR" dirty="0">
                <a:latin typeface="Cambria" pitchFamily="18" charset="0"/>
              </a:rPr>
              <a:t>)</a:t>
            </a:r>
            <a:endParaRPr lang="en-US" dirty="0">
              <a:latin typeface="Cambria" pitchFamily="18" charset="0"/>
            </a:endParaRPr>
          </a:p>
          <a:p>
            <a:endParaRPr lang="en-US" dirty="0">
              <a:latin typeface="Cambria" pitchFamily="18" charset="0"/>
            </a:endParaRPr>
          </a:p>
        </p:txBody>
      </p:sp>
      <p:sp>
        <p:nvSpPr>
          <p:cNvPr id="307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ECC47-266B-45DA-AA20-0809B91A3C58}"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Markups and Markdowns</a:t>
            </a:r>
          </a:p>
        </p:txBody>
      </p:sp>
      <p:sp>
        <p:nvSpPr>
          <p:cNvPr id="31746" name="Content Placeholder 2"/>
          <p:cNvSpPr>
            <a:spLocks noGrp="1"/>
          </p:cNvSpPr>
          <p:nvPr>
            <p:ph idx="1"/>
          </p:nvPr>
        </p:nvSpPr>
        <p:spPr>
          <a:xfrm>
            <a:off x="317241" y="1255713"/>
            <a:ext cx="8518849" cy="4846507"/>
          </a:xfrm>
        </p:spPr>
        <p:txBody>
          <a:bodyPr/>
          <a:lstStyle/>
          <a:p>
            <a:r>
              <a:rPr lang="en-US" sz="2400" b="1" dirty="0">
                <a:solidFill>
                  <a:srgbClr val="FF0000"/>
                </a:solidFill>
                <a:latin typeface="Cambria" pitchFamily="18" charset="0"/>
              </a:rPr>
              <a:t>Markup</a:t>
            </a:r>
            <a:r>
              <a:rPr lang="en-US" sz="2400" dirty="0">
                <a:latin typeface="Cambria" pitchFamily="18" charset="0"/>
              </a:rPr>
              <a:t> - Amount a retailer adds to the cost of a product to determine its selling price</a:t>
            </a:r>
          </a:p>
          <a:p>
            <a:r>
              <a:rPr lang="en-US" sz="2400" dirty="0">
                <a:latin typeface="Cambria" pitchFamily="18" charset="0"/>
              </a:rPr>
              <a:t>Markup is influenced by two factors:</a:t>
            </a:r>
          </a:p>
          <a:p>
            <a:pPr lvl="1"/>
            <a:r>
              <a:rPr lang="en-US" sz="2400" dirty="0">
                <a:latin typeface="Cambria" pitchFamily="18" charset="0"/>
              </a:rPr>
              <a:t>Services performed by the retailer</a:t>
            </a:r>
            <a:r>
              <a:rPr lang="tr-TR" sz="2400" dirty="0">
                <a:latin typeface="Cambria" pitchFamily="18" charset="0"/>
              </a:rPr>
              <a:t> (</a:t>
            </a:r>
            <a:r>
              <a:rPr lang="tr-TR" sz="2400" dirty="0" err="1">
                <a:latin typeface="Cambria" pitchFamily="18" charset="0"/>
              </a:rPr>
              <a:t>cost</a:t>
            </a:r>
            <a:r>
              <a:rPr lang="tr-TR" sz="2400" dirty="0">
                <a:latin typeface="Cambria" pitchFamily="18" charset="0"/>
              </a:rPr>
              <a:t>)</a:t>
            </a:r>
            <a:endParaRPr lang="en-US" sz="2400" dirty="0">
              <a:latin typeface="Cambria" pitchFamily="18" charset="0"/>
            </a:endParaRPr>
          </a:p>
          <a:p>
            <a:pPr lvl="1"/>
            <a:r>
              <a:rPr lang="en-US" sz="2400" dirty="0">
                <a:latin typeface="Cambria" pitchFamily="18" charset="0"/>
              </a:rPr>
              <a:t>Inventory turnover rate</a:t>
            </a:r>
            <a:r>
              <a:rPr lang="tr-TR" sz="2400" dirty="0">
                <a:latin typeface="Cambria" pitchFamily="18" charset="0"/>
              </a:rPr>
              <a:t> (</a:t>
            </a:r>
            <a:r>
              <a:rPr lang="en-US" sz="2400" i="1" dirty="0">
                <a:latin typeface="Cambria" pitchFamily="18" charset="0"/>
              </a:rPr>
              <a:t>Inventory turnover is a ratio that measures the number of times inventory is sold or consumed in each time period. Also known as inventory turns, stock turn, and stock turnover, the inventory turnover formula is calculated by dividing the cost of goods sold (COGS) by average inventory</a:t>
            </a:r>
            <a:r>
              <a:rPr lang="tr-TR" sz="2400" dirty="0">
                <a:latin typeface="Cambria" pitchFamily="18" charset="0"/>
              </a:rPr>
              <a:t>).</a:t>
            </a:r>
            <a:endParaRPr lang="en-US" sz="2400" dirty="0">
              <a:latin typeface="Cambria" pitchFamily="18" charset="0"/>
            </a:endParaRPr>
          </a:p>
          <a:p>
            <a:r>
              <a:rPr lang="en-US" sz="2400" b="1" dirty="0">
                <a:solidFill>
                  <a:srgbClr val="FF0000"/>
                </a:solidFill>
                <a:latin typeface="Cambria" pitchFamily="18" charset="0"/>
              </a:rPr>
              <a:t>Markdown</a:t>
            </a:r>
            <a:r>
              <a:rPr lang="en-US" sz="2400" dirty="0">
                <a:latin typeface="Cambria" pitchFamily="18" charset="0"/>
              </a:rPr>
              <a:t> - Amount by which a retailer reduces the original selling </a:t>
            </a:r>
            <a:r>
              <a:rPr lang="tr-TR" sz="2400" dirty="0">
                <a:latin typeface="Cambria" pitchFamily="18" charset="0"/>
              </a:rPr>
              <a:t>(</a:t>
            </a:r>
            <a:r>
              <a:rPr lang="tr-TR" sz="2400" dirty="0" err="1">
                <a:latin typeface="Cambria" pitchFamily="18" charset="0"/>
              </a:rPr>
              <a:t>the</a:t>
            </a:r>
            <a:r>
              <a:rPr lang="tr-TR" sz="2400" dirty="0">
                <a:latin typeface="Cambria" pitchFamily="18" charset="0"/>
              </a:rPr>
              <a:t> </a:t>
            </a:r>
            <a:r>
              <a:rPr lang="tr-TR" sz="2400" dirty="0" err="1">
                <a:latin typeface="Cambria" pitchFamily="18" charset="0"/>
              </a:rPr>
              <a:t>list</a:t>
            </a:r>
            <a:r>
              <a:rPr lang="tr-TR" sz="2400" dirty="0">
                <a:latin typeface="Cambria" pitchFamily="18" charset="0"/>
              </a:rPr>
              <a:t>) </a:t>
            </a:r>
            <a:r>
              <a:rPr lang="en-US" sz="2400" dirty="0">
                <a:latin typeface="Cambria" pitchFamily="18" charset="0"/>
              </a:rPr>
              <a:t>price of a product</a:t>
            </a:r>
          </a:p>
          <a:p>
            <a:endParaRPr lang="en-US" dirty="0">
              <a:latin typeface="Cambria" pitchFamily="18" charset="0"/>
            </a:endParaRPr>
          </a:p>
        </p:txBody>
      </p:sp>
      <p:sp>
        <p:nvSpPr>
          <p:cNvPr id="317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FB31CC-BD4B-4137-B3E7-58B3441625D0}"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fontAlgn="auto">
              <a:spcAft>
                <a:spcPts val="0"/>
              </a:spcAft>
              <a:defRPr/>
            </a:pPr>
            <a:r>
              <a:rPr lang="en-US" dirty="0"/>
              <a:t>Objectives</a:t>
            </a:r>
          </a:p>
        </p:txBody>
      </p:sp>
      <p:sp>
        <p:nvSpPr>
          <p:cNvPr id="17410" name="Content Placeholder 2"/>
          <p:cNvSpPr>
            <a:spLocks noGrp="1"/>
          </p:cNvSpPr>
          <p:nvPr>
            <p:ph idx="1"/>
          </p:nvPr>
        </p:nvSpPr>
        <p:spPr>
          <a:xfrm>
            <a:off x="223936" y="1247775"/>
            <a:ext cx="8920064" cy="5154223"/>
          </a:xfrm>
        </p:spPr>
        <p:txBody>
          <a:bodyPr/>
          <a:lstStyle/>
          <a:p>
            <a:pPr marL="533400" indent="-533400">
              <a:buFont typeface="Calibri" pitchFamily="34" charset="0"/>
              <a:buAutoNum type="arabicPeriod"/>
            </a:pPr>
            <a:r>
              <a:rPr lang="en-US" sz="2000" dirty="0">
                <a:latin typeface="Cambria" pitchFamily="18" charset="0"/>
              </a:rPr>
              <a:t>Explain the wheel of retailing</a:t>
            </a:r>
            <a:r>
              <a:rPr lang="tr-TR" sz="2000" dirty="0">
                <a:latin typeface="Cambria" pitchFamily="18" charset="0"/>
              </a:rPr>
              <a:t> (</a:t>
            </a:r>
            <a:r>
              <a:rPr lang="tr-TR" sz="2000" i="1" dirty="0">
                <a:latin typeface="Cambria" pitchFamily="18" charset="0"/>
              </a:rPr>
              <a:t>a </a:t>
            </a:r>
            <a:r>
              <a:rPr lang="tr-TR" sz="2000" i="1" dirty="0" err="1">
                <a:latin typeface="Cambria" pitchFamily="18" charset="0"/>
              </a:rPr>
              <a:t>hypothesis</a:t>
            </a:r>
            <a:r>
              <a:rPr lang="tr-TR" sz="2000" i="1" dirty="0">
                <a:latin typeface="Cambria" pitchFamily="18" charset="0"/>
              </a:rPr>
              <a:t> </a:t>
            </a:r>
            <a:r>
              <a:rPr lang="tr-TR" sz="2000" i="1" dirty="0" err="1">
                <a:latin typeface="Cambria" pitchFamily="18" charset="0"/>
              </a:rPr>
              <a:t>explaining</a:t>
            </a:r>
            <a:r>
              <a:rPr lang="tr-TR" sz="2000" i="1" dirty="0">
                <a:latin typeface="Cambria" pitchFamily="18" charset="0"/>
              </a:rPr>
              <a:t> </a:t>
            </a:r>
            <a:r>
              <a:rPr lang="tr-TR" sz="2000" i="1" dirty="0" err="1">
                <a:latin typeface="Cambria" pitchFamily="18" charset="0"/>
              </a:rPr>
              <a:t>the</a:t>
            </a:r>
            <a:r>
              <a:rPr lang="tr-TR" sz="2000" i="1" dirty="0">
                <a:latin typeface="Cambria" pitchFamily="18" charset="0"/>
              </a:rPr>
              <a:t> </a:t>
            </a:r>
            <a:r>
              <a:rPr lang="tr-TR" sz="2000" i="1" dirty="0" err="1">
                <a:highlight>
                  <a:srgbClr val="00FFFF"/>
                </a:highlight>
                <a:latin typeface="Cambria" pitchFamily="18" charset="0"/>
              </a:rPr>
              <a:t>development</a:t>
            </a:r>
            <a:r>
              <a:rPr lang="tr-TR" sz="2000" i="1" dirty="0">
                <a:highlight>
                  <a:srgbClr val="00FFFF"/>
                </a:highlight>
                <a:latin typeface="Cambria" pitchFamily="18" charset="0"/>
              </a:rPr>
              <a:t> </a:t>
            </a:r>
            <a:r>
              <a:rPr lang="tr-TR" sz="2000" i="1" dirty="0" err="1">
                <a:highlight>
                  <a:srgbClr val="00FFFF"/>
                </a:highlight>
                <a:latin typeface="Cambria" pitchFamily="18" charset="0"/>
              </a:rPr>
              <a:t>cycle</a:t>
            </a:r>
            <a:r>
              <a:rPr lang="tr-TR" sz="2000" i="1" dirty="0">
                <a:latin typeface="Cambria" pitchFamily="18" charset="0"/>
              </a:rPr>
              <a:t> in </a:t>
            </a:r>
            <a:r>
              <a:rPr lang="tr-TR" sz="2000" i="1" dirty="0" err="1">
                <a:latin typeface="Cambria" pitchFamily="18" charset="0"/>
              </a:rPr>
              <a:t>retail</a:t>
            </a:r>
            <a:r>
              <a:rPr lang="tr-TR" sz="2000" i="1" dirty="0">
                <a:latin typeface="Cambria" pitchFamily="18" charset="0"/>
              </a:rPr>
              <a:t> </a:t>
            </a:r>
            <a:r>
              <a:rPr lang="tr-TR" sz="2000" i="1" dirty="0" err="1">
                <a:latin typeface="Cambria" pitchFamily="18" charset="0"/>
              </a:rPr>
              <a:t>industry</a:t>
            </a:r>
            <a:r>
              <a:rPr lang="tr-TR" sz="2000" i="1" dirty="0">
                <a:latin typeface="Cambria" pitchFamily="18" charset="0"/>
              </a:rPr>
              <a:t> </a:t>
            </a:r>
            <a:r>
              <a:rPr lang="tr-TR" sz="2000" i="1" dirty="0" err="1">
                <a:latin typeface="Cambria" pitchFamily="18" charset="0"/>
              </a:rPr>
              <a:t>introduced</a:t>
            </a:r>
            <a:r>
              <a:rPr lang="tr-TR" sz="2000" i="1" dirty="0">
                <a:latin typeface="Cambria" pitchFamily="18" charset="0"/>
              </a:rPr>
              <a:t> </a:t>
            </a:r>
            <a:r>
              <a:rPr lang="en-US" sz="2000" i="1" dirty="0">
                <a:latin typeface="Cambria" pitchFamily="18" charset="0"/>
              </a:rPr>
              <a:t>by McNair from Harvard University</a:t>
            </a:r>
            <a:r>
              <a:rPr lang="tr-TR" sz="2000" dirty="0">
                <a:latin typeface="Cambria" pitchFamily="18" charset="0"/>
              </a:rPr>
              <a:t>). </a:t>
            </a:r>
            <a:endParaRPr lang="en-US" sz="2000" dirty="0">
              <a:latin typeface="Cambria" pitchFamily="18" charset="0"/>
            </a:endParaRPr>
          </a:p>
          <a:p>
            <a:pPr marL="533400" indent="-533400">
              <a:buFont typeface="Calibri" pitchFamily="34" charset="0"/>
              <a:buAutoNum type="arabicPeriod"/>
            </a:pPr>
            <a:r>
              <a:rPr lang="en-US" sz="2000" dirty="0">
                <a:latin typeface="Cambria" pitchFamily="18" charset="0"/>
              </a:rPr>
              <a:t>Describe the five key strategies for selecting target markets.</a:t>
            </a:r>
          </a:p>
          <a:p>
            <a:pPr marL="533400" indent="-533400">
              <a:buFont typeface="Calibri" pitchFamily="34" charset="0"/>
              <a:buAutoNum type="arabicPeriod"/>
            </a:pPr>
            <a:r>
              <a:rPr lang="en-US" sz="2000" dirty="0">
                <a:latin typeface="Cambria" pitchFamily="18" charset="0"/>
              </a:rPr>
              <a:t>Describe how the four elements of the marketing mix apply</a:t>
            </a:r>
            <a:r>
              <a:rPr lang="tr-TR" sz="2000" dirty="0">
                <a:latin typeface="Cambria" pitchFamily="18" charset="0"/>
              </a:rPr>
              <a:t>/</a:t>
            </a:r>
            <a:r>
              <a:rPr lang="tr-TR" sz="2000" dirty="0" err="1">
                <a:latin typeface="Cambria" pitchFamily="18" charset="0"/>
              </a:rPr>
              <a:t>refer</a:t>
            </a:r>
            <a:r>
              <a:rPr lang="tr-TR" sz="2000" dirty="0">
                <a:latin typeface="Cambria" pitchFamily="18" charset="0"/>
              </a:rPr>
              <a:t> </a:t>
            </a:r>
            <a:r>
              <a:rPr lang="en-US" sz="2000" dirty="0">
                <a:latin typeface="Cambria" pitchFamily="18" charset="0"/>
              </a:rPr>
              <a:t>to retailing strategy.</a:t>
            </a:r>
          </a:p>
          <a:p>
            <a:pPr marL="533400" indent="-533400">
              <a:buFont typeface="Calibri" pitchFamily="34" charset="0"/>
              <a:buAutoNum type="arabicPeriod"/>
            </a:pPr>
            <a:r>
              <a:rPr lang="en-US" sz="2000" dirty="0">
                <a:latin typeface="Cambria" pitchFamily="18" charset="0"/>
              </a:rPr>
              <a:t>Explain the concepts of </a:t>
            </a:r>
            <a:r>
              <a:rPr lang="en-US" sz="2000" u="sng" dirty="0">
                <a:latin typeface="Cambria" pitchFamily="18" charset="0"/>
              </a:rPr>
              <a:t>retail convergence</a:t>
            </a:r>
            <a:r>
              <a:rPr lang="tr-TR" sz="2000" dirty="0">
                <a:latin typeface="Cambria" pitchFamily="18" charset="0"/>
              </a:rPr>
              <a:t> </a:t>
            </a:r>
            <a:r>
              <a:rPr lang="en-US" sz="2000" dirty="0">
                <a:latin typeface="Cambria" pitchFamily="18" charset="0"/>
              </a:rPr>
              <a:t>and </a:t>
            </a:r>
            <a:r>
              <a:rPr lang="en-US" sz="2000" u="sng" dirty="0">
                <a:latin typeface="Cambria" pitchFamily="18" charset="0"/>
              </a:rPr>
              <a:t>scrambled merchandising</a:t>
            </a:r>
            <a:r>
              <a:rPr lang="tr-TR" sz="2000" dirty="0">
                <a:latin typeface="Cambria" pitchFamily="18" charset="0"/>
              </a:rPr>
              <a:t>**</a:t>
            </a:r>
            <a:r>
              <a:rPr lang="en-US" sz="2000" dirty="0">
                <a:latin typeface="Cambria" pitchFamily="18" charset="0"/>
              </a:rPr>
              <a:t>.</a:t>
            </a:r>
            <a:endParaRPr lang="tr-TR" sz="2000" dirty="0">
              <a:latin typeface="Cambria" pitchFamily="18" charset="0"/>
            </a:endParaRPr>
          </a:p>
          <a:p>
            <a:pPr marL="0" indent="0">
              <a:buNone/>
            </a:pPr>
            <a:r>
              <a:rPr lang="tr-TR" sz="1600" dirty="0">
                <a:latin typeface="Cambria" pitchFamily="18" charset="0"/>
              </a:rPr>
              <a:t>*</a:t>
            </a:r>
            <a:r>
              <a:rPr lang="en-US" sz="1600" dirty="0">
                <a:highlight>
                  <a:srgbClr val="FFFF00"/>
                </a:highlight>
                <a:latin typeface="Cambria" pitchFamily="18" charset="0"/>
              </a:rPr>
              <a:t>Retail Convergence </a:t>
            </a:r>
            <a:r>
              <a:rPr lang="en-US" sz="1600" dirty="0">
                <a:latin typeface="Cambria" pitchFamily="18" charset="0"/>
              </a:rPr>
              <a:t>is the ability of a marketer to establish a relationship with their consumers and persuade them to purchase </a:t>
            </a:r>
            <a:r>
              <a:rPr lang="tr-TR" sz="1600" dirty="0" err="1">
                <a:latin typeface="Cambria" pitchFamily="18" charset="0"/>
              </a:rPr>
              <a:t>their</a:t>
            </a:r>
            <a:r>
              <a:rPr lang="en-US" sz="1600" dirty="0">
                <a:latin typeface="Cambria" pitchFamily="18" charset="0"/>
              </a:rPr>
              <a:t> products/service by creating engaging omni-channel experiences</a:t>
            </a:r>
            <a:r>
              <a:rPr lang="tr-TR" sz="1600" dirty="0">
                <a:latin typeface="Cambria" pitchFamily="18" charset="0"/>
              </a:rPr>
              <a:t> (</a:t>
            </a:r>
            <a:r>
              <a:rPr lang="en-US" sz="1600" i="1" dirty="0">
                <a:latin typeface="Cambria" pitchFamily="18" charset="0"/>
              </a:rPr>
              <a:t>An omnichannel customer experience is made up of individual customer touch points, over a variety of channels that seamlessly connect, allowing customers to pick up where they left off on one channel and continue the experience on another</a:t>
            </a:r>
            <a:r>
              <a:rPr lang="tr-TR" sz="1600" i="1" dirty="0">
                <a:latin typeface="Cambria" pitchFamily="18" charset="0"/>
              </a:rPr>
              <a:t>, </a:t>
            </a:r>
            <a:r>
              <a:rPr lang="tr-TR" sz="1600" dirty="0" err="1">
                <a:highlight>
                  <a:srgbClr val="00FFFF"/>
                </a:highlight>
                <a:latin typeface="Cambria" pitchFamily="18" charset="0"/>
              </a:rPr>
              <a:t>i.e</a:t>
            </a:r>
            <a:r>
              <a:rPr lang="tr-TR" sz="1600" dirty="0">
                <a:highlight>
                  <a:srgbClr val="00FFFF"/>
                </a:highlight>
                <a:latin typeface="Cambria" pitchFamily="18" charset="0"/>
              </a:rPr>
              <a:t>. </a:t>
            </a:r>
            <a:r>
              <a:rPr lang="en-US" sz="1600" dirty="0">
                <a:highlight>
                  <a:srgbClr val="00FFFF"/>
                </a:highlight>
                <a:latin typeface="Cambria" pitchFamily="18" charset="0"/>
              </a:rPr>
              <a:t>Starbucks is widely recognized as the leading champion in omni-channel experiences. Their app provides a seamless user experience where customers can pay with a Starbucks card, physical card, or through the mobile app</a:t>
            </a:r>
            <a:r>
              <a:rPr lang="en-US" sz="1600" dirty="0">
                <a:latin typeface="Cambria" pitchFamily="18" charset="0"/>
              </a:rPr>
              <a:t>. </a:t>
            </a:r>
            <a:r>
              <a:rPr lang="en-US" sz="1600" dirty="0">
                <a:highlight>
                  <a:srgbClr val="00FFFF"/>
                </a:highlight>
                <a:latin typeface="Cambria" pitchFamily="18" charset="0"/>
              </a:rPr>
              <a:t>They've earned their place at the top with so many touch points available to their customer.</a:t>
            </a:r>
            <a:r>
              <a:rPr lang="tr-TR" sz="1600" dirty="0">
                <a:latin typeface="Cambria" pitchFamily="18" charset="0"/>
              </a:rPr>
              <a:t>).</a:t>
            </a:r>
          </a:p>
          <a:p>
            <a:pPr marL="0" indent="0">
              <a:buNone/>
            </a:pPr>
            <a:r>
              <a:rPr lang="tr-TR" sz="1600" dirty="0">
                <a:latin typeface="Cambria" pitchFamily="18" charset="0"/>
              </a:rPr>
              <a:t>**</a:t>
            </a:r>
            <a:r>
              <a:rPr lang="tr-TR" sz="1600" dirty="0">
                <a:highlight>
                  <a:srgbClr val="FFFF00"/>
                </a:highlight>
                <a:latin typeface="Cambria" pitchFamily="18" charset="0"/>
              </a:rPr>
              <a:t>S</a:t>
            </a:r>
            <a:r>
              <a:rPr lang="en-US" sz="1600" dirty="0" err="1">
                <a:highlight>
                  <a:srgbClr val="FFFF00"/>
                </a:highlight>
                <a:latin typeface="Cambria" pitchFamily="18" charset="0"/>
              </a:rPr>
              <a:t>crambled</a:t>
            </a:r>
            <a:r>
              <a:rPr lang="en-US" sz="1600" dirty="0">
                <a:highlight>
                  <a:srgbClr val="FFFF00"/>
                </a:highlight>
                <a:latin typeface="Cambria" pitchFamily="18" charset="0"/>
              </a:rPr>
              <a:t> </a:t>
            </a:r>
            <a:r>
              <a:rPr lang="tr-TR" sz="1600" dirty="0">
                <a:highlight>
                  <a:srgbClr val="FFFF00"/>
                </a:highlight>
                <a:latin typeface="Cambria" pitchFamily="18" charset="0"/>
              </a:rPr>
              <a:t>M</a:t>
            </a:r>
            <a:r>
              <a:rPr lang="en-US" sz="1600" dirty="0" err="1">
                <a:highlight>
                  <a:srgbClr val="FFFF00"/>
                </a:highlight>
                <a:latin typeface="Cambria" pitchFamily="18" charset="0"/>
              </a:rPr>
              <a:t>erchandising</a:t>
            </a:r>
            <a:r>
              <a:rPr lang="en-US" sz="1600" dirty="0">
                <a:highlight>
                  <a:srgbClr val="FFFF00"/>
                </a:highlight>
                <a:latin typeface="Cambria" pitchFamily="18" charset="0"/>
              </a:rPr>
              <a:t> </a:t>
            </a:r>
            <a:r>
              <a:rPr lang="en-US" sz="1600" dirty="0">
                <a:latin typeface="Cambria" pitchFamily="18" charset="0"/>
              </a:rPr>
              <a:t>refers to a retail tactic in which a retailer broadens their assortment to include items that are generally outside their focus or are usually sold in a different retail format.</a:t>
            </a:r>
          </a:p>
        </p:txBody>
      </p:sp>
      <p:sp>
        <p:nvSpPr>
          <p:cNvPr id="174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304BF7-1F1C-4782-9D4E-140DCEF64478}" type="slidenum">
              <a:rPr lang="en-US">
                <a:cs typeface="Arial" charset="0"/>
              </a:rPr>
              <a:pPr fontAlgn="base">
                <a:spcBef>
                  <a:spcPct val="0"/>
                </a:spcBef>
                <a:spcAft>
                  <a:spcPct val="0"/>
                </a:spcAft>
              </a:pPr>
              <a:t>2</a:t>
            </a:fld>
            <a:endParaRPr lang="en-US"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Location/Distribution Strategy</a:t>
            </a:r>
          </a:p>
        </p:txBody>
      </p:sp>
      <p:sp>
        <p:nvSpPr>
          <p:cNvPr id="32770" name="Content Placeholder 2"/>
          <p:cNvSpPr>
            <a:spLocks noGrp="1"/>
          </p:cNvSpPr>
          <p:nvPr>
            <p:ph idx="1"/>
          </p:nvPr>
        </p:nvSpPr>
        <p:spPr>
          <a:xfrm>
            <a:off x="457200" y="1255713"/>
            <a:ext cx="8229600" cy="4714875"/>
          </a:xfrm>
        </p:spPr>
        <p:txBody>
          <a:bodyPr/>
          <a:lstStyle/>
          <a:p>
            <a:r>
              <a:rPr lang="en-US" dirty="0">
                <a:latin typeface="Cambria" pitchFamily="18" charset="0"/>
              </a:rPr>
              <a:t>Location depends on many factors </a:t>
            </a:r>
          </a:p>
          <a:p>
            <a:pPr lvl="1"/>
            <a:r>
              <a:rPr lang="en-US" dirty="0">
                <a:latin typeface="Cambria" pitchFamily="18" charset="0"/>
              </a:rPr>
              <a:t>Type of merchandise</a:t>
            </a:r>
          </a:p>
          <a:p>
            <a:pPr lvl="1"/>
            <a:r>
              <a:rPr lang="en-US" dirty="0">
                <a:latin typeface="Cambria" pitchFamily="18" charset="0"/>
              </a:rPr>
              <a:t>The retailer’s financial resources</a:t>
            </a:r>
          </a:p>
          <a:p>
            <a:pPr lvl="1"/>
            <a:r>
              <a:rPr lang="en-US" dirty="0">
                <a:latin typeface="Cambria" pitchFamily="18" charset="0"/>
              </a:rPr>
              <a:t>Characteristics of the target market</a:t>
            </a:r>
          </a:p>
          <a:p>
            <a:pPr lvl="1"/>
            <a:r>
              <a:rPr lang="en-US" dirty="0">
                <a:latin typeface="Cambria" pitchFamily="18" charset="0"/>
              </a:rPr>
              <a:t>Site</a:t>
            </a:r>
            <a:r>
              <a:rPr lang="tr-TR" dirty="0">
                <a:latin typeface="Cambria" pitchFamily="18" charset="0"/>
              </a:rPr>
              <a:t>/</a:t>
            </a:r>
            <a:r>
              <a:rPr lang="tr-TR" dirty="0" err="1">
                <a:latin typeface="Cambria" pitchFamily="18" charset="0"/>
              </a:rPr>
              <a:t>location</a:t>
            </a:r>
            <a:r>
              <a:rPr lang="en-US" dirty="0">
                <a:latin typeface="Cambria" pitchFamily="18" charset="0"/>
              </a:rPr>
              <a:t> availability </a:t>
            </a:r>
          </a:p>
        </p:txBody>
      </p:sp>
      <p:sp>
        <p:nvSpPr>
          <p:cNvPr id="327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A5A69B-0903-476E-B8BC-F4F0EC63162E}"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Locations in Planned Shopping Centers</a:t>
            </a:r>
          </a:p>
        </p:txBody>
      </p:sp>
      <p:sp>
        <p:nvSpPr>
          <p:cNvPr id="33794"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Planned shopping center </a:t>
            </a:r>
            <a:r>
              <a:rPr lang="en-US" dirty="0">
                <a:latin typeface="Cambria" pitchFamily="18" charset="0"/>
              </a:rPr>
              <a:t>- Group of retail stores planned, coordinated, and marketed as a unit</a:t>
            </a:r>
          </a:p>
          <a:p>
            <a:pPr lvl="1"/>
            <a:r>
              <a:rPr lang="en-US" dirty="0">
                <a:latin typeface="Cambria" pitchFamily="18" charset="0"/>
              </a:rPr>
              <a:t>Includes five main types:</a:t>
            </a:r>
          </a:p>
          <a:p>
            <a:pPr lvl="2"/>
            <a:r>
              <a:rPr lang="en-US" dirty="0">
                <a:latin typeface="Cambria" pitchFamily="18" charset="0"/>
              </a:rPr>
              <a:t>Neighborhood shopping center</a:t>
            </a:r>
          </a:p>
          <a:p>
            <a:pPr lvl="2"/>
            <a:r>
              <a:rPr lang="en-US" dirty="0">
                <a:latin typeface="Cambria" pitchFamily="18" charset="0"/>
              </a:rPr>
              <a:t>Community shopping center</a:t>
            </a:r>
          </a:p>
          <a:p>
            <a:pPr lvl="2"/>
            <a:r>
              <a:rPr lang="en-US" dirty="0">
                <a:latin typeface="Cambria" pitchFamily="18" charset="0"/>
              </a:rPr>
              <a:t>Regional shopping center</a:t>
            </a:r>
          </a:p>
          <a:p>
            <a:pPr lvl="2"/>
            <a:r>
              <a:rPr lang="en-US" dirty="0">
                <a:latin typeface="Cambria" pitchFamily="18" charset="0"/>
              </a:rPr>
              <a:t>Power center</a:t>
            </a:r>
          </a:p>
          <a:p>
            <a:pPr lvl="2"/>
            <a:r>
              <a:rPr lang="en-US" dirty="0">
                <a:latin typeface="Cambria" pitchFamily="18" charset="0"/>
              </a:rPr>
              <a:t>Lifestyle center</a:t>
            </a:r>
          </a:p>
          <a:p>
            <a:endParaRPr lang="en-US" dirty="0">
              <a:latin typeface="Cambria" pitchFamily="18" charset="0"/>
            </a:endParaRPr>
          </a:p>
        </p:txBody>
      </p:sp>
      <p:sp>
        <p:nvSpPr>
          <p:cNvPr id="337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4975AD-B43B-4AFE-87FC-465CE57AC3AE}"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81EBF5E-1882-4C16-B2BA-CCF9CAC1247A}"/>
              </a:ext>
            </a:extLst>
          </p:cNvPr>
          <p:cNvSpPr>
            <a:spLocks noGrp="1"/>
          </p:cNvSpPr>
          <p:nvPr>
            <p:ph type="sldNum" sz="quarter" idx="12"/>
          </p:nvPr>
        </p:nvSpPr>
        <p:spPr/>
        <p:txBody>
          <a:bodyPr/>
          <a:lstStyle/>
          <a:p>
            <a:pPr>
              <a:defRPr/>
            </a:pPr>
            <a:fld id="{923157CD-924A-4C02-BD09-6B14822FCCB2}" type="slidenum">
              <a:rPr lang="en-US" smtClean="0"/>
              <a:pPr>
                <a:defRPr/>
              </a:pPr>
              <a:t>22</a:t>
            </a:fld>
            <a:endParaRPr lang="en-US" dirty="0"/>
          </a:p>
        </p:txBody>
      </p:sp>
      <p:pic>
        <p:nvPicPr>
          <p:cNvPr id="3" name="Resim 2">
            <a:extLst>
              <a:ext uri="{FF2B5EF4-FFF2-40B4-BE49-F238E27FC236}">
                <a16:creationId xmlns:a16="http://schemas.microsoft.com/office/drawing/2014/main" id="{65E69BCC-AD75-43DE-BED1-B119811C1E34}"/>
              </a:ext>
            </a:extLst>
          </p:cNvPr>
          <p:cNvPicPr>
            <a:picLocks noChangeAspect="1"/>
          </p:cNvPicPr>
          <p:nvPr/>
        </p:nvPicPr>
        <p:blipFill>
          <a:blip r:embed="rId2"/>
          <a:stretch>
            <a:fillRect/>
          </a:stretch>
        </p:blipFill>
        <p:spPr>
          <a:xfrm>
            <a:off x="746449" y="365125"/>
            <a:ext cx="3184655" cy="1958197"/>
          </a:xfrm>
          <a:prstGeom prst="rect">
            <a:avLst/>
          </a:prstGeom>
        </p:spPr>
      </p:pic>
      <p:pic>
        <p:nvPicPr>
          <p:cNvPr id="4" name="Resim 3">
            <a:extLst>
              <a:ext uri="{FF2B5EF4-FFF2-40B4-BE49-F238E27FC236}">
                <a16:creationId xmlns:a16="http://schemas.microsoft.com/office/drawing/2014/main" id="{1EEBC81E-76A0-444D-9259-750B07BFD073}"/>
              </a:ext>
            </a:extLst>
          </p:cNvPr>
          <p:cNvPicPr>
            <a:picLocks noChangeAspect="1"/>
          </p:cNvPicPr>
          <p:nvPr/>
        </p:nvPicPr>
        <p:blipFill>
          <a:blip r:embed="rId3"/>
          <a:stretch>
            <a:fillRect/>
          </a:stretch>
        </p:blipFill>
        <p:spPr>
          <a:xfrm>
            <a:off x="4301412" y="365125"/>
            <a:ext cx="3184655" cy="1900949"/>
          </a:xfrm>
          <a:prstGeom prst="rect">
            <a:avLst/>
          </a:prstGeom>
        </p:spPr>
      </p:pic>
      <p:pic>
        <p:nvPicPr>
          <p:cNvPr id="6" name="Resim 5">
            <a:extLst>
              <a:ext uri="{FF2B5EF4-FFF2-40B4-BE49-F238E27FC236}">
                <a16:creationId xmlns:a16="http://schemas.microsoft.com/office/drawing/2014/main" id="{B7EDED6C-124C-4313-BCFB-8336699B5C78}"/>
              </a:ext>
            </a:extLst>
          </p:cNvPr>
          <p:cNvPicPr>
            <a:picLocks noChangeAspect="1"/>
          </p:cNvPicPr>
          <p:nvPr/>
        </p:nvPicPr>
        <p:blipFill>
          <a:blip r:embed="rId4"/>
          <a:stretch>
            <a:fillRect/>
          </a:stretch>
        </p:blipFill>
        <p:spPr>
          <a:xfrm>
            <a:off x="746449" y="2453466"/>
            <a:ext cx="3184655" cy="2081213"/>
          </a:xfrm>
          <a:prstGeom prst="rect">
            <a:avLst/>
          </a:prstGeom>
        </p:spPr>
      </p:pic>
      <p:pic>
        <p:nvPicPr>
          <p:cNvPr id="7" name="Resim 6">
            <a:extLst>
              <a:ext uri="{FF2B5EF4-FFF2-40B4-BE49-F238E27FC236}">
                <a16:creationId xmlns:a16="http://schemas.microsoft.com/office/drawing/2014/main" id="{E9F6D2F6-8DF5-4014-B6F2-40E1500DECE5}"/>
              </a:ext>
            </a:extLst>
          </p:cNvPr>
          <p:cNvPicPr>
            <a:picLocks noChangeAspect="1"/>
          </p:cNvPicPr>
          <p:nvPr/>
        </p:nvPicPr>
        <p:blipFill>
          <a:blip r:embed="rId5"/>
          <a:stretch>
            <a:fillRect/>
          </a:stretch>
        </p:blipFill>
        <p:spPr>
          <a:xfrm>
            <a:off x="4301412" y="2453467"/>
            <a:ext cx="3256384" cy="4039408"/>
          </a:xfrm>
          <a:prstGeom prst="rect">
            <a:avLst/>
          </a:prstGeom>
        </p:spPr>
      </p:pic>
      <p:pic>
        <p:nvPicPr>
          <p:cNvPr id="8" name="Resim 7">
            <a:extLst>
              <a:ext uri="{FF2B5EF4-FFF2-40B4-BE49-F238E27FC236}">
                <a16:creationId xmlns:a16="http://schemas.microsoft.com/office/drawing/2014/main" id="{84102A41-1257-4399-839B-C9E01E01F7AE}"/>
              </a:ext>
            </a:extLst>
          </p:cNvPr>
          <p:cNvPicPr>
            <a:picLocks noChangeAspect="1"/>
          </p:cNvPicPr>
          <p:nvPr/>
        </p:nvPicPr>
        <p:blipFill>
          <a:blip r:embed="rId6"/>
          <a:stretch>
            <a:fillRect/>
          </a:stretch>
        </p:blipFill>
        <p:spPr>
          <a:xfrm>
            <a:off x="746448" y="4674639"/>
            <a:ext cx="3184655" cy="1818236"/>
          </a:xfrm>
          <a:prstGeom prst="rect">
            <a:avLst/>
          </a:prstGeom>
        </p:spPr>
      </p:pic>
    </p:spTree>
    <p:extLst>
      <p:ext uri="{BB962C8B-B14F-4D97-AF65-F5344CB8AC3E}">
        <p14:creationId xmlns:p14="http://schemas.microsoft.com/office/powerpoint/2010/main" val="226041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Promotional Strategy</a:t>
            </a:r>
          </a:p>
        </p:txBody>
      </p:sp>
      <p:sp>
        <p:nvSpPr>
          <p:cNvPr id="34818" name="Content Placeholder 2"/>
          <p:cNvSpPr>
            <a:spLocks noGrp="1"/>
          </p:cNvSpPr>
          <p:nvPr>
            <p:ph idx="1"/>
          </p:nvPr>
        </p:nvSpPr>
        <p:spPr>
          <a:xfrm>
            <a:off x="457200" y="1255713"/>
            <a:ext cx="8229600" cy="4714875"/>
          </a:xfrm>
        </p:spPr>
        <p:txBody>
          <a:bodyPr/>
          <a:lstStyle/>
          <a:p>
            <a:r>
              <a:rPr lang="en-US">
                <a:latin typeface="Cambria" pitchFamily="18" charset="0"/>
              </a:rPr>
              <a:t>Promotion informs customers about locations, merchandise selections, hours of operation, and prices</a:t>
            </a:r>
          </a:p>
          <a:p>
            <a:r>
              <a:rPr lang="en-US">
                <a:latin typeface="Cambria" pitchFamily="18" charset="0"/>
              </a:rPr>
              <a:t>Helps retailers attract shoppers and build customer loyalty</a:t>
            </a:r>
          </a:p>
          <a:p>
            <a:r>
              <a:rPr lang="en-US">
                <a:latin typeface="Cambria" pitchFamily="18" charset="0"/>
              </a:rPr>
              <a:t>National chains purchase advertising in print and broadcast media</a:t>
            </a:r>
          </a:p>
          <a:p>
            <a:endParaRPr lang="en-US">
              <a:latin typeface="Cambria" pitchFamily="18" charset="0"/>
            </a:endParaRPr>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3EDDA-915B-478A-9610-B50D6925EB08}"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Promotional Strategy</a:t>
            </a:r>
          </a:p>
        </p:txBody>
      </p:sp>
      <p:sp>
        <p:nvSpPr>
          <p:cNvPr id="35842" name="Content Placeholder 2"/>
          <p:cNvSpPr>
            <a:spLocks noGrp="1"/>
          </p:cNvSpPr>
          <p:nvPr>
            <p:ph idx="1"/>
          </p:nvPr>
        </p:nvSpPr>
        <p:spPr>
          <a:xfrm>
            <a:off x="410546" y="1255713"/>
            <a:ext cx="8322907" cy="4714875"/>
          </a:xfrm>
        </p:spPr>
        <p:txBody>
          <a:bodyPr/>
          <a:lstStyle/>
          <a:p>
            <a:r>
              <a:rPr lang="en-US" sz="2400" dirty="0">
                <a:latin typeface="Cambria" pitchFamily="18" charset="0"/>
              </a:rPr>
              <a:t>Salespeople play an important promotional role</a:t>
            </a:r>
          </a:p>
          <a:p>
            <a:pPr lvl="1"/>
            <a:r>
              <a:rPr lang="en-US" sz="2400" dirty="0">
                <a:latin typeface="Cambria" pitchFamily="18" charset="0"/>
              </a:rPr>
              <a:t>Selling up</a:t>
            </a:r>
            <a:r>
              <a:rPr lang="tr-TR" sz="2400" dirty="0">
                <a:latin typeface="Cambria" pitchFamily="18" charset="0"/>
              </a:rPr>
              <a:t> (</a:t>
            </a:r>
            <a:r>
              <a:rPr lang="en-US" sz="2400" i="1" dirty="0">
                <a:latin typeface="Cambria" pitchFamily="18" charset="0"/>
              </a:rPr>
              <a:t>selling </a:t>
            </a:r>
            <a:r>
              <a:rPr lang="tr-TR" sz="2400" i="1" dirty="0">
                <a:latin typeface="Cambria" pitchFamily="18" charset="0"/>
              </a:rPr>
              <a:t>-</a:t>
            </a:r>
            <a:r>
              <a:rPr lang="en-US" sz="2400" i="1" dirty="0">
                <a:latin typeface="Cambria" pitchFamily="18" charset="0"/>
              </a:rPr>
              <a:t>the debtor’s</a:t>
            </a:r>
            <a:r>
              <a:rPr lang="tr-TR" sz="2400" i="1" dirty="0">
                <a:latin typeface="Cambria" pitchFamily="18" charset="0"/>
              </a:rPr>
              <a:t>-</a:t>
            </a:r>
            <a:r>
              <a:rPr lang="en-US" sz="2400" i="1" dirty="0">
                <a:latin typeface="Cambria" pitchFamily="18" charset="0"/>
              </a:rPr>
              <a:t> property to cover debts</a:t>
            </a:r>
            <a:r>
              <a:rPr lang="tr-TR" sz="2400" i="1" dirty="0">
                <a:latin typeface="Cambria" pitchFamily="18" charset="0"/>
              </a:rPr>
              <a:t> </a:t>
            </a:r>
            <a:r>
              <a:rPr lang="tr-TR" sz="2400" i="1" dirty="0" err="1">
                <a:highlight>
                  <a:srgbClr val="FFFF00"/>
                </a:highlight>
                <a:latin typeface="Cambria" pitchFamily="18" charset="0"/>
              </a:rPr>
              <a:t>or</a:t>
            </a:r>
            <a:endParaRPr lang="tr-TR" sz="2400" i="1" dirty="0">
              <a:highlight>
                <a:srgbClr val="FFFF00"/>
              </a:highlight>
              <a:latin typeface="Cambria" pitchFamily="18" charset="0"/>
            </a:endParaRPr>
          </a:p>
          <a:p>
            <a:pPr marL="457200" lvl="1" indent="0">
              <a:buNone/>
            </a:pPr>
            <a:r>
              <a:rPr lang="en-US" sz="2400" i="1" dirty="0">
                <a:latin typeface="Cambria" pitchFamily="18" charset="0"/>
              </a:rPr>
              <a:t>to sell your house or company in order to go somewhere else or do something else</a:t>
            </a:r>
            <a:r>
              <a:rPr lang="tr-TR" sz="2400" dirty="0">
                <a:latin typeface="Cambria" pitchFamily="18" charset="0"/>
              </a:rPr>
              <a:t>.</a:t>
            </a:r>
            <a:endParaRPr lang="en-US" sz="2400" dirty="0">
              <a:latin typeface="Cambria" pitchFamily="18" charset="0"/>
            </a:endParaRPr>
          </a:p>
          <a:p>
            <a:pPr lvl="1"/>
            <a:r>
              <a:rPr lang="en-US" sz="2400" dirty="0">
                <a:latin typeface="Cambria" pitchFamily="18" charset="0"/>
              </a:rPr>
              <a:t>Suggestion</a:t>
            </a:r>
            <a:r>
              <a:rPr lang="tr-TR" sz="2400" dirty="0">
                <a:latin typeface="Cambria" pitchFamily="18" charset="0"/>
              </a:rPr>
              <a:t>/</a:t>
            </a:r>
            <a:r>
              <a:rPr lang="tr-TR" sz="2400" dirty="0" err="1">
                <a:latin typeface="Cambria" pitchFamily="18" charset="0"/>
              </a:rPr>
              <a:t>suggestive</a:t>
            </a:r>
            <a:r>
              <a:rPr lang="en-US" sz="2400" dirty="0">
                <a:latin typeface="Cambria" pitchFamily="18" charset="0"/>
              </a:rPr>
              <a:t> selling </a:t>
            </a:r>
            <a:r>
              <a:rPr lang="tr-TR" sz="2400" dirty="0">
                <a:latin typeface="Cambria" pitchFamily="18" charset="0"/>
              </a:rPr>
              <a:t>(</a:t>
            </a:r>
            <a:r>
              <a:rPr lang="en-US" sz="2400" dirty="0">
                <a:latin typeface="Cambria" pitchFamily="18" charset="0"/>
              </a:rPr>
              <a:t>also known as </a:t>
            </a:r>
            <a:r>
              <a:rPr lang="en-US" sz="2400" dirty="0">
                <a:highlight>
                  <a:srgbClr val="FFFF00"/>
                </a:highlight>
                <a:latin typeface="Cambria" pitchFamily="18" charset="0"/>
              </a:rPr>
              <a:t>add-on selling</a:t>
            </a:r>
            <a:r>
              <a:rPr lang="en-US" sz="2400" dirty="0">
                <a:latin typeface="Cambria" pitchFamily="18" charset="0"/>
              </a:rPr>
              <a:t> or </a:t>
            </a:r>
            <a:r>
              <a:rPr lang="en-US" sz="2400" dirty="0">
                <a:highlight>
                  <a:srgbClr val="FFFF00"/>
                </a:highlight>
                <a:latin typeface="Cambria" pitchFamily="18" charset="0"/>
              </a:rPr>
              <a:t>upselling</a:t>
            </a:r>
            <a:r>
              <a:rPr lang="en-US" sz="2400" dirty="0">
                <a:latin typeface="Cambria" pitchFamily="18" charset="0"/>
              </a:rPr>
              <a:t>) is a sales technique where an employee asks a customer if they would like to include an additional purchase or recommends a product which might suit the client</a:t>
            </a:r>
            <a:r>
              <a:rPr lang="tr-TR" sz="2400" dirty="0">
                <a:latin typeface="Cambria" pitchFamily="18" charset="0"/>
              </a:rPr>
              <a:t>).</a:t>
            </a:r>
            <a:endParaRPr lang="en-US" sz="2400" dirty="0">
              <a:latin typeface="Cambria" pitchFamily="18" charset="0"/>
            </a:endParaRPr>
          </a:p>
          <a:p>
            <a:r>
              <a:rPr lang="en-US" sz="2400" dirty="0">
                <a:latin typeface="Cambria" pitchFamily="18" charset="0"/>
              </a:rPr>
              <a:t>Poor service can influence customers’ attitudes about a retailer</a:t>
            </a:r>
          </a:p>
        </p:txBody>
      </p:sp>
      <p:sp>
        <p:nvSpPr>
          <p:cNvPr id="358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22D3ED-66A6-4FB5-B29E-177FAC79EDBE}"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Store Atmospherics</a:t>
            </a:r>
          </a:p>
        </p:txBody>
      </p:sp>
      <p:sp>
        <p:nvSpPr>
          <p:cNvPr id="36866"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Atmospherics</a:t>
            </a:r>
            <a:r>
              <a:rPr lang="tr-TR" b="1" dirty="0">
                <a:solidFill>
                  <a:srgbClr val="FF0000"/>
                </a:solidFill>
                <a:latin typeface="Cambria" pitchFamily="18" charset="0"/>
              </a:rPr>
              <a:t> </a:t>
            </a:r>
            <a:r>
              <a:rPr lang="en-US" dirty="0">
                <a:latin typeface="Cambria" pitchFamily="18" charset="0"/>
              </a:rPr>
              <a:t> - Combination of physical characteristics and amenities</a:t>
            </a:r>
            <a:r>
              <a:rPr lang="tr-TR" dirty="0">
                <a:latin typeface="Cambria" pitchFamily="18" charset="0"/>
              </a:rPr>
              <a:t>/</a:t>
            </a:r>
            <a:r>
              <a:rPr lang="tr-TR" dirty="0" err="1">
                <a:latin typeface="Cambria" pitchFamily="18" charset="0"/>
              </a:rPr>
              <a:t>means</a:t>
            </a:r>
            <a:r>
              <a:rPr lang="en-US" dirty="0">
                <a:latin typeface="Cambria" pitchFamily="18" charset="0"/>
              </a:rPr>
              <a:t> that contribute to a store’s image</a:t>
            </a:r>
          </a:p>
          <a:p>
            <a:r>
              <a:rPr lang="en-US" dirty="0">
                <a:latin typeface="Cambria" pitchFamily="18" charset="0"/>
              </a:rPr>
              <a:t>Includes exterior and interior décor</a:t>
            </a:r>
          </a:p>
        </p:txBody>
      </p:sp>
      <p:sp>
        <p:nvSpPr>
          <p:cNvPr id="368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AA752-F6E1-442B-ACC3-32A2192A672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Figure 15.2 – Bases for Categorizing Retailers </a:t>
            </a:r>
          </a:p>
        </p:txBody>
      </p:sp>
      <p:sp>
        <p:nvSpPr>
          <p:cNvPr id="3789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F854B2-9D59-4F6A-AD25-B2F5776CFB6A}" type="slidenum">
              <a:rPr lang="en-US">
                <a:cs typeface="Arial" charset="0"/>
              </a:rPr>
              <a:pPr fontAlgn="base">
                <a:spcBef>
                  <a:spcPct val="0"/>
                </a:spcBef>
                <a:spcAft>
                  <a:spcPct val="0"/>
                </a:spcAft>
              </a:pPr>
              <a:t>26</a:t>
            </a:fld>
            <a:endParaRPr lang="en-US">
              <a:cs typeface="Arial" charset="0"/>
            </a:endParaRPr>
          </a:p>
        </p:txBody>
      </p:sp>
      <p:pic>
        <p:nvPicPr>
          <p:cNvPr id="5" name="Picture 4" descr="F15.2.png"/>
          <p:cNvPicPr>
            <a:picLocks noChangeAspect="1"/>
          </p:cNvPicPr>
          <p:nvPr/>
        </p:nvPicPr>
        <p:blipFill>
          <a:blip r:embed="rId2"/>
          <a:stretch>
            <a:fillRect/>
          </a:stretch>
        </p:blipFill>
        <p:spPr>
          <a:xfrm>
            <a:off x="838200" y="1416050"/>
            <a:ext cx="7467600" cy="43053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Classification of Retailers by Form of Ownership</a:t>
            </a:r>
          </a:p>
        </p:txBody>
      </p:sp>
      <p:sp>
        <p:nvSpPr>
          <p:cNvPr id="38914" name="Content Placeholder 2"/>
          <p:cNvSpPr>
            <a:spLocks noGrp="1"/>
          </p:cNvSpPr>
          <p:nvPr>
            <p:ph idx="1"/>
          </p:nvPr>
        </p:nvSpPr>
        <p:spPr>
          <a:xfrm>
            <a:off x="457200" y="1255713"/>
            <a:ext cx="8229600" cy="4714875"/>
          </a:xfrm>
        </p:spPr>
        <p:txBody>
          <a:bodyPr/>
          <a:lstStyle/>
          <a:p>
            <a:r>
              <a:rPr lang="en-US" dirty="0">
                <a:latin typeface="Cambria" pitchFamily="18" charset="0"/>
              </a:rPr>
              <a:t>Chain stores</a:t>
            </a:r>
          </a:p>
          <a:p>
            <a:pPr lvl="1"/>
            <a:r>
              <a:rPr lang="en-US" dirty="0">
                <a:latin typeface="Cambria" pitchFamily="18" charset="0"/>
              </a:rPr>
              <a:t>Groups of retail outlets that operate under central ownership and management and handle the same product lines</a:t>
            </a:r>
          </a:p>
          <a:p>
            <a:pPr lvl="1"/>
            <a:r>
              <a:rPr lang="en-US" dirty="0">
                <a:latin typeface="Cambria" pitchFamily="18" charset="0"/>
              </a:rPr>
              <a:t>Volume purchases allow chains to pay lower prices than their independent rivals must pay</a:t>
            </a:r>
            <a:r>
              <a:rPr lang="tr-TR" dirty="0">
                <a:latin typeface="Cambria" pitchFamily="18" charset="0"/>
              </a:rPr>
              <a:t> (Migros, </a:t>
            </a:r>
            <a:r>
              <a:rPr lang="tr-TR" dirty="0" err="1">
                <a:latin typeface="Cambria" pitchFamily="18" charset="0"/>
              </a:rPr>
              <a:t>CarrefourSa</a:t>
            </a:r>
            <a:r>
              <a:rPr lang="tr-TR" dirty="0">
                <a:latin typeface="Cambria" pitchFamily="18" charset="0"/>
              </a:rPr>
              <a:t>)</a:t>
            </a:r>
            <a:endParaRPr lang="en-US" dirty="0">
              <a:latin typeface="Cambria" pitchFamily="18" charset="0"/>
            </a:endParaRPr>
          </a:p>
          <a:p>
            <a:endParaRPr lang="en-US" dirty="0">
              <a:latin typeface="Cambria" pitchFamily="18" charset="0"/>
            </a:endParaRPr>
          </a:p>
        </p:txBody>
      </p:sp>
      <p:sp>
        <p:nvSpPr>
          <p:cNvPr id="389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9B4A1D-F452-4258-A6E4-482C59F9FF1F}"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Classification of Retailers by Form of Ownership</a:t>
            </a:r>
          </a:p>
        </p:txBody>
      </p:sp>
      <p:sp>
        <p:nvSpPr>
          <p:cNvPr id="39938" name="Content Placeholder 2"/>
          <p:cNvSpPr>
            <a:spLocks noGrp="1"/>
          </p:cNvSpPr>
          <p:nvPr>
            <p:ph idx="1"/>
          </p:nvPr>
        </p:nvSpPr>
        <p:spPr>
          <a:xfrm>
            <a:off x="457200" y="1255713"/>
            <a:ext cx="8229600" cy="4714875"/>
          </a:xfrm>
        </p:spPr>
        <p:txBody>
          <a:bodyPr/>
          <a:lstStyle/>
          <a:p>
            <a:r>
              <a:rPr lang="en-US" dirty="0">
                <a:latin typeface="Cambria" pitchFamily="18" charset="0"/>
              </a:rPr>
              <a:t>Independent retailers</a:t>
            </a:r>
          </a:p>
          <a:p>
            <a:pPr lvl="1"/>
            <a:r>
              <a:rPr lang="en-US" dirty="0">
                <a:latin typeface="Cambria" pitchFamily="18" charset="0"/>
              </a:rPr>
              <a:t>Generate about $4.7 trillion in retail sales in a recent year</a:t>
            </a:r>
          </a:p>
          <a:p>
            <a:pPr lvl="1"/>
            <a:r>
              <a:rPr lang="en-US" dirty="0">
                <a:latin typeface="Cambria" pitchFamily="18" charset="0"/>
              </a:rPr>
              <a:t>Traditional advantage is friendly, personalized service</a:t>
            </a:r>
            <a:r>
              <a:rPr lang="tr-TR" dirty="0">
                <a:latin typeface="Cambria" pitchFamily="18" charset="0"/>
              </a:rPr>
              <a:t> (</a:t>
            </a:r>
            <a:r>
              <a:rPr lang="tr-TR" dirty="0" err="1">
                <a:latin typeface="Cambria" pitchFamily="18" charset="0"/>
              </a:rPr>
              <a:t>Grocery</a:t>
            </a:r>
            <a:r>
              <a:rPr lang="tr-TR" dirty="0">
                <a:latin typeface="Cambria" pitchFamily="18" charset="0"/>
              </a:rPr>
              <a:t> </a:t>
            </a:r>
            <a:r>
              <a:rPr lang="tr-TR" dirty="0" err="1">
                <a:latin typeface="Cambria" pitchFamily="18" charset="0"/>
              </a:rPr>
              <a:t>stores</a:t>
            </a:r>
            <a:r>
              <a:rPr lang="tr-TR" dirty="0">
                <a:latin typeface="Cambria" pitchFamily="18" charset="0"/>
              </a:rPr>
              <a:t>, </a:t>
            </a:r>
            <a:r>
              <a:rPr lang="tr-TR" dirty="0" err="1">
                <a:latin typeface="Cambria" pitchFamily="18" charset="0"/>
              </a:rPr>
              <a:t>greengrocers</a:t>
            </a:r>
            <a:r>
              <a:rPr lang="tr-TR" dirty="0">
                <a:latin typeface="Cambria" pitchFamily="18" charset="0"/>
              </a:rPr>
              <a:t> </a:t>
            </a:r>
            <a:r>
              <a:rPr lang="tr-TR" dirty="0" err="1">
                <a:latin typeface="Cambria" pitchFamily="18" charset="0"/>
              </a:rPr>
              <a:t>etc</a:t>
            </a:r>
            <a:r>
              <a:rPr lang="tr-TR" dirty="0">
                <a:latin typeface="Cambria" pitchFamily="18" charset="0"/>
              </a:rPr>
              <a:t>.)</a:t>
            </a:r>
            <a:endParaRPr lang="en-US" dirty="0">
              <a:latin typeface="Cambria" pitchFamily="18" charset="0"/>
            </a:endParaRPr>
          </a:p>
          <a:p>
            <a:endParaRPr lang="en-US" dirty="0">
              <a:latin typeface="Cambria" pitchFamily="18" charset="0"/>
            </a:endParaRPr>
          </a:p>
        </p:txBody>
      </p:sp>
      <p:sp>
        <p:nvSpPr>
          <p:cNvPr id="3993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920834-763F-41CE-83C6-4B8061ADB2A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Classification by Shopping Effort</a:t>
            </a:r>
          </a:p>
        </p:txBody>
      </p:sp>
      <p:sp>
        <p:nvSpPr>
          <p:cNvPr id="40962"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Convenience </a:t>
            </a:r>
            <a:r>
              <a:rPr lang="tr-TR" b="1" dirty="0">
                <a:solidFill>
                  <a:srgbClr val="FF0000"/>
                </a:solidFill>
                <a:latin typeface="Cambria" pitchFamily="18" charset="0"/>
              </a:rPr>
              <a:t>(</a:t>
            </a:r>
            <a:r>
              <a:rPr lang="tr-TR" b="1" dirty="0" err="1">
                <a:solidFill>
                  <a:srgbClr val="FF0000"/>
                </a:solidFill>
                <a:latin typeface="Cambria" pitchFamily="18" charset="0"/>
              </a:rPr>
              <a:t>neighborhood</a:t>
            </a:r>
            <a:r>
              <a:rPr lang="tr-TR" b="1" dirty="0">
                <a:solidFill>
                  <a:srgbClr val="FF0000"/>
                </a:solidFill>
                <a:latin typeface="Cambria" pitchFamily="18" charset="0"/>
              </a:rPr>
              <a:t>) </a:t>
            </a:r>
            <a:r>
              <a:rPr lang="en-US" b="1" dirty="0">
                <a:solidFill>
                  <a:srgbClr val="FF0000"/>
                </a:solidFill>
                <a:latin typeface="Cambria" pitchFamily="18" charset="0"/>
              </a:rPr>
              <a:t>retailer </a:t>
            </a:r>
            <a:r>
              <a:rPr lang="en-US" dirty="0">
                <a:latin typeface="Cambria" pitchFamily="18" charset="0"/>
              </a:rPr>
              <a:t>- Focuses marketing appeals on:</a:t>
            </a:r>
          </a:p>
          <a:p>
            <a:pPr lvl="1"/>
            <a:r>
              <a:rPr lang="en-US" dirty="0">
                <a:latin typeface="Cambria" pitchFamily="18" charset="0"/>
              </a:rPr>
              <a:t>Accessible locations</a:t>
            </a:r>
          </a:p>
          <a:p>
            <a:pPr lvl="1"/>
            <a:r>
              <a:rPr lang="en-US" dirty="0">
                <a:latin typeface="Cambria" pitchFamily="18" charset="0"/>
              </a:rPr>
              <a:t>Extended store hours</a:t>
            </a:r>
          </a:p>
          <a:p>
            <a:pPr lvl="1"/>
            <a:r>
              <a:rPr lang="en-US" dirty="0">
                <a:latin typeface="Cambria" pitchFamily="18" charset="0"/>
              </a:rPr>
              <a:t>Rapid checkout services</a:t>
            </a:r>
          </a:p>
          <a:p>
            <a:pPr lvl="1"/>
            <a:r>
              <a:rPr lang="en-US" dirty="0">
                <a:latin typeface="Cambria" pitchFamily="18" charset="0"/>
              </a:rPr>
              <a:t>Adequate parking facilities</a:t>
            </a:r>
          </a:p>
          <a:p>
            <a:r>
              <a:rPr lang="en-US" dirty="0">
                <a:latin typeface="Cambria" pitchFamily="18" charset="0"/>
              </a:rPr>
              <a:t>Shopping stores - Offer potential customers the chance to compare pricing, assortment, and quality levels</a:t>
            </a:r>
          </a:p>
          <a:p>
            <a:endParaRPr lang="en-US" dirty="0">
              <a:latin typeface="Cambria" pitchFamily="18" charset="0"/>
            </a:endParaRPr>
          </a:p>
        </p:txBody>
      </p:sp>
      <p:sp>
        <p:nvSpPr>
          <p:cNvPr id="4096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3EADF-A37D-4980-BB4A-0B67761E10E6}"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fontAlgn="auto">
              <a:spcAft>
                <a:spcPts val="0"/>
              </a:spcAft>
              <a:defRPr/>
            </a:pPr>
            <a:r>
              <a:rPr lang="en-US" dirty="0"/>
              <a:t>Objectives</a:t>
            </a:r>
          </a:p>
        </p:txBody>
      </p:sp>
      <p:sp>
        <p:nvSpPr>
          <p:cNvPr id="3" name="Content Placeholder 2"/>
          <p:cNvSpPr>
            <a:spLocks noGrp="1"/>
          </p:cNvSpPr>
          <p:nvPr>
            <p:ph idx="1"/>
          </p:nvPr>
        </p:nvSpPr>
        <p:spPr>
          <a:xfrm>
            <a:off x="653143" y="1265238"/>
            <a:ext cx="8304245" cy="4714875"/>
          </a:xfrm>
        </p:spPr>
        <p:txBody>
          <a:bodyPr rtlCol="0">
            <a:normAutofit fontScale="92500" lnSpcReduction="10000"/>
          </a:bodyPr>
          <a:lstStyle/>
          <a:p>
            <a:pPr marL="533400" indent="-533400" fontAlgn="auto">
              <a:spcAft>
                <a:spcPts val="0"/>
              </a:spcAft>
              <a:buFont typeface="Calibri" pitchFamily="34" charset="0"/>
              <a:buAutoNum type="arabicPeriod" startAt="5"/>
              <a:defRPr/>
            </a:pPr>
            <a:r>
              <a:rPr lang="en-US" dirty="0"/>
              <a:t>Describe the three functions performed by wholesaling intermediaries.</a:t>
            </a:r>
          </a:p>
          <a:p>
            <a:pPr marL="533400" indent="-533400" fontAlgn="auto">
              <a:spcAft>
                <a:spcPts val="0"/>
              </a:spcAft>
              <a:buFont typeface="Calibri" pitchFamily="34" charset="0"/>
              <a:buAutoNum type="arabicPeriod" startAt="5"/>
              <a:defRPr/>
            </a:pPr>
            <a:r>
              <a:rPr lang="en-US" dirty="0"/>
              <a:t>Describe the two major types of independent wholesaling intermediaries and the appropriate situations for using each.</a:t>
            </a:r>
          </a:p>
          <a:p>
            <a:pPr marL="533400" indent="-533400" fontAlgn="auto">
              <a:spcAft>
                <a:spcPts val="0"/>
              </a:spcAft>
              <a:buFont typeface="Calibri" pitchFamily="34" charset="0"/>
              <a:buAutoNum type="arabicPeriod" startAt="5"/>
              <a:defRPr/>
            </a:pPr>
            <a:r>
              <a:rPr lang="en-US" dirty="0"/>
              <a:t>Describe the six basic types of direct marketing and non</a:t>
            </a:r>
            <a:r>
              <a:rPr lang="tr-TR" dirty="0"/>
              <a:t>-</a:t>
            </a:r>
            <a:r>
              <a:rPr lang="en-US" dirty="0"/>
              <a:t>store retailing.</a:t>
            </a:r>
          </a:p>
          <a:p>
            <a:pPr marL="533400" indent="-533400" fontAlgn="auto">
              <a:spcAft>
                <a:spcPts val="0"/>
              </a:spcAft>
              <a:buFont typeface="Calibri" pitchFamily="34" charset="0"/>
              <a:buAutoNum type="arabicPeriod" startAt="5"/>
              <a:defRPr/>
            </a:pPr>
            <a:r>
              <a:rPr lang="en-US" dirty="0"/>
              <a:t>Explain how the Internet has altered</a:t>
            </a:r>
            <a:r>
              <a:rPr lang="tr-TR" dirty="0"/>
              <a:t>/</a:t>
            </a:r>
            <a:r>
              <a:rPr lang="tr-TR" dirty="0" err="1"/>
              <a:t>changed</a:t>
            </a:r>
            <a:r>
              <a:rPr lang="en-US" dirty="0"/>
              <a:t> the retailing, wholesaling, and direct marketing environments.</a:t>
            </a:r>
          </a:p>
        </p:txBody>
      </p:sp>
      <p:sp>
        <p:nvSpPr>
          <p:cNvPr id="184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D2F56A-3D71-4609-BB2E-9E1176160422}"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Classification by Shopping Effort</a:t>
            </a:r>
          </a:p>
        </p:txBody>
      </p:sp>
      <p:sp>
        <p:nvSpPr>
          <p:cNvPr id="41986"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Specialty retailer </a:t>
            </a:r>
            <a:r>
              <a:rPr lang="en-US" dirty="0">
                <a:latin typeface="Cambria" pitchFamily="18" charset="0"/>
              </a:rPr>
              <a:t>- Store that combines carefully defined product lines, services, and reputation to: </a:t>
            </a:r>
          </a:p>
          <a:p>
            <a:pPr lvl="1"/>
            <a:r>
              <a:rPr lang="en-US" dirty="0">
                <a:latin typeface="Cambria" pitchFamily="18" charset="0"/>
              </a:rPr>
              <a:t>Persuade shoppers to spend considerable shopping effort there</a:t>
            </a:r>
            <a:r>
              <a:rPr lang="tr-TR" dirty="0">
                <a:latin typeface="Cambria" pitchFamily="18" charset="0"/>
              </a:rPr>
              <a:t> (</a:t>
            </a:r>
            <a:r>
              <a:rPr lang="tr-TR" dirty="0" err="1">
                <a:latin typeface="Cambria" pitchFamily="18" charset="0"/>
              </a:rPr>
              <a:t>authorized</a:t>
            </a:r>
            <a:r>
              <a:rPr lang="tr-TR" dirty="0">
                <a:latin typeface="Cambria" pitchFamily="18" charset="0"/>
              </a:rPr>
              <a:t> </a:t>
            </a:r>
            <a:r>
              <a:rPr lang="tr-TR" dirty="0" err="1">
                <a:latin typeface="Cambria" pitchFamily="18" charset="0"/>
              </a:rPr>
              <a:t>dealers</a:t>
            </a:r>
            <a:r>
              <a:rPr lang="tr-TR" dirty="0">
                <a:latin typeface="Cambria" pitchFamily="18" charset="0"/>
              </a:rPr>
              <a:t> </a:t>
            </a:r>
            <a:r>
              <a:rPr lang="tr-TR" dirty="0" err="1">
                <a:latin typeface="Cambria" pitchFamily="18" charset="0"/>
              </a:rPr>
              <a:t>for</a:t>
            </a:r>
            <a:r>
              <a:rPr lang="tr-TR" dirty="0">
                <a:latin typeface="Cambria" pitchFamily="18" charset="0"/>
              </a:rPr>
              <a:t> </a:t>
            </a:r>
            <a:r>
              <a:rPr lang="tr-TR" dirty="0" err="1">
                <a:latin typeface="Cambria" pitchFamily="18" charset="0"/>
              </a:rPr>
              <a:t>Rolex</a:t>
            </a:r>
            <a:r>
              <a:rPr lang="tr-TR" dirty="0">
                <a:latin typeface="Cambria" pitchFamily="18" charset="0"/>
              </a:rPr>
              <a:t> </a:t>
            </a:r>
            <a:r>
              <a:rPr lang="tr-TR" dirty="0" err="1">
                <a:latin typeface="Cambria" pitchFamily="18" charset="0"/>
              </a:rPr>
              <a:t>watch</a:t>
            </a:r>
            <a:r>
              <a:rPr lang="tr-TR" dirty="0">
                <a:latin typeface="Cambria" pitchFamily="18" charset="0"/>
              </a:rPr>
              <a:t>   </a:t>
            </a:r>
          </a:p>
          <a:p>
            <a:pPr lvl="1"/>
            <a:endParaRPr lang="en-US" dirty="0">
              <a:latin typeface="Cambria" pitchFamily="18" charset="0"/>
            </a:endParaRP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6FBBF-30C6-4660-824B-0C0AAEC0757C}" type="slidenum">
              <a:rPr lang="en-US">
                <a:cs typeface="Arial" charset="0"/>
              </a:rPr>
              <a:pPr fontAlgn="base">
                <a:spcBef>
                  <a:spcPct val="0"/>
                </a:spcBef>
                <a:spcAft>
                  <a:spcPct val="0"/>
                </a:spcAft>
              </a:pPr>
              <a:t>30</a:t>
            </a:fld>
            <a:endParaRPr lang="en-US">
              <a:cs typeface="Arial" charset="0"/>
            </a:endParaRPr>
          </a:p>
        </p:txBody>
      </p:sp>
      <p:pic>
        <p:nvPicPr>
          <p:cNvPr id="3" name="Resim 2">
            <a:extLst>
              <a:ext uri="{FF2B5EF4-FFF2-40B4-BE49-F238E27FC236}">
                <a16:creationId xmlns:a16="http://schemas.microsoft.com/office/drawing/2014/main" id="{26FF35A4-D539-4162-B50B-8838C05DC2E3}"/>
              </a:ext>
            </a:extLst>
          </p:cNvPr>
          <p:cNvPicPr>
            <a:picLocks noChangeAspect="1"/>
          </p:cNvPicPr>
          <p:nvPr/>
        </p:nvPicPr>
        <p:blipFill>
          <a:blip r:embed="rId2"/>
          <a:stretch>
            <a:fillRect/>
          </a:stretch>
        </p:blipFill>
        <p:spPr>
          <a:xfrm>
            <a:off x="4572000" y="3889861"/>
            <a:ext cx="2733870" cy="208072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Classification by Services Provided</a:t>
            </a:r>
          </a:p>
        </p:txBody>
      </p:sp>
      <p:sp>
        <p:nvSpPr>
          <p:cNvPr id="43010" name="Content Placeholder 2"/>
          <p:cNvSpPr>
            <a:spLocks noGrp="1"/>
          </p:cNvSpPr>
          <p:nvPr>
            <p:ph idx="1"/>
          </p:nvPr>
        </p:nvSpPr>
        <p:spPr>
          <a:xfrm>
            <a:off x="457200" y="1255713"/>
            <a:ext cx="8229600" cy="4714875"/>
          </a:xfrm>
        </p:spPr>
        <p:txBody>
          <a:bodyPr/>
          <a:lstStyle/>
          <a:p>
            <a:r>
              <a:rPr lang="en-US">
                <a:latin typeface="Cambria" pitchFamily="18" charset="0"/>
              </a:rPr>
              <a:t>Classification system consists of three retail types:</a:t>
            </a:r>
          </a:p>
          <a:p>
            <a:pPr lvl="1"/>
            <a:r>
              <a:rPr lang="en-US">
                <a:latin typeface="Cambria" pitchFamily="18" charset="0"/>
              </a:rPr>
              <a:t>Self-service</a:t>
            </a:r>
          </a:p>
          <a:p>
            <a:pPr lvl="1"/>
            <a:r>
              <a:rPr lang="en-US">
                <a:latin typeface="Cambria" pitchFamily="18" charset="0"/>
              </a:rPr>
              <a:t>Self-selection</a:t>
            </a:r>
          </a:p>
          <a:p>
            <a:pPr lvl="1"/>
            <a:r>
              <a:rPr lang="en-US">
                <a:latin typeface="Cambria" pitchFamily="18" charset="0"/>
              </a:rPr>
              <a:t>Full-service retailers</a:t>
            </a:r>
          </a:p>
        </p:txBody>
      </p:sp>
      <p:sp>
        <p:nvSpPr>
          <p:cNvPr id="430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F5D27-B7CE-427D-866F-72A2FA751457}"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Classification by Product Lines</a:t>
            </a:r>
          </a:p>
        </p:txBody>
      </p:sp>
      <p:sp>
        <p:nvSpPr>
          <p:cNvPr id="44034" name="Content Placeholder 2"/>
          <p:cNvSpPr>
            <a:spLocks noGrp="1"/>
          </p:cNvSpPr>
          <p:nvPr>
            <p:ph sz="half" idx="1"/>
          </p:nvPr>
        </p:nvSpPr>
        <p:spPr>
          <a:xfrm>
            <a:off x="457200" y="1600200"/>
            <a:ext cx="4038600" cy="4525963"/>
          </a:xfrm>
        </p:spPr>
        <p:txBody>
          <a:bodyPr wrap="square" anchor="t">
            <a:normAutofit/>
          </a:bodyPr>
          <a:lstStyle/>
          <a:p>
            <a:r>
              <a:rPr lang="en-US"/>
              <a:t>Specialty stores - Handles only part of a single product line </a:t>
            </a:r>
          </a:p>
          <a:p>
            <a:r>
              <a:rPr lang="en-US">
                <a:highlight>
                  <a:srgbClr val="FFFF00"/>
                </a:highlight>
              </a:rPr>
              <a:t>Label specialty </a:t>
            </a:r>
            <a:r>
              <a:rPr lang="en-US"/>
              <a:t>- The practice of handling a specific, narrow line of merchandise</a:t>
            </a:r>
            <a:endParaRPr lang="tr-TR"/>
          </a:p>
          <a:p>
            <a:pPr marL="0" indent="0">
              <a:buNone/>
            </a:pPr>
            <a:endParaRPr lang="tr-TR" i="1" dirty="0"/>
          </a:p>
          <a:p>
            <a:pPr marL="0" indent="0">
              <a:buNone/>
            </a:pPr>
            <a:endParaRPr lang="tr-TR" i="1" dirty="0"/>
          </a:p>
          <a:p>
            <a:pPr marL="0" indent="0">
              <a:buNone/>
            </a:pPr>
            <a:endParaRPr lang="en-US" i="1" dirty="0"/>
          </a:p>
        </p:txBody>
      </p:sp>
      <p:pic>
        <p:nvPicPr>
          <p:cNvPr id="5" name="Resim 4">
            <a:extLst>
              <a:ext uri="{FF2B5EF4-FFF2-40B4-BE49-F238E27FC236}">
                <a16:creationId xmlns:a16="http://schemas.microsoft.com/office/drawing/2014/main" id="{0D40C9CC-8F63-4F77-83FE-69BBDA8F5422}"/>
              </a:ext>
            </a:extLst>
          </p:cNvPr>
          <p:cNvPicPr>
            <a:picLocks noChangeAspect="1"/>
          </p:cNvPicPr>
          <p:nvPr/>
        </p:nvPicPr>
        <p:blipFill rotWithShape="1">
          <a:blip r:embed="rId2"/>
          <a:srcRect l="21106" r="19514"/>
          <a:stretch/>
        </p:blipFill>
        <p:spPr>
          <a:xfrm>
            <a:off x="4648200" y="1600200"/>
            <a:ext cx="4038600" cy="4525963"/>
          </a:xfrm>
          <a:prstGeom prst="rect">
            <a:avLst/>
          </a:prstGeom>
          <a:noFill/>
        </p:spPr>
      </p:pic>
      <p:sp>
        <p:nvSpPr>
          <p:cNvPr id="44035"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A5201629-8AEE-4830-BE22-37D97285E458}" type="slidenum">
              <a:rPr lang="en-US"/>
              <a:pPr fontAlgn="base">
                <a:spcBef>
                  <a:spcPct val="0"/>
                </a:spcBef>
                <a:spcAft>
                  <a:spcPts val="600"/>
                </a:spcAft>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Classification by Product Lines</a:t>
            </a:r>
          </a:p>
        </p:txBody>
      </p:sp>
      <p:sp>
        <p:nvSpPr>
          <p:cNvPr id="45058" name="Content Placeholder 2"/>
          <p:cNvSpPr>
            <a:spLocks noGrp="1"/>
          </p:cNvSpPr>
          <p:nvPr>
            <p:ph sz="half" idx="1"/>
          </p:nvPr>
        </p:nvSpPr>
        <p:spPr>
          <a:xfrm>
            <a:off x="457200" y="1600200"/>
            <a:ext cx="4038600" cy="4525963"/>
          </a:xfrm>
        </p:spPr>
        <p:txBody>
          <a:bodyPr wrap="square" anchor="t">
            <a:normAutofit/>
          </a:bodyPr>
          <a:lstStyle/>
          <a:p>
            <a:pPr>
              <a:lnSpc>
                <a:spcPct val="90000"/>
              </a:lnSpc>
            </a:pPr>
            <a:r>
              <a:rPr lang="en-US" dirty="0"/>
              <a:t>Limited-line retailers</a:t>
            </a:r>
          </a:p>
          <a:p>
            <a:pPr lvl="1">
              <a:lnSpc>
                <a:spcPct val="90000"/>
              </a:lnSpc>
            </a:pPr>
            <a:r>
              <a:rPr lang="en-US" sz="2800" dirty="0"/>
              <a:t>Offer a large assortment of products within one product line or a few related lines</a:t>
            </a:r>
          </a:p>
          <a:p>
            <a:pPr lvl="1">
              <a:lnSpc>
                <a:spcPct val="90000"/>
              </a:lnSpc>
            </a:pPr>
            <a:r>
              <a:rPr lang="en-US" sz="2800" b="1" dirty="0">
                <a:highlight>
                  <a:srgbClr val="FFFF00"/>
                </a:highlight>
              </a:rPr>
              <a:t>Category killer </a:t>
            </a:r>
            <a:r>
              <a:rPr lang="en-US" sz="2800" dirty="0"/>
              <a:t>- Offers huge selections and low prices in single product lines</a:t>
            </a:r>
          </a:p>
          <a:p>
            <a:pPr>
              <a:lnSpc>
                <a:spcPct val="90000"/>
              </a:lnSpc>
            </a:pPr>
            <a:endParaRPr lang="en-US" dirty="0"/>
          </a:p>
        </p:txBody>
      </p:sp>
      <p:pic>
        <p:nvPicPr>
          <p:cNvPr id="4" name="Resim 3" descr="metin, işaret içeren bir resim&#10;&#10;Açıklama otomatik olarak oluşturuldu">
            <a:extLst>
              <a:ext uri="{FF2B5EF4-FFF2-40B4-BE49-F238E27FC236}">
                <a16:creationId xmlns:a16="http://schemas.microsoft.com/office/drawing/2014/main" id="{64D8BC79-6B92-46D7-BB71-76DA99B07684}"/>
              </a:ext>
            </a:extLst>
          </p:cNvPr>
          <p:cNvPicPr>
            <a:picLocks noChangeAspect="1"/>
          </p:cNvPicPr>
          <p:nvPr/>
        </p:nvPicPr>
        <p:blipFill>
          <a:blip r:embed="rId2"/>
          <a:stretch>
            <a:fillRect/>
          </a:stretch>
        </p:blipFill>
        <p:spPr>
          <a:xfrm>
            <a:off x="4495800" y="2425959"/>
            <a:ext cx="4377612" cy="2640563"/>
          </a:xfrm>
          <a:prstGeom prst="rect">
            <a:avLst/>
          </a:prstGeom>
          <a:noFill/>
        </p:spPr>
      </p:pic>
      <p:sp>
        <p:nvSpPr>
          <p:cNvPr id="45059"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8EBDDB11-9112-495C-BFDB-C0000AADAAB7}" type="slidenum">
              <a:rPr lang="en-US"/>
              <a:pPr fontAlgn="base">
                <a:spcBef>
                  <a:spcPct val="0"/>
                </a:spcBef>
                <a:spcAft>
                  <a:spcPts val="600"/>
                </a:spcAft>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General Merchandise Retailers</a:t>
            </a:r>
          </a:p>
        </p:txBody>
      </p:sp>
      <p:sp>
        <p:nvSpPr>
          <p:cNvPr id="46082" name="Content Placeholder 2"/>
          <p:cNvSpPr>
            <a:spLocks noGrp="1"/>
          </p:cNvSpPr>
          <p:nvPr>
            <p:ph sz="half" idx="1"/>
          </p:nvPr>
        </p:nvSpPr>
        <p:spPr>
          <a:xfrm>
            <a:off x="457200" y="1600200"/>
            <a:ext cx="4038600" cy="4525963"/>
          </a:xfrm>
        </p:spPr>
        <p:txBody>
          <a:bodyPr wrap="square" anchor="t">
            <a:normAutofit/>
          </a:bodyPr>
          <a:lstStyle/>
          <a:p>
            <a:pPr>
              <a:lnSpc>
                <a:spcPct val="90000"/>
              </a:lnSpc>
            </a:pPr>
            <a:r>
              <a:rPr lang="en-US" sz="2400" b="1" dirty="0"/>
              <a:t>General merchandise retailer </a:t>
            </a:r>
            <a:r>
              <a:rPr lang="en-US" sz="2400" dirty="0"/>
              <a:t>-</a:t>
            </a:r>
            <a:r>
              <a:rPr lang="en-US" sz="2400" b="1" dirty="0"/>
              <a:t> </a:t>
            </a:r>
            <a:r>
              <a:rPr lang="en-US" sz="2400" dirty="0"/>
              <a:t>Store that carries a wide variety of product lines, stocking all of them in some depth</a:t>
            </a:r>
          </a:p>
          <a:p>
            <a:pPr>
              <a:lnSpc>
                <a:spcPct val="90000"/>
              </a:lnSpc>
            </a:pPr>
            <a:r>
              <a:rPr lang="en-US" sz="2400" dirty="0">
                <a:highlight>
                  <a:srgbClr val="FFFF00"/>
                </a:highlight>
              </a:rPr>
              <a:t>Variety stores</a:t>
            </a:r>
          </a:p>
          <a:p>
            <a:pPr lvl="1">
              <a:lnSpc>
                <a:spcPct val="90000"/>
              </a:lnSpc>
            </a:pPr>
            <a:r>
              <a:rPr lang="en-US" dirty="0"/>
              <a:t>Offer an extensive range and assortment of low-price merchandise</a:t>
            </a:r>
          </a:p>
          <a:p>
            <a:pPr lvl="1">
              <a:lnSpc>
                <a:spcPct val="90000"/>
              </a:lnSpc>
            </a:pPr>
            <a:r>
              <a:rPr lang="en-US" dirty="0"/>
              <a:t>Declining in popularity</a:t>
            </a:r>
            <a:endParaRPr lang="tr-TR" dirty="0"/>
          </a:p>
          <a:p>
            <a:pPr marL="457200" lvl="1" indent="0">
              <a:lnSpc>
                <a:spcPct val="90000"/>
              </a:lnSpc>
              <a:buNone/>
            </a:pPr>
            <a:endParaRPr lang="en-US" dirty="0"/>
          </a:p>
        </p:txBody>
      </p:sp>
      <p:pic>
        <p:nvPicPr>
          <p:cNvPr id="3" name="Resim 2" descr="metin, pazar, market içeren bir resim&#10;&#10;Açıklama otomatik olarak oluşturuldu">
            <a:extLst>
              <a:ext uri="{FF2B5EF4-FFF2-40B4-BE49-F238E27FC236}">
                <a16:creationId xmlns:a16="http://schemas.microsoft.com/office/drawing/2014/main" id="{7F0A3E30-FABA-4AF3-A334-A648E94454EB}"/>
              </a:ext>
            </a:extLst>
          </p:cNvPr>
          <p:cNvPicPr>
            <a:picLocks noChangeAspect="1"/>
          </p:cNvPicPr>
          <p:nvPr/>
        </p:nvPicPr>
        <p:blipFill rotWithShape="1">
          <a:blip r:embed="rId2"/>
          <a:srcRect l="28691" r="38963" b="1"/>
          <a:stretch/>
        </p:blipFill>
        <p:spPr>
          <a:xfrm>
            <a:off x="4648202" y="1600200"/>
            <a:ext cx="4038600" cy="4525963"/>
          </a:xfrm>
          <a:prstGeom prst="rect">
            <a:avLst/>
          </a:prstGeom>
          <a:noFill/>
        </p:spPr>
      </p:pic>
      <p:sp>
        <p:nvSpPr>
          <p:cNvPr id="4608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07014180-BB03-4EF6-850A-E81A98ADAAC1}" type="slidenum">
              <a:rPr lang="en-US"/>
              <a:pPr fontAlgn="base">
                <a:spcBef>
                  <a:spcPct val="0"/>
                </a:spcBef>
                <a:spcAft>
                  <a:spcPts val="600"/>
                </a:spcAft>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General Merchandise Retailers</a:t>
            </a:r>
          </a:p>
        </p:txBody>
      </p:sp>
      <p:sp>
        <p:nvSpPr>
          <p:cNvPr id="47106" name="Content Placeholder 2"/>
          <p:cNvSpPr>
            <a:spLocks noGrp="1"/>
          </p:cNvSpPr>
          <p:nvPr>
            <p:ph sz="half" idx="1"/>
          </p:nvPr>
        </p:nvSpPr>
        <p:spPr>
          <a:xfrm>
            <a:off x="457200" y="1600200"/>
            <a:ext cx="4038600" cy="4525963"/>
          </a:xfrm>
        </p:spPr>
        <p:txBody>
          <a:bodyPr wrap="square" anchor="t">
            <a:normAutofit/>
          </a:bodyPr>
          <a:lstStyle/>
          <a:p>
            <a:pPr>
              <a:lnSpc>
                <a:spcPct val="90000"/>
              </a:lnSpc>
            </a:pPr>
            <a:r>
              <a:rPr lang="en-US" sz="2000" dirty="0">
                <a:highlight>
                  <a:srgbClr val="FFFF00"/>
                </a:highlight>
              </a:rPr>
              <a:t>Department stores</a:t>
            </a:r>
          </a:p>
          <a:p>
            <a:pPr lvl="1">
              <a:lnSpc>
                <a:spcPct val="90000"/>
              </a:lnSpc>
            </a:pPr>
            <a:r>
              <a:rPr lang="en-US" sz="2000" dirty="0"/>
              <a:t>A series of limited-line and specialty stores under one roof</a:t>
            </a:r>
          </a:p>
          <a:p>
            <a:pPr lvl="1">
              <a:lnSpc>
                <a:spcPct val="90000"/>
              </a:lnSpc>
            </a:pPr>
            <a:r>
              <a:rPr lang="en-US" sz="2000" dirty="0"/>
              <a:t>Faced intense competition from discount stores, Internet retailers, and hypermarkets</a:t>
            </a:r>
          </a:p>
          <a:p>
            <a:pPr lvl="1">
              <a:lnSpc>
                <a:spcPct val="90000"/>
              </a:lnSpc>
            </a:pPr>
            <a:r>
              <a:rPr lang="en-US" sz="2000" dirty="0"/>
              <a:t>Fought back by: </a:t>
            </a:r>
          </a:p>
          <a:p>
            <a:pPr lvl="2">
              <a:lnSpc>
                <a:spcPct val="90000"/>
              </a:lnSpc>
            </a:pPr>
            <a:r>
              <a:rPr lang="en-US" dirty="0"/>
              <a:t>Eliminating poorly performing lines</a:t>
            </a:r>
          </a:p>
          <a:p>
            <a:pPr lvl="2">
              <a:lnSpc>
                <a:spcPct val="90000"/>
              </a:lnSpc>
            </a:pPr>
            <a:r>
              <a:rPr lang="en-US" dirty="0"/>
              <a:t>Opening in new locations</a:t>
            </a:r>
          </a:p>
          <a:p>
            <a:pPr lvl="2">
              <a:lnSpc>
                <a:spcPct val="90000"/>
              </a:lnSpc>
            </a:pPr>
            <a:r>
              <a:rPr lang="en-US" dirty="0"/>
              <a:t>Modernizing their stores</a:t>
            </a:r>
          </a:p>
        </p:txBody>
      </p:sp>
      <p:pic>
        <p:nvPicPr>
          <p:cNvPr id="3" name="Resim 2" descr="metin, açık hava, işaret içeren bir resim&#10;&#10;Açıklama otomatik olarak oluşturuldu">
            <a:extLst>
              <a:ext uri="{FF2B5EF4-FFF2-40B4-BE49-F238E27FC236}">
                <a16:creationId xmlns:a16="http://schemas.microsoft.com/office/drawing/2014/main" id="{EBFA0B36-5FDF-406D-BB6E-980DA274303E}"/>
              </a:ext>
            </a:extLst>
          </p:cNvPr>
          <p:cNvPicPr>
            <a:picLocks noChangeAspect="1"/>
          </p:cNvPicPr>
          <p:nvPr/>
        </p:nvPicPr>
        <p:blipFill>
          <a:blip r:embed="rId2"/>
          <a:stretch>
            <a:fillRect/>
          </a:stretch>
        </p:blipFill>
        <p:spPr>
          <a:xfrm>
            <a:off x="4571999" y="2192694"/>
            <a:ext cx="4320073" cy="3144415"/>
          </a:xfrm>
          <a:prstGeom prst="rect">
            <a:avLst/>
          </a:prstGeom>
          <a:noFill/>
        </p:spPr>
      </p:pic>
      <p:sp>
        <p:nvSpPr>
          <p:cNvPr id="47107"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0F2DC775-9431-42B8-A874-A3A3E865F61D}" type="slidenum">
              <a:rPr lang="en-US"/>
              <a:pPr fontAlgn="base">
                <a:spcBef>
                  <a:spcPct val="0"/>
                </a:spcBef>
                <a:spcAft>
                  <a:spcPts val="600"/>
                </a:spcAft>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Mass Merchandiser</a:t>
            </a:r>
          </a:p>
        </p:txBody>
      </p:sp>
      <p:sp>
        <p:nvSpPr>
          <p:cNvPr id="48130" name="Content Placeholder 2"/>
          <p:cNvSpPr>
            <a:spLocks noGrp="1"/>
          </p:cNvSpPr>
          <p:nvPr>
            <p:ph idx="1"/>
          </p:nvPr>
        </p:nvSpPr>
        <p:spPr>
          <a:xfrm>
            <a:off x="457200" y="1255713"/>
            <a:ext cx="8229600" cy="4714875"/>
          </a:xfrm>
        </p:spPr>
        <p:txBody>
          <a:bodyPr/>
          <a:lstStyle/>
          <a:p>
            <a:r>
              <a:rPr lang="en-US" dirty="0">
                <a:latin typeface="Cambria" pitchFamily="18" charset="0"/>
              </a:rPr>
              <a:t>Store that stocks a wider line of goods than a department store, usually without the same depth of assortment within each line</a:t>
            </a:r>
          </a:p>
        </p:txBody>
      </p:sp>
      <p:sp>
        <p:nvSpPr>
          <p:cNvPr id="481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2EC0D-764C-41CD-B5BA-24D4C5ECE223}"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Mass Merchandisers</a:t>
            </a:r>
          </a:p>
        </p:txBody>
      </p:sp>
      <p:sp>
        <p:nvSpPr>
          <p:cNvPr id="49154" name="Content Placeholder 2"/>
          <p:cNvSpPr>
            <a:spLocks noGrp="1"/>
          </p:cNvSpPr>
          <p:nvPr>
            <p:ph idx="1"/>
          </p:nvPr>
        </p:nvSpPr>
        <p:spPr>
          <a:xfrm>
            <a:off x="373225" y="1126089"/>
            <a:ext cx="8229600" cy="5256050"/>
          </a:xfrm>
        </p:spPr>
        <p:txBody>
          <a:bodyPr/>
          <a:lstStyle/>
          <a:p>
            <a:r>
              <a:rPr lang="en-US" sz="2400" dirty="0">
                <a:latin typeface="Cambria" pitchFamily="18" charset="0"/>
              </a:rPr>
              <a:t>Four types</a:t>
            </a:r>
          </a:p>
          <a:p>
            <a:pPr lvl="1"/>
            <a:r>
              <a:rPr lang="en-US" sz="2400" b="1" dirty="0">
                <a:solidFill>
                  <a:srgbClr val="FF0000"/>
                </a:solidFill>
                <a:latin typeface="Cambria" pitchFamily="18" charset="0"/>
              </a:rPr>
              <a:t>Discount houses </a:t>
            </a:r>
            <a:r>
              <a:rPr lang="en-US" sz="2400" dirty="0">
                <a:latin typeface="Cambria" pitchFamily="18" charset="0"/>
              </a:rPr>
              <a:t>- Charge low prices and offer fewer services</a:t>
            </a:r>
          </a:p>
          <a:p>
            <a:pPr lvl="1"/>
            <a:r>
              <a:rPr lang="en-US" sz="2400" dirty="0">
                <a:latin typeface="Cambria" pitchFamily="18" charset="0"/>
              </a:rPr>
              <a:t>Off-price retailers - Stock only designer labels at prices equal to or below regular wholesale prices and then passes the cost savings along to buyers</a:t>
            </a:r>
          </a:p>
          <a:p>
            <a:pPr marL="0" indent="0">
              <a:buNone/>
            </a:pPr>
            <a:endParaRPr lang="en-US" dirty="0">
              <a:latin typeface="Cambria" pitchFamily="18" charset="0"/>
            </a:endParaRPr>
          </a:p>
        </p:txBody>
      </p:sp>
      <p:sp>
        <p:nvSpPr>
          <p:cNvPr id="491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50824D-3B5B-49CF-A784-2EBAD6B3C755}" type="slidenum">
              <a:rPr lang="en-US">
                <a:cs typeface="Arial" charset="0"/>
              </a:rPr>
              <a:pPr fontAlgn="base">
                <a:spcBef>
                  <a:spcPct val="0"/>
                </a:spcBef>
                <a:spcAft>
                  <a:spcPct val="0"/>
                </a:spcAft>
              </a:pPr>
              <a:t>37</a:t>
            </a:fld>
            <a:endParaRPr lang="en-US">
              <a:cs typeface="Arial" charset="0"/>
            </a:endParaRPr>
          </a:p>
        </p:txBody>
      </p:sp>
      <p:pic>
        <p:nvPicPr>
          <p:cNvPr id="3" name="Resim 2">
            <a:extLst>
              <a:ext uri="{FF2B5EF4-FFF2-40B4-BE49-F238E27FC236}">
                <a16:creationId xmlns:a16="http://schemas.microsoft.com/office/drawing/2014/main" id="{8679F70A-E4C3-419D-9153-17B074ED8948}"/>
              </a:ext>
            </a:extLst>
          </p:cNvPr>
          <p:cNvPicPr>
            <a:picLocks noChangeAspect="1"/>
          </p:cNvPicPr>
          <p:nvPr/>
        </p:nvPicPr>
        <p:blipFill>
          <a:blip r:embed="rId2"/>
          <a:stretch>
            <a:fillRect/>
          </a:stretch>
        </p:blipFill>
        <p:spPr>
          <a:xfrm>
            <a:off x="1045029" y="3881535"/>
            <a:ext cx="3424334" cy="2276669"/>
          </a:xfrm>
          <a:prstGeom prst="rect">
            <a:avLst/>
          </a:prstGeom>
        </p:spPr>
      </p:pic>
      <p:pic>
        <p:nvPicPr>
          <p:cNvPr id="4" name="Resim 3">
            <a:extLst>
              <a:ext uri="{FF2B5EF4-FFF2-40B4-BE49-F238E27FC236}">
                <a16:creationId xmlns:a16="http://schemas.microsoft.com/office/drawing/2014/main" id="{FBEEF6E2-CCC5-454D-BD6B-FB6B5E2BD971}"/>
              </a:ext>
            </a:extLst>
          </p:cNvPr>
          <p:cNvPicPr>
            <a:picLocks noChangeAspect="1"/>
          </p:cNvPicPr>
          <p:nvPr/>
        </p:nvPicPr>
        <p:blipFill>
          <a:blip r:embed="rId3"/>
          <a:stretch>
            <a:fillRect/>
          </a:stretch>
        </p:blipFill>
        <p:spPr>
          <a:xfrm>
            <a:off x="4674639" y="3881534"/>
            <a:ext cx="3424334" cy="227666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Mass Merchandisers</a:t>
            </a:r>
          </a:p>
        </p:txBody>
      </p:sp>
      <p:sp>
        <p:nvSpPr>
          <p:cNvPr id="3" name="Content Placeholder 2"/>
          <p:cNvSpPr>
            <a:spLocks noGrp="1"/>
          </p:cNvSpPr>
          <p:nvPr>
            <p:ph idx="1"/>
          </p:nvPr>
        </p:nvSpPr>
        <p:spPr>
          <a:xfrm>
            <a:off x="167951" y="1255713"/>
            <a:ext cx="8770776" cy="5270499"/>
          </a:xfrm>
        </p:spPr>
        <p:txBody>
          <a:bodyPr rtlCol="0">
            <a:normAutofit/>
          </a:bodyPr>
          <a:lstStyle/>
          <a:p>
            <a:pPr lvl="1" fontAlgn="auto">
              <a:spcAft>
                <a:spcPts val="0"/>
              </a:spcAft>
              <a:buFont typeface="Arial"/>
              <a:buChar char="•"/>
              <a:defRPr/>
            </a:pPr>
            <a:r>
              <a:rPr lang="en-US" sz="2000" b="1" dirty="0">
                <a:solidFill>
                  <a:srgbClr val="FF0000"/>
                </a:solidFill>
              </a:rPr>
              <a:t>Hypermarkets </a:t>
            </a:r>
            <a:r>
              <a:rPr lang="en-US" sz="2000" dirty="0"/>
              <a:t>- Giant one-stop shopping facilities that offer wide selections of grocery and general merchandise products at discount prices</a:t>
            </a:r>
          </a:p>
          <a:p>
            <a:pPr lvl="1" fontAlgn="auto">
              <a:spcAft>
                <a:spcPts val="0"/>
              </a:spcAft>
              <a:buFont typeface="Arial"/>
              <a:buChar char="•"/>
              <a:defRPr/>
            </a:pPr>
            <a:r>
              <a:rPr lang="en-US" sz="2000" b="1" dirty="0">
                <a:solidFill>
                  <a:srgbClr val="FF0000"/>
                </a:solidFill>
              </a:rPr>
              <a:t>Supercenter</a:t>
            </a:r>
            <a:r>
              <a:rPr lang="en-US" sz="2000" b="1" dirty="0"/>
              <a:t> - </a:t>
            </a:r>
            <a:r>
              <a:rPr lang="en-US" sz="2000" dirty="0"/>
              <a:t>Large store, usually smaller than a hypermarket, that combines groceries with discount store merchandise</a:t>
            </a:r>
          </a:p>
          <a:p>
            <a:pPr lvl="1" fontAlgn="auto">
              <a:spcAft>
                <a:spcPts val="0"/>
              </a:spcAft>
              <a:buFont typeface="Arial"/>
              <a:buChar char="•"/>
              <a:defRPr/>
            </a:pPr>
            <a:r>
              <a:rPr lang="en-US" sz="2000" dirty="0"/>
              <a:t>Showroom and warehouse retailers - Send direct mail to their customers and sell the advertised goods from showrooms that display samples</a:t>
            </a:r>
          </a:p>
          <a:p>
            <a:pPr marL="347472" indent="-347472" fontAlgn="auto">
              <a:spcAft>
                <a:spcPts val="0"/>
              </a:spcAft>
              <a:defRPr/>
            </a:pPr>
            <a:endParaRPr lang="en-US" dirty="0"/>
          </a:p>
        </p:txBody>
      </p:sp>
      <p:sp>
        <p:nvSpPr>
          <p:cNvPr id="501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29396B-85EA-455F-A338-121B9C4B0CAA}" type="slidenum">
              <a:rPr lang="en-US">
                <a:cs typeface="Arial" charset="0"/>
              </a:rPr>
              <a:pPr fontAlgn="base">
                <a:spcBef>
                  <a:spcPct val="0"/>
                </a:spcBef>
                <a:spcAft>
                  <a:spcPct val="0"/>
                </a:spcAft>
              </a:pPr>
              <a:t>38</a:t>
            </a:fld>
            <a:endParaRPr lang="en-US">
              <a:cs typeface="Arial" charset="0"/>
            </a:endParaRPr>
          </a:p>
        </p:txBody>
      </p:sp>
      <p:pic>
        <p:nvPicPr>
          <p:cNvPr id="4" name="Resim 3">
            <a:extLst>
              <a:ext uri="{FF2B5EF4-FFF2-40B4-BE49-F238E27FC236}">
                <a16:creationId xmlns:a16="http://schemas.microsoft.com/office/drawing/2014/main" id="{6099E1F6-A8F2-4723-9C9C-CE763B6B9C29}"/>
              </a:ext>
            </a:extLst>
          </p:cNvPr>
          <p:cNvPicPr>
            <a:picLocks noChangeAspect="1"/>
          </p:cNvPicPr>
          <p:nvPr/>
        </p:nvPicPr>
        <p:blipFill>
          <a:blip r:embed="rId2"/>
          <a:stretch>
            <a:fillRect/>
          </a:stretch>
        </p:blipFill>
        <p:spPr>
          <a:xfrm>
            <a:off x="746449" y="3666930"/>
            <a:ext cx="3200400" cy="2276669"/>
          </a:xfrm>
          <a:prstGeom prst="rect">
            <a:avLst/>
          </a:prstGeom>
        </p:spPr>
      </p:pic>
      <p:pic>
        <p:nvPicPr>
          <p:cNvPr id="5" name="Resim 4">
            <a:extLst>
              <a:ext uri="{FF2B5EF4-FFF2-40B4-BE49-F238E27FC236}">
                <a16:creationId xmlns:a16="http://schemas.microsoft.com/office/drawing/2014/main" id="{0A35949B-4F17-4290-AC95-7D89B792082F}"/>
              </a:ext>
            </a:extLst>
          </p:cNvPr>
          <p:cNvPicPr>
            <a:picLocks noChangeAspect="1"/>
          </p:cNvPicPr>
          <p:nvPr/>
        </p:nvPicPr>
        <p:blipFill>
          <a:blip r:embed="rId3"/>
          <a:stretch>
            <a:fillRect/>
          </a:stretch>
        </p:blipFill>
        <p:spPr>
          <a:xfrm>
            <a:off x="4329404" y="3666930"/>
            <a:ext cx="4142792" cy="227666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Classification of Retail Transactions by Location</a:t>
            </a:r>
          </a:p>
        </p:txBody>
      </p:sp>
      <p:sp>
        <p:nvSpPr>
          <p:cNvPr id="51202" name="Content Placeholder 2"/>
          <p:cNvSpPr>
            <a:spLocks noGrp="1"/>
          </p:cNvSpPr>
          <p:nvPr>
            <p:ph idx="1"/>
          </p:nvPr>
        </p:nvSpPr>
        <p:spPr>
          <a:xfrm>
            <a:off x="457200" y="1255713"/>
            <a:ext cx="8229600" cy="4714875"/>
          </a:xfrm>
        </p:spPr>
        <p:txBody>
          <a:bodyPr/>
          <a:lstStyle/>
          <a:p>
            <a:r>
              <a:rPr lang="en-US">
                <a:latin typeface="Cambria" pitchFamily="18" charset="0"/>
              </a:rPr>
              <a:t>Most retail transactions occur in stores</a:t>
            </a:r>
          </a:p>
          <a:p>
            <a:r>
              <a:rPr lang="en-US">
                <a:latin typeface="Cambria" pitchFamily="18" charset="0"/>
              </a:rPr>
              <a:t>Nonstore retailing is used for generating orders for both consumer and B2B marketers</a:t>
            </a:r>
          </a:p>
          <a:p>
            <a:endParaRPr lang="en-US">
              <a:latin typeface="Cambria" pitchFamily="18" charset="0"/>
            </a:endParaRPr>
          </a:p>
        </p:txBody>
      </p:sp>
      <p:sp>
        <p:nvSpPr>
          <p:cNvPr id="512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33BF4-9C8A-477B-8EA1-1D6ED16C3F62}"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Retailing</a:t>
            </a:r>
          </a:p>
        </p:txBody>
      </p:sp>
      <p:sp>
        <p:nvSpPr>
          <p:cNvPr id="19458" name="Content Placeholder 2"/>
          <p:cNvSpPr>
            <a:spLocks noGrp="1"/>
          </p:cNvSpPr>
          <p:nvPr>
            <p:ph idx="1"/>
          </p:nvPr>
        </p:nvSpPr>
        <p:spPr>
          <a:xfrm>
            <a:off x="457200" y="1255713"/>
            <a:ext cx="8229600" cy="4714875"/>
          </a:xfrm>
        </p:spPr>
        <p:txBody>
          <a:bodyPr/>
          <a:lstStyle/>
          <a:p>
            <a:r>
              <a:rPr lang="en-US" dirty="0">
                <a:latin typeface="Cambria" pitchFamily="18" charset="0"/>
              </a:rPr>
              <a:t>Activities involved in selling merchandise to ultimate</a:t>
            </a:r>
            <a:r>
              <a:rPr lang="tr-TR" dirty="0">
                <a:latin typeface="Cambria" pitchFamily="18" charset="0"/>
              </a:rPr>
              <a:t>/final</a:t>
            </a:r>
            <a:r>
              <a:rPr lang="en-US" dirty="0">
                <a:latin typeface="Cambria" pitchFamily="18" charset="0"/>
              </a:rPr>
              <a:t> consumers</a:t>
            </a:r>
          </a:p>
          <a:p>
            <a:r>
              <a:rPr lang="en-US" dirty="0">
                <a:latin typeface="Cambria" pitchFamily="18" charset="0"/>
              </a:rPr>
              <a:t>Large and small retailers perform the major channel activities: </a:t>
            </a:r>
          </a:p>
          <a:p>
            <a:pPr lvl="1"/>
            <a:r>
              <a:rPr lang="en-US" dirty="0">
                <a:latin typeface="Cambria" pitchFamily="18" charset="0"/>
              </a:rPr>
              <a:t>Creating time, place, and ownership utilities</a:t>
            </a:r>
          </a:p>
          <a:p>
            <a:r>
              <a:rPr lang="en-US" dirty="0">
                <a:latin typeface="Cambria" pitchFamily="18" charset="0"/>
              </a:rPr>
              <a:t>Retailers act as both customers and marketers in their channels</a:t>
            </a:r>
          </a:p>
        </p:txBody>
      </p:sp>
      <p:sp>
        <p:nvSpPr>
          <p:cNvPr id="194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13E10E-F40A-4664-8ECB-7D5F900569C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Retail Convergence and Scrambled Merchandising</a:t>
            </a:r>
          </a:p>
        </p:txBody>
      </p:sp>
      <p:sp>
        <p:nvSpPr>
          <p:cNvPr id="52226"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Retail convergence </a:t>
            </a:r>
            <a:r>
              <a:rPr lang="en-US" dirty="0">
                <a:latin typeface="Cambria" pitchFamily="18" charset="0"/>
              </a:rPr>
              <a:t>- Situation in which similar merchandise is available from multiple retail outlets</a:t>
            </a:r>
          </a:p>
          <a:p>
            <a:pPr lvl="1"/>
            <a:r>
              <a:rPr lang="en-US" dirty="0">
                <a:latin typeface="Cambria" pitchFamily="18" charset="0"/>
              </a:rPr>
              <a:t>Resulting in the blurring </a:t>
            </a:r>
            <a:r>
              <a:rPr lang="tr-TR" dirty="0">
                <a:latin typeface="Cambria" pitchFamily="18" charset="0"/>
              </a:rPr>
              <a:t>(not </a:t>
            </a:r>
            <a:r>
              <a:rPr lang="tr-TR" dirty="0" err="1">
                <a:latin typeface="Cambria" pitchFamily="18" charset="0"/>
              </a:rPr>
              <a:t>clear</a:t>
            </a:r>
            <a:r>
              <a:rPr lang="tr-TR" dirty="0">
                <a:latin typeface="Cambria" pitchFamily="18" charset="0"/>
              </a:rPr>
              <a:t>) </a:t>
            </a:r>
            <a:r>
              <a:rPr lang="en-US" dirty="0">
                <a:latin typeface="Cambria" pitchFamily="18" charset="0"/>
              </a:rPr>
              <a:t>of distinctions between type of retailer and merchandise offered</a:t>
            </a:r>
          </a:p>
          <a:p>
            <a:r>
              <a:rPr lang="en-US" b="1" dirty="0">
                <a:solidFill>
                  <a:srgbClr val="FF0000"/>
                </a:solidFill>
                <a:latin typeface="Cambria" pitchFamily="18" charset="0"/>
              </a:rPr>
              <a:t>Scrambled merchandising </a:t>
            </a:r>
            <a:r>
              <a:rPr lang="en-US" dirty="0">
                <a:latin typeface="Cambria" pitchFamily="18" charset="0"/>
              </a:rPr>
              <a:t>- Retailing practice of combining dissimilar</a:t>
            </a:r>
            <a:r>
              <a:rPr lang="tr-TR" dirty="0">
                <a:latin typeface="Cambria" pitchFamily="18" charset="0"/>
              </a:rPr>
              <a:t>/</a:t>
            </a:r>
            <a:r>
              <a:rPr lang="tr-TR" dirty="0" err="1">
                <a:latin typeface="Cambria" pitchFamily="18" charset="0"/>
              </a:rPr>
              <a:t>unlike</a:t>
            </a:r>
            <a:r>
              <a:rPr lang="en-US" dirty="0">
                <a:latin typeface="Cambria" pitchFamily="18" charset="0"/>
              </a:rPr>
              <a:t> product lines to boost sales volume</a:t>
            </a:r>
          </a:p>
          <a:p>
            <a:endParaRPr lang="en-US" dirty="0">
              <a:latin typeface="Cambria" pitchFamily="18" charset="0"/>
            </a:endParaRPr>
          </a:p>
        </p:txBody>
      </p:sp>
      <p:sp>
        <p:nvSpPr>
          <p:cNvPr id="522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CBE2EA-2516-4D76-8E93-0044E4A80A92}"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Wholesaling Intermediaries</a:t>
            </a:r>
          </a:p>
        </p:txBody>
      </p:sp>
      <p:sp>
        <p:nvSpPr>
          <p:cNvPr id="53250"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Wholesaler</a:t>
            </a:r>
            <a:r>
              <a:rPr lang="en-US" dirty="0">
                <a:latin typeface="Cambria" pitchFamily="18" charset="0"/>
              </a:rPr>
              <a:t> - Channel intermediary that takes title to goods it handles and distributes these goods to retailers, other distributors, or B2B customers</a:t>
            </a:r>
          </a:p>
          <a:p>
            <a:r>
              <a:rPr lang="en-US" b="1" dirty="0">
                <a:solidFill>
                  <a:srgbClr val="FF0000"/>
                </a:solidFill>
                <a:latin typeface="Cambria" pitchFamily="18" charset="0"/>
              </a:rPr>
              <a:t>Wholesaling intermediary </a:t>
            </a:r>
            <a:r>
              <a:rPr lang="en-US" dirty="0">
                <a:latin typeface="Cambria" pitchFamily="18" charset="0"/>
              </a:rPr>
              <a:t>– Comprehensive</a:t>
            </a:r>
            <a:r>
              <a:rPr lang="tr-TR" dirty="0">
                <a:latin typeface="Cambria" pitchFamily="18" charset="0"/>
              </a:rPr>
              <a:t>/</a:t>
            </a:r>
            <a:r>
              <a:rPr lang="tr-TR" dirty="0" err="1">
                <a:latin typeface="Cambria" pitchFamily="18" charset="0"/>
              </a:rPr>
              <a:t>broad</a:t>
            </a:r>
            <a:r>
              <a:rPr lang="en-US" dirty="0">
                <a:latin typeface="Cambria" pitchFamily="18" charset="0"/>
              </a:rPr>
              <a:t> term that describes wholesalers as well as agents and brokers</a:t>
            </a:r>
          </a:p>
          <a:p>
            <a:endParaRPr lang="en-US" dirty="0">
              <a:latin typeface="Cambria" pitchFamily="18" charset="0"/>
            </a:endParaRPr>
          </a:p>
        </p:txBody>
      </p:sp>
      <p:sp>
        <p:nvSpPr>
          <p:cNvPr id="532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BD4B65-EDBF-41DA-8F18-DC2595F922E3}" type="slidenum">
              <a:rPr lang="en-US">
                <a:cs typeface="Arial" charset="0"/>
              </a:rPr>
              <a:pPr fontAlgn="base">
                <a:spcBef>
                  <a:spcPct val="0"/>
                </a:spcBef>
                <a:spcAft>
                  <a:spcPct val="0"/>
                </a:spcAft>
              </a:pPr>
              <a:t>41</a:t>
            </a:fld>
            <a:endParaRPr lang="en-US">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Functions of Wholesaling Intermediaries</a:t>
            </a:r>
          </a:p>
        </p:txBody>
      </p:sp>
      <p:sp>
        <p:nvSpPr>
          <p:cNvPr id="54274" name="Content Placeholder 2"/>
          <p:cNvSpPr>
            <a:spLocks noGrp="1"/>
          </p:cNvSpPr>
          <p:nvPr>
            <p:ph idx="1"/>
          </p:nvPr>
        </p:nvSpPr>
        <p:spPr>
          <a:xfrm>
            <a:off x="457200" y="1255713"/>
            <a:ext cx="8229600" cy="4714875"/>
          </a:xfrm>
        </p:spPr>
        <p:txBody>
          <a:bodyPr/>
          <a:lstStyle/>
          <a:p>
            <a:r>
              <a:rPr lang="en-US" dirty="0">
                <a:latin typeface="Cambria" pitchFamily="18" charset="0"/>
              </a:rPr>
              <a:t>Creating utility</a:t>
            </a:r>
            <a:r>
              <a:rPr lang="tr-TR" dirty="0">
                <a:latin typeface="Cambria" pitchFamily="18" charset="0"/>
              </a:rPr>
              <a:t>/</a:t>
            </a:r>
            <a:r>
              <a:rPr lang="tr-TR" dirty="0" err="1">
                <a:latin typeface="Cambria" pitchFamily="18" charset="0"/>
              </a:rPr>
              <a:t>benefit</a:t>
            </a:r>
            <a:endParaRPr lang="en-US" dirty="0">
              <a:latin typeface="Cambria" pitchFamily="18" charset="0"/>
            </a:endParaRPr>
          </a:p>
          <a:p>
            <a:pPr lvl="1"/>
            <a:r>
              <a:rPr lang="en-US" dirty="0">
                <a:latin typeface="Cambria" pitchFamily="18" charset="0"/>
              </a:rPr>
              <a:t>Time utility - Making products available for sale when consumers want to purchase them</a:t>
            </a:r>
          </a:p>
          <a:p>
            <a:pPr lvl="1"/>
            <a:r>
              <a:rPr lang="en-US" dirty="0">
                <a:latin typeface="Cambria" pitchFamily="18" charset="0"/>
              </a:rPr>
              <a:t>Place utility - Helping deliver goods and services for purchase at convenient locations</a:t>
            </a:r>
          </a:p>
          <a:p>
            <a:pPr lvl="1"/>
            <a:r>
              <a:rPr lang="en-US" dirty="0">
                <a:latin typeface="Cambria" pitchFamily="18" charset="0"/>
              </a:rPr>
              <a:t>Ownership utility - Smooth exchange of title to the products from producers or intermediaries to final purchasers</a:t>
            </a:r>
          </a:p>
        </p:txBody>
      </p:sp>
      <p:sp>
        <p:nvSpPr>
          <p:cNvPr id="542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C52107-2BA2-485C-A6C8-439AD11DBBB6}"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Table 15.1 – Wholesaling Services for Customers and Producer-Suppliers </a:t>
            </a:r>
          </a:p>
        </p:txBody>
      </p:sp>
      <p:sp>
        <p:nvSpPr>
          <p:cNvPr id="5529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E9422C-9652-4B8D-A0E2-94260265D9B9}" type="slidenum">
              <a:rPr lang="en-US">
                <a:cs typeface="Arial" charset="0"/>
              </a:rPr>
              <a:pPr fontAlgn="base">
                <a:spcBef>
                  <a:spcPct val="0"/>
                </a:spcBef>
                <a:spcAft>
                  <a:spcPct val="0"/>
                </a:spcAft>
              </a:pPr>
              <a:t>43</a:t>
            </a:fld>
            <a:endParaRPr lang="en-US">
              <a:cs typeface="Arial" charset="0"/>
            </a:endParaRPr>
          </a:p>
        </p:txBody>
      </p:sp>
      <p:pic>
        <p:nvPicPr>
          <p:cNvPr id="5" name="Picture 4" descr="T15.1.png"/>
          <p:cNvPicPr>
            <a:picLocks noChangeAspect="1"/>
          </p:cNvPicPr>
          <p:nvPr/>
        </p:nvPicPr>
        <p:blipFill>
          <a:blip r:embed="rId2"/>
          <a:stretch>
            <a:fillRect/>
          </a:stretch>
        </p:blipFill>
        <p:spPr>
          <a:xfrm>
            <a:off x="1343216" y="1460500"/>
            <a:ext cx="5677667" cy="4622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Figure 15.3 – Transaction Economies through Wholesaling Intermediaries </a:t>
            </a:r>
          </a:p>
        </p:txBody>
      </p:sp>
      <p:sp>
        <p:nvSpPr>
          <p:cNvPr id="5632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11E03-2A99-47D0-81C5-E1FB1812BD03}" type="slidenum">
              <a:rPr lang="en-US">
                <a:cs typeface="Arial" charset="0"/>
              </a:rPr>
              <a:pPr fontAlgn="base">
                <a:spcBef>
                  <a:spcPct val="0"/>
                </a:spcBef>
                <a:spcAft>
                  <a:spcPct val="0"/>
                </a:spcAft>
              </a:pPr>
              <a:t>44</a:t>
            </a:fld>
            <a:endParaRPr lang="en-US">
              <a:cs typeface="Arial" charset="0"/>
            </a:endParaRPr>
          </a:p>
        </p:txBody>
      </p:sp>
      <p:pic>
        <p:nvPicPr>
          <p:cNvPr id="5" name="Picture 4" descr="F15.3.png"/>
          <p:cNvPicPr>
            <a:picLocks noChangeAspect="1"/>
          </p:cNvPicPr>
          <p:nvPr/>
        </p:nvPicPr>
        <p:blipFill>
          <a:blip r:embed="rId2"/>
          <a:stretch>
            <a:fillRect/>
          </a:stretch>
        </p:blipFill>
        <p:spPr>
          <a:xfrm>
            <a:off x="1689100" y="1438832"/>
            <a:ext cx="5697619" cy="393326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Figure 15.4 - Major Types of Wholesaling Intermediaries</a:t>
            </a:r>
          </a:p>
        </p:txBody>
      </p:sp>
      <p:sp>
        <p:nvSpPr>
          <p:cNvPr id="5734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85B25-F950-43CC-87CF-DE5A6B1A2E96}" type="slidenum">
              <a:rPr lang="en-US">
                <a:cs typeface="Arial" charset="0"/>
              </a:rPr>
              <a:pPr fontAlgn="base">
                <a:spcBef>
                  <a:spcPct val="0"/>
                </a:spcBef>
                <a:spcAft>
                  <a:spcPct val="0"/>
                </a:spcAft>
              </a:pPr>
              <a:t>45</a:t>
            </a:fld>
            <a:endParaRPr lang="en-US">
              <a:cs typeface="Arial" charset="0"/>
            </a:endParaRPr>
          </a:p>
        </p:txBody>
      </p:sp>
      <p:pic>
        <p:nvPicPr>
          <p:cNvPr id="5" name="Picture 4" descr="F15.4.png"/>
          <p:cNvPicPr>
            <a:picLocks noChangeAspect="1"/>
          </p:cNvPicPr>
          <p:nvPr/>
        </p:nvPicPr>
        <p:blipFill>
          <a:blip r:embed="rId2"/>
          <a:stretch>
            <a:fillRect/>
          </a:stretch>
        </p:blipFill>
        <p:spPr>
          <a:xfrm>
            <a:off x="1214012" y="1616075"/>
            <a:ext cx="6621888" cy="395508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a:t>Table 15.2 - Comparison of the Types of Merchant Wholesalers and Their Services</a:t>
            </a:r>
            <a:endParaRPr lang="en-US" dirty="0"/>
          </a:p>
        </p:txBody>
      </p:sp>
      <p:sp>
        <p:nvSpPr>
          <p:cNvPr id="5837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274F0-F1DE-40EF-A5C6-AB8C5ED11D40}" type="slidenum">
              <a:rPr lang="en-US">
                <a:cs typeface="Arial" charset="0"/>
              </a:rPr>
              <a:pPr fontAlgn="base">
                <a:spcBef>
                  <a:spcPct val="0"/>
                </a:spcBef>
                <a:spcAft>
                  <a:spcPct val="0"/>
                </a:spcAft>
              </a:pPr>
              <a:t>46</a:t>
            </a:fld>
            <a:endParaRPr lang="en-US">
              <a:cs typeface="Arial" charset="0"/>
            </a:endParaRPr>
          </a:p>
        </p:txBody>
      </p:sp>
      <p:pic>
        <p:nvPicPr>
          <p:cNvPr id="5" name="Picture 4" descr="T15.2.png"/>
          <p:cNvPicPr>
            <a:picLocks noChangeAspect="1"/>
          </p:cNvPicPr>
          <p:nvPr/>
        </p:nvPicPr>
        <p:blipFill>
          <a:blip r:embed="rId2"/>
          <a:stretch>
            <a:fillRect/>
          </a:stretch>
        </p:blipFill>
        <p:spPr>
          <a:xfrm>
            <a:off x="457200" y="2179002"/>
            <a:ext cx="7937500" cy="2411261"/>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a:t>Table 15.3 - Services Provided by Agents and Brokers</a:t>
            </a:r>
            <a:endParaRPr lang="en-US" dirty="0"/>
          </a:p>
        </p:txBody>
      </p:sp>
      <p:sp>
        <p:nvSpPr>
          <p:cNvPr id="5939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360570-5A3B-4038-A4ED-1D1ACB730A7B}" type="slidenum">
              <a:rPr lang="en-US">
                <a:cs typeface="Arial" charset="0"/>
              </a:rPr>
              <a:pPr fontAlgn="base">
                <a:spcBef>
                  <a:spcPct val="0"/>
                </a:spcBef>
                <a:spcAft>
                  <a:spcPct val="0"/>
                </a:spcAft>
              </a:pPr>
              <a:t>47</a:t>
            </a:fld>
            <a:endParaRPr lang="en-US">
              <a:cs typeface="Arial" charset="0"/>
            </a:endParaRPr>
          </a:p>
        </p:txBody>
      </p:sp>
      <p:pic>
        <p:nvPicPr>
          <p:cNvPr id="5" name="Picture 4" descr="T15.3.png"/>
          <p:cNvPicPr>
            <a:picLocks noChangeAspect="1"/>
          </p:cNvPicPr>
          <p:nvPr/>
        </p:nvPicPr>
        <p:blipFill>
          <a:blip r:embed="rId2"/>
          <a:stretch>
            <a:fillRect/>
          </a:stretch>
        </p:blipFill>
        <p:spPr>
          <a:xfrm>
            <a:off x="484056" y="1638301"/>
            <a:ext cx="7656643" cy="295482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a:t>Direct Marketing and Other</a:t>
            </a:r>
            <a:br>
              <a:rPr lang="en-US"/>
            </a:br>
            <a:r>
              <a:rPr lang="en-US"/>
              <a:t>Nonstore Retailing</a:t>
            </a:r>
            <a:endParaRPr lang="en-US" dirty="0"/>
          </a:p>
        </p:txBody>
      </p:sp>
      <p:sp>
        <p:nvSpPr>
          <p:cNvPr id="60418"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Direct marketing </a:t>
            </a:r>
            <a:r>
              <a:rPr lang="en-US" dirty="0">
                <a:latin typeface="Cambria" pitchFamily="18" charset="0"/>
              </a:rPr>
              <a:t>- Direct communications, </a:t>
            </a:r>
            <a:r>
              <a:rPr lang="en-US" dirty="0">
                <a:highlight>
                  <a:srgbClr val="FFFF00"/>
                </a:highlight>
                <a:latin typeface="Cambria" pitchFamily="18" charset="0"/>
              </a:rPr>
              <a:t>other than personal sales contacts</a:t>
            </a:r>
            <a:r>
              <a:rPr lang="en-US" dirty="0">
                <a:latin typeface="Cambria" pitchFamily="18" charset="0"/>
              </a:rPr>
              <a:t>, between buyer and seller, designed to:</a:t>
            </a:r>
          </a:p>
          <a:p>
            <a:pPr lvl="1"/>
            <a:r>
              <a:rPr lang="en-US" dirty="0">
                <a:latin typeface="Cambria" pitchFamily="18" charset="0"/>
              </a:rPr>
              <a:t>Generate sales, information requests, or store or website visits</a:t>
            </a:r>
          </a:p>
        </p:txBody>
      </p:sp>
      <p:sp>
        <p:nvSpPr>
          <p:cNvPr id="604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DCC07-549B-424C-BFF2-D4BF3DA298C9}" type="slidenum">
              <a:rPr lang="en-US" smtClean="0">
                <a:cs typeface="Arial" charset="0"/>
              </a:rPr>
              <a:pPr fontAlgn="base">
                <a:spcBef>
                  <a:spcPct val="0"/>
                </a:spcBef>
                <a:spcAft>
                  <a:spcPct val="0"/>
                </a:spcAft>
              </a:pPr>
              <a:t>48</a:t>
            </a:fld>
            <a:endParaRPr lang="en-US">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Direct Mail</a:t>
            </a:r>
          </a:p>
        </p:txBody>
      </p:sp>
      <p:sp>
        <p:nvSpPr>
          <p:cNvPr id="61442" name="Content Placeholder 2"/>
          <p:cNvSpPr>
            <a:spLocks noGrp="1"/>
          </p:cNvSpPr>
          <p:nvPr>
            <p:ph idx="1"/>
          </p:nvPr>
        </p:nvSpPr>
        <p:spPr>
          <a:xfrm>
            <a:off x="457200" y="1255713"/>
            <a:ext cx="8229600" cy="4714875"/>
          </a:xfrm>
        </p:spPr>
        <p:txBody>
          <a:bodyPr/>
          <a:lstStyle/>
          <a:p>
            <a:pPr>
              <a:spcBef>
                <a:spcPts val="1000"/>
              </a:spcBef>
            </a:pPr>
            <a:r>
              <a:rPr lang="en-US">
                <a:latin typeface="Cambria" pitchFamily="18" charset="0"/>
              </a:rPr>
              <a:t>Comes in a variety of forms, including postcards, letters, and catalogs</a:t>
            </a:r>
          </a:p>
          <a:p>
            <a:pPr>
              <a:spcBef>
                <a:spcPts val="1000"/>
              </a:spcBef>
            </a:pPr>
            <a:r>
              <a:rPr lang="en-US">
                <a:latin typeface="Cambria" pitchFamily="18" charset="0"/>
              </a:rPr>
              <a:t>Can narrowly target a market, achieve good coverage, send messages quickly, and personalize mailing pieces</a:t>
            </a:r>
          </a:p>
          <a:p>
            <a:pPr>
              <a:spcBef>
                <a:spcPts val="1000"/>
              </a:spcBef>
            </a:pPr>
            <a:r>
              <a:rPr lang="en-US">
                <a:latin typeface="Cambria" pitchFamily="18" charset="0"/>
              </a:rPr>
              <a:t>Relatively high response rates</a:t>
            </a:r>
          </a:p>
        </p:txBody>
      </p:sp>
      <p:sp>
        <p:nvSpPr>
          <p:cNvPr id="614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ED485-EBEA-44C0-950C-EF53C161DCDA}" type="slidenum">
              <a:rPr lang="en-US">
                <a:cs typeface="Arial" charset="0"/>
              </a:rPr>
              <a:pPr fontAlgn="base">
                <a:spcBef>
                  <a:spcPct val="0"/>
                </a:spcBef>
                <a:spcAft>
                  <a:spcPct val="0"/>
                </a:spcAft>
              </a:pPr>
              <a:t>49</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Evolution</a:t>
            </a:r>
            <a:r>
              <a:rPr lang="tr-TR" dirty="0"/>
              <a:t>/</a:t>
            </a:r>
            <a:r>
              <a:rPr lang="tr-TR" dirty="0" err="1"/>
              <a:t>Progress</a:t>
            </a:r>
            <a:r>
              <a:rPr lang="en-US" dirty="0"/>
              <a:t> of Retailing</a:t>
            </a:r>
          </a:p>
        </p:txBody>
      </p:sp>
      <p:sp>
        <p:nvSpPr>
          <p:cNvPr id="20482" name="Content Placeholder 2"/>
          <p:cNvSpPr>
            <a:spLocks noGrp="1"/>
          </p:cNvSpPr>
          <p:nvPr>
            <p:ph idx="1"/>
          </p:nvPr>
        </p:nvSpPr>
        <p:spPr>
          <a:xfrm>
            <a:off x="373224" y="1255713"/>
            <a:ext cx="8472196" cy="5107765"/>
          </a:xfrm>
        </p:spPr>
        <p:txBody>
          <a:bodyPr/>
          <a:lstStyle/>
          <a:p>
            <a:r>
              <a:rPr lang="en-US" dirty="0">
                <a:latin typeface="Cambria" pitchFamily="18" charset="0"/>
              </a:rPr>
              <a:t>The general store</a:t>
            </a:r>
            <a:r>
              <a:rPr lang="tr-TR" dirty="0">
                <a:latin typeface="Cambria" pitchFamily="18" charset="0"/>
              </a:rPr>
              <a:t> (</a:t>
            </a:r>
            <a:r>
              <a:rPr lang="en-US" i="1" dirty="0">
                <a:latin typeface="Cambria" pitchFamily="18" charset="0"/>
              </a:rPr>
              <a:t>a retail store located usually in a small or rural community that carries a wide variety of goods including groceries but is not divided into departments</a:t>
            </a:r>
            <a:r>
              <a:rPr lang="tr-TR" dirty="0">
                <a:latin typeface="Cambria" pitchFamily="18" charset="0"/>
              </a:rPr>
              <a:t>)</a:t>
            </a:r>
            <a:r>
              <a:rPr lang="en-US" dirty="0">
                <a:latin typeface="Cambria" pitchFamily="18" charset="0"/>
              </a:rPr>
              <a:t> – First type of retail institution</a:t>
            </a:r>
          </a:p>
          <a:p>
            <a:r>
              <a:rPr lang="en-US" dirty="0">
                <a:latin typeface="Cambria" pitchFamily="18" charset="0"/>
              </a:rPr>
              <a:t>Rise of supermarkets in the early 1930s</a:t>
            </a:r>
          </a:p>
          <a:p>
            <a:r>
              <a:rPr lang="en-US" dirty="0">
                <a:latin typeface="Cambria" pitchFamily="18" charset="0"/>
              </a:rPr>
              <a:t>Discount stores in the 1950s</a:t>
            </a:r>
          </a:p>
          <a:p>
            <a:r>
              <a:rPr lang="en-US" dirty="0">
                <a:latin typeface="Cambria" pitchFamily="18" charset="0"/>
              </a:rPr>
              <a:t>Convenience stores in the 1960s</a:t>
            </a:r>
          </a:p>
          <a:p>
            <a:r>
              <a:rPr lang="en-US" dirty="0">
                <a:latin typeface="Cambria" pitchFamily="18" charset="0"/>
              </a:rPr>
              <a:t>Off-price retailers in the 1980s and 1990s</a:t>
            </a:r>
          </a:p>
        </p:txBody>
      </p:sp>
      <p:sp>
        <p:nvSpPr>
          <p:cNvPr id="204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1CF777-65EA-46B3-9996-CD7199FC79E7}"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Direct Mail</a:t>
            </a:r>
          </a:p>
        </p:txBody>
      </p:sp>
      <p:sp>
        <p:nvSpPr>
          <p:cNvPr id="62466" name="Content Placeholder 2"/>
          <p:cNvSpPr>
            <a:spLocks noGrp="1"/>
          </p:cNvSpPr>
          <p:nvPr>
            <p:ph idx="1"/>
          </p:nvPr>
        </p:nvSpPr>
        <p:spPr>
          <a:xfrm>
            <a:off x="457200" y="1255713"/>
            <a:ext cx="8229600" cy="4714875"/>
          </a:xfrm>
        </p:spPr>
        <p:txBody>
          <a:bodyPr/>
          <a:lstStyle/>
          <a:p>
            <a:pPr>
              <a:spcBef>
                <a:spcPts val="1000"/>
              </a:spcBef>
            </a:pPr>
            <a:r>
              <a:rPr lang="en-US">
                <a:latin typeface="Cambria" pitchFamily="18" charset="0"/>
              </a:rPr>
              <a:t>High per-reader cost</a:t>
            </a:r>
          </a:p>
          <a:p>
            <a:pPr>
              <a:spcBef>
                <a:spcPts val="1000"/>
              </a:spcBef>
            </a:pPr>
            <a:r>
              <a:rPr lang="en-US">
                <a:latin typeface="Cambria" pitchFamily="18" charset="0"/>
              </a:rPr>
              <a:t>Effectiveness depends on quality</a:t>
            </a:r>
          </a:p>
          <a:p>
            <a:pPr>
              <a:spcBef>
                <a:spcPts val="1000"/>
              </a:spcBef>
            </a:pPr>
            <a:r>
              <a:rPr lang="en-US">
                <a:latin typeface="Cambria" pitchFamily="18" charset="0"/>
              </a:rPr>
              <a:t>Considered “junk mail” by some consumers</a:t>
            </a:r>
          </a:p>
          <a:p>
            <a:pPr>
              <a:spcBef>
                <a:spcPts val="1000"/>
              </a:spcBef>
            </a:pPr>
            <a:r>
              <a:rPr lang="en-US">
                <a:latin typeface="Cambria" pitchFamily="18" charset="0"/>
              </a:rPr>
              <a:t>Relies on database technology</a:t>
            </a:r>
          </a:p>
          <a:p>
            <a:pPr>
              <a:spcBef>
                <a:spcPts val="1000"/>
              </a:spcBef>
            </a:pPr>
            <a:r>
              <a:rPr lang="en-US">
                <a:latin typeface="Cambria" pitchFamily="18" charset="0"/>
              </a:rPr>
              <a:t>Includes catalog marketing</a:t>
            </a:r>
          </a:p>
          <a:p>
            <a:endParaRPr lang="en-US">
              <a:latin typeface="Cambria" pitchFamily="18" charset="0"/>
            </a:endParaRPr>
          </a:p>
        </p:txBody>
      </p:sp>
      <p:sp>
        <p:nvSpPr>
          <p:cNvPr id="624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FAE41-9774-4784-986C-F72292CFE54F}" type="slidenum">
              <a:rPr lang="en-US">
                <a:cs typeface="Arial" charset="0"/>
              </a:rPr>
              <a:pPr fontAlgn="base">
                <a:spcBef>
                  <a:spcPct val="0"/>
                </a:spcBef>
                <a:spcAft>
                  <a:spcPct val="0"/>
                </a:spcAft>
              </a:pPr>
              <a:t>50</a:t>
            </a:fld>
            <a:endParaRPr lang="en-US">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Direct Selling</a:t>
            </a:r>
          </a:p>
        </p:txBody>
      </p:sp>
      <p:sp>
        <p:nvSpPr>
          <p:cNvPr id="63490" name="Content Placeholder 2"/>
          <p:cNvSpPr>
            <a:spLocks noGrp="1"/>
          </p:cNvSpPr>
          <p:nvPr>
            <p:ph sz="half" idx="1"/>
          </p:nvPr>
        </p:nvSpPr>
        <p:spPr>
          <a:xfrm>
            <a:off x="457200" y="1600200"/>
            <a:ext cx="4038600" cy="4525963"/>
          </a:xfrm>
        </p:spPr>
        <p:txBody>
          <a:bodyPr wrap="square" anchor="t">
            <a:normAutofit/>
          </a:bodyPr>
          <a:lstStyle/>
          <a:p>
            <a:r>
              <a:rPr lang="en-US"/>
              <a:t>Manufacturers sell directly to consumers</a:t>
            </a:r>
          </a:p>
          <a:p>
            <a:endParaRPr lang="en-US"/>
          </a:p>
        </p:txBody>
      </p:sp>
      <p:pic>
        <p:nvPicPr>
          <p:cNvPr id="3" name="Resim 2">
            <a:extLst>
              <a:ext uri="{FF2B5EF4-FFF2-40B4-BE49-F238E27FC236}">
                <a16:creationId xmlns:a16="http://schemas.microsoft.com/office/drawing/2014/main" id="{B550EAFE-0411-48D3-82F6-5FD30E72302F}"/>
              </a:ext>
            </a:extLst>
          </p:cNvPr>
          <p:cNvPicPr>
            <a:picLocks noChangeAspect="1"/>
          </p:cNvPicPr>
          <p:nvPr/>
        </p:nvPicPr>
        <p:blipFill rotWithShape="1">
          <a:blip r:embed="rId2"/>
          <a:srcRect l="35030" r="19645" b="-1"/>
          <a:stretch/>
        </p:blipFill>
        <p:spPr>
          <a:xfrm>
            <a:off x="4648200" y="1600200"/>
            <a:ext cx="4038600" cy="4525963"/>
          </a:xfrm>
          <a:prstGeom prst="rect">
            <a:avLst/>
          </a:prstGeom>
          <a:noFill/>
        </p:spPr>
      </p:pic>
      <p:sp>
        <p:nvSpPr>
          <p:cNvPr id="63491"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85BF4594-2135-4CB7-99A4-A586ED1AE027}" type="slidenum">
              <a:rPr lang="en-US"/>
              <a:pPr fontAlgn="base">
                <a:spcBef>
                  <a:spcPct val="0"/>
                </a:spcBef>
                <a:spcAft>
                  <a:spcPts val="600"/>
                </a:spcAft>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Direct-Response Retailing</a:t>
            </a:r>
          </a:p>
        </p:txBody>
      </p:sp>
      <p:sp>
        <p:nvSpPr>
          <p:cNvPr id="64514" name="Content Placeholder 2"/>
          <p:cNvSpPr>
            <a:spLocks noGrp="1"/>
          </p:cNvSpPr>
          <p:nvPr>
            <p:ph idx="1"/>
          </p:nvPr>
        </p:nvSpPr>
        <p:spPr>
          <a:xfrm>
            <a:off x="457200" y="1255713"/>
            <a:ext cx="8229600" cy="4714875"/>
          </a:xfrm>
        </p:spPr>
        <p:txBody>
          <a:bodyPr/>
          <a:lstStyle/>
          <a:p>
            <a:r>
              <a:rPr lang="en-US" sz="2400">
                <a:latin typeface="Cambria" pitchFamily="18" charset="0"/>
              </a:rPr>
              <a:t>Customers order merchandise by mail or telephone, by visiting a mail-order desk in a retail store, or by computer or fax machine</a:t>
            </a:r>
          </a:p>
          <a:p>
            <a:r>
              <a:rPr lang="en-US" sz="2400">
                <a:latin typeface="Cambria" pitchFamily="18" charset="0"/>
              </a:rPr>
              <a:t>Increasingly reaching buyers through the Internet and through unique catalogs</a:t>
            </a:r>
          </a:p>
          <a:p>
            <a:r>
              <a:rPr lang="en-US" sz="2400">
                <a:latin typeface="Cambria" pitchFamily="18" charset="0"/>
              </a:rPr>
              <a:t>Includes home shopping aided by television promotion, such as infomercials</a:t>
            </a:r>
          </a:p>
          <a:p>
            <a:endParaRPr lang="en-US" dirty="0">
              <a:latin typeface="Cambria" pitchFamily="18" charset="0"/>
            </a:endParaRPr>
          </a:p>
        </p:txBody>
      </p:sp>
      <p:sp>
        <p:nvSpPr>
          <p:cNvPr id="645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1031DD-AB95-46CE-8D58-E92137921363}" type="slidenum">
              <a:rPr lang="en-US" smtClean="0">
                <a:cs typeface="Arial" charset="0"/>
              </a:rPr>
              <a:pPr fontAlgn="base">
                <a:spcBef>
                  <a:spcPct val="0"/>
                </a:spcBef>
                <a:spcAft>
                  <a:spcPct val="0"/>
                </a:spcAft>
              </a:pPr>
              <a:t>52</a:t>
            </a:fld>
            <a:endParaRPr lang="en-US">
              <a:cs typeface="Arial" charset="0"/>
            </a:endParaRPr>
          </a:p>
        </p:txBody>
      </p:sp>
      <p:pic>
        <p:nvPicPr>
          <p:cNvPr id="3" name="Resim 2">
            <a:extLst>
              <a:ext uri="{FF2B5EF4-FFF2-40B4-BE49-F238E27FC236}">
                <a16:creationId xmlns:a16="http://schemas.microsoft.com/office/drawing/2014/main" id="{AC205EDC-074F-4C77-BEEA-E622BD7EF6C4}"/>
              </a:ext>
            </a:extLst>
          </p:cNvPr>
          <p:cNvPicPr>
            <a:picLocks noChangeAspect="1"/>
          </p:cNvPicPr>
          <p:nvPr/>
        </p:nvPicPr>
        <p:blipFill>
          <a:blip r:embed="rId2"/>
          <a:stretch>
            <a:fillRect/>
          </a:stretch>
        </p:blipFill>
        <p:spPr>
          <a:xfrm>
            <a:off x="3778898" y="3788230"/>
            <a:ext cx="4525347" cy="219029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Telemarketing</a:t>
            </a:r>
          </a:p>
        </p:txBody>
      </p:sp>
      <p:sp>
        <p:nvSpPr>
          <p:cNvPr id="65538" name="Content Placeholder 2"/>
          <p:cNvSpPr>
            <a:spLocks noGrp="1"/>
          </p:cNvSpPr>
          <p:nvPr>
            <p:ph sz="half" idx="1"/>
          </p:nvPr>
        </p:nvSpPr>
        <p:spPr>
          <a:xfrm>
            <a:off x="457200" y="1600200"/>
            <a:ext cx="4038600" cy="4525963"/>
          </a:xfrm>
        </p:spPr>
        <p:txBody>
          <a:bodyPr wrap="square" anchor="t">
            <a:normAutofit/>
          </a:bodyPr>
          <a:lstStyle/>
          <a:p>
            <a:r>
              <a:rPr lang="en-US"/>
              <a:t>Direct marketing conducted by telephone</a:t>
            </a:r>
          </a:p>
          <a:p>
            <a:r>
              <a:rPr lang="en-US"/>
              <a:t>Most frequently used form of direct marketing</a:t>
            </a:r>
          </a:p>
          <a:p>
            <a:endParaRPr lang="en-US"/>
          </a:p>
        </p:txBody>
      </p:sp>
      <p:pic>
        <p:nvPicPr>
          <p:cNvPr id="3" name="Resim 2">
            <a:extLst>
              <a:ext uri="{FF2B5EF4-FFF2-40B4-BE49-F238E27FC236}">
                <a16:creationId xmlns:a16="http://schemas.microsoft.com/office/drawing/2014/main" id="{72FE5936-2249-4ED5-AFFB-87B44AB2328B}"/>
              </a:ext>
            </a:extLst>
          </p:cNvPr>
          <p:cNvPicPr>
            <a:picLocks noChangeAspect="1"/>
          </p:cNvPicPr>
          <p:nvPr/>
        </p:nvPicPr>
        <p:blipFill rotWithShape="1">
          <a:blip r:embed="rId2"/>
          <a:srcRect l="29898" r="10722"/>
          <a:stretch/>
        </p:blipFill>
        <p:spPr>
          <a:xfrm>
            <a:off x="4648200" y="1600200"/>
            <a:ext cx="4038600" cy="4525963"/>
          </a:xfrm>
          <a:prstGeom prst="rect">
            <a:avLst/>
          </a:prstGeom>
          <a:noFill/>
        </p:spPr>
      </p:pic>
      <p:sp>
        <p:nvSpPr>
          <p:cNvPr id="65539"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BC61CCD3-6C1B-4975-AF9A-A3674240BC55}" type="slidenum">
              <a:rPr lang="en-US"/>
              <a:pPr fontAlgn="base">
                <a:spcBef>
                  <a:spcPct val="0"/>
                </a:spcBef>
                <a:spcAft>
                  <a:spcPts val="600"/>
                </a:spcAft>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Internet Retailing</a:t>
            </a:r>
          </a:p>
        </p:txBody>
      </p:sp>
      <p:sp>
        <p:nvSpPr>
          <p:cNvPr id="66562" name="Content Placeholder 2"/>
          <p:cNvSpPr>
            <a:spLocks noGrp="1"/>
          </p:cNvSpPr>
          <p:nvPr>
            <p:ph sz="half" idx="1"/>
          </p:nvPr>
        </p:nvSpPr>
        <p:spPr>
          <a:xfrm>
            <a:off x="457200" y="1600200"/>
            <a:ext cx="4038600" cy="4525963"/>
          </a:xfrm>
        </p:spPr>
        <p:txBody>
          <a:bodyPr wrap="square" anchor="t">
            <a:normAutofit/>
          </a:bodyPr>
          <a:lstStyle/>
          <a:p>
            <a:pPr>
              <a:lnSpc>
                <a:spcPct val="90000"/>
              </a:lnSpc>
            </a:pPr>
            <a:r>
              <a:rPr lang="en-US" sz="1800" dirty="0"/>
              <a:t>Selling directly to consumers via virtual storefronts</a:t>
            </a:r>
            <a:r>
              <a:rPr lang="tr-TR" sz="1800" dirty="0"/>
              <a:t> (</a:t>
            </a:r>
            <a:r>
              <a:rPr lang="tr-TR" sz="1800" dirty="0" err="1"/>
              <a:t>virtual</a:t>
            </a:r>
            <a:r>
              <a:rPr lang="tr-TR" sz="1800" dirty="0"/>
              <a:t> </a:t>
            </a:r>
            <a:r>
              <a:rPr lang="tr-TR" sz="1800" dirty="0" err="1"/>
              <a:t>showcase</a:t>
            </a:r>
            <a:r>
              <a:rPr lang="tr-TR" sz="1800" dirty="0"/>
              <a:t>)</a:t>
            </a:r>
            <a:endParaRPr lang="en-US" sz="1800" dirty="0"/>
          </a:p>
          <a:p>
            <a:pPr>
              <a:lnSpc>
                <a:spcPct val="90000"/>
              </a:lnSpc>
            </a:pPr>
            <a:r>
              <a:rPr lang="en-US" sz="1800" dirty="0"/>
              <a:t>Internet-based retailers keep little or no inventory</a:t>
            </a:r>
          </a:p>
          <a:p>
            <a:pPr lvl="1">
              <a:lnSpc>
                <a:spcPct val="90000"/>
              </a:lnSpc>
            </a:pPr>
            <a:r>
              <a:rPr lang="en-US" sz="1800" dirty="0"/>
              <a:t>Fill customer orders directly from vendors</a:t>
            </a:r>
          </a:p>
          <a:p>
            <a:pPr>
              <a:lnSpc>
                <a:spcPct val="90000"/>
              </a:lnSpc>
            </a:pPr>
            <a:r>
              <a:rPr lang="en-US" sz="1800" dirty="0"/>
              <a:t>Some traditional </a:t>
            </a:r>
            <a:r>
              <a:rPr lang="en-US" sz="1800" dirty="0">
                <a:highlight>
                  <a:srgbClr val="FFFF00"/>
                </a:highlight>
              </a:rPr>
              <a:t>brick-and-mortar stores</a:t>
            </a:r>
            <a:r>
              <a:rPr lang="tr-TR" sz="1800" dirty="0"/>
              <a:t> (</a:t>
            </a:r>
            <a:r>
              <a:rPr lang="en-US" sz="1800" i="1" dirty="0"/>
              <a:t>refers to a traditional street-side business that offers products and services to its customers face-to-face in an office or store that the business owns or rents. The local grocery store and the corner bank are examples of brick-and-mortar</a:t>
            </a:r>
            <a:r>
              <a:rPr lang="tr-TR" sz="1800" dirty="0"/>
              <a:t>)</a:t>
            </a:r>
            <a:r>
              <a:rPr lang="en-US" sz="1800" dirty="0"/>
              <a:t> companies have successfully extended their presence to the Web</a:t>
            </a:r>
            <a:r>
              <a:rPr lang="tr-TR" sz="1800" dirty="0"/>
              <a:t>.</a:t>
            </a:r>
            <a:endParaRPr lang="en-US" sz="1800" dirty="0"/>
          </a:p>
          <a:p>
            <a:pPr>
              <a:lnSpc>
                <a:spcPct val="90000"/>
              </a:lnSpc>
            </a:pPr>
            <a:endParaRPr lang="en-US" sz="2400" dirty="0"/>
          </a:p>
        </p:txBody>
      </p:sp>
      <p:pic>
        <p:nvPicPr>
          <p:cNvPr id="3" name="Resim 2">
            <a:extLst>
              <a:ext uri="{FF2B5EF4-FFF2-40B4-BE49-F238E27FC236}">
                <a16:creationId xmlns:a16="http://schemas.microsoft.com/office/drawing/2014/main" id="{EA4B859F-F0BE-4204-A0BA-FBABD05CC08E}"/>
              </a:ext>
            </a:extLst>
          </p:cNvPr>
          <p:cNvPicPr>
            <a:picLocks noChangeAspect="1"/>
          </p:cNvPicPr>
          <p:nvPr/>
        </p:nvPicPr>
        <p:blipFill rotWithShape="1">
          <a:blip r:embed="rId2"/>
          <a:srcRect l="15503" r="34527" b="-1"/>
          <a:stretch/>
        </p:blipFill>
        <p:spPr>
          <a:xfrm>
            <a:off x="4648200" y="1600200"/>
            <a:ext cx="4038600" cy="4525963"/>
          </a:xfrm>
          <a:prstGeom prst="rect">
            <a:avLst/>
          </a:prstGeom>
          <a:noFill/>
        </p:spPr>
      </p:pic>
      <p:sp>
        <p:nvSpPr>
          <p:cNvPr id="6656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3A508E08-43F3-417A-B0FE-BE25B9B19A3E}" type="slidenum">
              <a:rPr lang="en-US"/>
              <a:pPr fontAlgn="base">
                <a:spcBef>
                  <a:spcPct val="0"/>
                </a:spcBef>
                <a:spcAft>
                  <a:spcPts val="600"/>
                </a:spcAft>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fontAlgn="auto">
              <a:spcAft>
                <a:spcPts val="0"/>
              </a:spcAft>
              <a:defRPr/>
            </a:pPr>
            <a:r>
              <a:rPr lang="en-US" dirty="0"/>
              <a:t>Automatic Merchandising</a:t>
            </a:r>
          </a:p>
        </p:txBody>
      </p:sp>
      <p:sp>
        <p:nvSpPr>
          <p:cNvPr id="67586" name="Content Placeholder 2"/>
          <p:cNvSpPr>
            <a:spLocks noGrp="1"/>
          </p:cNvSpPr>
          <p:nvPr>
            <p:ph sz="half" idx="1"/>
          </p:nvPr>
        </p:nvSpPr>
        <p:spPr>
          <a:xfrm>
            <a:off x="457200" y="1600200"/>
            <a:ext cx="3648269" cy="4525963"/>
          </a:xfrm>
        </p:spPr>
        <p:txBody>
          <a:bodyPr wrap="square" anchor="t">
            <a:normAutofit/>
          </a:bodyPr>
          <a:lstStyle/>
          <a:p>
            <a:r>
              <a:rPr lang="en-US" dirty="0"/>
              <a:t>Uses vending machines to offer a wider variety of goods</a:t>
            </a:r>
          </a:p>
          <a:p>
            <a:r>
              <a:rPr lang="en-US" dirty="0"/>
              <a:t>As technology advances, high-end products are being sold in vending machines</a:t>
            </a:r>
          </a:p>
        </p:txBody>
      </p:sp>
      <p:pic>
        <p:nvPicPr>
          <p:cNvPr id="3" name="Resim 2">
            <a:extLst>
              <a:ext uri="{FF2B5EF4-FFF2-40B4-BE49-F238E27FC236}">
                <a16:creationId xmlns:a16="http://schemas.microsoft.com/office/drawing/2014/main" id="{60600B8E-212A-4D82-8A0B-5E2AE97A8280}"/>
              </a:ext>
            </a:extLst>
          </p:cNvPr>
          <p:cNvPicPr>
            <a:picLocks noChangeAspect="1"/>
          </p:cNvPicPr>
          <p:nvPr/>
        </p:nvPicPr>
        <p:blipFill>
          <a:blip r:embed="rId2"/>
          <a:stretch>
            <a:fillRect/>
          </a:stretch>
        </p:blipFill>
        <p:spPr>
          <a:xfrm>
            <a:off x="3928187" y="2006082"/>
            <a:ext cx="5113176" cy="3331028"/>
          </a:xfrm>
          <a:prstGeom prst="rect">
            <a:avLst/>
          </a:prstGeom>
          <a:noFill/>
        </p:spPr>
      </p:pic>
      <p:sp>
        <p:nvSpPr>
          <p:cNvPr id="67587"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pPr>
            <a:fld id="{F5B00A84-BE24-4F67-B951-13369E10A7D7}" type="slidenum">
              <a:rPr lang="en-US"/>
              <a:pPr fontAlgn="base">
                <a:spcBef>
                  <a:spcPct val="0"/>
                </a:spcBef>
                <a:spcAft>
                  <a:spcPts val="600"/>
                </a:spcAft>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a:t>GaGa</a:t>
            </a:r>
            <a:r>
              <a:rPr lang="en-US" dirty="0"/>
              <a:t> </a:t>
            </a:r>
            <a:r>
              <a:rPr lang="en-US" dirty="0" err="1"/>
              <a:t>SherBetter</a:t>
            </a:r>
            <a:r>
              <a:rPr lang="en-US" dirty="0"/>
              <a:t> Video</a:t>
            </a:r>
          </a:p>
        </p:txBody>
      </p:sp>
      <p:sp>
        <p:nvSpPr>
          <p:cNvPr id="6861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EA205D-2BE4-4C48-BAB0-AD3F971DD0E5}" type="slidenum">
              <a:rPr lang="en-US">
                <a:cs typeface="Arial" charset="0"/>
              </a:rPr>
              <a:pPr fontAlgn="base">
                <a:spcBef>
                  <a:spcPct val="0"/>
                </a:spcBef>
                <a:spcAft>
                  <a:spcPct val="0"/>
                </a:spcAft>
              </a:pPr>
              <a:t>56</a:t>
            </a:fld>
            <a:endParaRPr lang="en-US">
              <a:cs typeface="Arial" charset="0"/>
            </a:endParaRPr>
          </a:p>
        </p:txBody>
      </p:sp>
      <p:sp>
        <p:nvSpPr>
          <p:cNvPr id="4" name="TextBox 3"/>
          <p:cNvSpPr txBox="1"/>
          <p:nvPr/>
        </p:nvSpPr>
        <p:spPr>
          <a:xfrm>
            <a:off x="609600" y="1810434"/>
            <a:ext cx="7394714" cy="923330"/>
          </a:xfrm>
          <a:prstGeom prst="rect">
            <a:avLst/>
          </a:prstGeom>
          <a:noFill/>
        </p:spPr>
        <p:txBody>
          <a:bodyPr wrap="square" rtlCol="0">
            <a:spAutoFit/>
          </a:bodyPr>
          <a:lstStyle/>
          <a:p>
            <a:r>
              <a:rPr lang="en-US" u="sng" dirty="0">
                <a:latin typeface="+mn-lt"/>
                <a:hlinkClick r:id="rId2"/>
              </a:rPr>
              <a:t>http://www.cengage.com/marketing/book_content/boone_9781133628460/videos/ch15.html</a:t>
            </a:r>
            <a:endParaRPr lang="en-US" u="sng" dirty="0">
              <a:latin typeface="+mn-lt"/>
            </a:endParaRPr>
          </a:p>
          <a:p>
            <a:endParaRPr lang="en-US" dirty="0">
              <a:latin typeface="+mn-lt"/>
            </a:endParaRPr>
          </a:p>
        </p:txBody>
      </p:sp>
      <p:sp>
        <p:nvSpPr>
          <p:cNvPr id="5" name="Title 1"/>
          <p:cNvSpPr txBox="1">
            <a:spLocks/>
          </p:cNvSpPr>
          <p:nvPr/>
        </p:nvSpPr>
        <p:spPr>
          <a:xfrm>
            <a:off x="609600" y="3084301"/>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10000"/>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prstClr val="black"/>
                </a:solidFill>
                <a:effectLst/>
                <a:uLnTx/>
                <a:uFillTx/>
                <a:latin typeface="Trebuchet MS Bold"/>
                <a:ea typeface="+mj-ea"/>
                <a:cs typeface="Trebuchet MS Bold"/>
              </a:rPr>
              <a:t>Scripps Networks Interactive &amp; Food Network Video</a:t>
            </a:r>
            <a:endParaRPr kumimoji="0" lang="en-US" sz="3400" b="1" i="0" u="none" strike="noStrike" kern="1200" cap="none" spc="0" normalizeH="0" baseline="0" noProof="0" dirty="0">
              <a:ln>
                <a:noFill/>
              </a:ln>
              <a:solidFill>
                <a:schemeClr val="tx1"/>
              </a:solidFill>
              <a:effectLst/>
              <a:uLnTx/>
              <a:uFillTx/>
              <a:latin typeface="Trebuchet MS Bold"/>
              <a:ea typeface="+mj-ea"/>
              <a:cs typeface="Trebuchet MS Bold"/>
            </a:endParaRPr>
          </a:p>
        </p:txBody>
      </p:sp>
      <p:sp>
        <p:nvSpPr>
          <p:cNvPr id="6" name="TextBox 5"/>
          <p:cNvSpPr txBox="1"/>
          <p:nvPr/>
        </p:nvSpPr>
        <p:spPr>
          <a:xfrm>
            <a:off x="609600" y="4585252"/>
            <a:ext cx="7421217" cy="923330"/>
          </a:xfrm>
          <a:prstGeom prst="rect">
            <a:avLst/>
          </a:prstGeom>
          <a:noFill/>
        </p:spPr>
        <p:txBody>
          <a:bodyPr wrap="square" rtlCol="0">
            <a:spAutoFit/>
          </a:bodyPr>
          <a:lstStyle/>
          <a:p>
            <a:r>
              <a:rPr lang="en-US" u="sng" dirty="0">
                <a:latin typeface="+mn-lt"/>
                <a:hlinkClick r:id="rId3"/>
              </a:rPr>
              <a:t>http://www.cengage.com/marketing/book_content/boone_9781133628460/videos/part5.html</a:t>
            </a:r>
            <a:endParaRPr lang="en-US" u="sng" dirty="0">
              <a:latin typeface="+mn-lt"/>
            </a:endParaRPr>
          </a:p>
          <a:p>
            <a:endParaRPr lang="en-U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Evolution of Retailing</a:t>
            </a:r>
          </a:p>
        </p:txBody>
      </p:sp>
      <p:sp>
        <p:nvSpPr>
          <p:cNvPr id="21506" name="Content Placeholder 2"/>
          <p:cNvSpPr>
            <a:spLocks noGrp="1"/>
          </p:cNvSpPr>
          <p:nvPr>
            <p:ph idx="1"/>
          </p:nvPr>
        </p:nvSpPr>
        <p:spPr>
          <a:xfrm>
            <a:off x="457200" y="1255713"/>
            <a:ext cx="8229600" cy="4714875"/>
          </a:xfrm>
        </p:spPr>
        <p:txBody>
          <a:bodyPr/>
          <a:lstStyle/>
          <a:p>
            <a:r>
              <a:rPr lang="en-US" b="1" dirty="0">
                <a:solidFill>
                  <a:srgbClr val="FF0000"/>
                </a:solidFill>
                <a:latin typeface="Cambria" pitchFamily="18" charset="0"/>
              </a:rPr>
              <a:t>Wheel of retailing </a:t>
            </a:r>
            <a:r>
              <a:rPr lang="en-US" dirty="0">
                <a:latin typeface="Cambria" pitchFamily="18" charset="0"/>
              </a:rPr>
              <a:t>- Hypothesis that each new type of retailer gains a competitive foothold</a:t>
            </a:r>
            <a:r>
              <a:rPr lang="tr-TR" dirty="0">
                <a:latin typeface="Cambria" pitchFamily="18" charset="0"/>
              </a:rPr>
              <a:t>/</a:t>
            </a:r>
            <a:r>
              <a:rPr lang="tr-TR" dirty="0" err="1">
                <a:latin typeface="Cambria" pitchFamily="18" charset="0"/>
              </a:rPr>
              <a:t>bridgehead</a:t>
            </a:r>
            <a:r>
              <a:rPr lang="en-US" dirty="0">
                <a:latin typeface="Cambria" pitchFamily="18" charset="0"/>
              </a:rPr>
              <a:t> by offering lower prices than current suppliers charge, the result of reducing or eliminating services</a:t>
            </a:r>
            <a:r>
              <a:rPr lang="tr-TR" dirty="0">
                <a:latin typeface="Cambria" pitchFamily="18" charset="0"/>
              </a:rPr>
              <a:t> (</a:t>
            </a:r>
            <a:r>
              <a:rPr lang="tr-TR" dirty="0" err="1">
                <a:latin typeface="Cambria" pitchFamily="18" charset="0"/>
              </a:rPr>
              <a:t>cost</a:t>
            </a:r>
            <a:r>
              <a:rPr lang="tr-TR" dirty="0">
                <a:latin typeface="Cambria" pitchFamily="18" charset="0"/>
              </a:rPr>
              <a:t>).</a:t>
            </a:r>
            <a:endParaRPr lang="en-US" dirty="0">
              <a:latin typeface="Cambria" pitchFamily="18" charset="0"/>
            </a:endParaRPr>
          </a:p>
        </p:txBody>
      </p:sp>
      <p:sp>
        <p:nvSpPr>
          <p:cNvPr id="215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3AA493-4F71-48D8-8BDD-86E58369E1C8}"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DE5D48-FB43-40D1-A349-C9E83613391D}"/>
              </a:ext>
            </a:extLst>
          </p:cNvPr>
          <p:cNvSpPr>
            <a:spLocks noGrp="1"/>
          </p:cNvSpPr>
          <p:nvPr>
            <p:ph type="title"/>
          </p:nvPr>
        </p:nvSpPr>
        <p:spPr>
          <a:xfrm>
            <a:off x="457200" y="274638"/>
            <a:ext cx="8229600" cy="973137"/>
          </a:xfrm>
        </p:spPr>
        <p:txBody>
          <a:bodyPr anchor="ctr">
            <a:normAutofit/>
          </a:bodyPr>
          <a:lstStyle/>
          <a:p>
            <a:r>
              <a:rPr lang="tr-TR"/>
              <a:t>Wheel of Retailing Theory</a:t>
            </a:r>
            <a:endParaRPr lang="tr-TR" dirty="0"/>
          </a:p>
        </p:txBody>
      </p:sp>
      <p:pic>
        <p:nvPicPr>
          <p:cNvPr id="5" name="İçerik Yer Tutucusu 4">
            <a:extLst>
              <a:ext uri="{FF2B5EF4-FFF2-40B4-BE49-F238E27FC236}">
                <a16:creationId xmlns:a16="http://schemas.microsoft.com/office/drawing/2014/main" id="{2EB8E756-5C56-4257-8E34-B7C26FA592DD}"/>
              </a:ext>
            </a:extLst>
          </p:cNvPr>
          <p:cNvPicPr>
            <a:picLocks noGrp="1" noChangeAspect="1"/>
          </p:cNvPicPr>
          <p:nvPr>
            <p:ph sz="half" idx="1"/>
          </p:nvPr>
        </p:nvPicPr>
        <p:blipFill>
          <a:blip r:embed="rId2"/>
          <a:stretch>
            <a:fillRect/>
          </a:stretch>
        </p:blipFill>
        <p:spPr>
          <a:xfrm>
            <a:off x="233266" y="1614196"/>
            <a:ext cx="5309118" cy="4180114"/>
          </a:xfrm>
          <a:prstGeom prst="rect">
            <a:avLst/>
          </a:prstGeom>
          <a:noFill/>
        </p:spPr>
      </p:pic>
      <p:sp>
        <p:nvSpPr>
          <p:cNvPr id="10" name="Content Placeholder 3">
            <a:extLst>
              <a:ext uri="{FF2B5EF4-FFF2-40B4-BE49-F238E27FC236}">
                <a16:creationId xmlns:a16="http://schemas.microsoft.com/office/drawing/2014/main" id="{E41E8711-5BFC-486D-A7CE-381D2FE22C01}"/>
              </a:ext>
            </a:extLst>
          </p:cNvPr>
          <p:cNvSpPr>
            <a:spLocks noGrp="1"/>
          </p:cNvSpPr>
          <p:nvPr>
            <p:ph sz="half" idx="2"/>
          </p:nvPr>
        </p:nvSpPr>
        <p:spPr>
          <a:xfrm>
            <a:off x="5663681" y="1247775"/>
            <a:ext cx="3247053" cy="5162355"/>
          </a:xfrm>
        </p:spPr>
        <p:txBody>
          <a:bodyPr/>
          <a:lstStyle/>
          <a:p>
            <a:r>
              <a:rPr lang="en-US"/>
              <a:t>The wheel of retailing theory </a:t>
            </a:r>
            <a:r>
              <a:rPr lang="en-US">
                <a:highlight>
                  <a:srgbClr val="FFFF00"/>
                </a:highlight>
              </a:rPr>
              <a:t>explains the life cycle of a retail organization and the different levels through which it passes</a:t>
            </a:r>
            <a:r>
              <a:rPr lang="en-US"/>
              <a:t>. The life of a business is divided into four quadrilaterals</a:t>
            </a:r>
            <a:endParaRPr lang="en-US" dirty="0"/>
          </a:p>
        </p:txBody>
      </p:sp>
      <p:sp>
        <p:nvSpPr>
          <p:cNvPr id="4" name="Slayt Numarası Yer Tutucusu 3">
            <a:extLst>
              <a:ext uri="{FF2B5EF4-FFF2-40B4-BE49-F238E27FC236}">
                <a16:creationId xmlns:a16="http://schemas.microsoft.com/office/drawing/2014/main" id="{0FEB8485-7895-4119-875C-FD00FEADC58D}"/>
              </a:ext>
            </a:extLst>
          </p:cNvPr>
          <p:cNvSpPr>
            <a:spLocks noGrp="1"/>
          </p:cNvSpPr>
          <p:nvPr>
            <p:ph type="sldNum" sz="quarter" idx="12"/>
          </p:nvPr>
        </p:nvSpPr>
        <p:spPr>
          <a:xfrm>
            <a:off x="7010400" y="6492875"/>
            <a:ext cx="2133600" cy="365125"/>
          </a:xfrm>
        </p:spPr>
        <p:txBody>
          <a:bodyPr anchor="ctr">
            <a:normAutofit/>
          </a:bodyPr>
          <a:lstStyle/>
          <a:p>
            <a:pPr>
              <a:spcAft>
                <a:spcPts val="600"/>
              </a:spcAft>
              <a:defRPr/>
            </a:pPr>
            <a:fld id="{17B92B33-F187-4DE9-BD1A-927B3FD8F23C}" type="slidenum">
              <a:rPr lang="en-US" smtClean="0"/>
              <a:pPr>
                <a:spcAft>
                  <a:spcPts val="600"/>
                </a:spcAft>
                <a:defRPr/>
              </a:pPr>
              <a:t>7</a:t>
            </a:fld>
            <a:endParaRPr lang="en-US"/>
          </a:p>
        </p:txBody>
      </p:sp>
    </p:spTree>
    <p:extLst>
      <p:ext uri="{BB962C8B-B14F-4D97-AF65-F5344CB8AC3E}">
        <p14:creationId xmlns:p14="http://schemas.microsoft.com/office/powerpoint/2010/main" val="328947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D6D4A80-AEED-4E9E-BFC5-AEC8646BDED7}"/>
              </a:ext>
            </a:extLst>
          </p:cNvPr>
          <p:cNvSpPr>
            <a:spLocks noGrp="1"/>
          </p:cNvSpPr>
          <p:nvPr>
            <p:ph type="sldNum" sz="quarter" idx="12"/>
          </p:nvPr>
        </p:nvSpPr>
        <p:spPr/>
        <p:txBody>
          <a:bodyPr/>
          <a:lstStyle/>
          <a:p>
            <a:pPr>
              <a:defRPr/>
            </a:pPr>
            <a:fld id="{923157CD-924A-4C02-BD09-6B14822FCCB2}" type="slidenum">
              <a:rPr lang="en-US" smtClean="0"/>
              <a:pPr>
                <a:defRPr/>
              </a:pPr>
              <a:t>8</a:t>
            </a:fld>
            <a:endParaRPr lang="en-US" dirty="0"/>
          </a:p>
        </p:txBody>
      </p:sp>
      <p:sp>
        <p:nvSpPr>
          <p:cNvPr id="6" name="Metin kutusu 5">
            <a:extLst>
              <a:ext uri="{FF2B5EF4-FFF2-40B4-BE49-F238E27FC236}">
                <a16:creationId xmlns:a16="http://schemas.microsoft.com/office/drawing/2014/main" id="{FAA62FDA-B6AD-4C52-95E7-0FE7A8AE3E15}"/>
              </a:ext>
            </a:extLst>
          </p:cNvPr>
          <p:cNvSpPr txBox="1"/>
          <p:nvPr/>
        </p:nvSpPr>
        <p:spPr>
          <a:xfrm>
            <a:off x="354564" y="751431"/>
            <a:ext cx="8612155" cy="5632311"/>
          </a:xfrm>
          <a:prstGeom prst="rect">
            <a:avLst/>
          </a:prstGeom>
          <a:noFill/>
        </p:spPr>
        <p:txBody>
          <a:bodyPr wrap="square">
            <a:spAutoFit/>
          </a:bodyPr>
          <a:lstStyle/>
          <a:p>
            <a:r>
              <a:rPr lang="en-US" dirty="0">
                <a:highlight>
                  <a:srgbClr val="FFFF00"/>
                </a:highlight>
              </a:rPr>
              <a:t>Quad 1: Entry</a:t>
            </a:r>
          </a:p>
          <a:p>
            <a:r>
              <a:rPr lang="en-US" dirty="0"/>
              <a:t>The initial phase of the wheel of retailing is when the organization enters the market with limited products at a very reasonable price, keeping a low margin.</a:t>
            </a:r>
          </a:p>
          <a:p>
            <a:endParaRPr lang="en-US" dirty="0"/>
          </a:p>
          <a:p>
            <a:r>
              <a:rPr lang="en-US" dirty="0"/>
              <a:t>Since the business entity still needs to build its reputation at this stage, and the consumers are not very much aware of the organization.</a:t>
            </a:r>
          </a:p>
          <a:p>
            <a:endParaRPr lang="en-US" dirty="0"/>
          </a:p>
          <a:p>
            <a:r>
              <a:rPr lang="en-US" dirty="0"/>
              <a:t>Moreover, the organization provides minimal services and the infrastructure used is usually low cost and temporary. Thus, at this level, the company tries to penetrate the market with a low-price strategy.</a:t>
            </a:r>
          </a:p>
          <a:p>
            <a:endParaRPr lang="en-US" dirty="0"/>
          </a:p>
          <a:p>
            <a:r>
              <a:rPr lang="en-US" dirty="0">
                <a:highlight>
                  <a:srgbClr val="FFFF00"/>
                </a:highlight>
              </a:rPr>
              <a:t>Quad 2: Growth</a:t>
            </a:r>
          </a:p>
          <a:p>
            <a:r>
              <a:rPr lang="en-US" dirty="0"/>
              <a:t>With the low-price strategy, the organization can build its reputation in the market. At this level, the retailer can adopt growth strategies like slightly hiking the price of the products, widening the product category, upgrading the store and providing additional services.</a:t>
            </a:r>
          </a:p>
          <a:p>
            <a:endParaRPr lang="en-US" dirty="0"/>
          </a:p>
          <a:p>
            <a:r>
              <a:rPr lang="en-US" dirty="0"/>
              <a:t>This is the phase where the organization can keep a better margin since more and more consumers prefer to buy the products. Now, the retailer concentrates on the other aspects of competitiveness, rather than price.</a:t>
            </a:r>
            <a:endParaRPr lang="tr-TR" dirty="0"/>
          </a:p>
        </p:txBody>
      </p:sp>
    </p:spTree>
    <p:extLst>
      <p:ext uri="{BB962C8B-B14F-4D97-AF65-F5344CB8AC3E}">
        <p14:creationId xmlns:p14="http://schemas.microsoft.com/office/powerpoint/2010/main" val="3461570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D96424E-B6D6-4BB3-BC43-063BF67994D8}"/>
              </a:ext>
            </a:extLst>
          </p:cNvPr>
          <p:cNvSpPr>
            <a:spLocks noGrp="1"/>
          </p:cNvSpPr>
          <p:nvPr>
            <p:ph type="title"/>
          </p:nvPr>
        </p:nvSpPr>
        <p:spPr>
          <a:xfrm>
            <a:off x="457200" y="273051"/>
            <a:ext cx="8229600" cy="641350"/>
          </a:xfrm>
        </p:spPr>
        <p:txBody>
          <a:bodyPr>
            <a:normAutofit/>
          </a:bodyPr>
          <a:lstStyle/>
          <a:p>
            <a:pPr algn="ctr"/>
            <a:r>
              <a:rPr lang="en-US" sz="2800"/>
              <a:t>Wheel of </a:t>
            </a:r>
            <a:r>
              <a:rPr lang="tr-TR" sz="2800"/>
              <a:t> </a:t>
            </a:r>
            <a:r>
              <a:rPr lang="en-US" sz="2800"/>
              <a:t>Retailing Strategies</a:t>
            </a:r>
            <a:endParaRPr lang="en-US" sz="2800" dirty="0"/>
          </a:p>
        </p:txBody>
      </p:sp>
      <p:sp>
        <p:nvSpPr>
          <p:cNvPr id="4" name="Metin kutusu 3">
            <a:extLst>
              <a:ext uri="{FF2B5EF4-FFF2-40B4-BE49-F238E27FC236}">
                <a16:creationId xmlns:a16="http://schemas.microsoft.com/office/drawing/2014/main" id="{CC0A2469-32AF-446C-B261-628F8143FB9D}"/>
              </a:ext>
            </a:extLst>
          </p:cNvPr>
          <p:cNvSpPr txBox="1"/>
          <p:nvPr/>
        </p:nvSpPr>
        <p:spPr bwMode="auto">
          <a:xfrm>
            <a:off x="130630" y="1435100"/>
            <a:ext cx="3334884"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90000"/>
              </a:lnSpc>
              <a:spcBef>
                <a:spcPct val="20000"/>
              </a:spcBef>
              <a:buClr>
                <a:srgbClr val="292795"/>
              </a:buClr>
              <a:buSzPct val="101000"/>
            </a:pPr>
            <a:r>
              <a:rPr lang="en-US" sz="1300" kern="1200">
                <a:highlight>
                  <a:srgbClr val="FFFF00"/>
                </a:highlight>
                <a:latin typeface="Cambria"/>
                <a:ea typeface="+mn-ea"/>
                <a:cs typeface="Cambria"/>
              </a:rPr>
              <a:t>Quad 3: Maturity</a:t>
            </a:r>
          </a:p>
          <a:p>
            <a:pPr>
              <a:lnSpc>
                <a:spcPct val="90000"/>
              </a:lnSpc>
              <a:spcBef>
                <a:spcPct val="20000"/>
              </a:spcBef>
              <a:buClr>
                <a:srgbClr val="292795"/>
              </a:buClr>
              <a:buSzPct val="101000"/>
            </a:pPr>
            <a:r>
              <a:rPr lang="en-US" sz="1300" kern="1200">
                <a:latin typeface="Cambria"/>
                <a:ea typeface="+mn-ea"/>
                <a:cs typeface="Cambria"/>
              </a:rPr>
              <a:t>At this phase, the organization has gained a high reputation and established itself as a well-known business entity. Now, the business is unable to acquire more new consumers, also the customer turnover increases.</a:t>
            </a:r>
          </a:p>
          <a:p>
            <a:pPr>
              <a:lnSpc>
                <a:spcPct val="90000"/>
              </a:lnSpc>
              <a:spcBef>
                <a:spcPct val="20000"/>
              </a:spcBef>
              <a:buClr>
                <a:srgbClr val="292795"/>
              </a:buClr>
              <a:buSzPct val="101000"/>
            </a:pPr>
            <a:r>
              <a:rPr lang="en-US" sz="1300" kern="1200">
                <a:latin typeface="Cambria"/>
                <a:ea typeface="+mn-ea"/>
                <a:cs typeface="Cambria"/>
              </a:rPr>
              <a:t>Therefore, the retailer’s main area of concern at the maturity level is customer loyalty and retention by enhancing their satisfaction level.</a:t>
            </a:r>
          </a:p>
          <a:p>
            <a:pPr>
              <a:lnSpc>
                <a:spcPct val="90000"/>
              </a:lnSpc>
              <a:spcBef>
                <a:spcPct val="20000"/>
              </a:spcBef>
              <a:buClr>
                <a:srgbClr val="292795"/>
              </a:buClr>
              <a:buSzPct val="101000"/>
            </a:pPr>
            <a:r>
              <a:rPr lang="en-US" sz="1300" kern="1200">
                <a:highlight>
                  <a:srgbClr val="FFFF00"/>
                </a:highlight>
                <a:latin typeface="Cambria"/>
                <a:ea typeface="+mn-ea"/>
                <a:cs typeface="Cambria"/>
              </a:rPr>
              <a:t>Quad 4: Decline</a:t>
            </a:r>
          </a:p>
          <a:p>
            <a:pPr>
              <a:lnSpc>
                <a:spcPct val="90000"/>
              </a:lnSpc>
              <a:spcBef>
                <a:spcPct val="20000"/>
              </a:spcBef>
              <a:buClr>
                <a:srgbClr val="292795"/>
              </a:buClr>
              <a:buSzPct val="101000"/>
            </a:pPr>
            <a:r>
              <a:rPr lang="en-US" sz="1300" kern="1200">
                <a:latin typeface="Cambria"/>
                <a:ea typeface="+mn-ea"/>
                <a:cs typeface="Cambria"/>
              </a:rPr>
              <a:t>This is the level where the business starts going down. The other firms enter the market with their low-priced competitive products, to drag customer’s attention. In no time, the competitor’s products take over the market, and the organization tend to lose its customers.</a:t>
            </a:r>
          </a:p>
          <a:p>
            <a:pPr>
              <a:lnSpc>
                <a:spcPct val="90000"/>
              </a:lnSpc>
              <a:spcBef>
                <a:spcPct val="20000"/>
              </a:spcBef>
              <a:buClr>
                <a:srgbClr val="292795"/>
              </a:buClr>
              <a:buSzPct val="101000"/>
            </a:pPr>
            <a:r>
              <a:rPr lang="en-US" sz="1300" kern="1200">
                <a:latin typeface="Cambria"/>
                <a:ea typeface="+mn-ea"/>
                <a:cs typeface="Cambria"/>
              </a:rPr>
              <a:t>Thus, the organization now plans to revive the business through divestment, merger, acquisition and other strategic alliance </a:t>
            </a:r>
            <a:r>
              <a:rPr lang="tr-TR" sz="1300" kern="1200">
                <a:latin typeface="Cambria"/>
                <a:ea typeface="+mn-ea"/>
                <a:cs typeface="Cambria"/>
              </a:rPr>
              <a:t>(</a:t>
            </a:r>
            <a:r>
              <a:rPr lang="en-US" sz="1300" kern="1200">
                <a:latin typeface="Cambria"/>
                <a:ea typeface="+mn-ea"/>
                <a:cs typeface="Cambria"/>
                <a:hlinkClick r:id="rId2"/>
              </a:rPr>
              <a:t>https://theinvestorsbook.com/wheel-of-retailing.html</a:t>
            </a:r>
            <a:r>
              <a:rPr lang="tr-TR" sz="1300" kern="1200">
                <a:latin typeface="Cambria"/>
                <a:ea typeface="+mn-ea"/>
                <a:cs typeface="Cambria"/>
              </a:rPr>
              <a:t> , Accessed 12/11/2020).</a:t>
            </a:r>
            <a:endParaRPr lang="en-US" sz="1300" kern="1200" dirty="0">
              <a:latin typeface="Cambria"/>
              <a:ea typeface="+mn-ea"/>
              <a:cs typeface="Cambria"/>
            </a:endParaRPr>
          </a:p>
        </p:txBody>
      </p:sp>
      <p:sp>
        <p:nvSpPr>
          <p:cNvPr id="2" name="Slayt Numarası Yer Tutucusu 1">
            <a:extLst>
              <a:ext uri="{FF2B5EF4-FFF2-40B4-BE49-F238E27FC236}">
                <a16:creationId xmlns:a16="http://schemas.microsoft.com/office/drawing/2014/main" id="{3E028958-8C8B-47EB-B310-E4B9F0E97997}"/>
              </a:ext>
            </a:extLst>
          </p:cNvPr>
          <p:cNvSpPr>
            <a:spLocks noGrp="1"/>
          </p:cNvSpPr>
          <p:nvPr>
            <p:ph type="sldNum" sz="quarter" idx="12"/>
          </p:nvPr>
        </p:nvSpPr>
        <p:spPr>
          <a:xfrm>
            <a:off x="7010400" y="6492875"/>
            <a:ext cx="2133600" cy="365125"/>
          </a:xfrm>
        </p:spPr>
        <p:txBody>
          <a:bodyPr vert="horz" lIns="91440" tIns="45720" rIns="91440" bIns="45720" rtlCol="0" anchor="ctr">
            <a:normAutofit/>
          </a:bodyPr>
          <a:lstStyle/>
          <a:p>
            <a:pPr>
              <a:spcAft>
                <a:spcPts val="600"/>
              </a:spcAft>
              <a:defRPr/>
            </a:pPr>
            <a:fld id="{923157CD-924A-4C02-BD09-6B14822FCCB2}" type="slidenum">
              <a:rPr lang="en-US" kern="1200">
                <a:latin typeface="+mn-lt"/>
                <a:ea typeface="+mn-ea"/>
                <a:cs typeface="+mn-cs"/>
              </a:rPr>
              <a:pPr>
                <a:spcAft>
                  <a:spcPts val="600"/>
                </a:spcAft>
                <a:defRPr/>
              </a:pPr>
              <a:t>9</a:t>
            </a:fld>
            <a:endParaRPr lang="en-US" kern="1200">
              <a:latin typeface="+mn-lt"/>
              <a:ea typeface="+mn-ea"/>
              <a:cs typeface="+mn-cs"/>
            </a:endParaRPr>
          </a:p>
        </p:txBody>
      </p:sp>
      <p:pic>
        <p:nvPicPr>
          <p:cNvPr id="6" name="Resim 5">
            <a:extLst>
              <a:ext uri="{FF2B5EF4-FFF2-40B4-BE49-F238E27FC236}">
                <a16:creationId xmlns:a16="http://schemas.microsoft.com/office/drawing/2014/main" id="{50308920-3453-47BA-88D4-49D55037B8F8}"/>
              </a:ext>
            </a:extLst>
          </p:cNvPr>
          <p:cNvPicPr>
            <a:picLocks noChangeAspect="1"/>
          </p:cNvPicPr>
          <p:nvPr/>
        </p:nvPicPr>
        <p:blipFill>
          <a:blip r:embed="rId3"/>
          <a:stretch>
            <a:fillRect/>
          </a:stretch>
        </p:blipFill>
        <p:spPr>
          <a:xfrm>
            <a:off x="3377682" y="1435100"/>
            <a:ext cx="5635688" cy="4143375"/>
          </a:xfrm>
          <a:prstGeom prst="rect">
            <a:avLst/>
          </a:prstGeom>
        </p:spPr>
      </p:pic>
    </p:spTree>
    <p:extLst>
      <p:ext uri="{BB962C8B-B14F-4D97-AF65-F5344CB8AC3E}">
        <p14:creationId xmlns:p14="http://schemas.microsoft.com/office/powerpoint/2010/main" val="311760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2541</Words>
  <Application>Microsoft Office PowerPoint</Application>
  <PresentationFormat>Ekran Gösterisi (4:3)</PresentationFormat>
  <Paragraphs>279</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56</vt:i4>
      </vt:variant>
    </vt:vector>
  </HeadingPairs>
  <TitlesOfParts>
    <vt:vector size="64" baseType="lpstr">
      <vt:lpstr>Arial</vt:lpstr>
      <vt:lpstr>Calibri</vt:lpstr>
      <vt:lpstr>Cambria</vt:lpstr>
      <vt:lpstr>Lucida Grande</vt:lpstr>
      <vt:lpstr>Trebuchet MS Bold</vt:lpstr>
      <vt:lpstr>Wingdings</vt:lpstr>
      <vt:lpstr>Office Theme</vt:lpstr>
      <vt:lpstr>1_Office Theme</vt:lpstr>
      <vt:lpstr>Retailers, Wholesalers, and Direct Marketers</vt:lpstr>
      <vt:lpstr>Objectives</vt:lpstr>
      <vt:lpstr>Objectives</vt:lpstr>
      <vt:lpstr>Retailing</vt:lpstr>
      <vt:lpstr>Evolution/Progress of Retailing</vt:lpstr>
      <vt:lpstr>Evolution of Retailing</vt:lpstr>
      <vt:lpstr>Wheel of Retailing Theory</vt:lpstr>
      <vt:lpstr>PowerPoint Sunusu</vt:lpstr>
      <vt:lpstr>Wheel of  Retailing Strategies</vt:lpstr>
      <vt:lpstr>Retailing Strategy</vt:lpstr>
      <vt:lpstr>Figure 15.1 – Components of Retail Strategy </vt:lpstr>
      <vt:lpstr>Selecting a Target Market</vt:lpstr>
      <vt:lpstr>Merchandising Strategy</vt:lpstr>
      <vt:lpstr>Category Management</vt:lpstr>
      <vt:lpstr>The Battle for Shelf Space </vt:lpstr>
      <vt:lpstr>The Battle for Shelf Space </vt:lpstr>
      <vt:lpstr>Customer Service Strategy</vt:lpstr>
      <vt:lpstr>Pricing Strategy</vt:lpstr>
      <vt:lpstr>Markups and Markdowns</vt:lpstr>
      <vt:lpstr>Location/Distribution Strategy</vt:lpstr>
      <vt:lpstr>Locations in Planned Shopping Centers</vt:lpstr>
      <vt:lpstr>PowerPoint Sunusu</vt:lpstr>
      <vt:lpstr>Promotional Strategy</vt:lpstr>
      <vt:lpstr>Promotional Strategy</vt:lpstr>
      <vt:lpstr>Store Atmospherics</vt:lpstr>
      <vt:lpstr>Figure 15.2 – Bases for Categorizing Retailers </vt:lpstr>
      <vt:lpstr>Classification of Retailers by Form of Ownership</vt:lpstr>
      <vt:lpstr>Classification of Retailers by Form of Ownership</vt:lpstr>
      <vt:lpstr>Classification by Shopping Effort</vt:lpstr>
      <vt:lpstr>Classification by Shopping Effort</vt:lpstr>
      <vt:lpstr>Classification by Services Provided</vt:lpstr>
      <vt:lpstr>Classification by Product Lines</vt:lpstr>
      <vt:lpstr>Classification by Product Lines</vt:lpstr>
      <vt:lpstr>General Merchandise Retailers</vt:lpstr>
      <vt:lpstr>General Merchandise Retailers</vt:lpstr>
      <vt:lpstr>Mass Merchandiser</vt:lpstr>
      <vt:lpstr>Mass Merchandisers</vt:lpstr>
      <vt:lpstr>Mass Merchandisers</vt:lpstr>
      <vt:lpstr>Classification of Retail Transactions by Location</vt:lpstr>
      <vt:lpstr>Retail Convergence and Scrambled Merchandising</vt:lpstr>
      <vt:lpstr>Wholesaling Intermediaries</vt:lpstr>
      <vt:lpstr>Functions of Wholesaling Intermediaries</vt:lpstr>
      <vt:lpstr>Table 15.1 – Wholesaling Services for Customers and Producer-Suppliers </vt:lpstr>
      <vt:lpstr>Figure 15.3 – Transaction Economies through Wholesaling Intermediaries </vt:lpstr>
      <vt:lpstr>Figure 15.4 - Major Types of Wholesaling Intermediaries</vt:lpstr>
      <vt:lpstr>Table 15.2 - Comparison of the Types of Merchant Wholesalers and Their Services</vt:lpstr>
      <vt:lpstr>Table 15.3 - Services Provided by Agents and Brokers</vt:lpstr>
      <vt:lpstr>Direct Marketing and Other Nonstore Retailing</vt:lpstr>
      <vt:lpstr>Direct Mail</vt:lpstr>
      <vt:lpstr>Direct Mail</vt:lpstr>
      <vt:lpstr>Direct Selling</vt:lpstr>
      <vt:lpstr>Direct-Response Retailing</vt:lpstr>
      <vt:lpstr>Telemarketing</vt:lpstr>
      <vt:lpstr>Internet Retailing</vt:lpstr>
      <vt:lpstr>Automatic Merchandising</vt:lpstr>
      <vt:lpstr>GaGa SherBetter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Retailers, Wholesalers, and Direct Marketers</dc:title>
  <dc:creator>DHL Express Worldwide</dc:creator>
  <cp:lastModifiedBy>DHL Express Worldwide</cp:lastModifiedBy>
  <cp:revision>4</cp:revision>
  <dcterms:created xsi:type="dcterms:W3CDTF">2020-12-13T12:59:10Z</dcterms:created>
  <dcterms:modified xsi:type="dcterms:W3CDTF">2020-12-14T06:53:11Z</dcterms:modified>
</cp:coreProperties>
</file>