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363" r:id="rId3"/>
    <p:sldId id="563" r:id="rId4"/>
    <p:sldId id="564" r:id="rId5"/>
    <p:sldId id="565" r:id="rId6"/>
    <p:sldId id="566" r:id="rId7"/>
    <p:sldId id="567" r:id="rId8"/>
    <p:sldId id="568" r:id="rId9"/>
    <p:sldId id="569" r:id="rId10"/>
    <p:sldId id="570" r:id="rId11"/>
    <p:sldId id="571" r:id="rId12"/>
    <p:sldId id="572" r:id="rId13"/>
    <p:sldId id="573" r:id="rId14"/>
    <p:sldId id="574" r:id="rId15"/>
    <p:sldId id="575" r:id="rId16"/>
    <p:sldId id="576" r:id="rId17"/>
    <p:sldId id="577" r:id="rId18"/>
    <p:sldId id="578" r:id="rId19"/>
    <p:sldId id="579" r:id="rId20"/>
  </p:sldIdLst>
  <p:sldSz cx="12192000" cy="6858000"/>
  <p:notesSz cx="6858000" cy="9144000"/>
  <p:custDataLst>
    <p:tags r:id="rId22"/>
  </p:custDataLst>
  <p:defaultTextStyle>
    <a:defPPr>
      <a:defRPr lang="en-US"/>
    </a:defPPr>
    <a:lvl1pPr algn="ctr"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5B19D"/>
    <a:srgbClr val="0033CC"/>
    <a:srgbClr val="4D4D4D"/>
    <a:srgbClr val="B92D14"/>
    <a:srgbClr val="35759D"/>
    <a:srgbClr val="20A6C6"/>
    <a:srgbClr val="DEDEDE"/>
    <a:srgbClr val="008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horzBarState="maximized">
    <p:restoredLeft sz="12536" autoAdjust="0"/>
    <p:restoredTop sz="95596" autoAdjust="0"/>
  </p:normalViewPr>
  <p:slideViewPr>
    <p:cSldViewPr>
      <p:cViewPr varScale="1">
        <p:scale>
          <a:sx n="116" d="100"/>
          <a:sy n="116" d="100"/>
        </p:scale>
        <p:origin x="-144" y="-114"/>
      </p:cViewPr>
      <p:guideLst>
        <p:guide orient="horz" pos="2160"/>
        <p:guide pos="3840"/>
      </p:guideLst>
    </p:cSldViewPr>
  </p:slideViewPr>
  <p:notesTextViewPr>
    <p:cViewPr>
      <p:scale>
        <a:sx n="100" d="100"/>
        <a:sy n="100" d="100"/>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2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8C055AE-08D9-4595-A4B7-63FBCE78E13C}" type="slidenum">
              <a:rPr lang="en-US"/>
              <a:pPr/>
              <a:t>‹#›</a:t>
            </a:fld>
            <a:endParaRPr lang="en-US"/>
          </a:p>
        </p:txBody>
      </p:sp>
    </p:spTree>
    <p:extLst>
      <p:ext uri="{BB962C8B-B14F-4D97-AF65-F5344CB8AC3E}">
        <p14:creationId xmlns:p14="http://schemas.microsoft.com/office/powerpoint/2010/main" xmlns="" val="391423370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552775-C23C-41A2-87B5-B589D66EBBE2}" type="slidenum">
              <a:rPr lang="en-US"/>
              <a:pPr/>
              <a:t>1</a:t>
            </a:fld>
            <a:endParaRPr lang="en-US"/>
          </a:p>
        </p:txBody>
      </p:sp>
      <p:sp>
        <p:nvSpPr>
          <p:cNvPr id="107522" name="Rectangle 2"/>
          <p:cNvSpPr>
            <a:spLocks noGrp="1" noRot="1" noChangeAspect="1" noChangeArrowheads="1" noTextEdit="1"/>
          </p:cNvSpPr>
          <p:nvPr>
            <p:ph type="sldImg"/>
          </p:nvPr>
        </p:nvSpPr>
        <p:spPr>
          <a:xfrm>
            <a:off x="381000" y="685800"/>
            <a:ext cx="6096000" cy="3429000"/>
          </a:xfrm>
          <a:ln/>
        </p:spPr>
      </p:sp>
      <p:sp>
        <p:nvSpPr>
          <p:cNvPr id="107523"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174433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10</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362599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11</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6131337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12</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6735305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13</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3229410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14</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9103470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15</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7601259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16</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6262269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17</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378585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18</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19003389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19</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0746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2</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412874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3</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625492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4</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4720436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5</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679427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6</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284356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7</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8248435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8</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22186818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664B0-0505-474A-BAC3-FE5B9C6BFA37}" type="slidenum">
              <a:rPr lang="en-US"/>
              <a:pPr/>
              <a:t>9</a:t>
            </a:fld>
            <a:endParaRPr lang="en-US"/>
          </a:p>
        </p:txBody>
      </p:sp>
      <p:sp>
        <p:nvSpPr>
          <p:cNvPr id="110594" name="Rectangle 2"/>
          <p:cNvSpPr>
            <a:spLocks noGrp="1" noRot="1" noChangeAspect="1" noChangeArrowheads="1" noTextEdit="1"/>
          </p:cNvSpPr>
          <p:nvPr>
            <p:ph type="sldImg"/>
          </p:nvPr>
        </p:nvSpPr>
        <p:spPr>
          <a:xfrm>
            <a:off x="381000" y="685800"/>
            <a:ext cx="6096000" cy="3429000"/>
          </a:xfrm>
          <a:ln/>
        </p:spPr>
      </p:sp>
      <p:sp>
        <p:nvSpPr>
          <p:cNvPr id="110595" name="Rectangle 3"/>
          <p:cNvSpPr>
            <a:spLocks noGrp="1" noChangeArrowheads="1"/>
          </p:cNvSpPr>
          <p:nvPr>
            <p:ph type="body" idx="1"/>
          </p:nvPr>
        </p:nvSpPr>
        <p:spPr/>
        <p:txBody>
          <a:bodyPr/>
          <a:lstStyle/>
          <a:p>
            <a:endParaRPr lang="ru-RU"/>
          </a:p>
        </p:txBody>
      </p:sp>
    </p:spTree>
    <p:extLst>
      <p:ext uri="{BB962C8B-B14F-4D97-AF65-F5344CB8AC3E}">
        <p14:creationId xmlns:p14="http://schemas.microsoft.com/office/powerpoint/2010/main" xmlns="" val="3096535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2710244369"/>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89434793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143300885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423040281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194513716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9371381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380905617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268661317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32326534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209865413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764DE79-268F-4C1A-8933-263129D2AF90}" type="datetimeFigureOut">
              <a:rPr lang="en-US" dirty="0"/>
              <a:pPr/>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3254638947"/>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pPr/>
              <a:t>12/21/2017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37635669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xStyles>
    <p:title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3" name="Rectangle 5"/>
          <p:cNvSpPr>
            <a:spLocks noGrp="1" noChangeArrowheads="1"/>
          </p:cNvSpPr>
          <p:nvPr>
            <p:ph type="ctrTitle"/>
          </p:nvPr>
        </p:nvSpPr>
        <p:spPr>
          <a:xfrm>
            <a:off x="551384" y="2780928"/>
            <a:ext cx="3744416" cy="1162050"/>
          </a:xfrm>
          <a:extLst>
            <a:ext uri="{AF507438-7753-43E0-B8FC-AC1667EBCBE1}">
              <a14:hiddenEffects xmlns:a14="http://schemas.microsoft.com/office/drawing/2010/main" xmlns="">
                <a:effectLst>
                  <a:outerShdw dist="17961" dir="2700000" algn="ctr" rotWithShape="0">
                    <a:schemeClr val="bg2"/>
                  </a:outerShdw>
                </a:effectLst>
              </a14:hiddenEffects>
            </a:ext>
          </a:extLst>
        </p:spPr>
        <p:txBody>
          <a:bodyPr>
            <a:normAutofit fontScale="90000"/>
          </a:bodyPr>
          <a:lstStyle/>
          <a:p>
            <a:pPr algn="ctr"/>
            <a:r>
              <a:rPr lang="tr-TR" sz="4400" b="1" dirty="0" smtClean="0"/>
              <a:t>Sorumluluk Sigortası</a:t>
            </a:r>
            <a:endParaRPr lang="ru-RU" sz="4400" b="1" dirty="0"/>
          </a:p>
        </p:txBody>
      </p:sp>
      <p:sp>
        <p:nvSpPr>
          <p:cNvPr id="2056" name="Rectangle 8"/>
          <p:cNvSpPr>
            <a:spLocks noGrp="1" noChangeArrowheads="1"/>
          </p:cNvSpPr>
          <p:nvPr>
            <p:ph type="subTitle" idx="1"/>
          </p:nvPr>
        </p:nvSpPr>
        <p:spPr>
          <a:xfrm>
            <a:off x="911424" y="4149080"/>
            <a:ext cx="3316238" cy="476250"/>
          </a:xfrm>
          <a:extLst>
            <a:ext uri="{AF507438-7753-43E0-B8FC-AC1667EBCBE1}">
              <a14:hiddenEffects xmlns:a14="http://schemas.microsoft.com/office/drawing/2010/main" xmlns="">
                <a:effectLst>
                  <a:outerShdw dist="17961" dir="2700000" algn="ctr" rotWithShape="0">
                    <a:schemeClr val="bg2"/>
                  </a:outerShdw>
                </a:effectLst>
              </a14:hiddenEffects>
            </a:ext>
          </a:extLst>
        </p:spPr>
        <p:txBody>
          <a:bodyPr/>
          <a:lstStyle/>
          <a:p>
            <a:pPr algn="ctr">
              <a:lnSpc>
                <a:spcPct val="90000"/>
              </a:lnSpc>
            </a:pPr>
            <a:r>
              <a:rPr lang="tr-TR" sz="1400" dirty="0"/>
              <a:t>Hazırlayan: </a:t>
            </a:r>
            <a:r>
              <a:rPr lang="tr-TR" sz="1400" dirty="0" err="1"/>
              <a:t>Doç.Dr.Metin</a:t>
            </a:r>
            <a:r>
              <a:rPr lang="tr-TR" sz="1400" dirty="0"/>
              <a:t> COŞKUN</a:t>
            </a:r>
            <a:endParaRPr lang="ru-RU" sz="1400" dirty="0"/>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Sorumluluk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711624" y="668021"/>
            <a:ext cx="9217024" cy="60313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FF0000"/>
                </a:solidFill>
              </a:rPr>
              <a:t>7- AİLEYE İLİŞKİN SORUMLULUK SİGORTASI </a:t>
            </a:r>
          </a:p>
          <a:p>
            <a:pPr algn="just">
              <a:defRPr/>
            </a:pPr>
            <a:r>
              <a:rPr lang="tr-TR" sz="2800" dirty="0">
                <a:solidFill>
                  <a:srgbClr val="0070C0"/>
                </a:solidFill>
              </a:rPr>
              <a:t>Sigorta ettirenin eş ve çocuklarının fiilleri için kanuni sorumluluk sigortası,</a:t>
            </a:r>
          </a:p>
          <a:p>
            <a:pPr algn="just">
              <a:defRPr/>
            </a:pPr>
            <a:r>
              <a:rPr lang="tr-TR" sz="2800" dirty="0">
                <a:solidFill>
                  <a:srgbClr val="0070C0"/>
                </a:solidFill>
              </a:rPr>
              <a:t> Sigorta ettirenin hizmetinde çalışanların, üçüncü şahıslara verdiği zararlar için sorumluluk sigortası,</a:t>
            </a:r>
          </a:p>
          <a:p>
            <a:pPr algn="just">
              <a:defRPr/>
            </a:pPr>
            <a:r>
              <a:rPr lang="tr-TR" sz="2800" dirty="0">
                <a:solidFill>
                  <a:srgbClr val="0070C0"/>
                </a:solidFill>
              </a:rPr>
              <a:t> Sigorta ettirenin evinde baktığı hayvanların üçüncü şahıslara verdiği zararlar için sorumluluk sigortası</a:t>
            </a:r>
            <a:r>
              <a:rPr lang="tr-TR" sz="2800" dirty="0" smtClean="0">
                <a:solidFill>
                  <a:srgbClr val="0070C0"/>
                </a:solidFill>
              </a:rPr>
              <a:t>.</a:t>
            </a:r>
          </a:p>
          <a:p>
            <a:pPr algn="just">
              <a:defRPr/>
            </a:pPr>
            <a:endParaRPr lang="tr-TR" sz="2800" dirty="0">
              <a:solidFill>
                <a:srgbClr val="0070C0"/>
              </a:solidFill>
            </a:endParaRPr>
          </a:p>
          <a:p>
            <a:pPr marL="0" indent="0" algn="just">
              <a:buNone/>
              <a:defRPr/>
            </a:pPr>
            <a:r>
              <a:rPr lang="tr-TR" sz="2800" dirty="0">
                <a:solidFill>
                  <a:srgbClr val="FF0000"/>
                </a:solidFill>
              </a:rPr>
              <a:t>8</a:t>
            </a:r>
            <a:r>
              <a:rPr lang="tr-TR" sz="2800" dirty="0" smtClean="0">
                <a:solidFill>
                  <a:srgbClr val="FF0000"/>
                </a:solidFill>
              </a:rPr>
              <a:t>. ÇEVRE </a:t>
            </a:r>
            <a:r>
              <a:rPr lang="tr-TR" sz="2800" dirty="0">
                <a:solidFill>
                  <a:srgbClr val="FF0000"/>
                </a:solidFill>
              </a:rPr>
              <a:t>KİRLENMESİNE KARŞI SORUMLULUK SİGORTASI</a:t>
            </a:r>
          </a:p>
          <a:p>
            <a:pPr marL="0" indent="0" algn="just">
              <a:buNone/>
              <a:defRPr/>
            </a:pPr>
            <a:r>
              <a:rPr lang="tr-TR" sz="2800" dirty="0">
                <a:solidFill>
                  <a:srgbClr val="0070C0"/>
                </a:solidFill>
              </a:rPr>
              <a:t>İşyeri ve fabrika atıklarının doğal yaşamı ve çevreyi kirletmesi sonucu oluşan tazminat ve zararlara karşı sorumluluk sigortası.</a:t>
            </a:r>
          </a:p>
          <a:p>
            <a:pPr marL="0" indent="0" algn="just">
              <a:buNone/>
              <a:defRPr/>
            </a:pPr>
            <a:endParaRPr lang="tr-TR" sz="2800" dirty="0">
              <a:solidFill>
                <a:srgbClr val="0070C0"/>
              </a:solidFill>
            </a:endParaRPr>
          </a:p>
        </p:txBody>
      </p:sp>
    </p:spTree>
    <p:extLst>
      <p:ext uri="{BB962C8B-B14F-4D97-AF65-F5344CB8AC3E}">
        <p14:creationId xmlns:p14="http://schemas.microsoft.com/office/powerpoint/2010/main" xmlns="" val="262150238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Sorumluluk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711624" y="668021"/>
            <a:ext cx="9217024" cy="56466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FF0000"/>
                </a:solidFill>
              </a:rPr>
              <a:t>ÜLKEMİZDE UYGULANAN SORUMLULUK SİGORTALARI VE SİGORTA TEMİNATININ KAPSAMI</a:t>
            </a:r>
          </a:p>
          <a:p>
            <a:pPr marL="0" indent="0" algn="just">
              <a:buNone/>
              <a:defRPr/>
            </a:pPr>
            <a:endParaRPr lang="tr-TR" sz="2800" dirty="0" smtClean="0">
              <a:solidFill>
                <a:srgbClr val="35B19D"/>
              </a:solidFill>
            </a:endParaRPr>
          </a:p>
          <a:p>
            <a:pPr marL="0" indent="0" algn="just">
              <a:buNone/>
              <a:defRPr/>
            </a:pPr>
            <a:r>
              <a:rPr lang="tr-TR" sz="2800" dirty="0" smtClean="0">
                <a:solidFill>
                  <a:srgbClr val="35B19D"/>
                </a:solidFill>
              </a:rPr>
              <a:t>1.Trafik </a:t>
            </a:r>
            <a:r>
              <a:rPr lang="tr-TR" sz="2800" dirty="0">
                <a:solidFill>
                  <a:srgbClr val="35B19D"/>
                </a:solidFill>
              </a:rPr>
              <a:t>Sigortası (Karayolları Motorlu Araçlar Zorunlu Mali Sorumluluk Sigortası</a:t>
            </a:r>
            <a:r>
              <a:rPr lang="tr-TR" sz="2800" dirty="0" smtClean="0">
                <a:solidFill>
                  <a:srgbClr val="35B19D"/>
                </a:solidFill>
              </a:rPr>
              <a:t>)</a:t>
            </a:r>
          </a:p>
          <a:p>
            <a:pPr marL="0" indent="0" algn="just">
              <a:buNone/>
              <a:defRPr/>
            </a:pPr>
            <a:r>
              <a:rPr lang="tr-TR" sz="2800" dirty="0" smtClean="0">
                <a:solidFill>
                  <a:srgbClr val="0070C0"/>
                </a:solidFill>
              </a:rPr>
              <a:t> </a:t>
            </a:r>
            <a:r>
              <a:rPr lang="tr-TR" sz="2800" dirty="0">
                <a:solidFill>
                  <a:srgbClr val="0070C0"/>
                </a:solidFill>
              </a:rPr>
              <a:t/>
            </a:r>
            <a:br>
              <a:rPr lang="tr-TR" sz="2800" dirty="0">
                <a:solidFill>
                  <a:srgbClr val="0070C0"/>
                </a:solidFill>
              </a:rPr>
            </a:br>
            <a:r>
              <a:rPr lang="tr-TR" sz="2800" dirty="0">
                <a:solidFill>
                  <a:srgbClr val="0070C0"/>
                </a:solidFill>
              </a:rPr>
              <a:t>Türkiye sınırları içinde, sigortalı aracın işletilmesi sırasında, bir kişinin ölümüne veya yaralanmasına veya bir şeyin zarara uğramasına sebebiyet verilmiş </a:t>
            </a:r>
            <a:r>
              <a:rPr lang="tr-TR" sz="2800" dirty="0" smtClean="0">
                <a:solidFill>
                  <a:srgbClr val="0070C0"/>
                </a:solidFill>
              </a:rPr>
              <a:t>ise </a:t>
            </a:r>
            <a:r>
              <a:rPr lang="tr-TR" sz="2800" dirty="0">
                <a:solidFill>
                  <a:srgbClr val="0070C0"/>
                </a:solidFill>
              </a:rPr>
              <a:t>sigortacı, 2918 sayılı Karayolları Trafik Kanununa göre, işletene düşen hukuki sorumluluğu, zorunlu sigorta limitlerine kadar temin etmektedir</a:t>
            </a:r>
            <a:r>
              <a:rPr lang="tr-TR" sz="2800" dirty="0" smtClean="0">
                <a:solidFill>
                  <a:srgbClr val="0070C0"/>
                </a:solidFill>
              </a:rPr>
              <a:t>.</a:t>
            </a:r>
          </a:p>
          <a:p>
            <a:pPr marL="0" indent="0" algn="just">
              <a:buNone/>
              <a:defRPr/>
            </a:pPr>
            <a:endParaRPr lang="tr-TR" sz="2800" dirty="0">
              <a:solidFill>
                <a:srgbClr val="0070C0"/>
              </a:solidFill>
            </a:endParaRPr>
          </a:p>
        </p:txBody>
      </p:sp>
    </p:spTree>
    <p:extLst>
      <p:ext uri="{BB962C8B-B14F-4D97-AF65-F5344CB8AC3E}">
        <p14:creationId xmlns:p14="http://schemas.microsoft.com/office/powerpoint/2010/main" xmlns="" val="396428732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Sorumluluk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639616" y="158730"/>
            <a:ext cx="9217024" cy="6699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smtClean="0">
                <a:solidFill>
                  <a:srgbClr val="35B19D"/>
                </a:solidFill>
              </a:rPr>
              <a:t>2.Motorlu </a:t>
            </a:r>
            <a:r>
              <a:rPr lang="tr-TR" sz="2800" dirty="0">
                <a:solidFill>
                  <a:srgbClr val="35B19D"/>
                </a:solidFill>
              </a:rPr>
              <a:t>Kara Taşıt Araçları İhtiyari Mali Sorumluluk </a:t>
            </a:r>
            <a:r>
              <a:rPr lang="tr-TR" sz="2800" dirty="0" smtClean="0">
                <a:solidFill>
                  <a:srgbClr val="35B19D"/>
                </a:solidFill>
              </a:rPr>
              <a:t>Sigortası</a:t>
            </a:r>
          </a:p>
          <a:p>
            <a:pPr marL="0" indent="0" algn="just">
              <a:buNone/>
              <a:defRPr/>
            </a:pPr>
            <a:r>
              <a:rPr lang="tr-TR" dirty="0" smtClean="0">
                <a:solidFill>
                  <a:srgbClr val="0070C0"/>
                </a:solidFill>
              </a:rPr>
              <a:t>Motorlu aracın </a:t>
            </a:r>
            <a:r>
              <a:rPr lang="tr-TR" dirty="0">
                <a:solidFill>
                  <a:srgbClr val="0070C0"/>
                </a:solidFill>
              </a:rPr>
              <a:t>işletilmesi sırasında üçüncü şahısların bedeni veya maddi zarara uğramasına sebebiyet vermesi halinde, 2918 sayılı Karayolları Trafik Kanunu’na göre aracın işletenine düşen sorumluluğun Zorunlu Mali Sorumluluk Sigortası teminat limitlerinin üstünde kalan kısmını poliçe teminat kapsamında olmak koşuluyla poliçede yazılı teminat limitlerine kadar teminat altına alır</a:t>
            </a:r>
            <a:r>
              <a:rPr lang="tr-TR" dirty="0" smtClean="0">
                <a:solidFill>
                  <a:srgbClr val="0070C0"/>
                </a:solidFill>
              </a:rPr>
              <a:t>.</a:t>
            </a:r>
          </a:p>
          <a:p>
            <a:pPr marL="0" indent="0" algn="just">
              <a:buNone/>
              <a:defRPr/>
            </a:pPr>
            <a:r>
              <a:rPr lang="tr-TR" dirty="0">
                <a:solidFill>
                  <a:srgbClr val="0070C0"/>
                </a:solidFill>
              </a:rPr>
              <a:t/>
            </a:r>
            <a:br>
              <a:rPr lang="tr-TR" dirty="0">
                <a:solidFill>
                  <a:srgbClr val="0070C0"/>
                </a:solidFill>
              </a:rPr>
            </a:br>
            <a:r>
              <a:rPr lang="tr-TR" dirty="0">
                <a:solidFill>
                  <a:srgbClr val="0070C0"/>
                </a:solidFill>
              </a:rPr>
              <a:t>Karayolları Motorlu Araçlar Zorunlu Mali Sorumluluk Sigortası teminat limitlerini yeterli görmeyen işletenler İhtiyari Mali Sorumluluk Sigortası yaptırarak limitleri yükseltebilirler</a:t>
            </a:r>
            <a:r>
              <a:rPr lang="tr-TR" dirty="0" smtClean="0">
                <a:solidFill>
                  <a:srgbClr val="0070C0"/>
                </a:solidFill>
              </a:rPr>
              <a:t>.</a:t>
            </a:r>
          </a:p>
          <a:p>
            <a:pPr marL="0" indent="0" algn="just">
              <a:buNone/>
              <a:defRPr/>
            </a:pPr>
            <a:r>
              <a:rPr lang="tr-TR" dirty="0">
                <a:solidFill>
                  <a:srgbClr val="0070C0"/>
                </a:solidFill>
              </a:rPr>
              <a:t/>
            </a:r>
            <a:br>
              <a:rPr lang="tr-TR" dirty="0">
                <a:solidFill>
                  <a:srgbClr val="0070C0"/>
                </a:solidFill>
              </a:rPr>
            </a:br>
            <a:r>
              <a:rPr lang="tr-TR" dirty="0">
                <a:solidFill>
                  <a:srgbClr val="0070C0"/>
                </a:solidFill>
              </a:rPr>
              <a:t>Bu sigorta teminatı genellikle kasko sigortasıyla birlikte ek teminat olarak verilmektedir</a:t>
            </a:r>
            <a:r>
              <a:rPr lang="tr-TR" dirty="0" smtClean="0">
                <a:solidFill>
                  <a:srgbClr val="0070C0"/>
                </a:solidFill>
              </a:rPr>
              <a:t>.</a:t>
            </a:r>
          </a:p>
          <a:p>
            <a:pPr marL="0" indent="0" algn="just">
              <a:buNone/>
              <a:defRPr/>
            </a:pPr>
            <a:r>
              <a:rPr lang="tr-TR" dirty="0" smtClean="0">
                <a:solidFill>
                  <a:srgbClr val="0070C0"/>
                </a:solidFill>
              </a:rPr>
              <a:t> </a:t>
            </a:r>
            <a:r>
              <a:rPr lang="tr-TR" dirty="0">
                <a:solidFill>
                  <a:srgbClr val="0070C0"/>
                </a:solidFill>
              </a:rPr>
              <a:t/>
            </a:r>
            <a:br>
              <a:rPr lang="tr-TR" dirty="0">
                <a:solidFill>
                  <a:srgbClr val="0070C0"/>
                </a:solidFill>
              </a:rPr>
            </a:br>
            <a:r>
              <a:rPr lang="tr-TR" dirty="0">
                <a:solidFill>
                  <a:srgbClr val="0070C0"/>
                </a:solidFill>
              </a:rPr>
              <a:t>Bu </a:t>
            </a:r>
            <a:r>
              <a:rPr lang="tr-TR" dirty="0" smtClean="0">
                <a:solidFill>
                  <a:srgbClr val="0070C0"/>
                </a:solidFill>
              </a:rPr>
              <a:t>sigortada </a:t>
            </a:r>
            <a:r>
              <a:rPr lang="tr-TR" dirty="0">
                <a:solidFill>
                  <a:srgbClr val="0070C0"/>
                </a:solidFill>
              </a:rPr>
              <a:t>manevi tazminat talepleri ek sözleşme ile teminat altına alınabilir.</a:t>
            </a:r>
          </a:p>
        </p:txBody>
      </p:sp>
    </p:spTree>
    <p:extLst>
      <p:ext uri="{BB962C8B-B14F-4D97-AF65-F5344CB8AC3E}">
        <p14:creationId xmlns:p14="http://schemas.microsoft.com/office/powerpoint/2010/main" xmlns="" val="98243071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Sorumluluk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639616" y="158730"/>
            <a:ext cx="9217024" cy="58231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35B19D"/>
                </a:solidFill>
              </a:rPr>
              <a:t>3.Yeşil Kart Sigortası (Uluslararası Oto Mali Mesuliyet Sigortası</a:t>
            </a:r>
            <a:r>
              <a:rPr lang="tr-TR" sz="2800" dirty="0" smtClean="0">
                <a:solidFill>
                  <a:srgbClr val="35B19D"/>
                </a:solidFill>
              </a:rPr>
              <a:t>)</a:t>
            </a:r>
          </a:p>
          <a:p>
            <a:pPr marL="0" indent="0" algn="just">
              <a:buNone/>
              <a:defRPr/>
            </a:pPr>
            <a:endParaRPr lang="tr-TR" sz="1000" dirty="0">
              <a:solidFill>
                <a:srgbClr val="35B19D"/>
              </a:solidFill>
            </a:endParaRPr>
          </a:p>
          <a:p>
            <a:pPr marL="0" indent="0" algn="just">
              <a:buNone/>
              <a:defRPr/>
            </a:pPr>
            <a:r>
              <a:rPr lang="tr-TR" sz="2000" dirty="0">
                <a:solidFill>
                  <a:srgbClr val="0070C0"/>
                </a:solidFill>
              </a:rPr>
              <a:t>1 Ocak 1953 tarihinde çalışmaya başlayan “Uluslararası Motorlu Taşıt Mali Sorumluluk Sigortası  Sistemi” ( bilinen adıyla Yeşil Kart ) ; ülkeleri dışına çıkan sürücülerle, bu sürücülerin yabancı memleketlerde taşıtlarıyla zarar verdikleri üçüncü  şahıslara çift yönlü bir kolaylık sağlamak amacıyla düşünülmüş ve meydana getirilmiştir.</a:t>
            </a:r>
            <a:br>
              <a:rPr lang="tr-TR" sz="2000" dirty="0">
                <a:solidFill>
                  <a:srgbClr val="0070C0"/>
                </a:solidFill>
              </a:rPr>
            </a:br>
            <a:r>
              <a:rPr lang="tr-TR" sz="2000" dirty="0">
                <a:solidFill>
                  <a:srgbClr val="0070C0"/>
                </a:solidFill>
              </a:rPr>
              <a:t/>
            </a:r>
            <a:br>
              <a:rPr lang="tr-TR" sz="2000" dirty="0">
                <a:solidFill>
                  <a:srgbClr val="0070C0"/>
                </a:solidFill>
              </a:rPr>
            </a:br>
            <a:r>
              <a:rPr lang="tr-TR" sz="2000" dirty="0">
                <a:solidFill>
                  <a:srgbClr val="0070C0"/>
                </a:solidFill>
              </a:rPr>
              <a:t>Yeşil </a:t>
            </a:r>
            <a:r>
              <a:rPr lang="tr-TR" sz="2000" dirty="0" smtClean="0">
                <a:solidFill>
                  <a:srgbClr val="0070C0"/>
                </a:solidFill>
              </a:rPr>
              <a:t>Kart </a:t>
            </a:r>
            <a:r>
              <a:rPr lang="tr-TR" sz="2000" dirty="0">
                <a:solidFill>
                  <a:srgbClr val="0070C0"/>
                </a:solidFill>
              </a:rPr>
              <a:t>Sigortası, Zorunlu Mali Sorumluluk Sigortasının yurt dışında geçerli olan  şeklidir. Bu sigortanın tanzimi ile her ülke sınırında, Ülkenin Mecburi Trafik  Sigortasını yaptırma zorunluluğu ortadan kalkmış  olur. Hangi ülkede kaza yapılmış </a:t>
            </a:r>
            <a:r>
              <a:rPr lang="tr-TR" sz="2000" dirty="0" smtClean="0">
                <a:solidFill>
                  <a:srgbClr val="0070C0"/>
                </a:solidFill>
              </a:rPr>
              <a:t>ise </a:t>
            </a:r>
            <a:r>
              <a:rPr lang="tr-TR" sz="2000" dirty="0">
                <a:solidFill>
                  <a:srgbClr val="0070C0"/>
                </a:solidFill>
              </a:rPr>
              <a:t>o ülkenin yasal limitleri dahilinde tazminat ödenir</a:t>
            </a:r>
            <a:r>
              <a:rPr lang="tr-TR" sz="2000" dirty="0" smtClean="0">
                <a:solidFill>
                  <a:srgbClr val="0070C0"/>
                </a:solidFill>
              </a:rPr>
              <a:t>.</a:t>
            </a:r>
          </a:p>
          <a:p>
            <a:pPr marL="0" indent="0" algn="just">
              <a:buNone/>
              <a:defRPr/>
            </a:pPr>
            <a:r>
              <a:rPr lang="tr-TR" sz="2000" dirty="0">
                <a:solidFill>
                  <a:srgbClr val="0070C0"/>
                </a:solidFill>
              </a:rPr>
              <a:t/>
            </a:r>
            <a:br>
              <a:rPr lang="tr-TR" sz="2000" dirty="0">
                <a:solidFill>
                  <a:srgbClr val="0070C0"/>
                </a:solidFill>
              </a:rPr>
            </a:br>
            <a:r>
              <a:rPr lang="tr-TR" sz="2000" dirty="0">
                <a:solidFill>
                  <a:srgbClr val="0070C0"/>
                </a:solidFill>
              </a:rPr>
              <a:t>Bu sigorta ile; aracınızın yurt dışında ve Yeşil Kart’ın arkasında belirtilmiş olan üye </a:t>
            </a:r>
            <a:r>
              <a:rPr lang="tr-TR" sz="2000" dirty="0" smtClean="0">
                <a:solidFill>
                  <a:srgbClr val="0070C0"/>
                </a:solidFill>
              </a:rPr>
              <a:t>ülkelerde kullanımı </a:t>
            </a:r>
            <a:r>
              <a:rPr lang="tr-TR" sz="2000" dirty="0">
                <a:solidFill>
                  <a:srgbClr val="0070C0"/>
                </a:solidFill>
              </a:rPr>
              <a:t>sırasında bir kimsenin ölümüne / yaralanmasına veya maddi zarara uğranmasına sebep olmasından dolayı, o ülkenin trafik kanununa göre size (işleten olarak) düşen hukuki sorumluluğu, yine aynı zorunlu limitler dahilinde teminat altına alabilirsiniz</a:t>
            </a:r>
            <a:r>
              <a:rPr lang="tr-TR" sz="2000" dirty="0" smtClean="0">
                <a:solidFill>
                  <a:srgbClr val="0070C0"/>
                </a:solidFill>
              </a:rPr>
              <a:t>. Sigorta </a:t>
            </a:r>
            <a:r>
              <a:rPr lang="tr-TR" sz="2000" dirty="0">
                <a:solidFill>
                  <a:srgbClr val="0070C0"/>
                </a:solidFill>
              </a:rPr>
              <a:t>Şirketleri Yeşil Kart Sigortasını, üye ülkelerde kurulmuş olan Motorlu Taşıt Büroları adına ve acentesi olarak yapmaktadırlar.</a:t>
            </a:r>
          </a:p>
        </p:txBody>
      </p:sp>
    </p:spTree>
    <p:extLst>
      <p:ext uri="{BB962C8B-B14F-4D97-AF65-F5344CB8AC3E}">
        <p14:creationId xmlns:p14="http://schemas.microsoft.com/office/powerpoint/2010/main" xmlns="" val="874540032"/>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Sorumluluk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639616" y="1124744"/>
            <a:ext cx="9217024" cy="33681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35B19D"/>
                </a:solidFill>
              </a:rPr>
              <a:t>4.Otobüs Zorunlu Koltuk Ferdi Kaza </a:t>
            </a:r>
            <a:r>
              <a:rPr lang="tr-TR" sz="2800" dirty="0" smtClean="0">
                <a:solidFill>
                  <a:srgbClr val="35B19D"/>
                </a:solidFill>
              </a:rPr>
              <a:t>Sigortası</a:t>
            </a:r>
          </a:p>
          <a:p>
            <a:pPr marL="0" indent="0" algn="just">
              <a:buNone/>
              <a:defRPr/>
            </a:pPr>
            <a:endParaRPr lang="tr-TR" sz="1000" dirty="0">
              <a:solidFill>
                <a:srgbClr val="35B19D"/>
              </a:solidFill>
            </a:endParaRPr>
          </a:p>
          <a:p>
            <a:pPr marL="0" indent="0" algn="just">
              <a:buNone/>
              <a:defRPr/>
            </a:pPr>
            <a:r>
              <a:rPr lang="tr-TR" sz="2000" dirty="0">
                <a:solidFill>
                  <a:srgbClr val="0070C0"/>
                </a:solidFill>
              </a:rPr>
              <a:t>Karayolu Yolcu Taşımacılığı Zorunlu Koltuk Ferdi Kaza Sigortası, yolculuğun başlangıcından bitişine kadar, otobüsün içinde veya dışında, otobüs hareket halinde iken veya değilken, yolculuk sırasında veya bekleme, duraklama ve mola yerlerinde karşılaşılabilecek her türlü kazalara karşı, sigortalılar (yolcular, sürücüler ve yardımcılar) yararına taşımacı tarafından yaptırılması zorunlu bir kaza (can) sigortası olup, kazanın oluşunda taşımacının </a:t>
            </a:r>
            <a:r>
              <a:rPr lang="tr-TR" sz="2000" dirty="0" smtClean="0">
                <a:solidFill>
                  <a:srgbClr val="0070C0"/>
                </a:solidFill>
              </a:rPr>
              <a:t>ya da </a:t>
            </a:r>
            <a:r>
              <a:rPr lang="tr-TR" sz="2000" dirty="0">
                <a:solidFill>
                  <a:srgbClr val="0070C0"/>
                </a:solidFill>
              </a:rPr>
              <a:t>sürücü ve yardımcılarının bir kusurları bulunmasa bile, ölümlerde sigorta poliçesinde yazılı tutarın tamamı, bir zarar (destekten yoksunluk) hesabı yapılmaksızın, ölen kişinin mirasçılarına eksiksiz ve kesintisiz olarak; yaralanmalarda beden gücü kayıp oranına göre zarar gören kişilere ödenir.</a:t>
            </a:r>
          </a:p>
        </p:txBody>
      </p:sp>
    </p:spTree>
    <p:extLst>
      <p:ext uri="{BB962C8B-B14F-4D97-AF65-F5344CB8AC3E}">
        <p14:creationId xmlns:p14="http://schemas.microsoft.com/office/powerpoint/2010/main" xmlns="" val="2840721481"/>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Sorumluluk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639616" y="908720"/>
            <a:ext cx="9217024" cy="50895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35B19D"/>
                </a:solidFill>
              </a:rPr>
              <a:t>5. Okul Servis Araçları Ferdi Kaza </a:t>
            </a:r>
            <a:r>
              <a:rPr lang="tr-TR" sz="2800" dirty="0" smtClean="0">
                <a:solidFill>
                  <a:srgbClr val="35B19D"/>
                </a:solidFill>
              </a:rPr>
              <a:t>Sigortası</a:t>
            </a:r>
          </a:p>
          <a:p>
            <a:pPr marL="0" indent="0" algn="just">
              <a:buNone/>
              <a:defRPr/>
            </a:pPr>
            <a:endParaRPr lang="tr-TR" sz="1000" dirty="0">
              <a:solidFill>
                <a:srgbClr val="35B19D"/>
              </a:solidFill>
            </a:endParaRPr>
          </a:p>
          <a:p>
            <a:pPr marL="0" indent="0" algn="just">
              <a:buNone/>
              <a:defRPr/>
            </a:pPr>
            <a:r>
              <a:rPr lang="tr-TR" sz="2000" dirty="0">
                <a:solidFill>
                  <a:srgbClr val="0070C0"/>
                </a:solidFill>
              </a:rPr>
              <a:t>Okul servis aracında bulunan öğrenciler, rehber öğretmenler ile sürücüler ve yardımcıları, taşıma hizmetinin başlangıcından bitimine kadar, maruz kalacakları her türlü kazaların neticelerine karşı teminat altına alınırlar</a:t>
            </a:r>
            <a:r>
              <a:rPr lang="tr-TR" sz="2000" dirty="0" smtClean="0">
                <a:solidFill>
                  <a:srgbClr val="0070C0"/>
                </a:solidFill>
              </a:rPr>
              <a:t>.</a:t>
            </a:r>
          </a:p>
          <a:p>
            <a:pPr marL="0" indent="0" algn="just">
              <a:buNone/>
              <a:defRPr/>
            </a:pPr>
            <a:endParaRPr lang="tr-TR" sz="2000" dirty="0">
              <a:solidFill>
                <a:srgbClr val="0070C0"/>
              </a:solidFill>
            </a:endParaRPr>
          </a:p>
          <a:p>
            <a:pPr marL="0" indent="0" algn="just">
              <a:buNone/>
              <a:defRPr/>
            </a:pPr>
            <a:r>
              <a:rPr lang="tr-TR" sz="2800" dirty="0">
                <a:solidFill>
                  <a:srgbClr val="35B19D"/>
                </a:solidFill>
              </a:rPr>
              <a:t>6</a:t>
            </a:r>
            <a:r>
              <a:rPr lang="tr-TR" sz="2800" dirty="0" smtClean="0">
                <a:solidFill>
                  <a:srgbClr val="35B19D"/>
                </a:solidFill>
              </a:rPr>
              <a:t>. İşveren </a:t>
            </a:r>
            <a:r>
              <a:rPr lang="tr-TR" sz="2800" dirty="0">
                <a:solidFill>
                  <a:srgbClr val="35B19D"/>
                </a:solidFill>
              </a:rPr>
              <a:t>Mali Sorumluluk </a:t>
            </a:r>
            <a:r>
              <a:rPr lang="tr-TR" sz="2800" dirty="0" smtClean="0">
                <a:solidFill>
                  <a:srgbClr val="35B19D"/>
                </a:solidFill>
              </a:rPr>
              <a:t>Sigortası</a:t>
            </a:r>
          </a:p>
          <a:p>
            <a:pPr marL="0" indent="0" algn="just">
              <a:buNone/>
              <a:defRPr/>
            </a:pPr>
            <a:endParaRPr lang="tr-TR" sz="1000" dirty="0">
              <a:solidFill>
                <a:srgbClr val="35B19D"/>
              </a:solidFill>
            </a:endParaRPr>
          </a:p>
          <a:p>
            <a:pPr marL="0" indent="0" algn="just">
              <a:buNone/>
              <a:defRPr/>
            </a:pPr>
            <a:r>
              <a:rPr lang="tr-TR" sz="2000" dirty="0" smtClean="0">
                <a:solidFill>
                  <a:srgbClr val="0070C0"/>
                </a:solidFill>
              </a:rPr>
              <a:t>Sigortacı</a:t>
            </a:r>
            <a:r>
              <a:rPr lang="tr-TR" sz="2000" dirty="0">
                <a:solidFill>
                  <a:srgbClr val="0070C0"/>
                </a:solidFill>
              </a:rPr>
              <a:t>, işyerinde meydana gelebilecek iş kazaları sonucunda, işverene yüklenebilecek hukuki sorumluluk nedeniyle, işverene bir hizmet akdi ile bağlı ve </a:t>
            </a:r>
            <a:r>
              <a:rPr lang="tr-TR" sz="2000" dirty="0" smtClean="0">
                <a:solidFill>
                  <a:srgbClr val="0070C0"/>
                </a:solidFill>
              </a:rPr>
              <a:t>SGK.</a:t>
            </a:r>
            <a:r>
              <a:rPr lang="tr-TR" sz="2000" dirty="0">
                <a:solidFill>
                  <a:srgbClr val="0070C0"/>
                </a:solidFill>
              </a:rPr>
              <a:t>'</a:t>
            </a:r>
            <a:r>
              <a:rPr lang="tr-TR" sz="2000" dirty="0" err="1">
                <a:solidFill>
                  <a:srgbClr val="0070C0"/>
                </a:solidFill>
              </a:rPr>
              <a:t>na</a:t>
            </a:r>
            <a:r>
              <a:rPr lang="tr-TR" sz="2000" dirty="0">
                <a:solidFill>
                  <a:srgbClr val="0070C0"/>
                </a:solidFill>
              </a:rPr>
              <a:t> tabi işçiler veya bunların hak sahipleri tarafından, işverenden talep edilecek ve </a:t>
            </a:r>
            <a:r>
              <a:rPr lang="tr-TR" sz="2000" dirty="0" err="1" smtClean="0">
                <a:solidFill>
                  <a:srgbClr val="0070C0"/>
                </a:solidFill>
              </a:rPr>
              <a:t>SGK'nun</a:t>
            </a:r>
            <a:r>
              <a:rPr lang="tr-TR" sz="2000" dirty="0" smtClean="0">
                <a:solidFill>
                  <a:srgbClr val="0070C0"/>
                </a:solidFill>
              </a:rPr>
              <a:t> </a:t>
            </a:r>
            <a:r>
              <a:rPr lang="tr-TR" sz="2000" dirty="0">
                <a:solidFill>
                  <a:srgbClr val="0070C0"/>
                </a:solidFill>
              </a:rPr>
              <a:t>sağladığı yardımların üstündeki ve dışındaki tazminat talepleri </a:t>
            </a:r>
            <a:r>
              <a:rPr lang="tr-TR" sz="2000" dirty="0" smtClean="0">
                <a:solidFill>
                  <a:srgbClr val="0070C0"/>
                </a:solidFill>
              </a:rPr>
              <a:t>ile </a:t>
            </a:r>
            <a:r>
              <a:rPr lang="tr-TR" sz="2000" dirty="0">
                <a:solidFill>
                  <a:srgbClr val="0070C0"/>
                </a:solidFill>
              </a:rPr>
              <a:t>yine aynı kurum tarafından işverene karşı iş kazalarından dolayı ikame edilebilecek rücu davaları sonucunda ödenecek tazminat miktarını, poliçede yazılı limitlere kadar temin eder.</a:t>
            </a:r>
          </a:p>
          <a:p>
            <a:pPr marL="0" indent="0" algn="just">
              <a:buNone/>
              <a:defRPr/>
            </a:pPr>
            <a:endParaRPr lang="tr-TR" sz="2000" dirty="0">
              <a:solidFill>
                <a:srgbClr val="0070C0"/>
              </a:solidFill>
            </a:endParaRPr>
          </a:p>
        </p:txBody>
      </p:sp>
    </p:spTree>
    <p:extLst>
      <p:ext uri="{BB962C8B-B14F-4D97-AF65-F5344CB8AC3E}">
        <p14:creationId xmlns:p14="http://schemas.microsoft.com/office/powerpoint/2010/main" xmlns="" val="350311329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Sorumluluk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567608" y="1831416"/>
            <a:ext cx="9217024" cy="30634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35B19D"/>
                </a:solidFill>
              </a:rPr>
              <a:t>7. Asansör, Lift, Asılı Reklamlarla İlgili Sorumluluk </a:t>
            </a:r>
            <a:r>
              <a:rPr lang="tr-TR" sz="2800" dirty="0" smtClean="0">
                <a:solidFill>
                  <a:srgbClr val="35B19D"/>
                </a:solidFill>
              </a:rPr>
              <a:t>Sigortası</a:t>
            </a:r>
          </a:p>
          <a:p>
            <a:pPr marL="0" indent="0" algn="just">
              <a:buNone/>
              <a:defRPr/>
            </a:pPr>
            <a:endParaRPr lang="tr-TR" sz="2800" dirty="0" smtClean="0">
              <a:solidFill>
                <a:srgbClr val="35B19D"/>
              </a:solidFill>
            </a:endParaRPr>
          </a:p>
          <a:p>
            <a:pPr marL="0" indent="0" algn="just">
              <a:buNone/>
              <a:defRPr/>
            </a:pPr>
            <a:r>
              <a:rPr lang="tr-TR" sz="2000" dirty="0">
                <a:solidFill>
                  <a:srgbClr val="0070C0"/>
                </a:solidFill>
              </a:rPr>
              <a:t>Sigortacı sözleşme ile sürekli bakıma tabi olan marka, tip, kullanış tarzı, taşıma kapasitesi ile bulunduğu yerin adresi poliçede gösterilen asansör veya asansörlerle ilgili olarak meydana gelebilecek kazalar, asansörün taşıyıcı telinin kopması, kabin olmadığı halde kat kapısının açılması, servis istasyonlarındaki liftlerden aracın düşmesi, saç ve </a:t>
            </a:r>
            <a:r>
              <a:rPr lang="tr-TR" sz="2000" dirty="0" err="1">
                <a:solidFill>
                  <a:srgbClr val="0070C0"/>
                </a:solidFill>
              </a:rPr>
              <a:t>pleksi</a:t>
            </a:r>
            <a:r>
              <a:rPr lang="tr-TR" sz="2000" dirty="0">
                <a:solidFill>
                  <a:srgbClr val="0070C0"/>
                </a:solidFill>
              </a:rPr>
              <a:t> reklam panolarının düşerek maddi veya bedeni zararlar meydana getirmesi sonucu, üçüncü kişiler tarafından ileri sürülecek tazminat taleplerini poliçede yazılı meblağlara kadar temin eder.</a:t>
            </a:r>
          </a:p>
        </p:txBody>
      </p:sp>
    </p:spTree>
    <p:extLst>
      <p:ext uri="{BB962C8B-B14F-4D97-AF65-F5344CB8AC3E}">
        <p14:creationId xmlns:p14="http://schemas.microsoft.com/office/powerpoint/2010/main" xmlns="" val="177842396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Sorumluluk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639616" y="786336"/>
            <a:ext cx="9217024" cy="2786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35B19D"/>
                </a:solidFill>
              </a:rPr>
              <a:t>8</a:t>
            </a:r>
            <a:r>
              <a:rPr lang="tr-TR" sz="2800" dirty="0" smtClean="0">
                <a:solidFill>
                  <a:srgbClr val="35B19D"/>
                </a:solidFill>
              </a:rPr>
              <a:t>. Üçüncü </a:t>
            </a:r>
            <a:r>
              <a:rPr lang="tr-TR" sz="2800" dirty="0">
                <a:solidFill>
                  <a:srgbClr val="35B19D"/>
                </a:solidFill>
              </a:rPr>
              <a:t>Şahıslara Karşı Mali Sorumluluk </a:t>
            </a:r>
            <a:r>
              <a:rPr lang="tr-TR" sz="2800" dirty="0" smtClean="0">
                <a:solidFill>
                  <a:srgbClr val="35B19D"/>
                </a:solidFill>
              </a:rPr>
              <a:t>Sigortası</a:t>
            </a:r>
          </a:p>
          <a:p>
            <a:pPr marL="0" indent="0" algn="just">
              <a:buNone/>
              <a:defRPr/>
            </a:pPr>
            <a:endParaRPr lang="tr-TR" sz="2800" dirty="0" smtClean="0">
              <a:solidFill>
                <a:srgbClr val="35B19D"/>
              </a:solidFill>
            </a:endParaRPr>
          </a:p>
          <a:p>
            <a:pPr marL="0" indent="0" algn="just">
              <a:buNone/>
              <a:defRPr/>
            </a:pPr>
            <a:r>
              <a:rPr lang="tr-TR" sz="2000" dirty="0">
                <a:solidFill>
                  <a:srgbClr val="0070C0"/>
                </a:solidFill>
              </a:rPr>
              <a:t>Sigortacı, bir işin yapılması sırasında, üçüncü şahısların ölmesi, yaralanması veya sakatlanması ile yine üçüncü şahıslara ait mallarda kayıp ve hasar meydana gelmesi halinde, poliçede gösterilen sıfat, faaliyet ve hukuki ilişkilerden dolayı sigorta ettirene karşı, üçüncü şahıslar tarafından ileri sürülecek zarar ve ziyan taleplerinin neticelerine karşı, hukuki sorumluluğa dair mevzuat hükümleri çerçevesinde ve belli limitler dahilinde, sigorta ettirenin hukuki sorumluluğunu teminat altına alır.</a:t>
            </a:r>
          </a:p>
        </p:txBody>
      </p:sp>
    </p:spTree>
    <p:extLst>
      <p:ext uri="{BB962C8B-B14F-4D97-AF65-F5344CB8AC3E}">
        <p14:creationId xmlns:p14="http://schemas.microsoft.com/office/powerpoint/2010/main" xmlns="" val="395179223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Sorumluluk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639616" y="786336"/>
            <a:ext cx="9217024" cy="44278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35B19D"/>
                </a:solidFill>
              </a:rPr>
              <a:t>9.Tehlikeli Maddeler Zorunlu Sorumluluk </a:t>
            </a:r>
            <a:r>
              <a:rPr lang="tr-TR" sz="2800" dirty="0" smtClean="0">
                <a:solidFill>
                  <a:srgbClr val="35B19D"/>
                </a:solidFill>
              </a:rPr>
              <a:t>Sigortası</a:t>
            </a:r>
          </a:p>
          <a:p>
            <a:pPr marL="0" indent="0" algn="just">
              <a:buNone/>
              <a:defRPr/>
            </a:pPr>
            <a:r>
              <a:rPr lang="tr-TR" sz="2000" dirty="0">
                <a:solidFill>
                  <a:srgbClr val="0070C0"/>
                </a:solidFill>
              </a:rPr>
              <a:t>Sigortacı; yanıcı, parlayıcı ve yakıcı maddeleri üreten, depolayan, nakleden veya satanların, bu mesleki faaliyetleri nedeniyle, bu maddelerin doğrudan doğruya neden olduğu olaylar sonucu, kusurları olsun veya olmasın üçüncü kişilere verdikleri bedeni ve maddi zarar sorumluluklarını belirli limitlere kadar temin eder</a:t>
            </a:r>
            <a:r>
              <a:rPr lang="tr-TR" sz="2000" dirty="0" smtClean="0">
                <a:solidFill>
                  <a:srgbClr val="0070C0"/>
                </a:solidFill>
              </a:rPr>
              <a:t>.</a:t>
            </a:r>
          </a:p>
          <a:p>
            <a:pPr marL="0" indent="0" algn="just">
              <a:buNone/>
              <a:defRPr/>
            </a:pPr>
            <a:r>
              <a:rPr lang="tr-TR" sz="2000" dirty="0">
                <a:solidFill>
                  <a:srgbClr val="0070C0"/>
                </a:solidFill>
              </a:rPr>
              <a:t/>
            </a:r>
            <a:br>
              <a:rPr lang="tr-TR" sz="2000" dirty="0">
                <a:solidFill>
                  <a:srgbClr val="0070C0"/>
                </a:solidFill>
              </a:rPr>
            </a:br>
            <a:endParaRPr lang="tr-TR" sz="2000" dirty="0" smtClean="0">
              <a:solidFill>
                <a:srgbClr val="0070C0"/>
              </a:solidFill>
            </a:endParaRPr>
          </a:p>
          <a:p>
            <a:pPr marL="0" indent="0" algn="just">
              <a:buNone/>
              <a:defRPr/>
            </a:pPr>
            <a:r>
              <a:rPr lang="tr-TR" sz="2800" dirty="0">
                <a:solidFill>
                  <a:srgbClr val="35B19D"/>
                </a:solidFill>
              </a:rPr>
              <a:t>10. </a:t>
            </a:r>
            <a:r>
              <a:rPr lang="tr-TR" sz="2800" dirty="0" err="1">
                <a:solidFill>
                  <a:srgbClr val="35B19D"/>
                </a:solidFill>
              </a:rPr>
              <a:t>Tüpgaz</a:t>
            </a:r>
            <a:r>
              <a:rPr lang="tr-TR" sz="2800" dirty="0">
                <a:solidFill>
                  <a:srgbClr val="35B19D"/>
                </a:solidFill>
              </a:rPr>
              <a:t> Zorunlu Sorumluluk </a:t>
            </a:r>
            <a:r>
              <a:rPr lang="tr-TR" sz="2800" dirty="0" smtClean="0">
                <a:solidFill>
                  <a:srgbClr val="35B19D"/>
                </a:solidFill>
              </a:rPr>
              <a:t>Sigortası</a:t>
            </a:r>
          </a:p>
          <a:p>
            <a:pPr marL="0" indent="0" algn="just">
              <a:buNone/>
              <a:defRPr/>
            </a:pPr>
            <a:r>
              <a:rPr lang="tr-TR" sz="2000" dirty="0" err="1" smtClean="0">
                <a:solidFill>
                  <a:srgbClr val="0070C0"/>
                </a:solidFill>
              </a:rPr>
              <a:t>Likid</a:t>
            </a:r>
            <a:r>
              <a:rPr lang="tr-TR" sz="2000" dirty="0" smtClean="0">
                <a:solidFill>
                  <a:srgbClr val="0070C0"/>
                </a:solidFill>
              </a:rPr>
              <a:t> </a:t>
            </a:r>
            <a:r>
              <a:rPr lang="tr-TR" sz="2000" dirty="0">
                <a:solidFill>
                  <a:srgbClr val="0070C0"/>
                </a:solidFill>
              </a:rPr>
              <a:t>petrol gazı (LPG) üreten firmaların, doldurdukları veya doldurttukları ve yetkili bayileri aracılığı ile doğrudan doğruya tüketiciye ulaştırdıkları tüplerin, kullanılmak üzere bulundukları yerlerde infilakı, gaz kaçırması, yangın çıkarması sonucu (kusurları olsun veya olmasın) verecekleri bedeni ve maddi zararlar, belirli limitler dahilinde sigortacı tarafından karşılanır.</a:t>
            </a:r>
          </a:p>
        </p:txBody>
      </p:sp>
    </p:spTree>
    <p:extLst>
      <p:ext uri="{BB962C8B-B14F-4D97-AF65-F5344CB8AC3E}">
        <p14:creationId xmlns:p14="http://schemas.microsoft.com/office/powerpoint/2010/main" xmlns="" val="35297664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Sorumluluk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567608" y="1844824"/>
            <a:ext cx="9217024" cy="25442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35B19D"/>
                </a:solidFill>
              </a:rPr>
              <a:t>11.Yangın İnfilak Mali Sorumluluk </a:t>
            </a:r>
            <a:r>
              <a:rPr lang="tr-TR" sz="2800" dirty="0" smtClean="0">
                <a:solidFill>
                  <a:srgbClr val="35B19D"/>
                </a:solidFill>
              </a:rPr>
              <a:t>Sigortası</a:t>
            </a:r>
          </a:p>
          <a:p>
            <a:pPr marL="0" indent="0" algn="just">
              <a:buNone/>
              <a:defRPr/>
            </a:pPr>
            <a:r>
              <a:rPr lang="tr-TR" sz="2800" dirty="0" smtClean="0">
                <a:solidFill>
                  <a:srgbClr val="35B19D"/>
                </a:solidFill>
              </a:rPr>
              <a:t>12.Taşıyıcı </a:t>
            </a:r>
            <a:r>
              <a:rPr lang="tr-TR" sz="2800" dirty="0">
                <a:solidFill>
                  <a:srgbClr val="35B19D"/>
                </a:solidFill>
              </a:rPr>
              <a:t>Mali Mesuliyet </a:t>
            </a:r>
            <a:r>
              <a:rPr lang="tr-TR" sz="2800" dirty="0" smtClean="0">
                <a:solidFill>
                  <a:srgbClr val="35B19D"/>
                </a:solidFill>
              </a:rPr>
              <a:t>Sigortaları</a:t>
            </a:r>
          </a:p>
          <a:p>
            <a:pPr marL="0" indent="0" algn="just">
              <a:buNone/>
              <a:defRPr/>
            </a:pPr>
            <a:r>
              <a:rPr lang="tr-TR" sz="2800" dirty="0" smtClean="0">
                <a:solidFill>
                  <a:srgbClr val="35B19D"/>
                </a:solidFill>
              </a:rPr>
              <a:t>13.Otel </a:t>
            </a:r>
            <a:r>
              <a:rPr lang="tr-TR" sz="2800" dirty="0">
                <a:solidFill>
                  <a:srgbClr val="35B19D"/>
                </a:solidFill>
              </a:rPr>
              <a:t>Mali Sorumluluk </a:t>
            </a:r>
            <a:r>
              <a:rPr lang="tr-TR" sz="2800" dirty="0" smtClean="0">
                <a:solidFill>
                  <a:srgbClr val="35B19D"/>
                </a:solidFill>
              </a:rPr>
              <a:t>Sigortası</a:t>
            </a:r>
          </a:p>
          <a:p>
            <a:pPr marL="0" indent="0" algn="just">
              <a:buNone/>
              <a:defRPr/>
            </a:pPr>
            <a:r>
              <a:rPr lang="tr-TR" sz="2800" dirty="0" smtClean="0">
                <a:solidFill>
                  <a:srgbClr val="35B19D"/>
                </a:solidFill>
              </a:rPr>
              <a:t>14.Mesleki </a:t>
            </a:r>
            <a:r>
              <a:rPr lang="tr-TR" sz="2800" dirty="0">
                <a:solidFill>
                  <a:srgbClr val="35B19D"/>
                </a:solidFill>
              </a:rPr>
              <a:t>Sorumluluk </a:t>
            </a:r>
            <a:r>
              <a:rPr lang="tr-TR" sz="2800" dirty="0" smtClean="0">
                <a:solidFill>
                  <a:srgbClr val="35B19D"/>
                </a:solidFill>
              </a:rPr>
              <a:t>Sigortası</a:t>
            </a:r>
          </a:p>
          <a:p>
            <a:pPr marL="0" indent="0" algn="just">
              <a:buNone/>
              <a:defRPr/>
            </a:pPr>
            <a:r>
              <a:rPr lang="tr-TR" sz="2800" dirty="0" smtClean="0">
                <a:solidFill>
                  <a:srgbClr val="35B19D"/>
                </a:solidFill>
              </a:rPr>
              <a:t>15.Tekne </a:t>
            </a:r>
            <a:r>
              <a:rPr lang="tr-TR" sz="2800" dirty="0">
                <a:solidFill>
                  <a:srgbClr val="35B19D"/>
                </a:solidFill>
              </a:rPr>
              <a:t>Mali Sorumluluk </a:t>
            </a:r>
            <a:r>
              <a:rPr lang="tr-TR" sz="2800" dirty="0" smtClean="0">
                <a:solidFill>
                  <a:srgbClr val="35B19D"/>
                </a:solidFill>
              </a:rPr>
              <a:t>Sigortası</a:t>
            </a:r>
          </a:p>
        </p:txBody>
      </p:sp>
    </p:spTree>
    <p:extLst>
      <p:ext uri="{BB962C8B-B14F-4D97-AF65-F5344CB8AC3E}">
        <p14:creationId xmlns:p14="http://schemas.microsoft.com/office/powerpoint/2010/main" xmlns="" val="4279380305"/>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Sorumluluk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711624" y="668021"/>
            <a:ext cx="9217024" cy="5390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smtClean="0">
                <a:solidFill>
                  <a:srgbClr val="0070C0"/>
                </a:solidFill>
              </a:rPr>
              <a:t>Kişiler</a:t>
            </a:r>
            <a:r>
              <a:rPr lang="tr-TR" sz="2800" dirty="0">
                <a:solidFill>
                  <a:srgbClr val="0070C0"/>
                </a:solidFill>
              </a:rPr>
              <a:t>, arzu etmedikleri halde karşılaşma ve sonunda da ekonomik durumlarında olumsuzluklar meydana getirme ihtimali bulunan çeşitli olaylara (risklere) karşı korunma ihtiyacı hissetmişler, önlemler alma yoluna gitmişlerdir. Bu önlemlerden biri </a:t>
            </a:r>
            <a:r>
              <a:rPr lang="tr-TR" sz="2800" dirty="0" smtClean="0">
                <a:solidFill>
                  <a:srgbClr val="0070C0"/>
                </a:solidFill>
              </a:rPr>
              <a:t>de </a:t>
            </a:r>
            <a:r>
              <a:rPr lang="tr-TR" sz="2800" dirty="0">
                <a:solidFill>
                  <a:srgbClr val="0070C0"/>
                </a:solidFill>
              </a:rPr>
              <a:t>kişilerin taşıdıkları riski, bir başkasına devretmeleridir. Risklerin bu şekilde sistemli organizasyonlara devredilmesi, hayat sigortaları dışındaki sigorta branşlarını ortaya çıkarmıştır.</a:t>
            </a:r>
          </a:p>
          <a:p>
            <a:pPr marL="0" indent="0" algn="just">
              <a:buNone/>
              <a:defRPr/>
            </a:pPr>
            <a:r>
              <a:rPr lang="tr-TR" sz="2800" dirty="0">
                <a:solidFill>
                  <a:srgbClr val="0070C0"/>
                </a:solidFill>
              </a:rPr>
              <a:t> </a:t>
            </a:r>
          </a:p>
          <a:p>
            <a:pPr marL="0" indent="0" algn="just">
              <a:buNone/>
              <a:defRPr/>
            </a:pPr>
            <a:r>
              <a:rPr lang="tr-TR" sz="2800" dirty="0">
                <a:solidFill>
                  <a:srgbClr val="0070C0"/>
                </a:solidFill>
              </a:rPr>
              <a:t>Sorumluluk sigortaları da yukarıda ifade edilen "genel tanım" içinde, sigortalının üçüncü şahıslara vereceği zararlar sonucu, karşılaşacağı tazminat taleplerini, sigorta şirketinin karşıladığı poliçeler olarak ifade edilebilir.</a:t>
            </a:r>
          </a:p>
        </p:txBody>
      </p:sp>
    </p:spTree>
    <p:extLst>
      <p:ext uri="{BB962C8B-B14F-4D97-AF65-F5344CB8AC3E}">
        <p14:creationId xmlns:p14="http://schemas.microsoft.com/office/powerpoint/2010/main" xmlns="" val="76123216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Sorumluluk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711624" y="668021"/>
            <a:ext cx="9217024" cy="319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0070C0"/>
                </a:solidFill>
              </a:rPr>
              <a:t>Sorumluluk sigortalarında risk "sorumluluk" tur. Sorumluluk sigortaları ile sigortalı "</a:t>
            </a:r>
            <a:r>
              <a:rPr lang="tr-TR" sz="2800" dirty="0" err="1">
                <a:solidFill>
                  <a:srgbClr val="0070C0"/>
                </a:solidFill>
              </a:rPr>
              <a:t>sorumluluğu"nu</a:t>
            </a:r>
            <a:r>
              <a:rPr lang="tr-TR" sz="2800" dirty="0">
                <a:solidFill>
                  <a:srgbClr val="0070C0"/>
                </a:solidFill>
              </a:rPr>
              <a:t> kabul etmekte ancak sorumluluğun neticesi olan "zararı karşılama" veya "tazminat ödeme" borcundan kurtulmaktadır. Diğer bir deyişle sorumluluk sigortaları ile sigortalının zarar veya tazminat ödemesine konu davranışları, hile ve kasıt halleri hariç olmak üzere, kusurlu ve kusursuz sorumluluklarının maddi sonuçları, sigorta şirketince güvence altına alınmaktadır.</a:t>
            </a:r>
          </a:p>
        </p:txBody>
      </p:sp>
    </p:spTree>
    <p:extLst>
      <p:ext uri="{BB962C8B-B14F-4D97-AF65-F5344CB8AC3E}">
        <p14:creationId xmlns:p14="http://schemas.microsoft.com/office/powerpoint/2010/main" xmlns="" val="154989008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Sorumluluk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711624" y="668021"/>
            <a:ext cx="9217024" cy="46145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0070C0"/>
                </a:solidFill>
              </a:rPr>
              <a:t>Genel sigortalar konularına göre, iki ana bölüme ayrılmaktadır:</a:t>
            </a:r>
            <a:br>
              <a:rPr lang="tr-TR" sz="2800" dirty="0">
                <a:solidFill>
                  <a:srgbClr val="0070C0"/>
                </a:solidFill>
              </a:rPr>
            </a:br>
            <a:r>
              <a:rPr lang="tr-TR" sz="2800" dirty="0">
                <a:solidFill>
                  <a:srgbClr val="0070C0"/>
                </a:solidFill>
              </a:rPr>
              <a:t/>
            </a:r>
            <a:br>
              <a:rPr lang="tr-TR" sz="2800" dirty="0">
                <a:solidFill>
                  <a:srgbClr val="0070C0"/>
                </a:solidFill>
              </a:rPr>
            </a:br>
            <a:r>
              <a:rPr lang="tr-TR" sz="2800" dirty="0">
                <a:solidFill>
                  <a:srgbClr val="0070C0"/>
                </a:solidFill>
              </a:rPr>
              <a:t>1) Can (Meblağ) </a:t>
            </a:r>
            <a:r>
              <a:rPr lang="tr-TR" sz="2800" dirty="0" smtClean="0">
                <a:solidFill>
                  <a:srgbClr val="0070C0"/>
                </a:solidFill>
              </a:rPr>
              <a:t>Sigortaları</a:t>
            </a:r>
          </a:p>
          <a:p>
            <a:pPr marL="0" indent="0" algn="just">
              <a:buNone/>
              <a:defRPr/>
            </a:pPr>
            <a:r>
              <a:rPr lang="tr-TR" sz="2800" dirty="0" smtClean="0">
                <a:solidFill>
                  <a:srgbClr val="0070C0"/>
                </a:solidFill>
              </a:rPr>
              <a:t>2</a:t>
            </a:r>
            <a:r>
              <a:rPr lang="tr-TR" sz="2800" dirty="0">
                <a:solidFill>
                  <a:srgbClr val="0070C0"/>
                </a:solidFill>
              </a:rPr>
              <a:t>) Mal (Zarar Tazminatı) </a:t>
            </a:r>
            <a:r>
              <a:rPr lang="tr-TR" sz="2800" dirty="0" smtClean="0">
                <a:solidFill>
                  <a:srgbClr val="0070C0"/>
                </a:solidFill>
              </a:rPr>
              <a:t>Sigortaları</a:t>
            </a:r>
          </a:p>
          <a:p>
            <a:pPr marL="0" indent="0" algn="just">
              <a:buNone/>
              <a:defRPr/>
            </a:pPr>
            <a:r>
              <a:rPr lang="tr-TR" sz="2800" dirty="0">
                <a:solidFill>
                  <a:srgbClr val="0070C0"/>
                </a:solidFill>
              </a:rPr>
              <a:t/>
            </a:r>
            <a:br>
              <a:rPr lang="tr-TR" sz="2800" dirty="0">
                <a:solidFill>
                  <a:srgbClr val="0070C0"/>
                </a:solidFill>
              </a:rPr>
            </a:br>
            <a:r>
              <a:rPr lang="tr-TR" sz="2800" dirty="0">
                <a:solidFill>
                  <a:srgbClr val="0070C0"/>
                </a:solidFill>
              </a:rPr>
              <a:t/>
            </a:r>
            <a:br>
              <a:rPr lang="tr-TR" sz="2800" dirty="0">
                <a:solidFill>
                  <a:srgbClr val="0070C0"/>
                </a:solidFill>
              </a:rPr>
            </a:br>
            <a:r>
              <a:rPr lang="tr-TR" sz="2800" dirty="0">
                <a:solidFill>
                  <a:srgbClr val="FF0000"/>
                </a:solidFill>
              </a:rPr>
              <a:t>Sorumluluk sigortaları, </a:t>
            </a:r>
            <a:r>
              <a:rPr lang="tr-TR" sz="2800" dirty="0" smtClean="0">
                <a:solidFill>
                  <a:srgbClr val="0070C0"/>
                </a:solidFill>
              </a:rPr>
              <a:t>"Mal" </a:t>
            </a:r>
            <a:r>
              <a:rPr lang="tr-TR" sz="2800" dirty="0">
                <a:solidFill>
                  <a:srgbClr val="0070C0"/>
                </a:solidFill>
              </a:rPr>
              <a:t>sigortaları bölümünde yer almakla birlikte, bedeni tazminatları da kapsaması nedeniyle, bir anlamda can ve mal sigortalarını bir poliçede toplamaktadır. Bu özelliği ile </a:t>
            </a:r>
            <a:r>
              <a:rPr lang="tr-TR" sz="2800" dirty="0" smtClean="0">
                <a:solidFill>
                  <a:srgbClr val="0070C0"/>
                </a:solidFill>
              </a:rPr>
              <a:t>de </a:t>
            </a:r>
            <a:r>
              <a:rPr lang="tr-TR" sz="2800" dirty="0">
                <a:solidFill>
                  <a:srgbClr val="0070C0"/>
                </a:solidFill>
              </a:rPr>
              <a:t>son yıllarda can ve mal sigortaları yanında üçüncü bir bölüm olarak yer almaktadır.</a:t>
            </a:r>
          </a:p>
        </p:txBody>
      </p:sp>
    </p:spTree>
    <p:extLst>
      <p:ext uri="{BB962C8B-B14F-4D97-AF65-F5344CB8AC3E}">
        <p14:creationId xmlns:p14="http://schemas.microsoft.com/office/powerpoint/2010/main" xmlns="" val="316329735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Sorumluluk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711624" y="668021"/>
            <a:ext cx="9217024" cy="56435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FF0000"/>
                </a:solidFill>
              </a:rPr>
              <a:t>1- GENEL SORUMLULUK </a:t>
            </a:r>
            <a:r>
              <a:rPr lang="tr-TR" sz="2800" dirty="0" smtClean="0">
                <a:solidFill>
                  <a:srgbClr val="FF0000"/>
                </a:solidFill>
              </a:rPr>
              <a:t>SİGORTALARI</a:t>
            </a:r>
          </a:p>
          <a:p>
            <a:pPr algn="just">
              <a:defRPr/>
            </a:pPr>
            <a:r>
              <a:rPr lang="tr-TR" sz="2800" dirty="0" smtClean="0">
                <a:solidFill>
                  <a:srgbClr val="0070C0"/>
                </a:solidFill>
              </a:rPr>
              <a:t>İnşaat </a:t>
            </a:r>
            <a:r>
              <a:rPr lang="tr-TR" sz="2800" dirty="0">
                <a:solidFill>
                  <a:srgbClr val="0070C0"/>
                </a:solidFill>
              </a:rPr>
              <a:t>yaptıranların sorumluluk sigortası</a:t>
            </a:r>
            <a:r>
              <a:rPr lang="tr-TR" sz="2800" dirty="0" smtClean="0">
                <a:solidFill>
                  <a:srgbClr val="0070C0"/>
                </a:solidFill>
              </a:rPr>
              <a:t>,</a:t>
            </a:r>
          </a:p>
          <a:p>
            <a:pPr algn="just">
              <a:defRPr/>
            </a:pPr>
            <a:r>
              <a:rPr lang="tr-TR" sz="2800" dirty="0" smtClean="0">
                <a:solidFill>
                  <a:srgbClr val="0070C0"/>
                </a:solidFill>
              </a:rPr>
              <a:t>Otel</a:t>
            </a:r>
            <a:r>
              <a:rPr lang="tr-TR" sz="2800" dirty="0">
                <a:solidFill>
                  <a:srgbClr val="0070C0"/>
                </a:solidFill>
              </a:rPr>
              <a:t>, motel, kamping, sauna, hamam, yüzme havuzu, plaj gibi dinlenme ve sağlık tesisi sorumluluk sigortası</a:t>
            </a:r>
            <a:r>
              <a:rPr lang="tr-TR" sz="2800" dirty="0" smtClean="0">
                <a:solidFill>
                  <a:srgbClr val="0070C0"/>
                </a:solidFill>
              </a:rPr>
              <a:t>,</a:t>
            </a:r>
          </a:p>
          <a:p>
            <a:pPr algn="just">
              <a:defRPr/>
            </a:pPr>
            <a:r>
              <a:rPr lang="tr-TR" sz="2800" dirty="0" smtClean="0">
                <a:solidFill>
                  <a:srgbClr val="0070C0"/>
                </a:solidFill>
              </a:rPr>
              <a:t>Stadyum</a:t>
            </a:r>
            <a:r>
              <a:rPr lang="tr-TR" sz="2800" dirty="0">
                <a:solidFill>
                  <a:srgbClr val="0070C0"/>
                </a:solidFill>
              </a:rPr>
              <a:t>, spor salonu, hipodrom ve benzeri spor tesisleri sorumluluk sigortası</a:t>
            </a:r>
            <a:r>
              <a:rPr lang="tr-TR" sz="2800" dirty="0" smtClean="0">
                <a:solidFill>
                  <a:srgbClr val="0070C0"/>
                </a:solidFill>
              </a:rPr>
              <a:t>,</a:t>
            </a:r>
          </a:p>
          <a:p>
            <a:pPr algn="just">
              <a:defRPr/>
            </a:pPr>
            <a:r>
              <a:rPr lang="tr-TR" sz="2800" dirty="0" smtClean="0">
                <a:solidFill>
                  <a:srgbClr val="0070C0"/>
                </a:solidFill>
              </a:rPr>
              <a:t>Hayvan </a:t>
            </a:r>
            <a:r>
              <a:rPr lang="tr-TR" sz="2800" dirty="0">
                <a:solidFill>
                  <a:srgbClr val="0070C0"/>
                </a:solidFill>
              </a:rPr>
              <a:t>yetiştiricileri ve hayvanat bahçeleri sahipleri sorumluluk sigortası</a:t>
            </a:r>
            <a:r>
              <a:rPr lang="tr-TR" sz="2800" dirty="0" smtClean="0">
                <a:solidFill>
                  <a:srgbClr val="0070C0"/>
                </a:solidFill>
              </a:rPr>
              <a:t>,</a:t>
            </a:r>
          </a:p>
          <a:p>
            <a:pPr algn="just">
              <a:defRPr/>
            </a:pPr>
            <a:r>
              <a:rPr lang="tr-TR" sz="2800" dirty="0" smtClean="0">
                <a:solidFill>
                  <a:srgbClr val="0070C0"/>
                </a:solidFill>
              </a:rPr>
              <a:t>Birlik </a:t>
            </a:r>
            <a:r>
              <a:rPr lang="tr-TR" sz="2800" dirty="0">
                <a:solidFill>
                  <a:srgbClr val="0070C0"/>
                </a:solidFill>
              </a:rPr>
              <a:t>ve kulüpler için sorumluluk sigortası</a:t>
            </a:r>
            <a:r>
              <a:rPr lang="tr-TR" sz="2800" dirty="0" smtClean="0">
                <a:solidFill>
                  <a:srgbClr val="0070C0"/>
                </a:solidFill>
              </a:rPr>
              <a:t>,</a:t>
            </a:r>
          </a:p>
          <a:p>
            <a:pPr algn="just">
              <a:defRPr/>
            </a:pPr>
            <a:r>
              <a:rPr lang="tr-TR" sz="2800" dirty="0" smtClean="0">
                <a:solidFill>
                  <a:srgbClr val="0070C0"/>
                </a:solidFill>
              </a:rPr>
              <a:t>Gösteri </a:t>
            </a:r>
            <a:r>
              <a:rPr lang="tr-TR" sz="2800" dirty="0">
                <a:solidFill>
                  <a:srgbClr val="0070C0"/>
                </a:solidFill>
              </a:rPr>
              <a:t>yapanların ve sergi açanların sorumluluk sigortası</a:t>
            </a:r>
            <a:r>
              <a:rPr lang="tr-TR" sz="2800" dirty="0" smtClean="0">
                <a:solidFill>
                  <a:srgbClr val="0070C0"/>
                </a:solidFill>
              </a:rPr>
              <a:t>,</a:t>
            </a:r>
          </a:p>
          <a:p>
            <a:pPr algn="just">
              <a:defRPr/>
            </a:pPr>
            <a:r>
              <a:rPr lang="tr-TR" sz="2800" dirty="0" smtClean="0">
                <a:solidFill>
                  <a:srgbClr val="0070C0"/>
                </a:solidFill>
              </a:rPr>
              <a:t>Kamuya </a:t>
            </a:r>
            <a:r>
              <a:rPr lang="tr-TR" sz="2800" dirty="0">
                <a:solidFill>
                  <a:srgbClr val="0070C0"/>
                </a:solidFill>
              </a:rPr>
              <a:t>ait görevlerin yapılması esnasındaki sorumluluklara ait sigorta</a:t>
            </a:r>
            <a:r>
              <a:rPr lang="tr-TR" sz="2800" dirty="0" smtClean="0">
                <a:solidFill>
                  <a:srgbClr val="0070C0"/>
                </a:solidFill>
              </a:rPr>
              <a:t>.</a:t>
            </a:r>
          </a:p>
        </p:txBody>
      </p:sp>
    </p:spTree>
    <p:extLst>
      <p:ext uri="{BB962C8B-B14F-4D97-AF65-F5344CB8AC3E}">
        <p14:creationId xmlns:p14="http://schemas.microsoft.com/office/powerpoint/2010/main" xmlns="" val="286523145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Sorumluluk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711624" y="668021"/>
            <a:ext cx="9217024" cy="55184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FF0000"/>
                </a:solidFill>
              </a:rPr>
              <a:t>2- MESLEKİ VE TİCARİ FAALİYETLERE İLİŞKİN SİGORTALAR</a:t>
            </a:r>
          </a:p>
          <a:p>
            <a:pPr algn="just">
              <a:defRPr/>
            </a:pPr>
            <a:r>
              <a:rPr lang="tr-TR" sz="2800" dirty="0">
                <a:solidFill>
                  <a:srgbClr val="0070C0"/>
                </a:solidFill>
              </a:rPr>
              <a:t>Doktor, dişçi, eczacı, hemşire, röntgen mütehassısı gibi sağlık sektöründe ve sanayi sektöründe çalışan mühendisler ile avukatlar ve noterler gibi hizmet sektöründe çalışanlar için mesleki sorumluluk sigortası</a:t>
            </a:r>
            <a:r>
              <a:rPr lang="tr-TR" sz="2800" dirty="0" smtClean="0">
                <a:solidFill>
                  <a:srgbClr val="0070C0"/>
                </a:solidFill>
              </a:rPr>
              <a:t>,</a:t>
            </a:r>
          </a:p>
          <a:p>
            <a:pPr algn="just">
              <a:defRPr/>
            </a:pPr>
            <a:r>
              <a:rPr lang="tr-TR" sz="2800" dirty="0" smtClean="0">
                <a:solidFill>
                  <a:srgbClr val="0070C0"/>
                </a:solidFill>
              </a:rPr>
              <a:t>İşletmeye </a:t>
            </a:r>
            <a:r>
              <a:rPr lang="tr-TR" sz="2800" dirty="0">
                <a:solidFill>
                  <a:srgbClr val="0070C0"/>
                </a:solidFill>
              </a:rPr>
              <a:t>mensup şahısların görevlerini yerine getirirken, üçüncü şahıslara verecekleri zararlar </a:t>
            </a:r>
            <a:r>
              <a:rPr lang="tr-TR" sz="2800" dirty="0" smtClean="0">
                <a:solidFill>
                  <a:srgbClr val="0070C0"/>
                </a:solidFill>
              </a:rPr>
              <a:t>için </a:t>
            </a:r>
            <a:r>
              <a:rPr lang="tr-TR" sz="2800" dirty="0">
                <a:solidFill>
                  <a:srgbClr val="0070C0"/>
                </a:solidFill>
              </a:rPr>
              <a:t>sigorta ettiren işletme sahibinin karşılayabileceği taleplere karşı sorumluluk sigortası</a:t>
            </a:r>
            <a:r>
              <a:rPr lang="tr-TR" sz="2800" dirty="0" smtClean="0">
                <a:solidFill>
                  <a:srgbClr val="0070C0"/>
                </a:solidFill>
              </a:rPr>
              <a:t>,</a:t>
            </a:r>
          </a:p>
          <a:p>
            <a:pPr algn="just">
              <a:defRPr/>
            </a:pPr>
            <a:r>
              <a:rPr lang="tr-TR" sz="2800" dirty="0" smtClean="0">
                <a:solidFill>
                  <a:srgbClr val="0070C0"/>
                </a:solidFill>
              </a:rPr>
              <a:t>Boyacı</a:t>
            </a:r>
            <a:r>
              <a:rPr lang="tr-TR" sz="2800" dirty="0">
                <a:solidFill>
                  <a:srgbClr val="0070C0"/>
                </a:solidFill>
              </a:rPr>
              <a:t>, tamirci, tesisatçı, terzi, temizleyici, marangoz gibi el sanatları yoğun meslekleri yapanlar için sorumluluk sigortaları</a:t>
            </a:r>
            <a:r>
              <a:rPr lang="tr-TR" sz="2800" dirty="0" smtClean="0">
                <a:solidFill>
                  <a:srgbClr val="0070C0"/>
                </a:solidFill>
              </a:rPr>
              <a:t>.</a:t>
            </a:r>
          </a:p>
        </p:txBody>
      </p:sp>
    </p:spTree>
    <p:extLst>
      <p:ext uri="{BB962C8B-B14F-4D97-AF65-F5344CB8AC3E}">
        <p14:creationId xmlns:p14="http://schemas.microsoft.com/office/powerpoint/2010/main" xmlns="" val="181663135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Sorumluluk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711624" y="668021"/>
            <a:ext cx="9217024" cy="37076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FF0000"/>
                </a:solidFill>
              </a:rPr>
              <a:t>3- MOTORLU TAŞIT İŞLETENLER İÇİN ZORUNLU MALİ SORUMLULUK </a:t>
            </a:r>
            <a:r>
              <a:rPr lang="tr-TR" sz="2800" dirty="0" smtClean="0">
                <a:solidFill>
                  <a:srgbClr val="FF0000"/>
                </a:solidFill>
              </a:rPr>
              <a:t>SİGORTASI</a:t>
            </a:r>
          </a:p>
          <a:p>
            <a:pPr marL="0" indent="0" algn="just">
              <a:buNone/>
              <a:defRPr/>
            </a:pPr>
            <a:endParaRPr lang="tr-TR" sz="2800" dirty="0">
              <a:solidFill>
                <a:srgbClr val="FF0000"/>
              </a:solidFill>
            </a:endParaRPr>
          </a:p>
          <a:p>
            <a:pPr marL="0" indent="0" algn="just">
              <a:buNone/>
              <a:defRPr/>
            </a:pPr>
            <a:r>
              <a:rPr lang="tr-TR" sz="2800" dirty="0">
                <a:solidFill>
                  <a:srgbClr val="FF0000"/>
                </a:solidFill>
              </a:rPr>
              <a:t>4- TAŞIYICILARIN SORUMLULUK SİGORTASI</a:t>
            </a:r>
          </a:p>
          <a:p>
            <a:pPr marL="0" indent="0" algn="just">
              <a:buNone/>
              <a:defRPr/>
            </a:pPr>
            <a:r>
              <a:rPr lang="tr-TR" sz="2800" dirty="0">
                <a:solidFill>
                  <a:srgbClr val="0070C0"/>
                </a:solidFill>
              </a:rPr>
              <a:t>Yolcu ve </a:t>
            </a:r>
            <a:r>
              <a:rPr lang="tr-TR" sz="2800" dirty="0" smtClean="0">
                <a:solidFill>
                  <a:srgbClr val="0070C0"/>
                </a:solidFill>
              </a:rPr>
              <a:t>emtia </a:t>
            </a:r>
            <a:r>
              <a:rPr lang="tr-TR" sz="2800" dirty="0">
                <a:solidFill>
                  <a:srgbClr val="0070C0"/>
                </a:solidFill>
              </a:rPr>
              <a:t>taşıyan kişi ve kuruluşlar, taşımasını yaptıkları yolcu ve </a:t>
            </a:r>
            <a:r>
              <a:rPr lang="tr-TR" sz="2800" dirty="0" smtClean="0">
                <a:solidFill>
                  <a:srgbClr val="0070C0"/>
                </a:solidFill>
              </a:rPr>
              <a:t>emtianın </a:t>
            </a:r>
            <a:r>
              <a:rPr lang="tr-TR" sz="2800" dirty="0">
                <a:solidFill>
                  <a:srgbClr val="0070C0"/>
                </a:solidFill>
              </a:rPr>
              <a:t>taşıma esnasında zarar görmesi halinde zarar ve tazminat taleplerine karşı yapılan sorumluluk sigortaları.</a:t>
            </a:r>
          </a:p>
          <a:p>
            <a:pPr marL="0" indent="0" algn="just">
              <a:buNone/>
              <a:defRPr/>
            </a:pPr>
            <a:endParaRPr lang="tr-TR" sz="2800" dirty="0">
              <a:solidFill>
                <a:srgbClr val="FF0000"/>
              </a:solidFill>
            </a:endParaRPr>
          </a:p>
        </p:txBody>
      </p:sp>
    </p:spTree>
    <p:extLst>
      <p:ext uri="{BB962C8B-B14F-4D97-AF65-F5344CB8AC3E}">
        <p14:creationId xmlns:p14="http://schemas.microsoft.com/office/powerpoint/2010/main" xmlns="" val="411342904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Sorumluluk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711624" y="668021"/>
            <a:ext cx="9217024" cy="47428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FF0000"/>
                </a:solidFill>
              </a:rPr>
              <a:t>5- İMALATÇI SORUMLULUK SİGORTASI</a:t>
            </a:r>
          </a:p>
          <a:p>
            <a:pPr algn="just">
              <a:defRPr/>
            </a:pPr>
            <a:r>
              <a:rPr lang="tr-TR" sz="2800" dirty="0" smtClean="0">
                <a:solidFill>
                  <a:srgbClr val="0070C0"/>
                </a:solidFill>
              </a:rPr>
              <a:t>İmalatın </a:t>
            </a:r>
            <a:r>
              <a:rPr lang="tr-TR" sz="2800" dirty="0">
                <a:solidFill>
                  <a:srgbClr val="0070C0"/>
                </a:solidFill>
              </a:rPr>
              <a:t>bozuk olmasının neden olduğu zararlar için sorumluluk sigortası ilaçlar, ambalajlı ve konserve yiyecekler için sorumluluk sigortası</a:t>
            </a:r>
            <a:r>
              <a:rPr lang="tr-TR" sz="2800" dirty="0" smtClean="0">
                <a:solidFill>
                  <a:srgbClr val="0070C0"/>
                </a:solidFill>
              </a:rPr>
              <a:t>,</a:t>
            </a:r>
          </a:p>
          <a:p>
            <a:pPr algn="just">
              <a:defRPr/>
            </a:pPr>
            <a:r>
              <a:rPr lang="tr-TR" sz="2800" dirty="0" smtClean="0">
                <a:solidFill>
                  <a:srgbClr val="0070C0"/>
                </a:solidFill>
              </a:rPr>
              <a:t>Ev </a:t>
            </a:r>
            <a:r>
              <a:rPr lang="tr-TR" sz="2800" dirty="0">
                <a:solidFill>
                  <a:srgbClr val="0070C0"/>
                </a:solidFill>
              </a:rPr>
              <a:t>aletleri, otomobil, uçak ve gemilerin hatalı yapımı sonucu kullanılmalarıyla ortaya çıkan zararlara karşı sorumluluk sigortası</a:t>
            </a:r>
            <a:r>
              <a:rPr lang="tr-TR" sz="2800" dirty="0" smtClean="0">
                <a:solidFill>
                  <a:srgbClr val="0070C0"/>
                </a:solidFill>
              </a:rPr>
              <a:t>,</a:t>
            </a:r>
          </a:p>
          <a:p>
            <a:pPr algn="just">
              <a:defRPr/>
            </a:pPr>
            <a:r>
              <a:rPr lang="tr-TR" sz="2800" dirty="0" smtClean="0">
                <a:solidFill>
                  <a:srgbClr val="0070C0"/>
                </a:solidFill>
              </a:rPr>
              <a:t>Hatalı </a:t>
            </a:r>
            <a:r>
              <a:rPr lang="tr-TR" sz="2800" dirty="0">
                <a:solidFill>
                  <a:srgbClr val="0070C0"/>
                </a:solidFill>
              </a:rPr>
              <a:t>imal edilen makinalar, elektrikli cihazlar, otomobil, uçak ve benzer ürünlerin bozuk ve hatalı olması nedeniyle, kullanım kaybından doğan zararlara karşı sorumluluk sigortaları</a:t>
            </a:r>
            <a:r>
              <a:rPr lang="tr-TR" sz="2800" dirty="0" smtClean="0">
                <a:solidFill>
                  <a:srgbClr val="0070C0"/>
                </a:solidFill>
              </a:rPr>
              <a:t>.</a:t>
            </a:r>
          </a:p>
        </p:txBody>
      </p:sp>
    </p:spTree>
    <p:extLst>
      <p:ext uri="{BB962C8B-B14F-4D97-AF65-F5344CB8AC3E}">
        <p14:creationId xmlns:p14="http://schemas.microsoft.com/office/powerpoint/2010/main" xmlns="" val="154780196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1344" y="3363118"/>
            <a:ext cx="2232248" cy="715963"/>
          </a:xfrm>
        </p:spPr>
        <p:txBody>
          <a:bodyPr>
            <a:normAutofit fontScale="90000"/>
          </a:bodyPr>
          <a:lstStyle/>
          <a:p>
            <a:r>
              <a:rPr lang="tr-TR" sz="4000" b="1" dirty="0" smtClean="0">
                <a:solidFill>
                  <a:srgbClr val="FF0000"/>
                </a:solidFill>
              </a:rPr>
              <a:t>Sorumluluk Sigortası</a:t>
            </a:r>
            <a:endParaRPr lang="en-US" sz="4000" b="1" dirty="0">
              <a:solidFill>
                <a:srgbClr val="FF0000"/>
              </a:solidFill>
            </a:endParaRPr>
          </a:p>
        </p:txBody>
      </p:sp>
      <p:sp>
        <p:nvSpPr>
          <p:cNvPr id="6" name="7 Metin kutusu"/>
          <p:cNvSpPr txBox="1">
            <a:spLocks noGrp="1" noChangeArrowheads="1"/>
          </p:cNvSpPr>
          <p:nvPr>
            <p:ph idx="1"/>
          </p:nvPr>
        </p:nvSpPr>
        <p:spPr bwMode="auto">
          <a:xfrm>
            <a:off x="2711624" y="668021"/>
            <a:ext cx="9217024" cy="47428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indent="0" algn="just">
              <a:buNone/>
              <a:defRPr/>
            </a:pPr>
            <a:r>
              <a:rPr lang="tr-TR" sz="2800" dirty="0">
                <a:solidFill>
                  <a:srgbClr val="FF0000"/>
                </a:solidFill>
              </a:rPr>
              <a:t>6- EV SAHİBİ VE GAYRİMENKUL ZİLYEDİNİN SORUMLULUK SİGORTASI </a:t>
            </a:r>
          </a:p>
          <a:p>
            <a:pPr algn="just">
              <a:defRPr/>
            </a:pPr>
            <a:r>
              <a:rPr lang="tr-TR" sz="2800" dirty="0">
                <a:solidFill>
                  <a:srgbClr val="0070C0"/>
                </a:solidFill>
              </a:rPr>
              <a:t>İkametgah, işyeri, okul, hastane, otel, spor kompleksi, sinema ve tiyatro gibi her türlü bina ve tesisin çökmesi, kısmen veya tamamen yıkılması veya bunlardan parça düşmesi, yanması tesisatlarındaki arızalar nedeniyle ortaya çıkan zararlara karşı sorumluluk sigortası,</a:t>
            </a:r>
          </a:p>
          <a:p>
            <a:pPr algn="just">
              <a:defRPr/>
            </a:pPr>
            <a:endParaRPr lang="tr-TR" sz="2800" dirty="0">
              <a:solidFill>
                <a:srgbClr val="0070C0"/>
              </a:solidFill>
            </a:endParaRPr>
          </a:p>
          <a:p>
            <a:pPr algn="just">
              <a:defRPr/>
            </a:pPr>
            <a:r>
              <a:rPr lang="tr-TR" sz="2800" dirty="0" smtClean="0">
                <a:solidFill>
                  <a:srgbClr val="0070C0"/>
                </a:solidFill>
              </a:rPr>
              <a:t>Sigorta </a:t>
            </a:r>
            <a:r>
              <a:rPr lang="tr-TR" sz="2800" dirty="0">
                <a:solidFill>
                  <a:srgbClr val="0070C0"/>
                </a:solidFill>
              </a:rPr>
              <a:t>ettirenin, gayrimenkulün kiracısı veya intifa hakkı sahibi olarak, yasal yükümlülüklerine ilişkin sorumluluk sigortası.</a:t>
            </a:r>
          </a:p>
        </p:txBody>
      </p:sp>
    </p:spTree>
    <p:extLst>
      <p:ext uri="{BB962C8B-B14F-4D97-AF65-F5344CB8AC3E}">
        <p14:creationId xmlns:p14="http://schemas.microsoft.com/office/powerpoint/2010/main" xmlns="" val="247071302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1+#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8&quot; unique_id=&quot;10132&quot;&gt;&lt;/object&gt;&lt;object type=&quot;2&quot; unique_id=&quot;10133&quot;&gt;&lt;object type=&quot;3&quot; unique_id=&quot;10134&quot;&gt;&lt;property id=&quot;20148&quot; value=&quot;5&quot;/&gt;&lt;property id=&quot;20300&quot; value=&quot;Slide 1 - &amp;quot;Sorumluluk Sigortası&amp;quot;&quot;/&gt;&lt;property id=&quot;20307&quot; value=&quot;256&quot;/&gt;&lt;/object&gt;&lt;object type=&quot;3&quot; unique_id=&quot;16363&quot;&gt;&lt;property id=&quot;20148&quot; value=&quot;5&quot;/&gt;&lt;property id=&quot;20300&quot; value=&quot;Slide 2 - &amp;quot;Sorumluluk Sigortası&amp;quot;&quot;/&gt;&lt;property id=&quot;20307&quot; value=&quot;363&quot;/&gt;&lt;/object&gt;&lt;object type=&quot;3&quot; unique_id=&quot;32071&quot;&gt;&lt;property id=&quot;20148&quot; value=&quot;5&quot;/&gt;&lt;property id=&quot;20300&quot; value=&quot;Slide 3 - &amp;quot;Sorumluluk Sigortası&amp;quot;&quot;/&gt;&lt;property id=&quot;20307&quot; value=&quot;563&quot;/&gt;&lt;/object&gt;&lt;object type=&quot;3&quot; unique_id=&quot;32072&quot;&gt;&lt;property id=&quot;20148&quot; value=&quot;5&quot;/&gt;&lt;property id=&quot;20300&quot; value=&quot;Slide 4 - &amp;quot;Sorumluluk Sigortası&amp;quot;&quot;/&gt;&lt;property id=&quot;20307&quot; value=&quot;564&quot;/&gt;&lt;/object&gt;&lt;object type=&quot;3&quot; unique_id=&quot;32073&quot;&gt;&lt;property id=&quot;20148&quot; value=&quot;5&quot;/&gt;&lt;property id=&quot;20300&quot; value=&quot;Slide 5 - &amp;quot;Sorumluluk Sigortası&amp;quot;&quot;/&gt;&lt;property id=&quot;20307&quot; value=&quot;565&quot;/&gt;&lt;/object&gt;&lt;object type=&quot;3&quot; unique_id=&quot;32074&quot;&gt;&lt;property id=&quot;20148&quot; value=&quot;5&quot;/&gt;&lt;property id=&quot;20300&quot; value=&quot;Slide 6 - &amp;quot;Sorumluluk Sigortası&amp;quot;&quot;/&gt;&lt;property id=&quot;20307&quot; value=&quot;566&quot;/&gt;&lt;/object&gt;&lt;object type=&quot;3&quot; unique_id=&quot;32075&quot;&gt;&lt;property id=&quot;20148&quot; value=&quot;5&quot;/&gt;&lt;property id=&quot;20300&quot; value=&quot;Slide 7 - &amp;quot;Sorumluluk Sigortası&amp;quot;&quot;/&gt;&lt;property id=&quot;20307&quot; value=&quot;567&quot;/&gt;&lt;/object&gt;&lt;object type=&quot;3&quot; unique_id=&quot;32076&quot;&gt;&lt;property id=&quot;20148&quot; value=&quot;5&quot;/&gt;&lt;property id=&quot;20300&quot; value=&quot;Slide 8 - &amp;quot;Sorumluluk Sigortası&amp;quot;&quot;/&gt;&lt;property id=&quot;20307&quot; value=&quot;568&quot;/&gt;&lt;/object&gt;&lt;object type=&quot;3&quot; unique_id=&quot;32077&quot;&gt;&lt;property id=&quot;20148&quot; value=&quot;5&quot;/&gt;&lt;property id=&quot;20300&quot; value=&quot;Slide 9 - &amp;quot;Sorumluluk Sigortası&amp;quot;&quot;/&gt;&lt;property id=&quot;20307&quot; value=&quot;569&quot;/&gt;&lt;/object&gt;&lt;object type=&quot;3&quot; unique_id=&quot;32078&quot;&gt;&lt;property id=&quot;20148&quot; value=&quot;5&quot;/&gt;&lt;property id=&quot;20300&quot; value=&quot;Slide 10 - &amp;quot;Sorumluluk Sigortası&amp;quot;&quot;/&gt;&lt;property id=&quot;20307&quot; value=&quot;570&quot;/&gt;&lt;/object&gt;&lt;object type=&quot;3&quot; unique_id=&quot;32079&quot;&gt;&lt;property id=&quot;20148&quot; value=&quot;5&quot;/&gt;&lt;property id=&quot;20300&quot; value=&quot;Slide 11 - &amp;quot;Sorumluluk Sigortası&amp;quot;&quot;/&gt;&lt;property id=&quot;20307&quot; value=&quot;571&quot;/&gt;&lt;/object&gt;&lt;object type=&quot;3&quot; unique_id=&quot;32080&quot;&gt;&lt;property id=&quot;20148&quot; value=&quot;5&quot;/&gt;&lt;property id=&quot;20300&quot; value=&quot;Slide 12 - &amp;quot;Sorumluluk Sigortası&amp;quot;&quot;/&gt;&lt;property id=&quot;20307&quot; value=&quot;572&quot;/&gt;&lt;/object&gt;&lt;object type=&quot;3&quot; unique_id=&quot;32495&quot;&gt;&lt;property id=&quot;20148&quot; value=&quot;5&quot;/&gt;&lt;property id=&quot;20300&quot; value=&quot;Slide 13 - &amp;quot;Sorumluluk Sigortası&amp;quot;&quot;/&gt;&lt;property id=&quot;20307&quot; value=&quot;573&quot;/&gt;&lt;/object&gt;&lt;object type=&quot;3&quot; unique_id=&quot;32496&quot;&gt;&lt;property id=&quot;20148&quot; value=&quot;5&quot;/&gt;&lt;property id=&quot;20300&quot; value=&quot;Slide 14 - &amp;quot;Sorumluluk Sigortası&amp;quot;&quot;/&gt;&lt;property id=&quot;20307&quot; value=&quot;574&quot;/&gt;&lt;/object&gt;&lt;object type=&quot;3&quot; unique_id=&quot;32497&quot;&gt;&lt;property id=&quot;20148&quot; value=&quot;5&quot;/&gt;&lt;property id=&quot;20300&quot; value=&quot;Slide 15 - &amp;quot;Sorumluluk Sigortası&amp;quot;&quot;/&gt;&lt;property id=&quot;20307&quot; value=&quot;575&quot;/&gt;&lt;/object&gt;&lt;object type=&quot;3&quot; unique_id=&quot;32498&quot;&gt;&lt;property id=&quot;20148&quot; value=&quot;5&quot;/&gt;&lt;property id=&quot;20300&quot; value=&quot;Slide 16 - &amp;quot;Sorumluluk Sigortası&amp;quot;&quot;/&gt;&lt;property id=&quot;20307&quot; value=&quot;576&quot;/&gt;&lt;/object&gt;&lt;object type=&quot;3&quot; unique_id=&quot;32499&quot;&gt;&lt;property id=&quot;20148&quot; value=&quot;5&quot;/&gt;&lt;property id=&quot;20300&quot; value=&quot;Slide 17 - &amp;quot;Sorumluluk Sigortası&amp;quot;&quot;/&gt;&lt;property id=&quot;20307&quot; value=&quot;577&quot;/&gt;&lt;/object&gt;&lt;object type=&quot;3&quot; unique_id=&quot;32500&quot;&gt;&lt;property id=&quot;20148&quot; value=&quot;5&quot;/&gt;&lt;property id=&quot;20300&quot; value=&quot;Slide 18 - &amp;quot;Sorumluluk Sigortası&amp;quot;&quot;/&gt;&lt;property id=&quot;20307&quot; value=&quot;578&quot;/&gt;&lt;/object&gt;&lt;object type=&quot;3&quot; unique_id=&quot;32501&quot;&gt;&lt;property id=&quot;20148&quot; value=&quot;5&quot;/&gt;&lt;property id=&quot;20300&quot; value=&quot;Slide 19 - &amp;quot;Sorumluluk Sigortası&amp;quot;&quot;/&gt;&lt;property id=&quot;20307&quot; value=&quot;579&quot;/&gt;&lt;/object&gt;&lt;/object&gt;&lt;/object&gt;&lt;/database&gt;"/>
  <p:tag name="SECTOMILLISECCONVERTED" val="1"/>
</p:tagLst>
</file>

<file path=ppt/theme/theme1.xml><?xml version="1.0" encoding="utf-8"?>
<a:theme xmlns:a="http://schemas.openxmlformats.org/drawingml/2006/main" name="powerpoint-template-24">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1175</TotalTime>
  <Words>1238</Words>
  <Application>Microsoft Office PowerPoint</Application>
  <PresentationFormat>Özel</PresentationFormat>
  <Paragraphs>116</Paragraphs>
  <Slides>19</Slides>
  <Notes>19</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powerpoint-template-24</vt:lpstr>
      <vt:lpstr>Sorumluluk Sigortası</vt:lpstr>
      <vt:lpstr>Sorumluluk Sigortası</vt:lpstr>
      <vt:lpstr>Sorumluluk Sigortası</vt:lpstr>
      <vt:lpstr>Sorumluluk Sigortası</vt:lpstr>
      <vt:lpstr>Sorumluluk Sigortası</vt:lpstr>
      <vt:lpstr>Sorumluluk Sigortası</vt:lpstr>
      <vt:lpstr>Sorumluluk Sigortası</vt:lpstr>
      <vt:lpstr>Sorumluluk Sigortası</vt:lpstr>
      <vt:lpstr>Sorumluluk Sigortası</vt:lpstr>
      <vt:lpstr>Sorumluluk Sigortası</vt:lpstr>
      <vt:lpstr>Sorumluluk Sigortası</vt:lpstr>
      <vt:lpstr>Sorumluluk Sigortası</vt:lpstr>
      <vt:lpstr>Sorumluluk Sigortası</vt:lpstr>
      <vt:lpstr>Sorumluluk Sigortası</vt:lpstr>
      <vt:lpstr>Sorumluluk Sigortası</vt:lpstr>
      <vt:lpstr>Sorumluluk Sigortası</vt:lpstr>
      <vt:lpstr>Sorumluluk Sigortası</vt:lpstr>
      <vt:lpstr>Sorumluluk Sigortası</vt:lpstr>
      <vt:lpstr>Sorumluluk Sigortası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ve Sigorta</dc:title>
  <dc:creator>Metin Coşkun</dc:creator>
  <cp:lastModifiedBy>oem</cp:lastModifiedBy>
  <cp:revision>131</cp:revision>
  <dcterms:created xsi:type="dcterms:W3CDTF">2014-01-05T14:29:13Z</dcterms:created>
  <dcterms:modified xsi:type="dcterms:W3CDTF">2017-12-21T14:02:42Z</dcterms:modified>
</cp:coreProperties>
</file>