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75"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BAC44C-AC9D-4896-BDAD-6D902D17C536}" type="datetimeFigureOut">
              <a:rPr lang="tr-TR" smtClean="0"/>
              <a:pPr/>
              <a:t>15.04.2024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F258D3-79A6-4129-8082-56EF10F3A494}" type="slidenum">
              <a:rPr lang="tr-TR" smtClean="0"/>
              <a:pPr/>
              <a:t>‹#›</a:t>
            </a:fld>
            <a:endParaRPr lang="tr-TR"/>
          </a:p>
        </p:txBody>
      </p:sp>
    </p:spTree>
    <p:extLst>
      <p:ext uri="{BB962C8B-B14F-4D97-AF65-F5344CB8AC3E}">
        <p14:creationId xmlns:p14="http://schemas.microsoft.com/office/powerpoint/2010/main" val="2659113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351409D-367A-4904-80A7-E36E92BAE782}" type="slidenum">
              <a:rPr lang="tr-TR" smtClean="0"/>
              <a:pPr/>
              <a:t>12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tr-TR" smtClean="0"/>
              <a:t>Asıl başlık stili için tıklatın</a:t>
            </a:r>
            <a:endParaRPr kumimoji="0"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
        <p:nvSpPr>
          <p:cNvPr id="10" name="9 Dikdörtgen"/>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9" name="8 Dikdörtgen"/>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Dikdörtgen"/>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Dikey Başlık"/>
          <p:cNvSpPr>
            <a:spLocks noGrp="1"/>
          </p:cNvSpPr>
          <p:nvPr>
            <p:ph type="title" orient="vert"/>
          </p:nvPr>
        </p:nvSpPr>
        <p:spPr>
          <a:xfrm>
            <a:off x="6781800" y="274640"/>
            <a:ext cx="19050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04800"/>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5" name="4 Altbilgi Yer Tutucusu"/>
          <p:cNvSpPr>
            <a:spLocks noGrp="1"/>
          </p:cNvSpPr>
          <p:nvPr>
            <p:ph type="ftr" sz="quarter" idx="11"/>
          </p:nvPr>
        </p:nvSpPr>
        <p:spPr>
          <a:xfrm>
            <a:off x="2640597" y="6377459"/>
            <a:ext cx="3836404" cy="365125"/>
          </a:xfrm>
        </p:spPr>
        <p:txBody>
          <a:bodyPr/>
          <a:lstStyle/>
          <a:p>
            <a:endParaRPr lang="tr-TR"/>
          </a:p>
        </p:txBody>
      </p:sp>
      <p:sp>
        <p:nvSpPr>
          <p:cNvPr id="6" name="5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Dikdörtgen"/>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DF5CF37-5DEB-4543-B1A2-4D237678511B}" type="datetimeFigureOut">
              <a:rPr lang="tr-TR" smtClean="0"/>
              <a:pPr/>
              <a:t>15.04.2024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3F18665-D6FC-41B6-8C59-4970F3CE34DC}" type="slidenum">
              <a:rPr lang="tr-TR" smtClean="0"/>
              <a:pPr/>
              <a:t>‹#›</a:t>
            </a:fld>
            <a:endParaRPr lang="tr-TR"/>
          </a:p>
        </p:txBody>
      </p:sp>
      <p:sp>
        <p:nvSpPr>
          <p:cNvPr id="12" name="11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164592" y="1170432"/>
            <a:ext cx="2523744" cy="201168"/>
          </a:xfrm>
        </p:spPr>
        <p:txBody>
          <a:bodyPr/>
          <a:lstStyle/>
          <a:p>
            <a:fld id="{9DF5CF37-5DEB-4543-B1A2-4D237678511B}" type="datetimeFigureOut">
              <a:rPr lang="tr-TR" smtClean="0"/>
              <a:pPr/>
              <a:t>15.04.2024</a:t>
            </a:fld>
            <a:endParaRPr lang="tr-TR"/>
          </a:p>
        </p:txBody>
      </p:sp>
      <p:sp>
        <p:nvSpPr>
          <p:cNvPr id="11" name="10 Dikdörtgen"/>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Altbilgi Yer Tutucusu"/>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tr-TR"/>
          </a:p>
        </p:txBody>
      </p:sp>
      <p:sp>
        <p:nvSpPr>
          <p:cNvPr id="7" name="6 Slayt Numarası Yer Tutucusu"/>
          <p:cNvSpPr>
            <a:spLocks noGrp="1"/>
          </p:cNvSpPr>
          <p:nvPr>
            <p:ph type="sldNum" sz="quarter" idx="12"/>
          </p:nvPr>
        </p:nvSpPr>
        <p:spPr>
          <a:xfrm>
            <a:off x="8339328" y="1170432"/>
            <a:ext cx="733864" cy="201168"/>
          </a:xfrm>
        </p:spPr>
        <p:txBody>
          <a:bodyPr/>
          <a:lstStyle/>
          <a:p>
            <a:fld id="{03F18665-D6FC-41B6-8C59-4970F3CE34DC}"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Dikdörtgen"/>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Dikdörtgen"/>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Yer Tutucusu"/>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DF5CF37-5DEB-4543-B1A2-4D237678511B}" type="datetimeFigureOut">
              <a:rPr lang="tr-TR" smtClean="0"/>
              <a:pPr/>
              <a:t>15.04.2024</a:t>
            </a:fld>
            <a:endParaRPr lang="tr-TR"/>
          </a:p>
        </p:txBody>
      </p:sp>
      <p:sp>
        <p:nvSpPr>
          <p:cNvPr id="5" name="4 Altbilgi Yer Tutucusu"/>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tr-TR"/>
          </a:p>
        </p:txBody>
      </p:sp>
      <p:sp>
        <p:nvSpPr>
          <p:cNvPr id="6" name="5 Slayt Numarası Yer Tutucusu"/>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3F18665-D6FC-41B6-8C59-4970F3CE34D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57166"/>
            <a:ext cx="8101042" cy="4672034"/>
          </a:xfrm>
        </p:spPr>
        <p:txBody>
          <a:bodyPr>
            <a:normAutofit fontScale="90000"/>
          </a:bodyPr>
          <a:lstStyle/>
          <a:p>
            <a:pPr algn="ctr"/>
            <a:r>
              <a:rPr lang="tr-TR" dirty="0" smtClean="0"/>
              <a:t>TİCARİ İŞLETME HUKUKU</a:t>
            </a:r>
            <a:br>
              <a:rPr lang="tr-TR" dirty="0" smtClean="0"/>
            </a:br>
            <a:r>
              <a:rPr lang="tr-TR" dirty="0" smtClean="0"/>
              <a:t>DERSİNİN TEMEL KAYNAK KİTABI:</a:t>
            </a:r>
            <a:br>
              <a:rPr lang="tr-TR" dirty="0" smtClean="0"/>
            </a:br>
            <a:r>
              <a:rPr lang="tr-TR" dirty="0" smtClean="0"/>
              <a:t>TİCARİ İŞLETME HUKUKU, SABİH ARKAN, 28. BASI, </a:t>
            </a:r>
            <a:r>
              <a:rPr lang="tr-TR" smtClean="0"/>
              <a:t>EYLÜL 2022</a:t>
            </a:r>
            <a:r>
              <a:rPr lang="tr-TR" dirty="0" smtClean="0"/>
              <a:t/>
            </a:r>
            <a:br>
              <a:rPr lang="tr-TR" dirty="0" smtClean="0"/>
            </a:br>
            <a:r>
              <a:rPr lang="tr-TR" dirty="0" smtClean="0"/>
              <a:t>(Bu ders notları kaynak kitaptan yararlanılarak hazırlanmıştır.)</a:t>
            </a:r>
            <a:endParaRPr lang="tr-TR" dirty="0"/>
          </a:p>
        </p:txBody>
      </p:sp>
      <p:sp>
        <p:nvSpPr>
          <p:cNvPr id="3" name="2 Alt Başlık"/>
          <p:cNvSpPr>
            <a:spLocks noGrp="1"/>
          </p:cNvSpPr>
          <p:nvPr>
            <p:ph type="subTitle" idx="1"/>
          </p:nvPr>
        </p:nvSpPr>
        <p:spPr>
          <a:xfrm flipV="1">
            <a:off x="685800" y="1783081"/>
            <a:ext cx="8029604" cy="45719"/>
          </a:xfrm>
        </p:spPr>
        <p:txBody>
          <a:bodyPr>
            <a:normAutofit fontScale="25000" lnSpcReduction="20000"/>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TİCARİ İŞLETME KAVRAMI </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-“Ticari işletme’, gerek 6762 sayılı (eski) gerekse 6102 sayılı (yeni) TTK’ </a:t>
            </a:r>
            <a:r>
              <a:rPr lang="tr-TR" dirty="0" err="1" smtClean="0"/>
              <a:t>nın</a:t>
            </a:r>
            <a:r>
              <a:rPr lang="tr-TR" dirty="0" smtClean="0"/>
              <a:t> temeli, merkez kavramıdır. Bunun nedeni, ticaret hukukunun hemen hemen bütün kurumlarının “ticari işletme” kavramı ile bağlantı kurularak düzenlenmiş olmasıdır.</a:t>
            </a:r>
          </a:p>
          <a:p>
            <a:pPr>
              <a:buNone/>
            </a:pPr>
            <a:r>
              <a:rPr lang="tr-TR" dirty="0" smtClean="0"/>
              <a:t>	Örneğin hangi işlerin ticari sayılacağını düzenleyen 3. maddede ve tacirin tanımını yapan 12. maddede “ticari işletme” kavramı esas alınmıştır. </a:t>
            </a:r>
          </a:p>
          <a:p>
            <a:pPr>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TİCARİ İŞLETME KAVRAMI</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-Eski TTK, ticari işletmeyi tanımlamamış; bunun yerine ticarethanenin, fabrikanın ve ticari şekilde işletilen diğer müesseselerin ticari işletme olduklarını belirtmiştir (md. 11,12,13). Buna karşılık, eski TTK döneminde, Ticaret Sicili Tüzüğü’nde (TST) ticari işletme için dolaylı bir tanıma yer verilmişti; TST md. 14/2, “bir gelir sağlamayı hedef tutmayan veya devamlı olmayan faaliyetlerle Türk Ticaret Kanunu’nun 17. maddesinde tarif edilen esnaf faaliyeti sınırlarını aşmayan faaliyetler ticari işletme sayılamaz” şeklinde bir ifade kullanarak ticari işletmenin olumsuz bir tanımını yapmıştı. </a:t>
            </a:r>
          </a:p>
          <a:p>
            <a:pPr>
              <a:buNone/>
            </a:pP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TİCARİ İŞLETME KAVRAMI</a:t>
            </a: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sz="3400" dirty="0" smtClean="0"/>
              <a:t>	-Yeni </a:t>
            </a:r>
            <a:r>
              <a:rPr lang="tr-TR" sz="3400" dirty="0" err="1" smtClean="0"/>
              <a:t>TTK’nın</a:t>
            </a:r>
            <a:r>
              <a:rPr lang="tr-TR" sz="3400" dirty="0" smtClean="0"/>
              <a:t> yapılışında, ‘ticari işletme’ gibi Türk Ticaret Hukuku’nun temelini oluşturan bir kavramın Kanun’da tanımlanması uygun görülmüştür. Ayrıca ticari işletmenin türleri olarak sayılan ticarethane, fabrika ve ticari şekilde işletilen diğer müesseseler ifadeleri de, bunların ticari işletmenin başlıca türleri olmayıp sadece birtakım görünüş şekilleri olduğu ve ticari işletmenin bu üç birime özgülendiği konusunda yanlış anlaşılmaya mahal verecek nitelikte olduğu düşüncesiyle yeni </a:t>
            </a:r>
            <a:r>
              <a:rPr lang="tr-TR" sz="3400" dirty="0" err="1" smtClean="0"/>
              <a:t>TTK’nın</a:t>
            </a:r>
            <a:r>
              <a:rPr lang="tr-TR" sz="3400" dirty="0" smtClean="0"/>
              <a:t> metninde yer almamıştır. Sonuç olarak, </a:t>
            </a:r>
            <a:r>
              <a:rPr lang="tr-TR" sz="3400" u="sng" dirty="0" smtClean="0"/>
              <a:t>yeni TTK md. 11’de “</a:t>
            </a:r>
            <a:r>
              <a:rPr lang="tr-TR" sz="3400" i="1" u="sng" dirty="0" smtClean="0"/>
              <a:t>ticari işletme</a:t>
            </a:r>
            <a:r>
              <a:rPr lang="tr-TR" sz="3400" u="sng" dirty="0" smtClean="0"/>
              <a:t>”, “… esnaf işletmesi için öngörülen sınırı aşan düzeyde gelir sağlamayı hedef tutan faaliyetlerin devamlı ve bağımsız şekilde yürütüldüğü işletme” biçiminde tanımlanmıştır. </a:t>
            </a:r>
            <a:r>
              <a:rPr lang="tr-TR" sz="3400" dirty="0" smtClean="0"/>
              <a:t>Ayrıca, bu kanuni tanım Ticaret Sicili Yönetmeliği’nin (TSY) 4. maddesinin 1. fıkrasının (r) bendinde aynen tekrar edilmiştir.</a:t>
            </a:r>
          </a:p>
          <a:p>
            <a:pPr>
              <a:buNone/>
            </a:pP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UNSURLARI</a:t>
            </a:r>
            <a:endParaRPr lang="tr-TR" dirty="0"/>
          </a:p>
        </p:txBody>
      </p:sp>
      <p:sp>
        <p:nvSpPr>
          <p:cNvPr id="3" name="2 İçerik Yer Tutucusu"/>
          <p:cNvSpPr>
            <a:spLocks noGrp="1"/>
          </p:cNvSpPr>
          <p:nvPr>
            <p:ph idx="1"/>
          </p:nvPr>
        </p:nvSpPr>
        <p:spPr/>
        <p:txBody>
          <a:bodyPr>
            <a:normAutofit fontScale="92500" lnSpcReduction="20000"/>
          </a:bodyPr>
          <a:lstStyle/>
          <a:p>
            <a:pPr fontAlgn="base">
              <a:buNone/>
            </a:pPr>
            <a:r>
              <a:rPr lang="tr-TR" u="sng" dirty="0" smtClean="0"/>
              <a:t>1.Gelir Sağlamayı Hedef Tutma:</a:t>
            </a:r>
            <a:endParaRPr lang="tr-TR" dirty="0" smtClean="0"/>
          </a:p>
          <a:p>
            <a:pPr fontAlgn="base">
              <a:buNone/>
            </a:pPr>
            <a:r>
              <a:rPr lang="tr-TR" dirty="0" smtClean="0"/>
              <a:t>-Burada önemli olan </a:t>
            </a:r>
            <a:r>
              <a:rPr lang="tr-TR" i="1" dirty="0" smtClean="0"/>
              <a:t>gelir sağlama amacı</a:t>
            </a:r>
            <a:r>
              <a:rPr lang="tr-TR" dirty="0" smtClean="0"/>
              <a:t>nın varlığıdır. Bu amacın fiilen gerçekleşip gerçekleşmediği ise ticari işletme niteliğinin kazanılması açısından önemli değildir.</a:t>
            </a:r>
          </a:p>
          <a:p>
            <a:pPr fontAlgn="base">
              <a:buNone/>
            </a:pPr>
            <a:r>
              <a:rPr lang="tr-TR" dirty="0" smtClean="0"/>
              <a:t>-İşletmenin elde ettiği </a:t>
            </a:r>
            <a:r>
              <a:rPr lang="tr-TR" i="1" dirty="0" smtClean="0"/>
              <a:t>gelirin ne şekilde harcandığı</a:t>
            </a:r>
            <a:r>
              <a:rPr lang="tr-TR" dirty="0" smtClean="0"/>
              <a:t> da önem taşımaz. Sağlanan gelir, kamuya yararlı amaçlar için de sarf edilebilir; ancak, örneğin, bir hayır derneğince yoksullara parasız ilaç dağıtmak için kurulan eczane ticari işletme sayılmaz. Bunun nedeni burada bir gelir sağlama amacının bulunmamasıdır.</a:t>
            </a:r>
          </a:p>
          <a:p>
            <a:pPr fontAlgn="base">
              <a:buNone/>
            </a:pP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UNSURLARI</a:t>
            </a:r>
            <a:endParaRPr lang="tr-TR" dirty="0"/>
          </a:p>
        </p:txBody>
      </p:sp>
      <p:sp>
        <p:nvSpPr>
          <p:cNvPr id="3" name="2 İçerik Yer Tutucusu"/>
          <p:cNvSpPr>
            <a:spLocks noGrp="1"/>
          </p:cNvSpPr>
          <p:nvPr>
            <p:ph idx="1"/>
          </p:nvPr>
        </p:nvSpPr>
        <p:spPr/>
        <p:txBody>
          <a:bodyPr>
            <a:normAutofit fontScale="85000" lnSpcReduction="20000"/>
          </a:bodyPr>
          <a:lstStyle/>
          <a:p>
            <a:pPr fontAlgn="base">
              <a:buNone/>
            </a:pPr>
            <a:r>
              <a:rPr lang="tr-TR" dirty="0" smtClean="0"/>
              <a:t>	</a:t>
            </a:r>
            <a:r>
              <a:rPr lang="tr-TR" u="sng" dirty="0" smtClean="0"/>
              <a:t>2.Devamlılık:</a:t>
            </a:r>
            <a:endParaRPr lang="tr-TR" dirty="0" smtClean="0"/>
          </a:p>
          <a:p>
            <a:pPr fontAlgn="base">
              <a:buNone/>
            </a:pPr>
            <a:r>
              <a:rPr lang="tr-TR" dirty="0" smtClean="0"/>
              <a:t>	-Bu unsur, sadece tek sefere mahsus, tesadüfî nitelikteki faaliyetlerin bir ticari işlemeye vücut vermeyeceğini ifade eder. Devamlılıktan kasıt, faaliyetin kesintisiz olarak sürdürülmesi değildir. Eğer işletmede faaliyetin devamlı olması kasıt ve amacı mevcut ise, niteliği gereği zaman zaman kesintiye uğraması devamlılık unsurunun bulunmadığı anlamına gelmez. Bu bağlamda, eğer bir işletme faaliyeti periyodik olarak yerine getiriliyorsa, örneğin bir lokanta sadece okulların açık olduğu dönemde öğrencilere hizmet veriyorsa, burada devamlılık unsurunun mevcudiyetinden söz edilir.</a:t>
            </a:r>
          </a:p>
          <a:p>
            <a:pPr>
              <a:buNone/>
            </a:pP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UNSURLARI</a:t>
            </a:r>
            <a:endParaRPr lang="tr-TR" dirty="0"/>
          </a:p>
        </p:txBody>
      </p:sp>
      <p:sp>
        <p:nvSpPr>
          <p:cNvPr id="3" name="2 İçerik Yer Tutucusu"/>
          <p:cNvSpPr>
            <a:spLocks noGrp="1"/>
          </p:cNvSpPr>
          <p:nvPr>
            <p:ph idx="1"/>
          </p:nvPr>
        </p:nvSpPr>
        <p:spPr/>
        <p:txBody>
          <a:bodyPr>
            <a:normAutofit fontScale="92500" lnSpcReduction="20000"/>
          </a:bodyPr>
          <a:lstStyle/>
          <a:p>
            <a:pPr fontAlgn="base">
              <a:buNone/>
            </a:pPr>
            <a:r>
              <a:rPr lang="tr-TR" dirty="0" smtClean="0"/>
              <a:t>	</a:t>
            </a:r>
            <a:r>
              <a:rPr lang="tr-TR" u="sng" dirty="0" smtClean="0"/>
              <a:t>3.Bağımsızlık:</a:t>
            </a:r>
            <a:endParaRPr lang="tr-TR" dirty="0" smtClean="0"/>
          </a:p>
          <a:p>
            <a:pPr fontAlgn="base">
              <a:buNone/>
            </a:pPr>
            <a:r>
              <a:rPr lang="tr-TR" dirty="0" smtClean="0"/>
              <a:t>	-İşletme, faaliyetini bağımsız bir şekilde yürütüyor olmalıdır. Bu anlamda şube, idari yönden merkeze bağlı olarak faaliyet yürüttüğünden ayrı bir işletme sayılmaz. Öte yandan, acente (bir ticari işletmeyi ilgilendiren sözleşmelerde aracılık etmeyi veya bunları o işletme adına yapmayı meslek edinen kişiler) faaliyetleri bağımsız bir şekilde yürütüldüğünden, acentelik faaliyetiyle ilgili olarak açılan işletmeler ayrı birer ticari işletmedir.</a:t>
            </a:r>
          </a:p>
          <a:p>
            <a:pPr>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UNSURLARI</a:t>
            </a:r>
            <a:endParaRPr lang="tr-TR" dirty="0"/>
          </a:p>
        </p:txBody>
      </p:sp>
      <p:sp>
        <p:nvSpPr>
          <p:cNvPr id="3" name="2 İçerik Yer Tutucusu"/>
          <p:cNvSpPr>
            <a:spLocks noGrp="1"/>
          </p:cNvSpPr>
          <p:nvPr>
            <p:ph idx="1"/>
          </p:nvPr>
        </p:nvSpPr>
        <p:spPr/>
        <p:txBody>
          <a:bodyPr>
            <a:normAutofit lnSpcReduction="10000"/>
          </a:bodyPr>
          <a:lstStyle/>
          <a:p>
            <a:pPr fontAlgn="base">
              <a:buNone/>
            </a:pPr>
            <a:r>
              <a:rPr lang="tr-TR" sz="3600" dirty="0" smtClean="0"/>
              <a:t>	</a:t>
            </a:r>
            <a:r>
              <a:rPr lang="tr-TR" sz="3600" u="sng" dirty="0" smtClean="0"/>
              <a:t>4.Esnaf faaliyeti sınırlarını aşma:</a:t>
            </a:r>
            <a:endParaRPr lang="tr-TR" sz="3600" dirty="0" smtClean="0"/>
          </a:p>
          <a:p>
            <a:pPr fontAlgn="base">
              <a:buNone/>
            </a:pPr>
            <a:r>
              <a:rPr lang="tr-TR" sz="3600" dirty="0" smtClean="0"/>
              <a:t>	Ticari işletmenin, esnaf işletmesi için öngörülen sınırı aşan düzeyde gelir sağlaması gerekir. Ticari işletme ile esnaf işletmesi arasındaki sınır Cumhurbaşkanı kararı ile belirlenir. Ancak bu karar çıkana kadar Bakanlar Kurulunun 2007/12362 sayılı kararına göre esnaf ve tacir ayrımı yapılacaktır.</a:t>
            </a:r>
          </a:p>
          <a:p>
            <a:pPr>
              <a:buNone/>
            </a:pPr>
            <a:endParaRPr lang="tr-TR"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YAPISI VE HUKUKİ NİTELİĞİ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TİCARİ İŞLETMENİN YAPISI</a:t>
            </a:r>
          </a:p>
          <a:p>
            <a:pPr>
              <a:buNone/>
            </a:pPr>
            <a:r>
              <a:rPr lang="tr-TR" dirty="0" smtClean="0"/>
              <a:t>	-Ticari işletmede </a:t>
            </a:r>
            <a:r>
              <a:rPr lang="tr-TR" b="1" u="sng" dirty="0" smtClean="0"/>
              <a:t>insan unsuru </a:t>
            </a:r>
            <a:r>
              <a:rPr lang="tr-TR" dirty="0" smtClean="0"/>
              <a:t>ile </a:t>
            </a:r>
            <a:r>
              <a:rPr lang="tr-TR" b="1" u="sng" dirty="0" smtClean="0"/>
              <a:t>malvarlığı unsuru </a:t>
            </a:r>
            <a:r>
              <a:rPr lang="tr-TR" dirty="0" smtClean="0"/>
              <a:t>birlikte bulunur. İnsan unsuru taciri ifade ederken malvarlığı unsuru çeşitlilik gösterir. Bunların neler olduğu TTK 11/3 de gösterilmiştir.  Bu hükümden hareketle sürekli olarak ticari işletmeye özgülenen hususlar (duran malvarlığı: fabrika binası, araç, makineler gibi ve dönen malvarlığı: hammadde), kiracılık hakkı (işletmenin bulunduğu taşınmaz kiralık ise), ticaret unvanı ile diğer fikri ve sınai mülkiyet haklarını ifade eder.</a:t>
            </a:r>
          </a:p>
          <a:p>
            <a:pPr>
              <a:buNone/>
            </a:pPr>
            <a:r>
              <a:rPr lang="tr-TR" dirty="0" smtClean="0"/>
              <a:t>	-İşletme değeri de ticari işletmeye dahil unsurlar arasında yer alır.</a:t>
            </a:r>
          </a:p>
          <a:p>
            <a:pPr>
              <a:buNone/>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YAPISI VE HUKUKİ NİTELİĞİ</a:t>
            </a:r>
            <a:endParaRPr lang="tr-TR" dirty="0"/>
          </a:p>
        </p:txBody>
      </p:sp>
      <p:sp>
        <p:nvSpPr>
          <p:cNvPr id="3" name="2 İçerik Yer Tutucusu"/>
          <p:cNvSpPr>
            <a:spLocks noGrp="1"/>
          </p:cNvSpPr>
          <p:nvPr>
            <p:ph idx="1"/>
          </p:nvPr>
        </p:nvSpPr>
        <p:spPr/>
        <p:txBody>
          <a:bodyPr/>
          <a:lstStyle/>
          <a:p>
            <a:pPr>
              <a:buNone/>
            </a:pPr>
            <a:r>
              <a:rPr lang="tr-TR" dirty="0" smtClean="0"/>
              <a:t>	-Ticari işletmenin değeri genelde malvarlığı unsurlarının sahip olduğu ekonomik değerin üzerindedir. Bu fazlalık işletmenin bulunduğu yer, verimli ve etkin çalışan bir organizasyona sahip olması, üretilen veya satılan malların ya da hizmetlerin kalitesi, oturmuş bir müşteri çevresinin bulunmasıyla yakından ilgilidir. </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TİCARİ İŞLETMENİN YAPISI VE HUKUKİ NİTELİĞİ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TİCARİ İŞLETMENİN HUKUKİ NİTELİĞİ</a:t>
            </a:r>
          </a:p>
          <a:p>
            <a:pPr>
              <a:buNone/>
            </a:pPr>
            <a:r>
              <a:rPr lang="tr-TR" dirty="0" smtClean="0"/>
              <a:t>	-Bu hususta doktrinde çeşitli görüşler vardır. Bir görüşe göre ticari işletme “özel bir </a:t>
            </a:r>
            <a:r>
              <a:rPr lang="tr-TR" dirty="0" err="1" smtClean="0"/>
              <a:t>malvarlığı”dır</a:t>
            </a:r>
            <a:r>
              <a:rPr lang="tr-TR" dirty="0" smtClean="0"/>
              <a:t>. Ancak hukuki açıdan ticari işletmenin malvarlığı tacirin malvarlığından ayrı düşünülemez. Dolayısıyla ticari işletme «ticari organizasyon ve kazanç imkanlarında ifadesini bulan bir faaliyet çevresi ile, buna bağlı hak, mal ve borçlardan teşekkül eden </a:t>
            </a:r>
            <a:r>
              <a:rPr lang="tr-TR" b="1" dirty="0" smtClean="0"/>
              <a:t>iktisadi bir bütünlük</a:t>
            </a:r>
            <a:r>
              <a:rPr lang="tr-TR" dirty="0" smtClean="0"/>
              <a:t>» olarak kabul edilmektedir.</a:t>
            </a:r>
          </a:p>
          <a:p>
            <a:pPr>
              <a:buNone/>
            </a:pPr>
            <a:r>
              <a:rPr lang="tr-TR" b="1" dirty="0" smtClean="0"/>
              <a:t>	-Ticari işletmenin tüzel kişiliği var mıdır?</a:t>
            </a:r>
          </a:p>
          <a:p>
            <a:pPr>
              <a:buNone/>
            </a:pPr>
            <a:r>
              <a:rPr lang="tr-TR" b="1" dirty="0" smtClean="0"/>
              <a:t>	Ticari işletme kendisini oluşturan unsurlardan bağımsız bir hukuki bütün olarak kabul edilmesine rağmen tüzel kişiliği yoktur. </a:t>
            </a:r>
          </a:p>
          <a:p>
            <a:pPr>
              <a:buNone/>
            </a:pP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928802"/>
            <a:ext cx="8101042" cy="3100398"/>
          </a:xfrm>
        </p:spPr>
        <p:txBody>
          <a:bodyPr>
            <a:normAutofit/>
          </a:bodyPr>
          <a:lstStyle/>
          <a:p>
            <a:pPr algn="ctr"/>
            <a:r>
              <a:rPr lang="tr-TR" dirty="0" smtClean="0"/>
              <a:t>TİCARİ İŞLETME HUKUKU</a:t>
            </a:r>
            <a:br>
              <a:rPr lang="tr-TR" dirty="0" smtClean="0"/>
            </a:br>
            <a:r>
              <a:rPr lang="tr-TR" dirty="0" smtClean="0"/>
              <a:t>1. HAFTA</a:t>
            </a:r>
            <a:r>
              <a:rPr lang="tr-TR" smtClean="0"/>
              <a:t/>
            </a:r>
            <a:br>
              <a:rPr lang="tr-TR" smtClean="0"/>
            </a:br>
            <a:r>
              <a:rPr lang="tr-TR" smtClean="0"/>
              <a:t>GİRİŞ VE TİCARİ İŞLETME KAVRAMI</a:t>
            </a:r>
            <a:endParaRPr lang="tr-TR" dirty="0"/>
          </a:p>
        </p:txBody>
      </p:sp>
      <p:sp>
        <p:nvSpPr>
          <p:cNvPr id="3" name="2 Alt Başlık"/>
          <p:cNvSpPr>
            <a:spLocks noGrp="1"/>
          </p:cNvSpPr>
          <p:nvPr>
            <p:ph type="subTitle" idx="1"/>
          </p:nvPr>
        </p:nvSpPr>
        <p:spPr>
          <a:xfrm>
            <a:off x="685800" y="1828800"/>
            <a:ext cx="8029604" cy="45719"/>
          </a:xfrm>
        </p:spPr>
        <p:txBody>
          <a:bodyPr>
            <a:normAutofit fontScale="25000" lnSpcReduction="20000"/>
          </a:bodyPr>
          <a:lstStyle/>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TİCARET VE TİCARET HUKUKU</a:t>
            </a:r>
            <a:endParaRPr lang="tr-TR" dirty="0"/>
          </a:p>
        </p:txBody>
      </p:sp>
      <p:sp>
        <p:nvSpPr>
          <p:cNvPr id="3" name="2 İçerik Yer Tutucusu"/>
          <p:cNvSpPr>
            <a:spLocks noGrp="1"/>
          </p:cNvSpPr>
          <p:nvPr>
            <p:ph idx="1"/>
          </p:nvPr>
        </p:nvSpPr>
        <p:spPr/>
        <p:txBody>
          <a:bodyPr>
            <a:normAutofit fontScale="77500" lnSpcReduction="20000"/>
          </a:bodyPr>
          <a:lstStyle/>
          <a:p>
            <a:pPr algn="just">
              <a:buNone/>
            </a:pPr>
            <a:r>
              <a:rPr lang="tr-TR" dirty="0" smtClean="0">
                <a:latin typeface="+mj-lt"/>
              </a:rPr>
              <a:t>	-Ekonomi ve hukuk bakımından ticaret sözcüğü farklı değerlendirilmektedir. Ekonomi bilimi açısından ticaret, üretilen malların tüketim alanına gönderilmesini, bir başka deyişle, üretim ve tüketim arasındaki aracılık faaliyetini ifade eder. Oysa hukuki açıdan ticaret sözcüğü, daha geniş anlaşılmakta ve bunun mal değişimine aracılık etmenin yanı sıra, hizmet, iletişim alanındaki diğer faaliyetleri de kapsadığı kabul edilmektedir. </a:t>
            </a:r>
          </a:p>
          <a:p>
            <a:pPr algn="just">
              <a:buNone/>
            </a:pPr>
            <a:r>
              <a:rPr lang="tr-TR" dirty="0" smtClean="0">
                <a:latin typeface="+mj-lt"/>
              </a:rPr>
              <a:t>	-Bu durum dikkate alınarak ticaret hukukunu « </a:t>
            </a:r>
            <a:r>
              <a:rPr lang="tr-TR" b="1" dirty="0" smtClean="0">
                <a:latin typeface="+mj-lt"/>
              </a:rPr>
              <a:t>üretim, tüketim ve değişime yönelik ticari faaliyetleri düzenleyen hukuk dalı» </a:t>
            </a:r>
            <a:r>
              <a:rPr lang="tr-TR" dirty="0" smtClean="0">
                <a:latin typeface="+mj-lt"/>
              </a:rPr>
              <a:t>olarak tanımlamak mümkündür. Ticaret hukuku, özel hukukun dallarından biridir. </a:t>
            </a:r>
          </a:p>
          <a:p>
            <a:pPr>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TİCARET HUKUKUNUN DÜZENLENMESİNDE SİSTEMLER</a:t>
            </a:r>
            <a:endParaRPr lang="tr-TR" dirty="0"/>
          </a:p>
        </p:txBody>
      </p:sp>
      <p:sp>
        <p:nvSpPr>
          <p:cNvPr id="3" name="2 İçerik Yer Tutucusu"/>
          <p:cNvSpPr>
            <a:spLocks noGrp="1"/>
          </p:cNvSpPr>
          <p:nvPr>
            <p:ph idx="1"/>
          </p:nvPr>
        </p:nvSpPr>
        <p:spPr/>
        <p:txBody>
          <a:bodyPr>
            <a:normAutofit fontScale="85000" lnSpcReduction="10000"/>
          </a:bodyPr>
          <a:lstStyle/>
          <a:p>
            <a:pPr fontAlgn="base">
              <a:buNone/>
            </a:pPr>
            <a:r>
              <a:rPr lang="tr-TR" b="1" dirty="0" smtClean="0">
                <a:latin typeface="+mj-lt"/>
              </a:rPr>
              <a:t>1.Sübjektif Sistem (Tacir)</a:t>
            </a:r>
            <a:endParaRPr lang="tr-TR" dirty="0" smtClean="0">
              <a:latin typeface="+mj-lt"/>
            </a:endParaRPr>
          </a:p>
          <a:p>
            <a:pPr fontAlgn="base">
              <a:buNone/>
            </a:pPr>
            <a:r>
              <a:rPr lang="tr-TR" dirty="0" smtClean="0">
                <a:latin typeface="+mj-lt"/>
              </a:rPr>
              <a:t>	Ticaret hukuku ticari faaliyetlerle uğraşan kişilerin hukukudur. İşlemi yapan kişi tacir ise, ticaret hukuku söz konusudur. Temeli tacir sistemi olan ülkeler, zaman zaman diğer ölçeklerden de faydalanır. 1897 tarihli ilk Alman Ticaret Kanunu’ndan itibaren uygulama alanı bulmuştur.</a:t>
            </a:r>
          </a:p>
          <a:p>
            <a:pPr marL="0" indent="0" fontAlgn="base">
              <a:buNone/>
            </a:pPr>
            <a:r>
              <a:rPr lang="tr-TR" b="1" dirty="0" smtClean="0">
                <a:latin typeface="+mj-lt"/>
              </a:rPr>
              <a:t>2. Objektif Sistem (Ticari İşlem)</a:t>
            </a:r>
            <a:endParaRPr lang="tr-TR" dirty="0" smtClean="0">
              <a:latin typeface="+mj-lt"/>
            </a:endParaRPr>
          </a:p>
          <a:p>
            <a:pPr fontAlgn="base">
              <a:buNone/>
            </a:pPr>
            <a:r>
              <a:rPr lang="tr-TR" dirty="0" smtClean="0">
                <a:latin typeface="+mj-lt"/>
              </a:rPr>
              <a:t>	Bu sisteme göre; ticaret hukuku, ticari fiil ve işlemlerin hukukudur. Tarafların sıfatlarının bir önemi yoktur; ticaret hukuku, ticari işlem yapan herkese uygulanır.  Sistem, 1807 Fransız Ticaret Kanunu kaynaklıdır.</a:t>
            </a:r>
          </a:p>
          <a:p>
            <a:pPr>
              <a:buNone/>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TİCARET HUKUKUNUN DÜZENLENMESİNDE SİSTEMLER</a:t>
            </a:r>
            <a:endParaRPr lang="tr-TR" dirty="0"/>
          </a:p>
        </p:txBody>
      </p:sp>
      <p:sp>
        <p:nvSpPr>
          <p:cNvPr id="3" name="2 İçerik Yer Tutucusu"/>
          <p:cNvSpPr>
            <a:spLocks noGrp="1"/>
          </p:cNvSpPr>
          <p:nvPr>
            <p:ph idx="1"/>
          </p:nvPr>
        </p:nvSpPr>
        <p:spPr/>
        <p:txBody>
          <a:bodyPr>
            <a:normAutofit/>
          </a:bodyPr>
          <a:lstStyle/>
          <a:p>
            <a:pPr fontAlgn="base">
              <a:buNone/>
            </a:pPr>
            <a:r>
              <a:rPr lang="tr-TR" b="1" dirty="0" smtClean="0"/>
              <a:t>3.Modern Sistem (Ticari İşletme)</a:t>
            </a:r>
            <a:endParaRPr lang="tr-TR" dirty="0" smtClean="0"/>
          </a:p>
          <a:p>
            <a:pPr algn="just" fontAlgn="base">
              <a:buNone/>
            </a:pPr>
            <a:r>
              <a:rPr lang="tr-TR" dirty="0" smtClean="0"/>
              <a:t>	Bu sisteme göre ticaret hukuku, ekonomide ticari faaliyetlerin büyük kısmını yürüten ticari işletmelerin hukukudur. Bu sisteme göre ticaret kanunları, ticari işletmeleri esas alarak düzenlenmektedir.</a:t>
            </a:r>
          </a:p>
          <a:p>
            <a:pPr algn="just" fontAlgn="base">
              <a:buNone/>
            </a:pPr>
            <a:r>
              <a:rPr lang="tr-TR" dirty="0" smtClean="0"/>
              <a:t>	İtalya’da ticari faaliyetleri de düzenleyen 1942 tarihli Medeni Kanun bu sisteme göre hazırlanmıştır. </a:t>
            </a:r>
          </a:p>
          <a:p>
            <a:pPr>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TİCARET HUKUKUNUN DÜZENLENMESİNDE SİSTEMLER</a:t>
            </a:r>
            <a:endParaRPr lang="tr-TR" dirty="0"/>
          </a:p>
        </p:txBody>
      </p:sp>
      <p:sp>
        <p:nvSpPr>
          <p:cNvPr id="3" name="2 İçerik Yer Tutucusu"/>
          <p:cNvSpPr>
            <a:spLocks noGrp="1"/>
          </p:cNvSpPr>
          <p:nvPr>
            <p:ph idx="1"/>
          </p:nvPr>
        </p:nvSpPr>
        <p:spPr/>
        <p:txBody>
          <a:bodyPr>
            <a:normAutofit fontScale="92500" lnSpcReduction="20000"/>
          </a:bodyPr>
          <a:lstStyle/>
          <a:p>
            <a:pPr fontAlgn="base">
              <a:buNone/>
            </a:pPr>
            <a:r>
              <a:rPr lang="tr-TR" u="sng" dirty="0" smtClean="0"/>
              <a:t>Türk Ticaret Kanunlarında Sistemler; </a:t>
            </a:r>
          </a:p>
          <a:p>
            <a:pPr algn="just" fontAlgn="base">
              <a:buNone/>
            </a:pPr>
            <a:r>
              <a:rPr lang="tr-TR" dirty="0" smtClean="0"/>
              <a:t>-1926 tarihli Eski Ticaret Kanunu, ağırlıklı olarak ‘karma sistem’ üzerine kurulu olup; objektif, sübjektif ve ticari işletme sistemlerini bir arada esas almaktaydı.</a:t>
            </a:r>
          </a:p>
          <a:p>
            <a:pPr algn="just" fontAlgn="base">
              <a:buNone/>
            </a:pPr>
            <a:r>
              <a:rPr lang="tr-TR" dirty="0" smtClean="0"/>
              <a:t>-1956 tarihli Eski Ticaret Kanunu, ‘ticari işletme sistemi’ üzerine oturtulmuştur.</a:t>
            </a:r>
          </a:p>
          <a:p>
            <a:pPr algn="just" fontAlgn="base">
              <a:buNone/>
            </a:pPr>
            <a:r>
              <a:rPr lang="tr-TR" dirty="0" smtClean="0"/>
              <a:t>-2011 tarihli Ticaret Kanunu da yine ‘ticari işletme sistemi’ </a:t>
            </a:r>
            <a:r>
              <a:rPr lang="tr-TR" dirty="0" err="1" smtClean="0"/>
              <a:t>ni</a:t>
            </a:r>
            <a:r>
              <a:rPr lang="tr-TR" dirty="0" smtClean="0"/>
              <a:t> temel almaktadır.</a:t>
            </a:r>
          </a:p>
          <a:p>
            <a:pPr algn="just" fontAlgn="base">
              <a:buNone/>
            </a:pPr>
            <a:endParaRPr lang="tr-TR" dirty="0" smtClean="0"/>
          </a:p>
          <a:p>
            <a:pPr algn="just" fontAlgn="base">
              <a:buNone/>
            </a:pPr>
            <a:r>
              <a:rPr lang="tr-TR" dirty="0" smtClean="0"/>
              <a:t>ANCAK HİÇBİR KANUN TAM ANLAMIYLA TEK BİR SİSTEMİN ETKİSİYLE HAZIRLANMAMIŞTIR. </a:t>
            </a:r>
          </a:p>
          <a:p>
            <a:pPr>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800" dirty="0" smtClean="0"/>
              <a:t>TÜRKİYE’DE TİCARET HUKUKUNUN DÜZENLENİŞİ</a:t>
            </a:r>
            <a:endParaRPr lang="tr-TR" dirty="0"/>
          </a:p>
        </p:txBody>
      </p:sp>
      <p:sp>
        <p:nvSpPr>
          <p:cNvPr id="3" name="2 İçerik Yer Tutucusu"/>
          <p:cNvSpPr>
            <a:spLocks noGrp="1"/>
          </p:cNvSpPr>
          <p:nvPr>
            <p:ph idx="1"/>
          </p:nvPr>
        </p:nvSpPr>
        <p:spPr/>
        <p:txBody>
          <a:bodyPr>
            <a:normAutofit/>
          </a:bodyPr>
          <a:lstStyle/>
          <a:p>
            <a:pPr marL="0" indent="0" fontAlgn="base">
              <a:buNone/>
            </a:pPr>
            <a:r>
              <a:rPr lang="tr-TR" u="sng" dirty="0" smtClean="0"/>
              <a:t>1.Cumhuriyet Öncesi Dönem;</a:t>
            </a:r>
          </a:p>
          <a:p>
            <a:pPr fontAlgn="base">
              <a:buNone/>
            </a:pPr>
            <a:r>
              <a:rPr lang="tr-TR" b="1" dirty="0" smtClean="0"/>
              <a:t>-1850 tarihli Kanunname-i Ticaret </a:t>
            </a:r>
          </a:p>
          <a:p>
            <a:pPr fontAlgn="base">
              <a:buNone/>
            </a:pPr>
            <a:r>
              <a:rPr lang="tr-TR" dirty="0" smtClean="0"/>
              <a:t>Fransız Ticaret kanunu örnek alınmış olup, deniz ve kara ticaretine ilişkin dar kapsamlı bir düzenlemedir. Aynı zamanda Hollanda, Almanya ve Belçika kanunlarından da yararlanılmıştır.</a:t>
            </a:r>
          </a:p>
          <a:p>
            <a:pPr fontAlgn="base">
              <a:buNone/>
            </a:pP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400" dirty="0" smtClean="0"/>
              <a:t>TÜRKİYE’DE TİCARET HUKUKUNUN DÜZENLENİŞİ</a:t>
            </a:r>
            <a:endParaRPr lang="tr-TR" dirty="0"/>
          </a:p>
        </p:txBody>
      </p:sp>
      <p:sp>
        <p:nvSpPr>
          <p:cNvPr id="3" name="2 İçerik Yer Tutucusu"/>
          <p:cNvSpPr>
            <a:spLocks noGrp="1"/>
          </p:cNvSpPr>
          <p:nvPr>
            <p:ph idx="1"/>
          </p:nvPr>
        </p:nvSpPr>
        <p:spPr/>
        <p:txBody>
          <a:bodyPr>
            <a:normAutofit fontScale="62500" lnSpcReduction="20000"/>
          </a:bodyPr>
          <a:lstStyle/>
          <a:p>
            <a:pPr marL="0" indent="0" algn="just" fontAlgn="base">
              <a:buNone/>
            </a:pPr>
            <a:r>
              <a:rPr lang="tr-TR" u="sng" dirty="0" smtClean="0"/>
              <a:t>2.Cumhuriyet Dönemi;</a:t>
            </a:r>
          </a:p>
          <a:p>
            <a:pPr algn="just" fontAlgn="base">
              <a:buNone/>
            </a:pPr>
            <a:r>
              <a:rPr lang="tr-TR" b="1" dirty="0" smtClean="0"/>
              <a:t>-1926 tarihli Eski Ticaret Kanunu;</a:t>
            </a:r>
            <a:r>
              <a:rPr lang="tr-TR" dirty="0" smtClean="0"/>
              <a:t> Derleme bir kanun olması sebebiyle belirli bir sistemi olmayan dili ağır bir düzenlemeydi. İsviçre’den alınan MK ve BK ile de uyumsuzdu.</a:t>
            </a:r>
          </a:p>
          <a:p>
            <a:pPr algn="just" fontAlgn="base">
              <a:buNone/>
            </a:pPr>
            <a:endParaRPr lang="tr-TR" b="1" dirty="0" smtClean="0"/>
          </a:p>
          <a:p>
            <a:pPr algn="just" fontAlgn="base">
              <a:buNone/>
            </a:pPr>
            <a:r>
              <a:rPr lang="tr-TR" b="1" dirty="0" smtClean="0"/>
              <a:t>-1956 tarihli Eski Ticaret Kanunu; </a:t>
            </a:r>
            <a:r>
              <a:rPr lang="tr-TR" dirty="0" smtClean="0"/>
              <a:t>MK ve BK ile uyumun sağlanabilmesi, gelişen ekonomik sosyal ihtiyaçların karşılanabilmesi ve belirli bir sistematiğe uygun olabilmesi için Prof. </a:t>
            </a:r>
            <a:r>
              <a:rPr lang="tr-TR" dirty="0" err="1" smtClean="0"/>
              <a:t>Hirş</a:t>
            </a:r>
            <a:r>
              <a:rPr lang="tr-TR" dirty="0" smtClean="0"/>
              <a:t> önderliğinde bu TTK hazırlanmıştır. 55 yıl yürürlükte kalan bu TTK birkaç kez değişikliğe uğramıştır.</a:t>
            </a:r>
          </a:p>
          <a:p>
            <a:pPr algn="just" fontAlgn="base">
              <a:buNone/>
            </a:pPr>
            <a:endParaRPr lang="tr-TR" b="1" dirty="0" smtClean="0"/>
          </a:p>
          <a:p>
            <a:pPr algn="just" fontAlgn="base">
              <a:buNone/>
            </a:pPr>
            <a:r>
              <a:rPr lang="tr-TR" b="1" dirty="0" smtClean="0"/>
              <a:t>-2011 tarihli Türk Ticaret Kanunu;</a:t>
            </a:r>
            <a:r>
              <a:rPr lang="tr-TR" dirty="0" smtClean="0"/>
              <a:t> 2011 yılında kabul edilerek 2012 yılında yürürlüğe girmiştir. Başlangıç hükümleri ve son hükümler dışında, Ticari İşletme, Ticaret Şirketleri, Kıymetli Evrak, </a:t>
            </a:r>
            <a:r>
              <a:rPr lang="tr-TR" i="1" dirty="0" smtClean="0"/>
              <a:t>Taşıma İşleri</a:t>
            </a:r>
            <a:r>
              <a:rPr lang="tr-TR" dirty="0" smtClean="0"/>
              <a:t>, Deniz Ticareti ve Sigorta Hukuku  adlı kitaplardan oluşmaktadır. 2011 tarihli ve 6102 sayılı </a:t>
            </a:r>
            <a:r>
              <a:rPr lang="tr-TR" dirty="0" err="1" smtClean="0"/>
              <a:t>TTK’da</a:t>
            </a:r>
            <a:r>
              <a:rPr lang="tr-TR" dirty="0" smtClean="0"/>
              <a:t> özellikle ticaret şirketleri ve deniz ticareti bakımından önemli değişiklikler yapılmıştır. Aynı zamanda kanunun dili sadeleştirilmiştir.</a:t>
            </a:r>
          </a:p>
          <a:p>
            <a:pPr algn="just">
              <a:buNone/>
            </a:pP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800" dirty="0" smtClean="0"/>
              <a:t>TİCARET HUKUKUNUN ULUSLAR ARASI PLANDA DÜZENLENİŞİ</a:t>
            </a:r>
            <a:endParaRPr lang="tr-TR" dirty="0"/>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-Günümüzde ticaret uluslararası nitelik kazanmıştır.</a:t>
            </a:r>
          </a:p>
          <a:p>
            <a:pPr algn="just">
              <a:buNone/>
            </a:pPr>
            <a:r>
              <a:rPr lang="tr-TR" dirty="0" smtClean="0"/>
              <a:t>-Yabancı unsur taşıyan ticari ilişkilerin yoğunluk kazanması, bunların, birbirinden farklı hükümler içeren hukuk sistemlerinden hangisine tabi olacağı sorununu ön plana çıkarmıştır.</a:t>
            </a:r>
          </a:p>
          <a:p>
            <a:pPr algn="just">
              <a:buNone/>
            </a:pPr>
            <a:r>
              <a:rPr lang="tr-TR" dirty="0" smtClean="0"/>
              <a:t>-Sorunlar, ticaret hukukunu ilgilendiren bir çok konunun, </a:t>
            </a:r>
            <a:r>
              <a:rPr lang="tr-TR" b="1" u="sng" dirty="0" smtClean="0"/>
              <a:t>uluslararası anlaşmalar </a:t>
            </a:r>
            <a:r>
              <a:rPr lang="tr-TR" dirty="0" smtClean="0"/>
              <a:t>yoluyla yeknesak kurallara bağlanması ile çözümlenmeye çalışılmaktadır.</a:t>
            </a:r>
          </a:p>
          <a:p>
            <a:pPr algn="just">
              <a:buNone/>
            </a:pPr>
            <a:r>
              <a:rPr lang="tr-TR" dirty="0" smtClean="0"/>
              <a:t>-Bu tarz anlaşmaları ağırlıklı olarak taşıma hukukunda görmekteyiz.(kara, deniz ve hava)</a:t>
            </a:r>
          </a:p>
          <a:p>
            <a:pPr algn="just">
              <a:buNone/>
            </a:pP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ül">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953</TotalTime>
  <Words>422</Words>
  <Application>Microsoft Office PowerPoint</Application>
  <PresentationFormat>Ekran Gösterisi (4:3)</PresentationFormat>
  <Paragraphs>69</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Modül</vt:lpstr>
      <vt:lpstr>TİCARİ İŞLETME HUKUKU DERSİNİN TEMEL KAYNAK KİTABI: TİCARİ İŞLETME HUKUKU, SABİH ARKAN, 28. BASI, EYLÜL 2022 (Bu ders notları kaynak kitaptan yararlanılarak hazırlanmıştır.)</vt:lpstr>
      <vt:lpstr>TİCARİ İŞLETME HUKUKU 1. HAFTA GİRİŞ VE TİCARİ İŞLETME KAVRAMI</vt:lpstr>
      <vt:lpstr>TİCARET VE TİCARET HUKUKU</vt:lpstr>
      <vt:lpstr>TİCARET HUKUKUNUN DÜZENLENMESİNDE SİSTEMLER</vt:lpstr>
      <vt:lpstr>TİCARET HUKUKUNUN DÜZENLENMESİNDE SİSTEMLER</vt:lpstr>
      <vt:lpstr>TİCARET HUKUKUNUN DÜZENLENMESİNDE SİSTEMLER</vt:lpstr>
      <vt:lpstr>TÜRKİYE’DE TİCARET HUKUKUNUN DÜZENLENİŞİ</vt:lpstr>
      <vt:lpstr>TÜRKİYE’DE TİCARET HUKUKUNUN DÜZENLENİŞİ</vt:lpstr>
      <vt:lpstr>TİCARET HUKUKUNUN ULUSLAR ARASI PLANDA DÜZENLENİŞİ</vt:lpstr>
      <vt:lpstr>TİCARİ İŞLETME KAVRAMI </vt:lpstr>
      <vt:lpstr>TİCARİ İŞLETME KAVRAMI</vt:lpstr>
      <vt:lpstr>TİCARİ İŞLETME KAVRAMI</vt:lpstr>
      <vt:lpstr>TİCARİ İŞLETMENİN UNSURLARI</vt:lpstr>
      <vt:lpstr>TİCARİ İŞLETMENİN UNSURLARI</vt:lpstr>
      <vt:lpstr>TİCARİ İŞLETMENİN UNSURLARI</vt:lpstr>
      <vt:lpstr>TİCARİ İŞLETMENİN UNSURLARI</vt:lpstr>
      <vt:lpstr>TİCARİ İŞLETMENİN YAPISI VE HUKUKİ NİTELİĞİ</vt:lpstr>
      <vt:lpstr>TİCARİ İŞLETMENİN YAPISI VE HUKUKİ NİTELİĞİ</vt:lpstr>
      <vt:lpstr>TİCARİ İŞLETMENİN YAPISI VE HUKUKİ NİTELİĞİ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TİCARİ İŞLETME HUKUKU 1. HAFTA</dc:title>
  <dc:creator>Cem</dc:creator>
  <cp:lastModifiedBy>SELEN KARAAĞAÇ</cp:lastModifiedBy>
  <cp:revision>36</cp:revision>
  <dcterms:created xsi:type="dcterms:W3CDTF">2020-09-28T08:31:53Z</dcterms:created>
  <dcterms:modified xsi:type="dcterms:W3CDTF">2024-04-15T09:02:15Z</dcterms:modified>
</cp:coreProperties>
</file>