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56" r:id="rId2"/>
    <p:sldId id="259" r:id="rId3"/>
    <p:sldId id="257" r:id="rId4"/>
    <p:sldId id="262" r:id="rId5"/>
    <p:sldId id="261" r:id="rId6"/>
    <p:sldId id="263" r:id="rId7"/>
    <p:sldId id="273" r:id="rId8"/>
    <p:sldId id="258" r:id="rId9"/>
    <p:sldId id="264" r:id="rId10"/>
    <p:sldId id="265" r:id="rId11"/>
    <p:sldId id="266" r:id="rId12"/>
    <p:sldId id="260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5" r:id="rId21"/>
    <p:sldId id="277" r:id="rId22"/>
    <p:sldId id="276" r:id="rId23"/>
    <p:sldId id="278" r:id="rId24"/>
    <p:sldId id="279" r:id="rId25"/>
    <p:sldId id="296" r:id="rId26"/>
    <p:sldId id="280" r:id="rId27"/>
    <p:sldId id="281" r:id="rId28"/>
    <p:sldId id="283" r:id="rId29"/>
    <p:sldId id="282" r:id="rId30"/>
    <p:sldId id="284" r:id="rId31"/>
    <p:sldId id="285" r:id="rId32"/>
    <p:sldId id="286" r:id="rId33"/>
    <p:sldId id="287" r:id="rId34"/>
    <p:sldId id="288" r:id="rId35"/>
    <p:sldId id="289" r:id="rId36"/>
    <p:sldId id="291" r:id="rId37"/>
    <p:sldId id="290" r:id="rId38"/>
    <p:sldId id="292" r:id="rId39"/>
    <p:sldId id="293" r:id="rId40"/>
    <p:sldId id="304" r:id="rId41"/>
    <p:sldId id="305" r:id="rId42"/>
    <p:sldId id="294" r:id="rId43"/>
    <p:sldId id="295" r:id="rId44"/>
    <p:sldId id="297" r:id="rId45"/>
    <p:sldId id="298" r:id="rId46"/>
    <p:sldId id="299" r:id="rId47"/>
    <p:sldId id="306" r:id="rId48"/>
    <p:sldId id="300" r:id="rId49"/>
    <p:sldId id="301" r:id="rId50"/>
    <p:sldId id="302" r:id="rId51"/>
    <p:sldId id="303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18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tr-TR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Tuesday 23 October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Tuesday 23 October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tr-T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Tuesday 23 October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Tuesday 23 October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tr-T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Tuesday 23 October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Tuesday 23 October 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Tuesday 23 October 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Tuesday 23 October 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Tuesday 23 October 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Tuesday 23 October 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Tuesday 23 October 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Tuesday 23 October 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izl.sn/9742974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youtu.be/kvYe9v6OwHU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youtu.be/x4GT7z9SZ2k" TargetMode="Externa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REKLAMIN SINIFLANDIRILMASI</a:t>
            </a:r>
            <a:endParaRPr lang="tr-T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tr-TR" dirty="0" smtClean="0"/>
              <a:t>REKLAMCILIK</a:t>
            </a:r>
          </a:p>
          <a:p>
            <a:pPr algn="ctr"/>
            <a:endParaRPr lang="tr-TR" dirty="0"/>
          </a:p>
          <a:p>
            <a:pPr algn="ctr"/>
            <a:r>
              <a:rPr lang="tr-TR" dirty="0" smtClean="0"/>
              <a:t>Duygu GÜR</a:t>
            </a:r>
          </a:p>
        </p:txBody>
      </p:sp>
    </p:spTree>
    <p:extLst>
      <p:ext uri="{BB962C8B-B14F-4D97-AF65-F5344CB8AC3E}">
        <p14:creationId xmlns:p14="http://schemas.microsoft.com/office/powerpoint/2010/main" val="1184636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816" y="936391"/>
            <a:ext cx="3212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/>
              <a:t>https</a:t>
            </a:r>
            <a:r>
              <a:rPr lang="pt-BR" dirty="0"/>
              <a:t>://</a:t>
            </a:r>
            <a:r>
              <a:rPr lang="pt-BR" dirty="0" err="1"/>
              <a:t>vimeo.com</a:t>
            </a:r>
            <a:r>
              <a:rPr lang="pt-BR" dirty="0"/>
              <a:t>/161584177</a:t>
            </a:r>
            <a:endParaRPr lang="tr-T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261" y="1813108"/>
            <a:ext cx="7130500" cy="401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682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9805" y="688558"/>
            <a:ext cx="3198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/>
              <a:t>https</a:t>
            </a:r>
            <a:r>
              <a:rPr lang="tr-TR" dirty="0"/>
              <a:t>://</a:t>
            </a:r>
            <a:r>
              <a:rPr lang="tr-TR" dirty="0" err="1"/>
              <a:t>youtu.be</a:t>
            </a:r>
            <a:r>
              <a:rPr lang="tr-TR" dirty="0"/>
              <a:t>/M2-tNtvBb5Y</a:t>
            </a:r>
          </a:p>
        </p:txBody>
      </p:sp>
      <p:sp>
        <p:nvSpPr>
          <p:cNvPr id="4" name="Rectangle 3"/>
          <p:cNvSpPr/>
          <p:nvPr/>
        </p:nvSpPr>
        <p:spPr>
          <a:xfrm>
            <a:off x="339805" y="1494015"/>
            <a:ext cx="3161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/>
              <a:t>https</a:t>
            </a:r>
            <a:r>
              <a:rPr lang="tr-TR" dirty="0"/>
              <a:t>://</a:t>
            </a:r>
            <a:r>
              <a:rPr lang="tr-TR" dirty="0" err="1"/>
              <a:t>youtu.be</a:t>
            </a:r>
            <a:r>
              <a:rPr lang="tr-TR" dirty="0"/>
              <a:t>/fbDjaSyT9MI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766" y="2087425"/>
            <a:ext cx="4820936" cy="317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73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1.Reklamı Yapanlar Açısından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tr-TR" b="1" dirty="0"/>
              <a:t>HİZMET İŞLETMELERİ REKLAMI: </a:t>
            </a:r>
            <a:r>
              <a:rPr lang="tr-TR" dirty="0"/>
              <a:t>Turizm, banka, hastane, otel gibi işletmelerin yaptıkları reklamlardır.</a:t>
            </a:r>
            <a:endParaRPr lang="tr-TR" b="1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9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13" y="1115247"/>
            <a:ext cx="6797626" cy="372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54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1244600"/>
            <a:ext cx="77470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9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57" y="1314777"/>
            <a:ext cx="7550975" cy="415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44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5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501" y="201361"/>
            <a:ext cx="4870320" cy="667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8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2. Hedef Pazar Açısından Reklam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/>
              <a:t>TÜKETİCİ REKLAMLARI: </a:t>
            </a:r>
          </a:p>
          <a:p>
            <a:pPr lvl="1"/>
            <a:r>
              <a:rPr lang="tr-TR" sz="2200" b="1" dirty="0" smtClean="0">
                <a:solidFill>
                  <a:srgbClr val="FF0000"/>
                </a:solidFill>
              </a:rPr>
              <a:t>Nihai tüketiciye </a:t>
            </a:r>
            <a:r>
              <a:rPr lang="tr-TR" sz="2200" dirty="0" smtClean="0"/>
              <a:t>yönelik olan reklamlardır.</a:t>
            </a:r>
          </a:p>
          <a:p>
            <a:pPr lvl="1"/>
            <a:r>
              <a:rPr lang="tr-TR" sz="2200" dirty="0" smtClean="0"/>
              <a:t> Tüketici reklamları </a:t>
            </a:r>
            <a:r>
              <a:rPr lang="tr-TR" sz="2200" b="1" dirty="0" smtClean="0"/>
              <a:t>marka bağımlılığı </a:t>
            </a:r>
            <a:r>
              <a:rPr lang="tr-TR" sz="2200" dirty="0" smtClean="0"/>
              <a:t>yaratma ve </a:t>
            </a:r>
            <a:r>
              <a:rPr lang="tr-TR" sz="2200" b="1" dirty="0" smtClean="0"/>
              <a:t>satın almaya </a:t>
            </a:r>
            <a:r>
              <a:rPr lang="tr-TR" sz="2200" dirty="0" smtClean="0"/>
              <a:t>yönelik reklamlardır.</a:t>
            </a:r>
            <a:endParaRPr lang="tr-TR" sz="2200" b="1" dirty="0"/>
          </a:p>
        </p:txBody>
      </p:sp>
    </p:spTree>
    <p:extLst>
      <p:ext uri="{BB962C8B-B14F-4D97-AF65-F5344CB8AC3E}">
        <p14:creationId xmlns:p14="http://schemas.microsoft.com/office/powerpoint/2010/main" val="1053732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2. Hedef Pazar Açısından Reklam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/>
              <a:t>TİCARİ REKLAMLAR: </a:t>
            </a:r>
            <a:r>
              <a:rPr lang="tr-TR" dirty="0" smtClean="0"/>
              <a:t>Toptancı ve perakendecilere yönelik reklamlardır. </a:t>
            </a:r>
            <a:endParaRPr lang="tr-TR" b="1" dirty="0" smtClean="0"/>
          </a:p>
          <a:p>
            <a:pPr lvl="1"/>
            <a:r>
              <a:rPr lang="tr-TR" b="1" dirty="0" smtClean="0"/>
              <a:t>Üretici firma reklamı direkt olarak aracılara yapar. </a:t>
            </a:r>
          </a:p>
          <a:p>
            <a:pPr lvl="1"/>
            <a:r>
              <a:rPr lang="tr-TR" b="1" dirty="0" smtClean="0"/>
              <a:t>Ticari reklamın amacı aracı sayısını çoğaltarak satışları arttırmaktır. 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127513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Reklamın Sınıflandırılması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tr-TR" dirty="0" smtClean="0"/>
              <a:t>Reklamı Yapanlar Açısından</a:t>
            </a:r>
          </a:p>
          <a:p>
            <a:pPr marL="457200" indent="-457200">
              <a:buFont typeface="+mj-lt"/>
              <a:buAutoNum type="arabicPeriod"/>
            </a:pPr>
            <a:r>
              <a:rPr lang="tr-TR" dirty="0" smtClean="0"/>
              <a:t>Hedef Pazar Açısından</a:t>
            </a:r>
          </a:p>
          <a:p>
            <a:pPr marL="457200" indent="-457200">
              <a:buFont typeface="+mj-lt"/>
              <a:buAutoNum type="arabicPeriod"/>
            </a:pPr>
            <a:r>
              <a:rPr lang="tr-TR" dirty="0" smtClean="0"/>
              <a:t>Talep Açısından</a:t>
            </a:r>
          </a:p>
          <a:p>
            <a:pPr marL="457200" indent="-457200">
              <a:buFont typeface="+mj-lt"/>
              <a:buAutoNum type="arabicPeriod"/>
            </a:pPr>
            <a:r>
              <a:rPr lang="tr-TR" dirty="0" smtClean="0"/>
              <a:t>Konu Açısından</a:t>
            </a:r>
          </a:p>
          <a:p>
            <a:pPr marL="457200" indent="-457200">
              <a:buFont typeface="+mj-lt"/>
              <a:buAutoNum type="arabicPeriod"/>
            </a:pPr>
            <a:r>
              <a:rPr lang="tr-TR" dirty="0" smtClean="0"/>
              <a:t>Mesaj Açısından</a:t>
            </a:r>
          </a:p>
          <a:p>
            <a:pPr marL="457200" indent="-457200">
              <a:buFont typeface="+mj-lt"/>
              <a:buAutoNum type="arabicPeriod"/>
            </a:pPr>
            <a:r>
              <a:rPr lang="tr-TR" dirty="0" smtClean="0"/>
              <a:t>Ödeme Açısından</a:t>
            </a:r>
          </a:p>
          <a:p>
            <a:pPr marL="457200" indent="-457200">
              <a:buFont typeface="+mj-lt"/>
              <a:buAutoNum type="arabicPeriod"/>
            </a:pPr>
            <a:r>
              <a:rPr lang="tr-TR" dirty="0" smtClean="0"/>
              <a:t>Coğrafi Açıdan</a:t>
            </a:r>
          </a:p>
          <a:p>
            <a:pPr marL="457200" indent="-457200">
              <a:buFont typeface="+mj-lt"/>
              <a:buAutoNum type="arabicPeriod"/>
            </a:pPr>
            <a:r>
              <a:rPr lang="tr-TR" dirty="0" smtClean="0"/>
              <a:t>Sosyal Amaçlı </a:t>
            </a:r>
          </a:p>
          <a:p>
            <a:pPr marL="457200" indent="-457200">
              <a:buFont typeface="+mj-lt"/>
              <a:buAutoNum type="arabicPeriod"/>
            </a:pPr>
            <a:r>
              <a:rPr lang="tr-TR" dirty="0" smtClean="0"/>
              <a:t>İletişim Araçlarına göre</a:t>
            </a:r>
          </a:p>
          <a:p>
            <a:pPr marL="457200" indent="-457200">
              <a:buFont typeface="+mj-lt"/>
              <a:buAutoNum type="arabicPeriod"/>
            </a:pPr>
            <a:r>
              <a:rPr lang="tr-TR" dirty="0" smtClean="0"/>
              <a:t>Uygulanan Stratejiye göre Reklamlar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51397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0" y="927100"/>
            <a:ext cx="575310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16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28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2. Hedef Pazar Açısından Reklam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/>
              <a:t>ENDÜSTRİYEL REKLAMLAR: </a:t>
            </a:r>
            <a:r>
              <a:rPr lang="tr-TR" dirty="0" smtClean="0"/>
              <a:t>Sanayi işletmelerine yönelik reklamlardır. </a:t>
            </a:r>
          </a:p>
          <a:p>
            <a:pPr lvl="1"/>
            <a:r>
              <a:rPr lang="tr-TR" sz="2200" b="1" dirty="0" smtClean="0"/>
              <a:t>Endüstriyel reklamlarda ürün yer almaz. </a:t>
            </a:r>
          </a:p>
          <a:p>
            <a:pPr lvl="1"/>
            <a:r>
              <a:rPr lang="tr-TR" sz="2200" dirty="0" smtClean="0"/>
              <a:t>Ürünün oluşumunu sağlayan hammadde ve ya yarı mamul maddelerden söz edilir. </a:t>
            </a:r>
            <a:endParaRPr lang="tr-TR" sz="2200" b="1" dirty="0"/>
          </a:p>
        </p:txBody>
      </p:sp>
    </p:spTree>
    <p:extLst>
      <p:ext uri="{BB962C8B-B14F-4D97-AF65-F5344CB8AC3E}">
        <p14:creationId xmlns:p14="http://schemas.microsoft.com/office/powerpoint/2010/main" val="2680930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200"/>
            <a:ext cx="9144000" cy="643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67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3. Talep Açısından Reklam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b="1" dirty="0" smtClean="0"/>
              <a:t>BİRİNCİL TALEP REKLAMI: </a:t>
            </a:r>
            <a:r>
              <a:rPr lang="tr-TR" dirty="0" smtClean="0"/>
              <a:t>Belirli bir </a:t>
            </a:r>
            <a:r>
              <a:rPr lang="tr-TR" dirty="0" smtClean="0">
                <a:solidFill>
                  <a:srgbClr val="FF0000"/>
                </a:solidFill>
              </a:rPr>
              <a:t>ürün grubuna karşı talep </a:t>
            </a:r>
            <a:r>
              <a:rPr lang="tr-TR" dirty="0" smtClean="0"/>
              <a:t>yaratmaya çalışan reklamlardır.</a:t>
            </a:r>
          </a:p>
          <a:p>
            <a:pPr lvl="1"/>
            <a:r>
              <a:rPr lang="tr-TR" sz="2200" dirty="0" smtClean="0"/>
              <a:t>Özellikle piyasaya </a:t>
            </a:r>
            <a:r>
              <a:rPr lang="tr-TR" sz="2200" b="1" dirty="0" smtClean="0"/>
              <a:t>yeni çıkan ürünler</a:t>
            </a:r>
            <a:r>
              <a:rPr lang="tr-TR" sz="2200" dirty="0" smtClean="0"/>
              <a:t> bu reklam şeklini kullanır.</a:t>
            </a:r>
          </a:p>
          <a:p>
            <a:pPr lvl="1"/>
            <a:r>
              <a:rPr lang="tr-TR" sz="2200" b="1" dirty="0" smtClean="0"/>
              <a:t>Amaç ürün satışını gerçekleştirmek</a:t>
            </a:r>
            <a:r>
              <a:rPr lang="tr-TR" sz="2200" dirty="0" smtClean="0"/>
              <a:t> ve </a:t>
            </a:r>
            <a:r>
              <a:rPr lang="tr-TR" sz="2200" b="1" dirty="0" smtClean="0"/>
              <a:t>Pazar payını genişletmektir. </a:t>
            </a:r>
          </a:p>
          <a:p>
            <a:pPr lvl="1"/>
            <a:endParaRPr lang="tr-TR" sz="2200" b="1" dirty="0"/>
          </a:p>
          <a:p>
            <a:pPr lvl="1"/>
            <a:endParaRPr lang="tr-TR" sz="2200" b="1" dirty="0"/>
          </a:p>
          <a:p>
            <a:pPr lvl="1"/>
            <a:r>
              <a:rPr lang="tr-TR" sz="2200" b="1" dirty="0">
                <a:hlinkClick r:id="rId2"/>
              </a:rPr>
              <a:t>https://izl.sn/9742974</a:t>
            </a:r>
            <a:r>
              <a:rPr lang="tr-TR" sz="2200" b="1" dirty="0"/>
              <a:t>   KELLOG’S </a:t>
            </a:r>
          </a:p>
          <a:p>
            <a:pPr lvl="1"/>
            <a:endParaRPr lang="tr-TR" sz="2200" b="1" dirty="0" smtClean="0"/>
          </a:p>
        </p:txBody>
      </p:sp>
    </p:spTree>
    <p:extLst>
      <p:ext uri="{BB962C8B-B14F-4D97-AF65-F5344CB8AC3E}">
        <p14:creationId xmlns:p14="http://schemas.microsoft.com/office/powerpoint/2010/main" val="1335216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0279" r="-702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30687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3. Talep Açısından Reklam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600" b="1" dirty="0"/>
              <a:t>SEÇİCİ TALEP REKLAMI: </a:t>
            </a:r>
            <a:r>
              <a:rPr lang="tr-TR" sz="2600" dirty="0"/>
              <a:t>Belirli bir </a:t>
            </a:r>
            <a:r>
              <a:rPr lang="tr-TR" sz="2600" dirty="0">
                <a:solidFill>
                  <a:srgbClr val="FF0000"/>
                </a:solidFill>
              </a:rPr>
              <a:t>ürüne talep yaratmak </a:t>
            </a:r>
            <a:r>
              <a:rPr lang="tr-TR" sz="2600" dirty="0"/>
              <a:t>ve ürünün kendisinden çok markasına olan talep arttırılmak istenir. </a:t>
            </a:r>
          </a:p>
          <a:p>
            <a:pPr lvl="1"/>
            <a:r>
              <a:rPr lang="tr-TR" sz="2200" b="1" dirty="0"/>
              <a:t>Ürünün markası tekrar edilerek, markanın farkına </a:t>
            </a:r>
            <a:r>
              <a:rPr lang="tr-TR" sz="2200" b="1" dirty="0" smtClean="0"/>
              <a:t>varılması, </a:t>
            </a:r>
            <a:r>
              <a:rPr lang="tr-TR" sz="2200" b="1" dirty="0"/>
              <a:t>benimsenmesi ve marka bağımlılığı yaratmak için çalışılır. </a:t>
            </a:r>
          </a:p>
          <a:p>
            <a:pPr lvl="1"/>
            <a:r>
              <a:rPr lang="tr-TR" sz="2200" b="1" dirty="0" err="1"/>
              <a:t>Örn</a:t>
            </a:r>
            <a:r>
              <a:rPr lang="tr-TR" sz="2200" b="1" dirty="0"/>
              <a:t>. Tuz reklamlarından birincil talebin oluşturulmasına gerek yoktur</a:t>
            </a:r>
            <a:r>
              <a:rPr lang="tr-TR" sz="2200" b="1" dirty="0" smtClean="0"/>
              <a:t>.</a:t>
            </a:r>
          </a:p>
          <a:p>
            <a:endParaRPr lang="tr-TR" dirty="0" smtClean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02627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4. Konu Açısından Reklam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/>
              <a:t>DOĞRUDAN REKLAM: </a:t>
            </a:r>
            <a:r>
              <a:rPr lang="tr-TR" dirty="0" smtClean="0"/>
              <a:t>Ürünün üzerinde </a:t>
            </a:r>
            <a:r>
              <a:rPr lang="tr-TR" b="1" dirty="0" smtClean="0">
                <a:solidFill>
                  <a:srgbClr val="FF0000"/>
                </a:solidFill>
              </a:rPr>
              <a:t>düşünülmeden hemen satın alınmasına </a:t>
            </a:r>
            <a:r>
              <a:rPr lang="tr-TR" dirty="0" smtClean="0"/>
              <a:t>yönelik reklamlardır. </a:t>
            </a:r>
          </a:p>
          <a:p>
            <a:pPr lvl="1"/>
            <a:r>
              <a:rPr lang="tr-TR" dirty="0" smtClean="0"/>
              <a:t>Kolayda mallar grubuna giren ürünler, kampanyalı, taksitli ve indirimli satışlarda bu tür reklamlara başvurulur. </a:t>
            </a:r>
          </a:p>
          <a:p>
            <a:pPr marL="274320" lvl="1" indent="0">
              <a:buNone/>
            </a:pPr>
            <a:endParaRPr lang="tr-TR" dirty="0" smtClean="0"/>
          </a:p>
          <a:p>
            <a:pPr lvl="1"/>
            <a:r>
              <a:rPr lang="tr-TR" dirty="0" smtClean="0"/>
              <a:t>Doğrudan reklamların sloganları </a:t>
            </a:r>
            <a:r>
              <a:rPr lang="tr-TR" dirty="0" smtClean="0">
                <a:solidFill>
                  <a:srgbClr val="FF0000"/>
                </a:solidFill>
              </a:rPr>
              <a:t>‘Daha ne duruyorsunuz?’ ,’Tükenmeden alın’ ‘Stoklarımız sınırlıdır</a:t>
            </a:r>
            <a:r>
              <a:rPr lang="tr-TR" dirty="0" smtClean="0"/>
              <a:t>’ gibi hemen satın alma eğilimine yöneltecek şekildedir.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55326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4218" y="502683"/>
            <a:ext cx="3392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/>
              <a:t>https</a:t>
            </a:r>
            <a:r>
              <a:rPr lang="tr-TR" dirty="0"/>
              <a:t>://</a:t>
            </a:r>
            <a:r>
              <a:rPr lang="tr-TR" dirty="0" err="1"/>
              <a:t>youtu.be</a:t>
            </a:r>
            <a:r>
              <a:rPr lang="tr-TR" dirty="0"/>
              <a:t>/pFVGXdq0daU</a:t>
            </a:r>
          </a:p>
        </p:txBody>
      </p:sp>
      <p:sp>
        <p:nvSpPr>
          <p:cNvPr id="5" name="Rectangle 4"/>
          <p:cNvSpPr/>
          <p:nvPr/>
        </p:nvSpPr>
        <p:spPr>
          <a:xfrm>
            <a:off x="241406" y="2875002"/>
            <a:ext cx="3285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/>
              <a:t>https</a:t>
            </a:r>
            <a:r>
              <a:rPr lang="tr-TR" dirty="0"/>
              <a:t>://</a:t>
            </a:r>
            <a:r>
              <a:rPr lang="tr-TR" dirty="0" err="1"/>
              <a:t>youtu.be</a:t>
            </a:r>
            <a:r>
              <a:rPr lang="tr-TR" dirty="0"/>
              <a:t>/W-16hsV8IYU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742" y="336520"/>
            <a:ext cx="2857500" cy="285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627" y="3930069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25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4. Konu Açısından Reklam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/>
              <a:t>DOLAYLI REKLAM: </a:t>
            </a:r>
            <a:r>
              <a:rPr lang="tr-TR" dirty="0" smtClean="0"/>
              <a:t>Ürünün nihai tüketici </a:t>
            </a:r>
            <a:r>
              <a:rPr lang="tr-TR" b="1" dirty="0" smtClean="0"/>
              <a:t>tarafından satın alınmasından ziyade, ürünün pazarda tanınması ve bilinmesinin sağlanarak</a:t>
            </a:r>
            <a:r>
              <a:rPr lang="tr-TR" dirty="0" smtClean="0"/>
              <a:t>, satın alınmasına karar verilmesi hedeflenir.</a:t>
            </a:r>
          </a:p>
          <a:p>
            <a:pPr marL="0" indent="0">
              <a:buNone/>
            </a:pPr>
            <a:endParaRPr lang="tr-TR" dirty="0" smtClean="0"/>
          </a:p>
          <a:p>
            <a:pPr lvl="1"/>
            <a:r>
              <a:rPr lang="tr-TR" b="1" dirty="0" smtClean="0"/>
              <a:t>Genellikle dayanıklı tüketim malları, otomobiller ve pahalı olan ürünlerin reklamlarından bu yöntem kullanılır. </a:t>
            </a:r>
            <a:endParaRPr lang="tr-TR" b="1" dirty="0"/>
          </a:p>
        </p:txBody>
      </p:sp>
      <p:sp>
        <p:nvSpPr>
          <p:cNvPr id="4" name="Rectangle 3"/>
          <p:cNvSpPr/>
          <p:nvPr/>
        </p:nvSpPr>
        <p:spPr>
          <a:xfrm>
            <a:off x="1077458" y="5087591"/>
            <a:ext cx="3494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/>
              <a:t>https</a:t>
            </a:r>
            <a:r>
              <a:rPr lang="tr-TR" dirty="0"/>
              <a:t>://</a:t>
            </a:r>
            <a:r>
              <a:rPr lang="tr-TR" dirty="0" err="1"/>
              <a:t>youtu.be</a:t>
            </a:r>
            <a:r>
              <a:rPr lang="tr-TR" dirty="0"/>
              <a:t>/iD9XNUYHCNQ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59007" y="5174473"/>
            <a:ext cx="2198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Mercedes </a:t>
            </a:r>
            <a:r>
              <a:rPr lang="tr-TR" dirty="0" err="1" smtClean="0"/>
              <a:t>vs</a:t>
            </a:r>
            <a:r>
              <a:rPr lang="tr-TR" dirty="0" smtClean="0"/>
              <a:t> jaguar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08351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1.Reklamı Yapanlar Açısından 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tr-TR" b="1" dirty="0" smtClean="0"/>
              <a:t>ÜRETİCİ REKLAM: </a:t>
            </a:r>
            <a:r>
              <a:rPr lang="tr-TR" dirty="0" smtClean="0"/>
              <a:t>Üretici firma tarafından yapılan ve direkt ürünü tanıtan reklamlardır. Ülker, Pınar, Arçelik, </a:t>
            </a:r>
            <a:r>
              <a:rPr lang="tr-TR" dirty="0" err="1" smtClean="0"/>
              <a:t>Bosch</a:t>
            </a:r>
            <a:r>
              <a:rPr lang="tr-TR" dirty="0" smtClean="0"/>
              <a:t> gibi</a:t>
            </a:r>
            <a:endParaRPr lang="tr-TR" b="1" dirty="0" smtClean="0"/>
          </a:p>
        </p:txBody>
      </p:sp>
    </p:spTree>
    <p:extLst>
      <p:ext uri="{BB962C8B-B14F-4D97-AF65-F5344CB8AC3E}">
        <p14:creationId xmlns:p14="http://schemas.microsoft.com/office/powerpoint/2010/main" val="1487555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5. Mesaj </a:t>
            </a:r>
            <a:r>
              <a:rPr lang="tr-TR" dirty="0" err="1" smtClean="0"/>
              <a:t>Açısıdan</a:t>
            </a:r>
            <a:r>
              <a:rPr lang="tr-TR" dirty="0" smtClean="0"/>
              <a:t> Reklam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/>
              <a:t>KURUMSAL REKLAM: </a:t>
            </a:r>
            <a:r>
              <a:rPr lang="tr-TR" dirty="0" smtClean="0"/>
              <a:t>Ürün ve hizmetten ziyade, </a:t>
            </a:r>
            <a:r>
              <a:rPr lang="tr-TR" b="1" dirty="0" smtClean="0"/>
              <a:t>işletmenin adı ve prestiji </a:t>
            </a:r>
            <a:r>
              <a:rPr lang="tr-TR" dirty="0" smtClean="0"/>
              <a:t>ön plandadır.</a:t>
            </a:r>
          </a:p>
          <a:p>
            <a:pPr lvl="1"/>
            <a:r>
              <a:rPr lang="tr-TR" dirty="0" err="1" smtClean="0"/>
              <a:t>Örn</a:t>
            </a:r>
            <a:r>
              <a:rPr lang="tr-TR" dirty="0" smtClean="0"/>
              <a:t>. büyük işletmeler, araştırma geliştirme faaliyetleri, kalite ve teknolojik üstünlüklerini anlatarak, kendileriyle aynı nitelikte ürün ve hizmet üreten işletmelere karşı, tüketicilerin ve aracıların nazarında, </a:t>
            </a:r>
            <a:r>
              <a:rPr lang="tr-TR" b="1" dirty="0" smtClean="0"/>
              <a:t>üstünlük kazanmak </a:t>
            </a:r>
            <a:r>
              <a:rPr lang="tr-TR" dirty="0" smtClean="0"/>
              <a:t>isterler.</a:t>
            </a:r>
          </a:p>
          <a:p>
            <a:pPr marL="274320" lvl="1" indent="0">
              <a:buNone/>
            </a:pPr>
            <a:endParaRPr lang="tr-TR" dirty="0" smtClean="0"/>
          </a:p>
          <a:p>
            <a:pPr lvl="1"/>
            <a:r>
              <a:rPr lang="tr-TR" dirty="0" smtClean="0"/>
              <a:t>Kurumsal reklamlar, </a:t>
            </a:r>
            <a:r>
              <a:rPr lang="tr-TR" b="1" dirty="0" smtClean="0"/>
              <a:t>kurum, yönetim felsefesi, iş yönetimi, politikaları amaçlarının kamuoyunda anlaşılması ve kabul görmesi </a:t>
            </a:r>
            <a:r>
              <a:rPr lang="tr-TR" dirty="0" smtClean="0"/>
              <a:t>için yapılan en geniş kapsamlı iletişim türüdür. </a:t>
            </a:r>
          </a:p>
          <a:p>
            <a:pPr marL="274320" lvl="1" indent="0">
              <a:buNone/>
            </a:pPr>
            <a:endParaRPr lang="tr-TR" dirty="0" smtClean="0"/>
          </a:p>
          <a:p>
            <a:pPr lvl="1"/>
            <a:r>
              <a:rPr lang="tr-TR" b="1" dirty="0" smtClean="0"/>
              <a:t>Halkla ilişkiler faaliyetlerine yakın reklam şeklidir</a:t>
            </a:r>
            <a:r>
              <a:rPr lang="tr-TR" dirty="0" smtClean="0"/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6076688"/>
            <a:ext cx="3277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/>
              <a:t>https</a:t>
            </a:r>
            <a:r>
              <a:rPr lang="tr-TR" dirty="0"/>
              <a:t>://</a:t>
            </a:r>
            <a:r>
              <a:rPr lang="tr-TR" dirty="0" err="1"/>
              <a:t>youtu.be</a:t>
            </a:r>
            <a:r>
              <a:rPr lang="tr-TR" dirty="0"/>
              <a:t>/qCdxU41dI7U</a:t>
            </a:r>
          </a:p>
        </p:txBody>
      </p:sp>
      <p:sp>
        <p:nvSpPr>
          <p:cNvPr id="5" name="Rectangle 4"/>
          <p:cNvSpPr/>
          <p:nvPr/>
        </p:nvSpPr>
        <p:spPr>
          <a:xfrm>
            <a:off x="4736362" y="6092178"/>
            <a:ext cx="3326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/>
              <a:t>https</a:t>
            </a:r>
            <a:r>
              <a:rPr lang="tr-TR" dirty="0"/>
              <a:t>://</a:t>
            </a:r>
            <a:r>
              <a:rPr lang="tr-TR" dirty="0" err="1"/>
              <a:t>youtu.be</a:t>
            </a:r>
            <a:r>
              <a:rPr lang="tr-TR" dirty="0"/>
              <a:t>/Ce6a3945sDY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1492" y="6505610"/>
            <a:ext cx="2059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Zorlu Holding</a:t>
            </a:r>
            <a:endParaRPr lang="tr-TR" dirty="0"/>
          </a:p>
        </p:txBody>
      </p:sp>
      <p:sp>
        <p:nvSpPr>
          <p:cNvPr id="7" name="TextBox 6"/>
          <p:cNvSpPr txBox="1"/>
          <p:nvPr/>
        </p:nvSpPr>
        <p:spPr>
          <a:xfrm>
            <a:off x="5201638" y="6446020"/>
            <a:ext cx="2059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Koç Holding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99531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5. Mesaj </a:t>
            </a:r>
            <a:r>
              <a:rPr lang="tr-TR" dirty="0" err="1"/>
              <a:t>Açısıdan</a:t>
            </a:r>
            <a:r>
              <a:rPr lang="tr-TR" dirty="0"/>
              <a:t> Reklam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/>
              <a:t>ÜRÜN REKLAMI: </a:t>
            </a:r>
            <a:r>
              <a:rPr lang="tr-TR" dirty="0" smtClean="0"/>
              <a:t>Ürünün satışı için yapılır. Reklamda ürünün adı özellikleri, fiyatı ve kalitesi işlenir.  4 grupta incelenir:</a:t>
            </a:r>
            <a:endParaRPr lang="tr-TR" dirty="0" smtClean="0">
              <a:solidFill>
                <a:srgbClr val="FF0000"/>
              </a:solidFill>
            </a:endParaRPr>
          </a:p>
          <a:p>
            <a:pPr marL="457200" indent="-457200" algn="ctr">
              <a:buFont typeface="+mj-lt"/>
              <a:buAutoNum type="arabicPeriod"/>
            </a:pPr>
            <a:r>
              <a:rPr lang="tr-TR" b="1" dirty="0" smtClean="0">
                <a:solidFill>
                  <a:srgbClr val="FF0000"/>
                </a:solidFill>
              </a:rPr>
              <a:t>Öncü Reklamlar</a:t>
            </a:r>
            <a:endParaRPr lang="tr-TR" dirty="0" smtClean="0">
              <a:solidFill>
                <a:srgbClr val="FF0000"/>
              </a:solidFill>
            </a:endParaRPr>
          </a:p>
          <a:p>
            <a:pPr marL="457200" indent="-457200" algn="ctr">
              <a:buFont typeface="+mj-lt"/>
              <a:buAutoNum type="arabicPeriod"/>
            </a:pPr>
            <a:r>
              <a:rPr lang="tr-TR" b="1" dirty="0" smtClean="0">
                <a:solidFill>
                  <a:srgbClr val="FF0000"/>
                </a:solidFill>
              </a:rPr>
              <a:t>Rekabet Reklamları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tr-TR" b="1" dirty="0" smtClean="0">
                <a:solidFill>
                  <a:srgbClr val="FF0000"/>
                </a:solidFill>
              </a:rPr>
              <a:t>Karşılaştırmalı Reklamları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tr-TR" b="1" dirty="0" smtClean="0">
                <a:solidFill>
                  <a:srgbClr val="FF0000"/>
                </a:solidFill>
              </a:rPr>
              <a:t>Hatırlatıcı Reklamlar</a:t>
            </a:r>
            <a:endParaRPr lang="tr-T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02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5. Mesaj </a:t>
            </a:r>
            <a:r>
              <a:rPr lang="tr-TR" dirty="0" err="1"/>
              <a:t>Açısıdan</a:t>
            </a:r>
            <a:r>
              <a:rPr lang="tr-TR" dirty="0"/>
              <a:t> </a:t>
            </a:r>
            <a:r>
              <a:rPr lang="tr-TR" dirty="0" smtClean="0"/>
              <a:t>Reklam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tr-TR" b="1" dirty="0">
                <a:solidFill>
                  <a:srgbClr val="FF0000"/>
                </a:solidFill>
              </a:rPr>
              <a:t>Öncü </a:t>
            </a:r>
            <a:r>
              <a:rPr lang="tr-TR" b="1" dirty="0" smtClean="0">
                <a:solidFill>
                  <a:srgbClr val="FF0000"/>
                </a:solidFill>
              </a:rPr>
              <a:t>Reklamlar: </a:t>
            </a:r>
            <a:r>
              <a:rPr lang="tr-TR" dirty="0" smtClean="0"/>
              <a:t>Belirli bir markanın </a:t>
            </a:r>
            <a:r>
              <a:rPr lang="tr-TR" b="1" dirty="0" smtClean="0"/>
              <a:t>ürünü yerine, bir ürün kategorisinin talebini geliştirmeye</a:t>
            </a:r>
            <a:r>
              <a:rPr lang="tr-TR" dirty="0" smtClean="0"/>
              <a:t> yardım ederler.</a:t>
            </a:r>
          </a:p>
          <a:p>
            <a:pPr lvl="1"/>
            <a:r>
              <a:rPr lang="tr-TR" dirty="0" err="1" smtClean="0">
                <a:solidFill>
                  <a:srgbClr val="292934"/>
                </a:solidFill>
              </a:rPr>
              <a:t>Örn</a:t>
            </a:r>
            <a:r>
              <a:rPr lang="tr-TR" dirty="0" smtClean="0">
                <a:solidFill>
                  <a:srgbClr val="292934"/>
                </a:solidFill>
              </a:rPr>
              <a:t>. Otomatik çamaşır makinesinin talebini geliştirmeyi </a:t>
            </a:r>
            <a:r>
              <a:rPr lang="tr-TR" dirty="0" smtClean="0">
                <a:solidFill>
                  <a:srgbClr val="292934"/>
                </a:solidFill>
              </a:rPr>
              <a:t>amaçlamak</a:t>
            </a:r>
            <a:endParaRPr lang="tr-TR" dirty="0" smtClean="0">
              <a:solidFill>
                <a:srgbClr val="292934"/>
              </a:solidFill>
            </a:endParaRPr>
          </a:p>
          <a:p>
            <a:pPr lvl="1"/>
            <a:r>
              <a:rPr lang="tr-TR" dirty="0" smtClean="0">
                <a:solidFill>
                  <a:srgbClr val="292934"/>
                </a:solidFill>
              </a:rPr>
              <a:t>Tüketiciyi bilgilendirmek amacıyla yapılır. </a:t>
            </a:r>
          </a:p>
          <a:p>
            <a:pPr marL="457200" indent="-457200">
              <a:buFont typeface="+mj-lt"/>
              <a:buAutoNum type="arabicPeriod"/>
            </a:pPr>
            <a:r>
              <a:rPr lang="tr-TR" b="1" dirty="0" smtClean="0">
                <a:solidFill>
                  <a:srgbClr val="FF0000"/>
                </a:solidFill>
              </a:rPr>
              <a:t>Rekabet Reklamları</a:t>
            </a:r>
            <a:r>
              <a:rPr lang="tr-TR" dirty="0" smtClean="0">
                <a:solidFill>
                  <a:srgbClr val="292934"/>
                </a:solidFill>
              </a:rPr>
              <a:t>: Piyasada aynı üründen birden fazla olması </a:t>
            </a:r>
            <a:r>
              <a:rPr lang="tr-TR" b="1" dirty="0" smtClean="0">
                <a:solidFill>
                  <a:srgbClr val="292934"/>
                </a:solidFill>
              </a:rPr>
              <a:t>rakip firmalarla başa çıkabilmek </a:t>
            </a:r>
            <a:r>
              <a:rPr lang="tr-TR" dirty="0" smtClean="0">
                <a:solidFill>
                  <a:srgbClr val="292934"/>
                </a:solidFill>
              </a:rPr>
              <a:t>için yapılan reklamlardır. </a:t>
            </a:r>
          </a:p>
          <a:p>
            <a:pPr lvl="1"/>
            <a:r>
              <a:rPr lang="tr-TR" dirty="0" smtClean="0">
                <a:solidFill>
                  <a:srgbClr val="292934"/>
                </a:solidFill>
              </a:rPr>
              <a:t>Özellikle ürün hayat eğrisinin büyüme dönemlerinde başvurulan reklam şekillerinden biridir. </a:t>
            </a:r>
          </a:p>
          <a:p>
            <a:pPr lvl="1"/>
            <a:r>
              <a:rPr lang="tr-TR" dirty="0" smtClean="0">
                <a:solidFill>
                  <a:srgbClr val="292934"/>
                </a:solidFill>
              </a:rPr>
              <a:t>Rekabetçi reklamlar kullanıldığında reklamcılar reklamlarının gerçeği yansıtması konusunda çok dikkatli olmalıdır.</a:t>
            </a:r>
            <a:endParaRPr lang="tr-TR" dirty="0">
              <a:solidFill>
                <a:srgbClr val="2929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69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5. Mesaj </a:t>
            </a:r>
            <a:r>
              <a:rPr lang="tr-TR" dirty="0" err="1"/>
              <a:t>Açısıdan</a:t>
            </a:r>
            <a:r>
              <a:rPr lang="tr-TR" dirty="0"/>
              <a:t> Reklam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tr-TR" b="1" dirty="0" smtClean="0">
                <a:solidFill>
                  <a:srgbClr val="FF0000"/>
                </a:solidFill>
              </a:rPr>
              <a:t>Karşılaştırmalı Reklamlar: </a:t>
            </a:r>
            <a:r>
              <a:rPr lang="tr-TR" dirty="0" smtClean="0"/>
              <a:t>Rakip firmaların ürettiği </a:t>
            </a:r>
            <a:r>
              <a:rPr lang="tr-TR" b="1" dirty="0" smtClean="0"/>
              <a:t>ürünlerle kıyaslama </a:t>
            </a:r>
            <a:r>
              <a:rPr lang="tr-TR" dirty="0" smtClean="0"/>
              <a:t>yoluna gidilir. </a:t>
            </a:r>
          </a:p>
          <a:p>
            <a:pPr lvl="1"/>
            <a:r>
              <a:rPr lang="tr-TR" dirty="0" smtClean="0">
                <a:solidFill>
                  <a:srgbClr val="292934"/>
                </a:solidFill>
              </a:rPr>
              <a:t>Diğer ürünlere göre üstünlükleri anlatılır. Bu üstünlükler fiyat, kalite, garanti olabilir. </a:t>
            </a:r>
          </a:p>
          <a:p>
            <a:pPr lvl="1"/>
            <a:r>
              <a:rPr lang="tr-TR" dirty="0" err="1">
                <a:solidFill>
                  <a:srgbClr val="292934"/>
                </a:solidFill>
              </a:rPr>
              <a:t>https</a:t>
            </a:r>
            <a:r>
              <a:rPr lang="tr-TR" dirty="0">
                <a:solidFill>
                  <a:srgbClr val="292934"/>
                </a:solidFill>
              </a:rPr>
              <a:t>://</a:t>
            </a:r>
            <a:r>
              <a:rPr lang="tr-TR" dirty="0" err="1">
                <a:solidFill>
                  <a:srgbClr val="292934"/>
                </a:solidFill>
              </a:rPr>
              <a:t>www.marketingturkiye.com.tr</a:t>
            </a:r>
            <a:r>
              <a:rPr lang="tr-TR" dirty="0">
                <a:solidFill>
                  <a:srgbClr val="292934"/>
                </a:solidFill>
              </a:rPr>
              <a:t>/haberler/en-yaratici-22-karsilastirmali-reklam/</a:t>
            </a:r>
            <a:endParaRPr lang="tr-TR" dirty="0" smtClean="0">
              <a:solidFill>
                <a:srgbClr val="292934"/>
              </a:solidFill>
            </a:endParaRPr>
          </a:p>
          <a:p>
            <a:pPr marL="274320" lvl="1" indent="0">
              <a:buNone/>
            </a:pPr>
            <a:endParaRPr lang="tr-TR" dirty="0" smtClean="0">
              <a:solidFill>
                <a:srgbClr val="292934"/>
              </a:solidFill>
            </a:endParaRPr>
          </a:p>
          <a:p>
            <a:pPr marL="457200" indent="-457200">
              <a:buFont typeface="+mj-lt"/>
              <a:buAutoNum type="arabicPeriod" startAt="4"/>
            </a:pPr>
            <a:r>
              <a:rPr lang="tr-TR" b="1" dirty="0" smtClean="0">
                <a:solidFill>
                  <a:srgbClr val="FF0000"/>
                </a:solidFill>
              </a:rPr>
              <a:t>Hatırlatıcı Reklam: </a:t>
            </a:r>
            <a:r>
              <a:rPr lang="tr-TR" dirty="0" smtClean="0"/>
              <a:t>Ürün hayat </a:t>
            </a:r>
            <a:r>
              <a:rPr lang="tr-TR" b="1" dirty="0" smtClean="0"/>
              <a:t>eğrisinin olgunluk ve düşüş dönemlerinde </a:t>
            </a:r>
            <a:r>
              <a:rPr lang="tr-TR" dirty="0" smtClean="0"/>
              <a:t>başvurulan bir reklam türüdür. </a:t>
            </a:r>
          </a:p>
          <a:p>
            <a:pPr lvl="1"/>
            <a:r>
              <a:rPr lang="tr-TR" dirty="0" smtClean="0">
                <a:solidFill>
                  <a:srgbClr val="292934"/>
                </a:solidFill>
              </a:rPr>
              <a:t>Bu dönemlerde ürünün satışlarındaki durgunluğu ve düşüşü önlemek için </a:t>
            </a:r>
            <a:r>
              <a:rPr lang="tr-TR" b="1" dirty="0" smtClean="0">
                <a:solidFill>
                  <a:srgbClr val="292934"/>
                </a:solidFill>
              </a:rPr>
              <a:t>ürünün fiyatı, kalitesi, ambalajında değişikliklere gidilir</a:t>
            </a:r>
            <a:r>
              <a:rPr lang="tr-TR" dirty="0" smtClean="0">
                <a:solidFill>
                  <a:srgbClr val="292934"/>
                </a:solidFill>
              </a:rPr>
              <a:t>. </a:t>
            </a:r>
          </a:p>
          <a:p>
            <a:pPr lvl="1"/>
            <a:r>
              <a:rPr lang="tr-TR" b="1" dirty="0" smtClean="0">
                <a:solidFill>
                  <a:srgbClr val="292934"/>
                </a:solidFill>
              </a:rPr>
              <a:t>Mevsimsellik </a:t>
            </a:r>
            <a:r>
              <a:rPr lang="tr-TR" dirty="0" smtClean="0">
                <a:solidFill>
                  <a:srgbClr val="292934"/>
                </a:solidFill>
              </a:rPr>
              <a:t>özelliği olan ürünlerin mevsim dışında da unutulmaması için (</a:t>
            </a:r>
            <a:r>
              <a:rPr lang="tr-TR" b="1" dirty="0" smtClean="0">
                <a:solidFill>
                  <a:srgbClr val="292934"/>
                </a:solidFill>
              </a:rPr>
              <a:t>dondurma reklamının kışın yapılması gibi</a:t>
            </a:r>
            <a:r>
              <a:rPr lang="tr-TR" dirty="0" smtClean="0">
                <a:solidFill>
                  <a:srgbClr val="292934"/>
                </a:solidFill>
              </a:rPr>
              <a:t>) hatırlatıcı reklamlar yapılır. </a:t>
            </a:r>
            <a:endParaRPr lang="tr-TR" dirty="0">
              <a:solidFill>
                <a:srgbClr val="2929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787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2030"/>
            <a:ext cx="9144000" cy="511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76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144" y="1765809"/>
            <a:ext cx="6855779" cy="252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46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270000"/>
            <a:ext cx="78740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50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206500"/>
            <a:ext cx="8890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21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6. Ödeme Açısından Reklamlar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/>
              <a:t>BİREYSEL REKLAM: </a:t>
            </a:r>
            <a:r>
              <a:rPr lang="tr-TR" dirty="0" smtClean="0"/>
              <a:t>Reklam ücretini sadece üretici firma öder. Ödeme şekli ürün reklamları için söz konusudur.</a:t>
            </a:r>
            <a:endParaRPr lang="tr-TR" b="1" dirty="0" smtClean="0"/>
          </a:p>
          <a:p>
            <a:pPr marL="0" indent="0">
              <a:buNone/>
            </a:pPr>
            <a:endParaRPr lang="tr-TR" b="1" dirty="0"/>
          </a:p>
          <a:p>
            <a:r>
              <a:rPr lang="tr-TR" b="1" dirty="0" smtClean="0"/>
              <a:t>ORTAK REKLAM: </a:t>
            </a:r>
            <a:r>
              <a:rPr lang="tr-TR" dirty="0" smtClean="0"/>
              <a:t> Farklı 2 üreticinin, farklı iki ürününün aynı anda reklamı yapıldığı için ödemede ortak olarak yapılır. </a:t>
            </a:r>
          </a:p>
          <a:p>
            <a:pPr lvl="1"/>
            <a:r>
              <a:rPr lang="tr-TR" b="1" dirty="0" err="1" smtClean="0"/>
              <a:t>Örn</a:t>
            </a:r>
            <a:r>
              <a:rPr lang="tr-TR" b="1" dirty="0" smtClean="0"/>
              <a:t>. Çamaşır makinesi üreten bir firmayla, deterjan üreten bir başka firmanın makine ve deterjan özelliklerini birlikte anlata reklam. 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7522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714" y="529727"/>
            <a:ext cx="5925546" cy="592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14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988" y="638476"/>
            <a:ext cx="5661465" cy="621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02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343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423" y="751287"/>
            <a:ext cx="3810000" cy="213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423" y="3160321"/>
            <a:ext cx="3919250" cy="32369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39752"/>
            <a:ext cx="3645183" cy="381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03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7. Coğrafik Açıdan Reklam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/>
              <a:t>ULUSAL REKLAM: </a:t>
            </a:r>
            <a:r>
              <a:rPr lang="tr-TR" dirty="0" smtClean="0"/>
              <a:t>Ürün bir ülkenin tamamına pazarlanıyorsa ve bu reklamda ulusal yayın yapan medyalar kullanılıyorsa bu reklama ulusal reklam denir. </a:t>
            </a:r>
            <a:endParaRPr lang="tr-TR" dirty="0" smtClean="0"/>
          </a:p>
          <a:p>
            <a:pPr lvl="1"/>
            <a:r>
              <a:rPr lang="tr-TR" b="1" dirty="0" smtClean="0"/>
              <a:t>Türk Hava Yolları, İş bankası, </a:t>
            </a:r>
            <a:r>
              <a:rPr lang="tr-TR" b="1" dirty="0" err="1" smtClean="0"/>
              <a:t>Turkcell</a:t>
            </a:r>
            <a:endParaRPr lang="tr-TR" b="1" dirty="0" smtClean="0"/>
          </a:p>
          <a:p>
            <a:pPr marL="0" indent="0">
              <a:buNone/>
            </a:pPr>
            <a:endParaRPr lang="tr-TR" b="1" dirty="0" smtClean="0"/>
          </a:p>
          <a:p>
            <a:r>
              <a:rPr lang="tr-TR" b="1" dirty="0" smtClean="0"/>
              <a:t>BÖLGESEL REKLAM: </a:t>
            </a:r>
            <a:r>
              <a:rPr lang="tr-TR" dirty="0" smtClean="0"/>
              <a:t>Ürün ülkenin belirli bir bölgesinde satılıyorsa ve hedef kitle o bölgenin insanı ise yapılan reklamlar sadece o bölgeye yönelik olur. </a:t>
            </a:r>
          </a:p>
          <a:p>
            <a:pPr lvl="1"/>
            <a:r>
              <a:rPr lang="tr-TR" b="1" dirty="0" smtClean="0"/>
              <a:t>Bölgesel yayın yapan medyalar kullanılır.</a:t>
            </a:r>
          </a:p>
          <a:p>
            <a:pPr lvl="1"/>
            <a:r>
              <a:rPr lang="tr-TR" b="1" dirty="0" err="1" smtClean="0"/>
              <a:t>Örn</a:t>
            </a:r>
            <a:r>
              <a:rPr lang="tr-TR" b="1" dirty="0" smtClean="0"/>
              <a:t>. TRT Erzurum radyosu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383537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7. Coğrafik Açıdan Reklam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tr-TR" b="1" dirty="0"/>
              <a:t>YEREL </a:t>
            </a:r>
            <a:r>
              <a:rPr lang="tr-TR" b="1" dirty="0" smtClean="0"/>
              <a:t>REKLAMLAR: </a:t>
            </a:r>
            <a:r>
              <a:rPr lang="tr-TR" dirty="0" smtClean="0"/>
              <a:t>Genellikle perakendeciler tarafından yapılır. Yerel gazete, radyo, </a:t>
            </a:r>
            <a:r>
              <a:rPr lang="tr-TR" dirty="0" err="1" smtClean="0"/>
              <a:t>tv</a:t>
            </a:r>
            <a:r>
              <a:rPr lang="tr-TR" dirty="0" smtClean="0"/>
              <a:t> kullanılır</a:t>
            </a:r>
            <a:r>
              <a:rPr lang="tr-TR" dirty="0" smtClean="0"/>
              <a:t>.</a:t>
            </a:r>
          </a:p>
          <a:p>
            <a:pPr lvl="1"/>
            <a:r>
              <a:rPr lang="tr-TR" dirty="0" smtClean="0"/>
              <a:t>Adana sinema salonlarında yerel markaların reklamlarının yer alması</a:t>
            </a:r>
            <a:endParaRPr lang="tr-TR" dirty="0" smtClean="0"/>
          </a:p>
          <a:p>
            <a:pPr marL="0" indent="0">
              <a:buNone/>
            </a:pPr>
            <a:endParaRPr lang="tr-TR" b="1" dirty="0"/>
          </a:p>
          <a:p>
            <a:r>
              <a:rPr lang="tr-TR" b="1" dirty="0"/>
              <a:t>ULUSLARARASI </a:t>
            </a:r>
            <a:r>
              <a:rPr lang="tr-TR" b="1" dirty="0" smtClean="0"/>
              <a:t>REKLAMLAR: </a:t>
            </a:r>
            <a:r>
              <a:rPr lang="tr-TR" dirty="0" smtClean="0"/>
              <a:t>Çok uluslu şirketlerin değişik ülkelerde ürünleri satıldığından, ürünün satıldığı her ülkede reklam yaparlar. </a:t>
            </a:r>
          </a:p>
          <a:p>
            <a:pPr lvl="1"/>
            <a:r>
              <a:rPr lang="tr-TR" b="1" dirty="0" smtClean="0"/>
              <a:t>Reklamlar ya işletmenin bulunduğu ülkede çekilip, ürünün satıldığı diğer ülkelerde söz unsurlarına dublaj yapılıp gösterilir ve ya ürünün satıldığı her ülkede ürün için ayrı reklam yapılır. </a:t>
            </a:r>
          </a:p>
          <a:p>
            <a:pPr lvl="1"/>
            <a:r>
              <a:rPr lang="tr-TR" b="1" dirty="0" smtClean="0"/>
              <a:t>Reklam yapılırken, ülkenin dili, kültürü ve </a:t>
            </a:r>
            <a:r>
              <a:rPr lang="tr-TR" b="1" dirty="0" err="1" smtClean="0"/>
              <a:t>sosyo</a:t>
            </a:r>
            <a:r>
              <a:rPr lang="tr-TR" b="1" dirty="0" smtClean="0"/>
              <a:t>-ekonomik konumu göz önünde bulundurulur. </a:t>
            </a:r>
            <a:endParaRPr lang="tr-TR" b="1" dirty="0" smtClean="0"/>
          </a:p>
          <a:p>
            <a:pPr lvl="1"/>
            <a:r>
              <a:rPr lang="tr-TR" b="1" dirty="0">
                <a:hlinkClick r:id="rId2"/>
              </a:rPr>
              <a:t>https://youtu.be/</a:t>
            </a:r>
            <a:r>
              <a:rPr lang="tr-TR" b="1" dirty="0" smtClean="0">
                <a:hlinkClick r:id="rId2"/>
              </a:rPr>
              <a:t>kvYe9v6OwHU</a:t>
            </a:r>
            <a:r>
              <a:rPr lang="tr-TR" b="1" dirty="0" smtClean="0"/>
              <a:t> </a:t>
            </a:r>
            <a:r>
              <a:rPr lang="tr-TR" b="1" dirty="0" err="1" smtClean="0"/>
              <a:t>Pantene</a:t>
            </a:r>
            <a:endParaRPr lang="tr-TR" b="1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386668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8. Sosyal Amaçlı Reklamlar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b="1" dirty="0" smtClean="0"/>
              <a:t>Toplumun refahını arttırmak amacıyla </a:t>
            </a:r>
            <a:r>
              <a:rPr lang="tr-TR" dirty="0" smtClean="0"/>
              <a:t>kar amacı güden ve ya gütmeyen kuruluşlar tarafından belirli fikirlerin sağlanmasına dönük reklamlardır.</a:t>
            </a:r>
          </a:p>
          <a:p>
            <a:endParaRPr lang="tr-TR" dirty="0"/>
          </a:p>
          <a:p>
            <a:r>
              <a:rPr lang="tr-TR" dirty="0" err="1" smtClean="0"/>
              <a:t>Örn</a:t>
            </a:r>
            <a:r>
              <a:rPr lang="tr-TR" dirty="0" smtClean="0"/>
              <a:t>. Yeşilay gibi kuruluşların içkinin zararları konusunda halkı uyarıcı nitelikte bir reklam hazırlaması ve ya bir benzin firmasının trafik kazaları konusunda, uyarıcı mesajların iletildiği bir reklam kampanyası yürütmesi.</a:t>
            </a:r>
          </a:p>
          <a:p>
            <a:endParaRPr lang="tr-TR" dirty="0"/>
          </a:p>
          <a:p>
            <a:r>
              <a:rPr lang="tr-TR" dirty="0" smtClean="0"/>
              <a:t>İyi niyet reklamları da denir.</a:t>
            </a:r>
          </a:p>
          <a:p>
            <a:endParaRPr lang="tr-TR" dirty="0"/>
          </a:p>
          <a:p>
            <a:r>
              <a:rPr lang="tr-TR" dirty="0" err="1"/>
              <a:t>https</a:t>
            </a:r>
            <a:r>
              <a:rPr lang="tr-TR" dirty="0"/>
              <a:t>://</a:t>
            </a:r>
            <a:r>
              <a:rPr lang="tr-TR" dirty="0" err="1"/>
              <a:t>www.bridgestone.com.tr</a:t>
            </a:r>
            <a:r>
              <a:rPr lang="tr-TR" dirty="0"/>
              <a:t>/trafikte-dikkat-10-bin-hayat</a:t>
            </a:r>
            <a:endParaRPr lang="tr-TR" dirty="0" smtClean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168578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9. İletişim Araçlarına Göre Reklam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Kullanılan kitle iletişim araçlarına göre sınıflandırma:</a:t>
            </a:r>
          </a:p>
          <a:p>
            <a:pPr lvl="1"/>
            <a:r>
              <a:rPr lang="tr-TR" dirty="0" smtClean="0"/>
              <a:t>Televizyon reklamı</a:t>
            </a:r>
          </a:p>
          <a:p>
            <a:pPr lvl="1"/>
            <a:r>
              <a:rPr lang="tr-TR" dirty="0" smtClean="0"/>
              <a:t>Radyo reklamı</a:t>
            </a:r>
          </a:p>
          <a:p>
            <a:pPr lvl="1"/>
            <a:r>
              <a:rPr lang="tr-TR" dirty="0" smtClean="0"/>
              <a:t>Gazete ve dergi reklamı</a:t>
            </a:r>
          </a:p>
          <a:p>
            <a:pPr lvl="1"/>
            <a:r>
              <a:rPr lang="tr-TR" dirty="0" smtClean="0"/>
              <a:t>Açık hava reklamı</a:t>
            </a:r>
          </a:p>
          <a:p>
            <a:pPr lvl="1"/>
            <a:r>
              <a:rPr lang="tr-TR" dirty="0" smtClean="0"/>
              <a:t>Sinema reklamı</a:t>
            </a:r>
          </a:p>
          <a:p>
            <a:pPr lvl="1"/>
            <a:r>
              <a:rPr lang="tr-TR" dirty="0" smtClean="0"/>
              <a:t>Posta reklamı</a:t>
            </a:r>
          </a:p>
          <a:p>
            <a:pPr lvl="1"/>
            <a:r>
              <a:rPr lang="tr-TR" dirty="0" smtClean="0"/>
              <a:t>Diğer reklamlar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379585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10. Uygulanan Stratejiye Göre Reklam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b="1" dirty="0" smtClean="0"/>
              <a:t>İtme </a:t>
            </a:r>
            <a:r>
              <a:rPr lang="tr-TR" b="1" dirty="0" smtClean="0"/>
              <a:t>Stratejisi  - </a:t>
            </a:r>
            <a:r>
              <a:rPr lang="tr-TR" dirty="0">
                <a:solidFill>
                  <a:srgbClr val="262626"/>
                </a:solidFill>
                <a:latin typeface="TrebuchetMS"/>
              </a:rPr>
              <a:t>“Ürünü müşteriye götürün”</a:t>
            </a:r>
            <a:endParaRPr lang="tr-TR" b="1" dirty="0" smtClean="0"/>
          </a:p>
          <a:p>
            <a:pPr lvl="1"/>
            <a:r>
              <a:rPr lang="tr-TR" dirty="0" smtClean="0"/>
              <a:t>Reklam faaliyetleri aracılara yönelik yapılır.</a:t>
            </a:r>
          </a:p>
          <a:p>
            <a:pPr lvl="1"/>
            <a:r>
              <a:rPr lang="tr-TR" dirty="0" smtClean="0"/>
              <a:t>Endüstriyel mal üreten işletmeler başvururlar.</a:t>
            </a:r>
          </a:p>
          <a:p>
            <a:pPr lvl="1"/>
            <a:r>
              <a:rPr lang="tr-TR" dirty="0">
                <a:solidFill>
                  <a:srgbClr val="262626"/>
                </a:solidFill>
                <a:latin typeface="TrebuchetMS"/>
              </a:rPr>
              <a:t>İtme stratejisinde bir ürünün pazara gönderilmesinde aracı rol oynayan ticari alıcılar ve </a:t>
            </a:r>
            <a:r>
              <a:rPr lang="tr-TR" b="1" dirty="0">
                <a:solidFill>
                  <a:srgbClr val="262626"/>
                </a:solidFill>
                <a:latin typeface="TrebuchetMS"/>
              </a:rPr>
              <a:t>dağıtım kanalları</a:t>
            </a:r>
            <a:r>
              <a:rPr lang="tr-TR" dirty="0">
                <a:solidFill>
                  <a:srgbClr val="262626"/>
                </a:solidFill>
                <a:latin typeface="TrebuchetMS"/>
              </a:rPr>
              <a:t>(toptancı ve perakendeci) ön plandadır</a:t>
            </a:r>
            <a:r>
              <a:rPr lang="tr-TR" dirty="0" smtClean="0">
                <a:solidFill>
                  <a:srgbClr val="262626"/>
                </a:solidFill>
                <a:latin typeface="TrebuchetMS"/>
              </a:rPr>
              <a:t>.</a:t>
            </a:r>
          </a:p>
          <a:p>
            <a:pPr lvl="1"/>
            <a:r>
              <a:rPr lang="tr-TR" dirty="0" smtClean="0">
                <a:solidFill>
                  <a:srgbClr val="262626"/>
                </a:solidFill>
                <a:latin typeface="TrebuchetMS"/>
              </a:rPr>
              <a:t> </a:t>
            </a:r>
            <a:r>
              <a:rPr lang="tr-TR" dirty="0">
                <a:solidFill>
                  <a:srgbClr val="262626"/>
                </a:solidFill>
                <a:latin typeface="TrebuchetMS"/>
              </a:rPr>
              <a:t>Ürün üretici tarafından toptancıya oradan da perakendeciye tanıtılarak ve son olarak tüketiciye ulaştırılır. Üretici tüketiciyi etkilemekten çok kişisel satış, </a:t>
            </a:r>
            <a:r>
              <a:rPr lang="tr-TR" i="1" dirty="0">
                <a:solidFill>
                  <a:srgbClr val="262626"/>
                </a:solidFill>
                <a:latin typeface="TrebuchetMS"/>
              </a:rPr>
              <a:t>reklam ve tanıtım kullanılarak dağıtım kanallarını etkilemeye çalışır</a:t>
            </a:r>
            <a:r>
              <a:rPr lang="tr-TR" dirty="0">
                <a:solidFill>
                  <a:srgbClr val="262626"/>
                </a:solidFill>
                <a:latin typeface="TrebuchetMS"/>
              </a:rPr>
              <a:t> ve ürünü alıcılara ulaştırır. </a:t>
            </a:r>
            <a:endParaRPr lang="tr-TR" dirty="0" smtClean="0">
              <a:solidFill>
                <a:srgbClr val="262626"/>
              </a:solidFill>
              <a:latin typeface="TrebuchetMS"/>
            </a:endParaRPr>
          </a:p>
          <a:p>
            <a:pPr lvl="1"/>
            <a:r>
              <a:rPr lang="tr-TR" dirty="0" smtClean="0">
                <a:solidFill>
                  <a:srgbClr val="262626"/>
                </a:solidFill>
                <a:latin typeface="TrebuchetMS"/>
              </a:rPr>
              <a:t>Yani </a:t>
            </a:r>
            <a:r>
              <a:rPr lang="tr-TR" dirty="0">
                <a:solidFill>
                  <a:srgbClr val="262626"/>
                </a:solidFill>
                <a:latin typeface="TrebuchetMS"/>
              </a:rPr>
              <a:t>amaç, biz tüketicilerin markaları market raflarında fark etmesidir.</a:t>
            </a:r>
            <a:endParaRPr lang="tr-TR" dirty="0" smtClean="0"/>
          </a:p>
          <a:p>
            <a:r>
              <a:rPr lang="tr-TR" dirty="0">
                <a:solidFill>
                  <a:srgbClr val="262626"/>
                </a:solidFill>
                <a:latin typeface="TrebuchetMS"/>
              </a:rPr>
              <a:t>Amaç, </a:t>
            </a:r>
            <a:r>
              <a:rPr lang="tr-TR" b="1" dirty="0">
                <a:solidFill>
                  <a:srgbClr val="262626"/>
                </a:solidFill>
                <a:latin typeface="TrebuchetMS"/>
              </a:rPr>
              <a:t>aracıların markayı çoklu miktarlarda almasını, satış yapmasını, raf alanı ayırmasını, tüketicilere ürünü tavsiye etmesini, ürünün satışı için çaba harcamasını sağlamadır</a:t>
            </a:r>
            <a:r>
              <a:rPr lang="tr-TR" dirty="0">
                <a:solidFill>
                  <a:srgbClr val="262626"/>
                </a:solidFill>
                <a:latin typeface="TrebuchetMS"/>
              </a:rPr>
              <a:t>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96017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grpSp>
        <p:nvGrpSpPr>
          <p:cNvPr id="4" name="Group 1"/>
          <p:cNvGrpSpPr>
            <a:grpSpLocks noChangeAspect="1"/>
          </p:cNvGrpSpPr>
          <p:nvPr/>
        </p:nvGrpSpPr>
        <p:grpSpPr bwMode="auto">
          <a:xfrm>
            <a:off x="395536" y="1520914"/>
            <a:ext cx="8280920" cy="4708024"/>
            <a:chOff x="1170" y="2181"/>
            <a:chExt cx="8280" cy="4708"/>
          </a:xfrm>
        </p:grpSpPr>
        <p:sp>
          <p:nvSpPr>
            <p:cNvPr id="5" name="AutoShape 36"/>
            <p:cNvSpPr>
              <a:spLocks noChangeAspect="1" noChangeArrowheads="1" noTextEdit="1"/>
            </p:cNvSpPr>
            <p:nvPr/>
          </p:nvSpPr>
          <p:spPr bwMode="auto">
            <a:xfrm>
              <a:off x="1170" y="2181"/>
              <a:ext cx="8280" cy="470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 sz="1600">
                <a:latin typeface="Calibri" pitchFamily="34" charset="0"/>
              </a:endParaRPr>
            </a:p>
          </p:txBody>
        </p:sp>
        <p:sp>
          <p:nvSpPr>
            <p:cNvPr id="6" name="Rectangle 35"/>
            <p:cNvSpPr>
              <a:spLocks noChangeArrowheads="1"/>
            </p:cNvSpPr>
            <p:nvPr/>
          </p:nvSpPr>
          <p:spPr bwMode="auto">
            <a:xfrm>
              <a:off x="2674" y="3376"/>
              <a:ext cx="1165" cy="43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28398" dir="14606097" algn="ctr" rotWithShape="0">
                <a:srgbClr val="808080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algn="ctr" defTabSz="914400" rtl="0" eaLnBrk="1" fontAlgn="base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kumimoji="0" lang="tr-TR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Üretici</a:t>
              </a:r>
              <a:endParaRPr kumimoji="0" lang="tr-TR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7" name="Rectangle 34"/>
            <p:cNvSpPr>
              <a:spLocks noChangeArrowheads="1"/>
            </p:cNvSpPr>
            <p:nvPr/>
          </p:nvSpPr>
          <p:spPr bwMode="auto">
            <a:xfrm>
              <a:off x="4231" y="3376"/>
              <a:ext cx="1360" cy="43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28398" dir="14606097" algn="ctr" rotWithShape="0">
                <a:srgbClr val="808080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algn="just" defTabSz="914400" rtl="0" eaLnBrk="1" fontAlgn="base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kumimoji="0" lang="tr-TR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Toptancı</a:t>
              </a:r>
              <a:endParaRPr kumimoji="0" lang="tr-TR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8" name="Rectangle 33"/>
            <p:cNvSpPr>
              <a:spLocks noChangeArrowheads="1"/>
            </p:cNvSpPr>
            <p:nvPr/>
          </p:nvSpPr>
          <p:spPr bwMode="auto">
            <a:xfrm>
              <a:off x="5979" y="3376"/>
              <a:ext cx="1359" cy="43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28398" dir="14606097" algn="ctr" rotWithShape="0">
                <a:srgbClr val="808080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algn="just" defTabSz="914400" rtl="0" eaLnBrk="1" fontAlgn="base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kumimoji="0" lang="tr-TR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 Perakendeci</a:t>
              </a:r>
              <a:endParaRPr kumimoji="0" lang="tr-T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9" name="Rectangle 32"/>
            <p:cNvSpPr>
              <a:spLocks noChangeArrowheads="1"/>
            </p:cNvSpPr>
            <p:nvPr/>
          </p:nvSpPr>
          <p:spPr bwMode="auto">
            <a:xfrm>
              <a:off x="7921" y="3376"/>
              <a:ext cx="1169" cy="43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28398" dir="14606097" algn="ctr" rotWithShape="0">
                <a:srgbClr val="808080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algn="just" defTabSz="914400" rtl="0" eaLnBrk="1" fontAlgn="base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kumimoji="0" lang="tr-TR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  Tüketici</a:t>
              </a:r>
              <a:endParaRPr kumimoji="0" lang="tr-TR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0" name="Rectangle 31"/>
            <p:cNvSpPr>
              <a:spLocks noChangeArrowheads="1"/>
            </p:cNvSpPr>
            <p:nvPr/>
          </p:nvSpPr>
          <p:spPr bwMode="auto">
            <a:xfrm>
              <a:off x="2676" y="5251"/>
              <a:ext cx="1170" cy="43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28398" dir="14606097" algn="ctr" rotWithShape="0">
                <a:srgbClr val="808080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algn="just" defTabSz="914400" rtl="0" eaLnBrk="1" fontAlgn="base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kumimoji="0" lang="tr-TR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   Üretici</a:t>
              </a:r>
              <a:endParaRPr kumimoji="0" lang="tr-TR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endParaRPr>
            </a:p>
            <a:p>
              <a:pPr marL="0" marR="0" lvl="0" algn="l" defTabSz="914400" rtl="0" eaLnBrk="0" fontAlgn="base" latinLnBrk="0" hangingPunct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kumimoji="0" lang="tr-TR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1" name="Rectangle 30"/>
            <p:cNvSpPr>
              <a:spLocks noChangeArrowheads="1"/>
            </p:cNvSpPr>
            <p:nvPr/>
          </p:nvSpPr>
          <p:spPr bwMode="auto">
            <a:xfrm>
              <a:off x="7921" y="5251"/>
              <a:ext cx="1169" cy="43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28398" dir="14606097" algn="ctr" rotWithShape="0">
                <a:srgbClr val="808080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algn="just" defTabSz="914400" rtl="0" eaLnBrk="1" fontAlgn="base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kumimoji="0" lang="tr-TR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   Tüketici</a:t>
              </a:r>
              <a:endParaRPr kumimoji="0" lang="tr-TR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2" name="Rectangle 29"/>
            <p:cNvSpPr>
              <a:spLocks noChangeArrowheads="1"/>
            </p:cNvSpPr>
            <p:nvPr/>
          </p:nvSpPr>
          <p:spPr bwMode="auto">
            <a:xfrm>
              <a:off x="4231" y="5251"/>
              <a:ext cx="1359" cy="43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28398" dir="14606097" algn="ctr" rotWithShape="0">
                <a:srgbClr val="808080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algn="just" defTabSz="914400" rtl="0" eaLnBrk="1" fontAlgn="base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kumimoji="0" lang="tr-TR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   Toptancı</a:t>
              </a:r>
              <a:endParaRPr kumimoji="0" lang="tr-TR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3" name="Rectangle 28"/>
            <p:cNvSpPr>
              <a:spLocks noChangeArrowheads="1"/>
            </p:cNvSpPr>
            <p:nvPr/>
          </p:nvSpPr>
          <p:spPr bwMode="auto">
            <a:xfrm>
              <a:off x="5980" y="5251"/>
              <a:ext cx="1358" cy="43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28398" dir="14606097" algn="ctr" rotWithShape="0">
                <a:srgbClr val="808080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algn="just" defTabSz="914400" rtl="0" eaLnBrk="1" fontAlgn="base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kumimoji="0" lang="tr-TR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  Perakendeci</a:t>
              </a:r>
              <a:endParaRPr kumimoji="0" lang="tr-TR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4" name="Line 27"/>
            <p:cNvSpPr>
              <a:spLocks noChangeShapeType="1"/>
            </p:cNvSpPr>
            <p:nvPr/>
          </p:nvSpPr>
          <p:spPr bwMode="auto">
            <a:xfrm>
              <a:off x="3843" y="3556"/>
              <a:ext cx="38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 sz="1600">
                <a:latin typeface="Calibri" pitchFamily="34" charset="0"/>
              </a:endParaRPr>
            </a:p>
          </p:txBody>
        </p:sp>
        <p:sp>
          <p:nvSpPr>
            <p:cNvPr id="15" name="Line 26"/>
            <p:cNvSpPr>
              <a:spLocks noChangeShapeType="1"/>
            </p:cNvSpPr>
            <p:nvPr/>
          </p:nvSpPr>
          <p:spPr bwMode="auto">
            <a:xfrm>
              <a:off x="7338" y="3556"/>
              <a:ext cx="58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 sz="1600">
                <a:latin typeface="Calibri" pitchFamily="34" charset="0"/>
              </a:endParaRPr>
            </a:p>
          </p:txBody>
        </p:sp>
        <p:sp>
          <p:nvSpPr>
            <p:cNvPr id="16" name="Line 25"/>
            <p:cNvSpPr>
              <a:spLocks noChangeShapeType="1"/>
            </p:cNvSpPr>
            <p:nvPr/>
          </p:nvSpPr>
          <p:spPr bwMode="auto">
            <a:xfrm>
              <a:off x="5591" y="3556"/>
              <a:ext cx="38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 sz="1600">
                <a:latin typeface="Calibri" pitchFamily="34" charset="0"/>
              </a:endParaRPr>
            </a:p>
          </p:txBody>
        </p:sp>
        <p:sp>
          <p:nvSpPr>
            <p:cNvPr id="17" name="Line 24"/>
            <p:cNvSpPr>
              <a:spLocks noChangeShapeType="1"/>
            </p:cNvSpPr>
            <p:nvPr/>
          </p:nvSpPr>
          <p:spPr bwMode="auto">
            <a:xfrm flipV="1">
              <a:off x="3260" y="2656"/>
              <a:ext cx="1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 sz="1600">
                <a:latin typeface="Calibri" pitchFamily="34" charset="0"/>
              </a:endParaRPr>
            </a:p>
          </p:txBody>
        </p:sp>
        <p:sp>
          <p:nvSpPr>
            <p:cNvPr id="18" name="Line 23"/>
            <p:cNvSpPr>
              <a:spLocks noChangeShapeType="1"/>
            </p:cNvSpPr>
            <p:nvPr/>
          </p:nvSpPr>
          <p:spPr bwMode="auto">
            <a:xfrm>
              <a:off x="3260" y="2656"/>
              <a:ext cx="524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 sz="1600">
                <a:latin typeface="Calibri" pitchFamily="34" charset="0"/>
              </a:endParaRPr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 flipV="1">
              <a:off x="5008" y="2656"/>
              <a:ext cx="1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 type="triangle" w="med" len="med"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 sz="1600">
                <a:latin typeface="Calibri" pitchFamily="34" charset="0"/>
              </a:endParaRPr>
            </a:p>
          </p:txBody>
        </p:sp>
        <p:sp>
          <p:nvSpPr>
            <p:cNvPr id="20" name="Line 21"/>
            <p:cNvSpPr>
              <a:spLocks noChangeShapeType="1"/>
            </p:cNvSpPr>
            <p:nvPr/>
          </p:nvSpPr>
          <p:spPr bwMode="auto">
            <a:xfrm flipV="1">
              <a:off x="6756" y="2656"/>
              <a:ext cx="1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 type="triangle" w="med" len="med"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 sz="1600">
                <a:latin typeface="Calibri" pitchFamily="34" charset="0"/>
              </a:endParaRPr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 flipV="1">
              <a:off x="8504" y="2656"/>
              <a:ext cx="1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 type="triangle" w="med" len="med"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 sz="1600">
                <a:latin typeface="Calibri" pitchFamily="34" charset="0"/>
              </a:endParaRPr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>
              <a:off x="7338" y="5431"/>
              <a:ext cx="58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 sz="1600">
                <a:latin typeface="Calibri" pitchFamily="34" charset="0"/>
              </a:endParaRPr>
            </a:p>
          </p:txBody>
        </p:sp>
        <p:sp>
          <p:nvSpPr>
            <p:cNvPr id="23" name="Line 18"/>
            <p:cNvSpPr>
              <a:spLocks noChangeShapeType="1"/>
            </p:cNvSpPr>
            <p:nvPr/>
          </p:nvSpPr>
          <p:spPr bwMode="auto">
            <a:xfrm>
              <a:off x="5591" y="5431"/>
              <a:ext cx="38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 sz="1600">
                <a:latin typeface="Calibri" pitchFamily="34" charset="0"/>
              </a:endParaRPr>
            </a:p>
          </p:txBody>
        </p:sp>
        <p:sp>
          <p:nvSpPr>
            <p:cNvPr id="24" name="Line 17"/>
            <p:cNvSpPr>
              <a:spLocks noChangeShapeType="1"/>
            </p:cNvSpPr>
            <p:nvPr/>
          </p:nvSpPr>
          <p:spPr bwMode="auto">
            <a:xfrm>
              <a:off x="3843" y="5431"/>
              <a:ext cx="38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 sz="1600">
                <a:latin typeface="Calibri" pitchFamily="34" charset="0"/>
              </a:endParaRPr>
            </a:p>
          </p:txBody>
        </p:sp>
        <p:sp>
          <p:nvSpPr>
            <p:cNvPr id="25" name="Line 16"/>
            <p:cNvSpPr>
              <a:spLocks noChangeShapeType="1"/>
            </p:cNvSpPr>
            <p:nvPr/>
          </p:nvSpPr>
          <p:spPr bwMode="auto">
            <a:xfrm flipH="1" flipV="1">
              <a:off x="3224" y="4851"/>
              <a:ext cx="1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 sz="1600">
                <a:latin typeface="Calibri" pitchFamily="34" charset="0"/>
              </a:endParaRPr>
            </a:p>
          </p:txBody>
        </p:sp>
        <p:sp>
          <p:nvSpPr>
            <p:cNvPr id="26" name="Line 15"/>
            <p:cNvSpPr>
              <a:spLocks noChangeShapeType="1"/>
            </p:cNvSpPr>
            <p:nvPr/>
          </p:nvSpPr>
          <p:spPr bwMode="auto">
            <a:xfrm flipV="1">
              <a:off x="8625" y="4851"/>
              <a:ext cx="1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 type="triangle" w="med" len="med"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 sz="1600">
                <a:latin typeface="Calibri" pitchFamily="34" charset="0"/>
              </a:endParaRPr>
            </a:p>
          </p:txBody>
        </p:sp>
        <p:sp>
          <p:nvSpPr>
            <p:cNvPr id="27" name="Line 14"/>
            <p:cNvSpPr>
              <a:spLocks noChangeShapeType="1"/>
            </p:cNvSpPr>
            <p:nvPr/>
          </p:nvSpPr>
          <p:spPr bwMode="auto">
            <a:xfrm>
              <a:off x="3225" y="4851"/>
              <a:ext cx="540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 sz="1600">
                <a:latin typeface="Calibri" pitchFamily="34" charset="0"/>
              </a:endParaRPr>
            </a:p>
          </p:txBody>
        </p:sp>
        <p:sp>
          <p:nvSpPr>
            <p:cNvPr id="28" name="Line 13"/>
            <p:cNvSpPr>
              <a:spLocks noChangeShapeType="1"/>
            </p:cNvSpPr>
            <p:nvPr/>
          </p:nvSpPr>
          <p:spPr bwMode="auto">
            <a:xfrm>
              <a:off x="2538" y="6222"/>
              <a:ext cx="72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 sz="1600">
                <a:latin typeface="Calibri" pitchFamily="34" charset="0"/>
              </a:endParaRPr>
            </a:p>
          </p:txBody>
        </p:sp>
        <p:sp>
          <p:nvSpPr>
            <p:cNvPr id="29" name="Line 12"/>
            <p:cNvSpPr>
              <a:spLocks noChangeShapeType="1"/>
            </p:cNvSpPr>
            <p:nvPr/>
          </p:nvSpPr>
          <p:spPr bwMode="auto">
            <a:xfrm flipV="1">
              <a:off x="6642" y="6218"/>
              <a:ext cx="540" cy="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 sz="1600">
                <a:latin typeface="Calibri" pitchFamily="34" charset="0"/>
              </a:endParaRPr>
            </a:p>
          </p:txBody>
        </p:sp>
        <p:sp>
          <p:nvSpPr>
            <p:cNvPr id="30" name="Text Box 11"/>
            <p:cNvSpPr txBox="1">
              <a:spLocks noChangeArrowheads="1"/>
            </p:cNvSpPr>
            <p:nvPr/>
          </p:nvSpPr>
          <p:spPr bwMode="auto">
            <a:xfrm>
              <a:off x="1425" y="5052"/>
              <a:ext cx="1080" cy="7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algn="just" defTabSz="914400" rtl="0" eaLnBrk="1" fontAlgn="base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kumimoji="0" lang="tr-TR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Çekme </a:t>
              </a:r>
              <a:endParaRPr kumimoji="0" lang="tr-TR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endParaRPr>
            </a:p>
            <a:p>
              <a:pPr marL="0" marR="0" lvl="0" algn="just" defTabSz="914400" rtl="0" eaLnBrk="0" fontAlgn="base" latinLnBrk="0" hangingPunct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kumimoji="0" lang="tr-TR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Stratejisi</a:t>
              </a:r>
              <a:endParaRPr kumimoji="0" lang="tr-TR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endParaRPr>
            </a:p>
            <a:p>
              <a:pPr marL="0" marR="0" lvl="0" algn="l" defTabSz="914400" rtl="0" eaLnBrk="0" fontAlgn="base" latinLnBrk="0" hangingPunct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kumimoji="0" lang="tr-TR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31" name="Text Box 10"/>
            <p:cNvSpPr txBox="1">
              <a:spLocks noChangeArrowheads="1"/>
            </p:cNvSpPr>
            <p:nvPr/>
          </p:nvSpPr>
          <p:spPr bwMode="auto">
            <a:xfrm>
              <a:off x="7470" y="4521"/>
              <a:ext cx="1440" cy="36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algn="just" defTabSz="914400" rtl="0" eaLnBrk="1" fontAlgn="base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kumimoji="0" lang="tr-TR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  Reklam</a:t>
              </a:r>
              <a:endParaRPr kumimoji="0" lang="tr-TR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32" name="Text Box 9"/>
            <p:cNvSpPr txBox="1">
              <a:spLocks noChangeArrowheads="1"/>
            </p:cNvSpPr>
            <p:nvPr/>
          </p:nvSpPr>
          <p:spPr bwMode="auto">
            <a:xfrm>
              <a:off x="3184" y="6042"/>
              <a:ext cx="2931" cy="36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algn="just" defTabSz="914400" rtl="0" eaLnBrk="1" fontAlgn="base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kumimoji="0" lang="tr-TR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  Tutundurma çabaları akışı</a:t>
              </a:r>
              <a:endParaRPr kumimoji="0" lang="tr-TR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33" name="Text Box 8"/>
            <p:cNvSpPr txBox="1">
              <a:spLocks noChangeArrowheads="1"/>
            </p:cNvSpPr>
            <p:nvPr/>
          </p:nvSpPr>
          <p:spPr bwMode="auto">
            <a:xfrm>
              <a:off x="7135" y="6023"/>
              <a:ext cx="1870" cy="36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algn="just" defTabSz="914400" rtl="0" eaLnBrk="1" fontAlgn="base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kumimoji="0" lang="tr-TR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  Talep akışı</a:t>
              </a:r>
              <a:endParaRPr kumimoji="0" lang="tr-TR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34" name="Text Box 7"/>
            <p:cNvSpPr txBox="1">
              <a:spLocks noChangeArrowheads="1"/>
            </p:cNvSpPr>
            <p:nvPr/>
          </p:nvSpPr>
          <p:spPr bwMode="auto">
            <a:xfrm>
              <a:off x="7635" y="2736"/>
              <a:ext cx="1440" cy="36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algn="ctr" defTabSz="914400" rtl="0" eaLnBrk="1" fontAlgn="base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kumimoji="0" lang="tr-TR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Reklam</a:t>
              </a:r>
              <a:endParaRPr kumimoji="0" lang="tr-TR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35" name="Text Box 6"/>
            <p:cNvSpPr txBox="1">
              <a:spLocks noChangeArrowheads="1"/>
            </p:cNvSpPr>
            <p:nvPr/>
          </p:nvSpPr>
          <p:spPr bwMode="auto">
            <a:xfrm>
              <a:off x="5550" y="2721"/>
              <a:ext cx="1440" cy="36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algn="just" defTabSz="914400" rtl="0" eaLnBrk="1" fontAlgn="base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kumimoji="0" lang="tr-TR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Kişisel satış</a:t>
              </a:r>
              <a:endParaRPr kumimoji="0" lang="tr-TR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36" name="Text Box 5"/>
            <p:cNvSpPr txBox="1">
              <a:spLocks noChangeArrowheads="1"/>
            </p:cNvSpPr>
            <p:nvPr/>
          </p:nvSpPr>
          <p:spPr bwMode="auto">
            <a:xfrm>
              <a:off x="3810" y="2721"/>
              <a:ext cx="1440" cy="36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algn="ctr" defTabSz="914400" rtl="0" eaLnBrk="1" fontAlgn="base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kumimoji="0" lang="tr-TR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Kişisel satış</a:t>
              </a:r>
              <a:endParaRPr kumimoji="0" lang="tr-TR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37" name="Text Box 4"/>
            <p:cNvSpPr txBox="1">
              <a:spLocks noChangeArrowheads="1"/>
            </p:cNvSpPr>
            <p:nvPr/>
          </p:nvSpPr>
          <p:spPr bwMode="auto">
            <a:xfrm>
              <a:off x="1350" y="3081"/>
              <a:ext cx="1260" cy="7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algn="just" defTabSz="914400" rtl="0" eaLnBrk="1" fontAlgn="base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kumimoji="0" lang="tr-TR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İtme </a:t>
              </a:r>
              <a:endParaRPr kumimoji="0" lang="tr-TR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endParaRPr>
            </a:p>
            <a:p>
              <a:pPr marL="0" marR="0" lvl="0" algn="just" defTabSz="914400" rtl="0" eaLnBrk="0" fontAlgn="base" latinLnBrk="0" hangingPunct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kumimoji="0" lang="tr-TR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Stratejisi</a:t>
              </a:r>
              <a:endParaRPr kumimoji="0" lang="tr-TR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endParaRPr>
            </a:p>
            <a:p>
              <a:pPr marL="0" marR="0" lvl="0" algn="l" defTabSz="914400" rtl="0" eaLnBrk="0" fontAlgn="base" latinLnBrk="0" hangingPunct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kumimoji="0" lang="tr-TR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38" name="AutoShape 3"/>
            <p:cNvSpPr>
              <a:spLocks/>
            </p:cNvSpPr>
            <p:nvPr/>
          </p:nvSpPr>
          <p:spPr bwMode="auto">
            <a:xfrm>
              <a:off x="2430" y="4602"/>
              <a:ext cx="180" cy="1440"/>
            </a:xfrm>
            <a:prstGeom prst="leftBrace">
              <a:avLst>
                <a:gd name="adj1" fmla="val 66667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 sz="1600">
                <a:latin typeface="Calibri" pitchFamily="34" charset="0"/>
              </a:endParaRPr>
            </a:p>
          </p:txBody>
        </p:sp>
        <p:sp>
          <p:nvSpPr>
            <p:cNvPr id="39" name="AutoShape 2"/>
            <p:cNvSpPr>
              <a:spLocks/>
            </p:cNvSpPr>
            <p:nvPr/>
          </p:nvSpPr>
          <p:spPr bwMode="auto">
            <a:xfrm>
              <a:off x="2430" y="2541"/>
              <a:ext cx="180" cy="1440"/>
            </a:xfrm>
            <a:prstGeom prst="leftBrace">
              <a:avLst>
                <a:gd name="adj1" fmla="val 66667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 sz="1600"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53324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10. Uygulanan Stratejiye Göre Reklam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908" y="1363081"/>
            <a:ext cx="9020092" cy="5113919"/>
          </a:xfrm>
        </p:spPr>
        <p:txBody>
          <a:bodyPr>
            <a:normAutofit fontScale="55000" lnSpcReduction="20000"/>
          </a:bodyPr>
          <a:lstStyle/>
          <a:p>
            <a:r>
              <a:rPr lang="tr-TR" sz="4600" dirty="0"/>
              <a:t>Çekme </a:t>
            </a:r>
            <a:r>
              <a:rPr lang="tr-TR" sz="4600" dirty="0" smtClean="0"/>
              <a:t>Stratejisi -  </a:t>
            </a:r>
            <a:r>
              <a:rPr lang="tr-TR" sz="4600" dirty="0">
                <a:solidFill>
                  <a:srgbClr val="262626"/>
                </a:solidFill>
                <a:latin typeface="TrebuchetMS"/>
              </a:rPr>
              <a:t>“Tüketiciyi ürüne çekin”</a:t>
            </a:r>
            <a:endParaRPr lang="tr-TR" sz="4600" dirty="0"/>
          </a:p>
          <a:p>
            <a:pPr lvl="1">
              <a:lnSpc>
                <a:spcPct val="130000"/>
              </a:lnSpc>
            </a:pPr>
            <a:r>
              <a:rPr lang="tr-TR" sz="3500" dirty="0"/>
              <a:t>Üretici firma reklamı nihai tüketicilere yönelik yapar.</a:t>
            </a:r>
          </a:p>
          <a:p>
            <a:pPr lvl="1">
              <a:lnSpc>
                <a:spcPct val="130000"/>
              </a:lnSpc>
            </a:pPr>
            <a:r>
              <a:rPr lang="tr-TR" sz="3500" dirty="0"/>
              <a:t>Tüketim ürünlerine yöneliktir</a:t>
            </a:r>
            <a:r>
              <a:rPr lang="tr-TR" sz="3500" dirty="0" smtClean="0"/>
              <a:t>.</a:t>
            </a:r>
          </a:p>
          <a:p>
            <a:pPr lvl="1">
              <a:lnSpc>
                <a:spcPct val="130000"/>
              </a:lnSpc>
            </a:pPr>
            <a:r>
              <a:rPr lang="tr-TR" sz="3500" dirty="0" smtClean="0">
                <a:solidFill>
                  <a:srgbClr val="262626"/>
                </a:solidFill>
                <a:latin typeface="TrebuchetMS"/>
              </a:rPr>
              <a:t>En </a:t>
            </a:r>
            <a:r>
              <a:rPr lang="tr-TR" sz="3500" dirty="0">
                <a:solidFill>
                  <a:srgbClr val="262626"/>
                </a:solidFill>
                <a:latin typeface="TrebuchetMS"/>
              </a:rPr>
              <a:t>temel amaç, </a:t>
            </a:r>
            <a:r>
              <a:rPr lang="tr-TR" sz="3500" b="1" dirty="0">
                <a:solidFill>
                  <a:srgbClr val="262626"/>
                </a:solidFill>
                <a:latin typeface="TrebuchetMS"/>
              </a:rPr>
              <a:t>ürünü ister hale getirmek</a:t>
            </a:r>
            <a:r>
              <a:rPr lang="tr-TR" sz="3500" dirty="0">
                <a:solidFill>
                  <a:srgbClr val="262626"/>
                </a:solidFill>
                <a:latin typeface="TrebuchetMS"/>
              </a:rPr>
              <a:t> ve ürünü kullananların da </a:t>
            </a:r>
            <a:r>
              <a:rPr lang="tr-TR" sz="3500" dirty="0"/>
              <a:t>kullanımını artırmaktır. </a:t>
            </a:r>
            <a:r>
              <a:rPr lang="tr-TR" sz="3500" dirty="0"/>
              <a:t>Çünkü ürünler itme stratejisiyle pazara ne kadar itilirse itilsin, tüketici ürünü istemezse ürünün satılması çok zordur</a:t>
            </a:r>
            <a:r>
              <a:rPr lang="tr-TR" sz="3500" dirty="0" smtClean="0"/>
              <a:t>.</a:t>
            </a:r>
          </a:p>
          <a:p>
            <a:pPr lvl="1">
              <a:lnSpc>
                <a:spcPct val="130000"/>
              </a:lnSpc>
            </a:pPr>
            <a:r>
              <a:rPr lang="tr-TR" sz="3500" dirty="0">
                <a:solidFill>
                  <a:srgbClr val="323232"/>
                </a:solidFill>
                <a:latin typeface="Trebuchet MS"/>
                <a:ea typeface="Trebuchet MS"/>
                <a:cs typeface="Trebuchet MS"/>
              </a:rPr>
              <a:t>Üreticinin her zaman yapması gereken şey, tüketici ile arasında iletişim kurmaktır. </a:t>
            </a:r>
            <a:endParaRPr lang="tr-TR" sz="3500" dirty="0" smtClean="0">
              <a:solidFill>
                <a:srgbClr val="323232"/>
              </a:solidFill>
              <a:latin typeface="Trebuchet MS"/>
              <a:ea typeface="Trebuchet MS"/>
              <a:cs typeface="Trebuchet MS"/>
            </a:endParaRPr>
          </a:p>
          <a:p>
            <a:pPr lvl="1">
              <a:lnSpc>
                <a:spcPct val="130000"/>
              </a:lnSpc>
            </a:pPr>
            <a:r>
              <a:rPr lang="tr-TR" sz="3500" dirty="0" smtClean="0">
                <a:solidFill>
                  <a:srgbClr val="323232"/>
                </a:solidFill>
                <a:latin typeface="Trebuchet MS"/>
                <a:ea typeface="Trebuchet MS"/>
                <a:cs typeface="Trebuchet MS"/>
              </a:rPr>
              <a:t>Marka </a:t>
            </a:r>
            <a:r>
              <a:rPr lang="tr-TR" sz="3500" dirty="0">
                <a:solidFill>
                  <a:srgbClr val="323232"/>
                </a:solidFill>
                <a:latin typeface="Trebuchet MS"/>
                <a:ea typeface="Trebuchet MS"/>
                <a:cs typeface="Trebuchet MS"/>
              </a:rPr>
              <a:t>bilinirliği ve marka bağımlılığı yaratma, ürün tanıtımı yapma, marka itibarını artırma, güven tazeleme gibi amaçlarla şirketin kazanç elde etmesi sağlanır. Çünkü çekme stratejisi </a:t>
            </a:r>
            <a:r>
              <a:rPr lang="tr-TR" sz="3500" b="1" dirty="0">
                <a:solidFill>
                  <a:srgbClr val="323232"/>
                </a:solidFill>
                <a:latin typeface="Trebuchet MS"/>
                <a:ea typeface="Trebuchet MS"/>
                <a:cs typeface="Trebuchet MS"/>
              </a:rPr>
              <a:t>uzun vadede</a:t>
            </a:r>
            <a:r>
              <a:rPr lang="tr-TR" sz="3500" dirty="0">
                <a:solidFill>
                  <a:srgbClr val="323232"/>
                </a:solidFill>
                <a:latin typeface="Trebuchet MS"/>
                <a:ea typeface="Trebuchet MS"/>
                <a:cs typeface="Trebuchet MS"/>
              </a:rPr>
              <a:t> yapılan, halkla ilişkiler ve reklamcılık gibi yoğun çalışmalarla kendini gösteren bir yöntem</a:t>
            </a:r>
            <a:r>
              <a:rPr lang="tr-TR" sz="3500" dirty="0" smtClean="0">
                <a:solidFill>
                  <a:srgbClr val="323232"/>
                </a:solidFill>
                <a:latin typeface="Trebuchet MS"/>
                <a:ea typeface="Trebuchet MS"/>
                <a:cs typeface="Trebuchet MS"/>
              </a:rPr>
              <a:t>.</a:t>
            </a:r>
          </a:p>
          <a:p>
            <a:pPr lvl="1">
              <a:lnSpc>
                <a:spcPct val="130000"/>
              </a:lnSpc>
            </a:pPr>
            <a:r>
              <a:rPr lang="tr-TR" sz="3500" dirty="0" smtClean="0">
                <a:solidFill>
                  <a:srgbClr val="323232"/>
                </a:solidFill>
                <a:latin typeface="Trebuchet MS"/>
                <a:ea typeface="Trebuchet MS"/>
                <a:cs typeface="Trebuchet MS"/>
              </a:rPr>
              <a:t> </a:t>
            </a:r>
            <a:r>
              <a:rPr lang="tr-TR" sz="3500" b="1" dirty="0">
                <a:solidFill>
                  <a:srgbClr val="323232"/>
                </a:solidFill>
                <a:latin typeface="Trebuchet MS"/>
                <a:ea typeface="Trebuchet MS"/>
                <a:cs typeface="Trebuchet MS"/>
              </a:rPr>
              <a:t>Ağızdan ağıza pazarlama, web sitesinde reklam, örnek/teşhir ürün, imaj reklamları, </a:t>
            </a:r>
            <a:r>
              <a:rPr lang="tr-TR" sz="3500" b="1" dirty="0" err="1">
                <a:solidFill>
                  <a:srgbClr val="E28D15"/>
                </a:solidFill>
                <a:latin typeface="Trebuchet MS"/>
                <a:ea typeface="Trebuchet MS"/>
                <a:cs typeface="Trebuchet MS"/>
              </a:rPr>
              <a:t>viral</a:t>
            </a:r>
            <a:r>
              <a:rPr lang="tr-TR" sz="3500" b="1" dirty="0">
                <a:solidFill>
                  <a:srgbClr val="E28D15"/>
                </a:solidFill>
                <a:latin typeface="Trebuchet MS"/>
                <a:ea typeface="Trebuchet MS"/>
                <a:cs typeface="Trebuchet MS"/>
              </a:rPr>
              <a:t> pazarlama</a:t>
            </a:r>
            <a:r>
              <a:rPr lang="tr-TR" sz="3500" b="1" dirty="0">
                <a:solidFill>
                  <a:srgbClr val="323232"/>
                </a:solidFill>
                <a:latin typeface="Trebuchet MS"/>
                <a:ea typeface="Trebuchet MS"/>
                <a:cs typeface="Trebuchet MS"/>
              </a:rPr>
              <a:t> </a:t>
            </a:r>
            <a:r>
              <a:rPr lang="tr-TR" sz="3500" dirty="0">
                <a:solidFill>
                  <a:srgbClr val="323232"/>
                </a:solidFill>
                <a:latin typeface="Trebuchet MS"/>
                <a:ea typeface="Trebuchet MS"/>
                <a:cs typeface="Trebuchet MS"/>
              </a:rPr>
              <a:t>bu çalışmalardan bazılarıdır</a:t>
            </a:r>
            <a:r>
              <a:rPr lang="tr-TR" sz="3500" dirty="0" smtClean="0">
                <a:solidFill>
                  <a:srgbClr val="323232"/>
                </a:solidFill>
                <a:latin typeface="Trebuchet MS"/>
                <a:ea typeface="Trebuchet MS"/>
                <a:cs typeface="Trebuchet MS"/>
              </a:rPr>
              <a:t>.</a:t>
            </a:r>
            <a:endParaRPr lang="tr-TR" sz="3500" dirty="0"/>
          </a:p>
          <a:p>
            <a:endParaRPr lang="tr-TR" sz="3500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15529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Çekme Stratejilerine Örnekler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Fiyat İndirimleri</a:t>
            </a:r>
          </a:p>
          <a:p>
            <a:endParaRPr lang="tr-T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408" y="2185003"/>
            <a:ext cx="7662460" cy="401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955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216" y="926883"/>
            <a:ext cx="7006673" cy="525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14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Çekme Stratejilerine Örnekler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Ücretsiz Örnek Ürün Dağıtımı, Yarışmalar, Çekilişler</a:t>
            </a:r>
          </a:p>
          <a:p>
            <a:r>
              <a:rPr lang="tr-TR" dirty="0" smtClean="0"/>
              <a:t>Süreklilik Programları – Müşteri Sadakat Programları</a:t>
            </a:r>
          </a:p>
          <a:p>
            <a:endParaRPr lang="tr-T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69" y="2770088"/>
            <a:ext cx="6727800" cy="272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4320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Çekme Stratejilerine Örnekler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Birleşik Strateji</a:t>
            </a:r>
          </a:p>
          <a:p>
            <a:endParaRPr lang="tr-TR" dirty="0"/>
          </a:p>
          <a:p>
            <a:r>
              <a:rPr lang="tr-TR" dirty="0" smtClean="0"/>
              <a:t>Her iki stratejinin bir arada kullanıldığı reklam uygulamasıdır.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19469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1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0499" y="843453"/>
            <a:ext cx="3275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/>
              <a:t>https</a:t>
            </a:r>
            <a:r>
              <a:rPr lang="tr-TR" dirty="0"/>
              <a:t>://</a:t>
            </a:r>
            <a:r>
              <a:rPr lang="tr-TR" dirty="0" err="1"/>
              <a:t>youtu.be</a:t>
            </a:r>
            <a:r>
              <a:rPr lang="tr-TR" dirty="0"/>
              <a:t>/uK65KpxIoRY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264" y="1622150"/>
            <a:ext cx="3832907" cy="383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86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1.Reklamı Yapanlar Açısından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tr-TR" b="1" dirty="0"/>
              <a:t>ARACI REKLAM: </a:t>
            </a:r>
            <a:r>
              <a:rPr lang="tr-TR" dirty="0"/>
              <a:t>Herhangi bir ürünü üretmeyip, ürün satan toptancıların, bayilerin ve distribütörlerin yaptıkları reklamlardır</a:t>
            </a:r>
            <a:r>
              <a:rPr lang="tr-TR" dirty="0" smtClean="0"/>
              <a:t>.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699804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1397" y="858942"/>
            <a:ext cx="33024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hlinkClick r:id="rId2"/>
              </a:rPr>
              <a:t>https://youtu.be/</a:t>
            </a:r>
            <a:r>
              <a:rPr lang="tr-TR" dirty="0" smtClean="0">
                <a:hlinkClick r:id="rId2"/>
              </a:rPr>
              <a:t>x4GT7z9SZ2k</a:t>
            </a:r>
            <a:endParaRPr lang="tr-TR" dirty="0" smtClean="0"/>
          </a:p>
          <a:p>
            <a:endParaRPr lang="tr-TR" dirty="0"/>
          </a:p>
          <a:p>
            <a:endParaRPr lang="tr-T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04" y="1782272"/>
            <a:ext cx="7016750" cy="394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97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273</TotalTime>
  <Words>1440</Words>
  <Application>Microsoft Macintosh PowerPoint</Application>
  <PresentationFormat>On-screen Show (4:3)</PresentationFormat>
  <Paragraphs>175</Paragraphs>
  <Slides>51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Clarity</vt:lpstr>
      <vt:lpstr>REKLAMIN SINIFLANDIRILMASI</vt:lpstr>
      <vt:lpstr>Reklamın Sınıflandırılması</vt:lpstr>
      <vt:lpstr>1.Reklamı Yapanlar Açısından </vt:lpstr>
      <vt:lpstr>PowerPoint Presentation</vt:lpstr>
      <vt:lpstr>PowerPoint Presentation</vt:lpstr>
      <vt:lpstr>PowerPoint Presentation</vt:lpstr>
      <vt:lpstr>PowerPoint Presentation</vt:lpstr>
      <vt:lpstr>1.Reklamı Yapanlar Açısından </vt:lpstr>
      <vt:lpstr>PowerPoint Presentation</vt:lpstr>
      <vt:lpstr>PowerPoint Presentation</vt:lpstr>
      <vt:lpstr>PowerPoint Presentation</vt:lpstr>
      <vt:lpstr>1.Reklamı Yapanlar Açısından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Hedef Pazar Açısından Reklam</vt:lpstr>
      <vt:lpstr>2. Hedef Pazar Açısından Reklam</vt:lpstr>
      <vt:lpstr>PowerPoint Presentation</vt:lpstr>
      <vt:lpstr>PowerPoint Presentation</vt:lpstr>
      <vt:lpstr>2. Hedef Pazar Açısından Reklam</vt:lpstr>
      <vt:lpstr>PowerPoint Presentation</vt:lpstr>
      <vt:lpstr>3. Talep Açısından Reklam</vt:lpstr>
      <vt:lpstr>PowerPoint Presentation</vt:lpstr>
      <vt:lpstr>3. Talep Açısından Reklam</vt:lpstr>
      <vt:lpstr>4. Konu Açısından Reklam</vt:lpstr>
      <vt:lpstr>PowerPoint Presentation</vt:lpstr>
      <vt:lpstr>4. Konu Açısından Reklam</vt:lpstr>
      <vt:lpstr>5. Mesaj Açısıdan Reklam</vt:lpstr>
      <vt:lpstr>5. Mesaj Açısıdan Reklam</vt:lpstr>
      <vt:lpstr>5. Mesaj Açısıdan Reklam</vt:lpstr>
      <vt:lpstr>5. Mesaj Açısıdan Reklam</vt:lpstr>
      <vt:lpstr>PowerPoint Presentation</vt:lpstr>
      <vt:lpstr>PowerPoint Presentation</vt:lpstr>
      <vt:lpstr>PowerPoint Presentation</vt:lpstr>
      <vt:lpstr>PowerPoint Presentation</vt:lpstr>
      <vt:lpstr>6. Ödeme Açısından Reklamlar</vt:lpstr>
      <vt:lpstr>PowerPoint Presentation</vt:lpstr>
      <vt:lpstr>PowerPoint Presentation</vt:lpstr>
      <vt:lpstr>PowerPoint Presentation</vt:lpstr>
      <vt:lpstr>7. Coğrafik Açıdan Reklam</vt:lpstr>
      <vt:lpstr>7. Coğrafik Açıdan Reklam</vt:lpstr>
      <vt:lpstr>8. Sosyal Amaçlı Reklamlar</vt:lpstr>
      <vt:lpstr>9. İletişim Araçlarına Göre Reklam</vt:lpstr>
      <vt:lpstr>10. Uygulanan Stratejiye Göre Reklam</vt:lpstr>
      <vt:lpstr>PowerPoint Presentation</vt:lpstr>
      <vt:lpstr>10. Uygulanan Stratejiye Göre Reklam</vt:lpstr>
      <vt:lpstr>Çekme Stratejilerine Örnekler</vt:lpstr>
      <vt:lpstr>Çekme Stratejilerine Örnekler</vt:lpstr>
      <vt:lpstr>Çekme Stratejilerine Örnekler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REKLAMIN SINIFLANDIRILMASI</dc:title>
  <dc:creator>DUYGU DEMIRCAN</dc:creator>
  <cp:lastModifiedBy>DUYGU DEMIRCAN</cp:lastModifiedBy>
  <cp:revision>27</cp:revision>
  <dcterms:created xsi:type="dcterms:W3CDTF">2018-10-22T20:38:16Z</dcterms:created>
  <dcterms:modified xsi:type="dcterms:W3CDTF">2018-10-23T22:46:58Z</dcterms:modified>
</cp:coreProperties>
</file>