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1" r:id="rId6"/>
    <p:sldId id="262" r:id="rId7"/>
    <p:sldId id="263" r:id="rId8"/>
    <p:sldId id="264" r:id="rId9"/>
    <p:sldId id="265" r:id="rId10"/>
    <p:sldId id="266" r:id="rId11"/>
    <p:sldId id="267" r:id="rId12"/>
    <p:sldId id="303" r:id="rId13"/>
    <p:sldId id="272" r:id="rId14"/>
    <p:sldId id="277" r:id="rId15"/>
    <p:sldId id="280" r:id="rId16"/>
    <p:sldId id="282" r:id="rId17"/>
    <p:sldId id="286" r:id="rId18"/>
    <p:sldId id="291" r:id="rId19"/>
    <p:sldId id="292" r:id="rId20"/>
    <p:sldId id="293"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6" autoAdjust="0"/>
    <p:restoredTop sz="71639" autoAdjust="0"/>
  </p:normalViewPr>
  <p:slideViewPr>
    <p:cSldViewPr>
      <p:cViewPr varScale="1">
        <p:scale>
          <a:sx n="52" d="100"/>
          <a:sy n="52" d="100"/>
        </p:scale>
        <p:origin x="1800" y="6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40DC6B-A9E0-4FF7-B00C-BC4A3759D446}" type="datetimeFigureOut">
              <a:rPr lang="en-US" smtClean="0"/>
              <a:t>3/2/2020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D8720-C106-477C-AFB7-756ABBD8B408}" type="slidenum">
              <a:rPr lang="en-US" smtClean="0"/>
              <a:t>‹#›</a:t>
            </a:fld>
            <a:endParaRPr lang="en-US"/>
          </a:p>
        </p:txBody>
      </p:sp>
    </p:spTree>
    <p:extLst>
      <p:ext uri="{BB962C8B-B14F-4D97-AF65-F5344CB8AC3E}">
        <p14:creationId xmlns:p14="http://schemas.microsoft.com/office/powerpoint/2010/main" val="3476021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EC224-E802-48F7-B3B3-BD63684435FC}" type="datetimeFigureOut">
              <a:rPr lang="en-US" smtClean="0"/>
              <a:t>3/2/2020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88537-0084-4575-A325-5F23F3F1A791}" type="slidenum">
              <a:rPr lang="en-US" smtClean="0"/>
              <a:t>‹#›</a:t>
            </a:fld>
            <a:endParaRPr lang="en-US"/>
          </a:p>
        </p:txBody>
      </p:sp>
    </p:spTree>
    <p:extLst>
      <p:ext uri="{BB962C8B-B14F-4D97-AF65-F5344CB8AC3E}">
        <p14:creationId xmlns:p14="http://schemas.microsoft.com/office/powerpoint/2010/main" val="140219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This chapter introduces the major descriptors and types of research design.</a:t>
            </a:r>
          </a:p>
        </p:txBody>
      </p:sp>
      <p:sp>
        <p:nvSpPr>
          <p:cNvPr id="4" name="Slide Number Placeholder 3"/>
          <p:cNvSpPr>
            <a:spLocks noGrp="1"/>
          </p:cNvSpPr>
          <p:nvPr>
            <p:ph type="sldNum" sz="quarter" idx="10"/>
          </p:nvPr>
        </p:nvSpPr>
        <p:spPr/>
        <p:txBody>
          <a:bodyPr/>
          <a:lstStyle/>
          <a:p>
            <a:fld id="{F5888537-0084-4575-A325-5F23F3F1A791}" type="slidenum">
              <a:rPr lang="en-US" smtClean="0"/>
              <a:t>1</a:t>
            </a:fld>
            <a:endParaRPr lang="en-US"/>
          </a:p>
        </p:txBody>
      </p:sp>
    </p:spTree>
    <p:extLst>
      <p:ext uri="{BB962C8B-B14F-4D97-AF65-F5344CB8AC3E}">
        <p14:creationId xmlns:p14="http://schemas.microsoft.com/office/powerpoint/2010/main" val="960273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Arial" pitchFamily="34" charset="0"/>
                <a:cs typeface="Arial" pitchFamily="34" charset="0"/>
              </a:rPr>
              <a:t>The dimension of data</a:t>
            </a:r>
            <a:r>
              <a:rPr lang="en-US" b="0" baseline="0" dirty="0">
                <a:latin typeface="Arial" pitchFamily="34" charset="0"/>
                <a:cs typeface="Arial" pitchFamily="34" charset="0"/>
              </a:rPr>
              <a:t> collection design that most students think cover all aspects is the data collection method.   The slides that follow are designed to focus their attention on the other dimensions.</a:t>
            </a:r>
            <a:endParaRPr lang="en-US" b="0" dirty="0">
              <a:latin typeface="Arial" pitchFamily="34" charset="0"/>
              <a:cs typeface="Arial" pitchFamily="34" charset="0"/>
            </a:endParaRPr>
          </a:p>
          <a:p>
            <a:pPr eaLnBrk="1" hangingPunct="1"/>
            <a:endParaRPr lang="en-US" b="1" dirty="0">
              <a:latin typeface="Arial" pitchFamily="34" charset="0"/>
              <a:cs typeface="Arial" pitchFamily="34" charset="0"/>
            </a:endParaRPr>
          </a:p>
          <a:p>
            <a:pPr eaLnBrk="1" hangingPunct="1"/>
            <a:r>
              <a:rPr lang="en-US" b="1" dirty="0">
                <a:latin typeface="Arial" pitchFamily="34" charset="0"/>
                <a:cs typeface="Arial" pitchFamily="34" charset="0"/>
              </a:rPr>
              <a:t>Monitoring</a:t>
            </a:r>
            <a:r>
              <a:rPr lang="en-US" dirty="0">
                <a:latin typeface="Arial" pitchFamily="34" charset="0"/>
                <a:cs typeface="Arial" pitchFamily="34" charset="0"/>
              </a:rPr>
              <a:t> collections information by observation from a unit of the target population, either electronic or in person.</a:t>
            </a:r>
          </a:p>
          <a:p>
            <a:pPr eaLnBrk="1" hangingPunct="1"/>
            <a:r>
              <a:rPr lang="en-US" b="1" dirty="0">
                <a:latin typeface="Arial" pitchFamily="34" charset="0"/>
                <a:cs typeface="Arial" pitchFamily="34" charset="0"/>
              </a:rPr>
              <a:t>Communication</a:t>
            </a:r>
            <a:r>
              <a:rPr lang="en-US" dirty="0">
                <a:latin typeface="Arial" pitchFamily="34" charset="0"/>
                <a:cs typeface="Arial" pitchFamily="34" charset="0"/>
              </a:rPr>
              <a:t> collects information</a:t>
            </a:r>
            <a:r>
              <a:rPr lang="en-US" baseline="0" dirty="0">
                <a:latin typeface="Arial" pitchFamily="34" charset="0"/>
                <a:cs typeface="Arial" pitchFamily="34" charset="0"/>
              </a:rPr>
              <a:t> by talking with a member of the target population.</a:t>
            </a:r>
            <a:endParaRPr lang="en-US" dirty="0">
              <a:latin typeface="Arial" pitchFamily="34" charset="0"/>
              <a:cs typeface="Arial" pitchFamily="34" charset="0"/>
            </a:endParaRP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Photo credits</a:t>
            </a:r>
          </a:p>
          <a:p>
            <a:pPr eaLnBrk="1" hangingPunct="1"/>
            <a:r>
              <a:rPr lang="en-US" dirty="0">
                <a:latin typeface="Arial" pitchFamily="34" charset="0"/>
                <a:cs typeface="Arial" pitchFamily="34" charset="0"/>
              </a:rPr>
              <a:t>LEFT: Shutterstock / Monika </a:t>
            </a:r>
            <a:r>
              <a:rPr lang="en-US" dirty="0" err="1">
                <a:latin typeface="Arial" pitchFamily="34" charset="0"/>
                <a:cs typeface="Arial" pitchFamily="34" charset="0"/>
              </a:rPr>
              <a:t>Wisniewska</a:t>
            </a:r>
            <a:endParaRPr lang="en-US" dirty="0">
              <a:latin typeface="Arial" pitchFamily="34" charset="0"/>
              <a:cs typeface="Arial" pitchFamily="34" charset="0"/>
            </a:endParaRPr>
          </a:p>
          <a:p>
            <a:pPr eaLnBrk="1" hangingPunct="1"/>
            <a:r>
              <a:rPr lang="en-US" dirty="0">
                <a:latin typeface="Arial" pitchFamily="34" charset="0"/>
                <a:cs typeface="Arial" pitchFamily="34" charset="0"/>
              </a:rPr>
              <a:t>RIGHT: ©Jetta Productions/Blend Images LLC</a:t>
            </a:r>
          </a:p>
        </p:txBody>
      </p:sp>
      <p:sp>
        <p:nvSpPr>
          <p:cNvPr id="4" name="Slide Number Placeholder 3"/>
          <p:cNvSpPr>
            <a:spLocks noGrp="1"/>
          </p:cNvSpPr>
          <p:nvPr>
            <p:ph type="sldNum" sz="quarter" idx="10"/>
          </p:nvPr>
        </p:nvSpPr>
        <p:spPr/>
        <p:txBody>
          <a:bodyPr/>
          <a:lstStyle/>
          <a:p>
            <a:fld id="{F5888537-0084-4575-A325-5F23F3F1A791}" type="slidenum">
              <a:rPr lang="en-US" smtClean="0"/>
              <a:t>11</a:t>
            </a:fld>
            <a:endParaRPr lang="en-US"/>
          </a:p>
        </p:txBody>
      </p:sp>
    </p:spTree>
    <p:extLst>
      <p:ext uri="{BB962C8B-B14F-4D97-AF65-F5344CB8AC3E}">
        <p14:creationId xmlns:p14="http://schemas.microsoft.com/office/powerpoint/2010/main" val="130605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Arial" pitchFamily="34" charset="0"/>
              </a:rPr>
              <a:t>Objective of the study </a:t>
            </a:r>
          </a:p>
          <a:p>
            <a:pPr marL="628650" lvl="1" indent="-171450">
              <a:buFont typeface="Arial" panose="020B0604020202020204" pitchFamily="34" charset="0"/>
              <a:buChar char="•"/>
            </a:pPr>
            <a:r>
              <a:rPr lang="en-US" sz="1200" b="1" i="0" u="none" strike="noStrike" kern="1200" baseline="0" dirty="0">
                <a:solidFill>
                  <a:schemeClr val="tx1"/>
                </a:solidFill>
                <a:latin typeface="Arial" pitchFamily="34" charset="0"/>
                <a:ea typeface="+mn-ea"/>
                <a:cs typeface="Arial" pitchFamily="34" charset="0"/>
              </a:rPr>
              <a:t>Reporting</a:t>
            </a:r>
            <a:r>
              <a:rPr lang="en-US" sz="1200" b="0" i="0" u="none" strike="noStrike" kern="1200" baseline="0" dirty="0">
                <a:solidFill>
                  <a:schemeClr val="tx1"/>
                </a:solidFill>
                <a:latin typeface="Arial" pitchFamily="34" charset="0"/>
                <a:ea typeface="+mn-ea"/>
                <a:cs typeface="Arial" pitchFamily="34" charset="0"/>
              </a:rPr>
              <a:t> (who, what, when, where, how—in the past)</a:t>
            </a:r>
          </a:p>
          <a:p>
            <a:pPr marL="628650" lvl="1" indent="-171450">
              <a:buFont typeface="Arial" panose="020B0604020202020204" pitchFamily="34" charset="0"/>
              <a:buChar char="•"/>
            </a:pPr>
            <a:r>
              <a:rPr lang="en-US" sz="1200" b="1" i="0" u="none" strike="noStrike" kern="1200" baseline="0" dirty="0">
                <a:solidFill>
                  <a:schemeClr val="tx1"/>
                </a:solidFill>
                <a:latin typeface="Arial" pitchFamily="34" charset="0"/>
                <a:ea typeface="+mn-ea"/>
                <a:cs typeface="Arial" pitchFamily="34" charset="0"/>
              </a:rPr>
              <a:t>Descriptive</a:t>
            </a:r>
            <a:r>
              <a:rPr lang="en-US" sz="1200" b="0" i="0" u="none" strike="noStrike" kern="1200" baseline="0" dirty="0">
                <a:solidFill>
                  <a:schemeClr val="tx1"/>
                </a:solidFill>
                <a:latin typeface="Arial" pitchFamily="34" charset="0"/>
                <a:ea typeface="+mn-ea"/>
                <a:cs typeface="Arial" pitchFamily="34" charset="0"/>
              </a:rPr>
              <a:t> (who, what, when, where, how—now)</a:t>
            </a:r>
          </a:p>
          <a:p>
            <a:pPr marL="628650" lvl="1" indent="-171450">
              <a:buFont typeface="Arial" panose="020B0604020202020204" pitchFamily="34" charset="0"/>
              <a:buChar char="•"/>
            </a:pPr>
            <a:r>
              <a:rPr lang="en-US" sz="1200" b="1" i="0" u="none" strike="noStrike" kern="1200" baseline="0" dirty="0">
                <a:solidFill>
                  <a:schemeClr val="tx1"/>
                </a:solidFill>
                <a:latin typeface="Arial" pitchFamily="34" charset="0"/>
                <a:ea typeface="+mn-ea"/>
                <a:cs typeface="Arial" pitchFamily="34" charset="0"/>
              </a:rPr>
              <a:t>Causal-Explanatory</a:t>
            </a:r>
            <a:r>
              <a:rPr lang="en-US" sz="1200" b="0" i="0" u="none" strike="noStrike" kern="1200" baseline="0" dirty="0">
                <a:solidFill>
                  <a:schemeClr val="tx1"/>
                </a:solidFill>
                <a:latin typeface="Arial" pitchFamily="34" charset="0"/>
                <a:ea typeface="+mn-ea"/>
                <a:cs typeface="Arial" pitchFamily="34" charset="0"/>
              </a:rPr>
              <a:t> (why, how—now)</a:t>
            </a:r>
          </a:p>
          <a:p>
            <a:pPr marL="628650" lvl="1" indent="-171450">
              <a:buFont typeface="Arial" panose="020B0604020202020204" pitchFamily="34" charset="0"/>
              <a:buChar char="•"/>
            </a:pPr>
            <a:r>
              <a:rPr lang="en-US" sz="1200" b="1" i="0" u="none" strike="noStrike" kern="1200" baseline="0" dirty="0">
                <a:solidFill>
                  <a:schemeClr val="tx1"/>
                </a:solidFill>
                <a:latin typeface="Arial" pitchFamily="34" charset="0"/>
                <a:ea typeface="+mn-ea"/>
                <a:cs typeface="Arial" pitchFamily="34" charset="0"/>
              </a:rPr>
              <a:t>Causal-Predictive</a:t>
            </a:r>
            <a:r>
              <a:rPr lang="en-US" sz="1200" b="0" i="0" u="none" strike="noStrike" kern="1200" baseline="0" dirty="0">
                <a:solidFill>
                  <a:schemeClr val="tx1"/>
                </a:solidFill>
                <a:latin typeface="Arial" pitchFamily="34" charset="0"/>
                <a:ea typeface="+mn-ea"/>
                <a:cs typeface="Arial" pitchFamily="34" charset="0"/>
              </a:rPr>
              <a:t> (what, why, in future)</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 PHOTO CREDIT</a:t>
            </a:r>
          </a:p>
          <a:p>
            <a:pPr eaLnBrk="1" hangingPunct="1"/>
            <a:r>
              <a:rPr lang="en-US" dirty="0">
                <a:latin typeface="Arial" pitchFamily="34" charset="0"/>
                <a:cs typeface="Arial" pitchFamily="34" charset="0"/>
              </a:rPr>
              <a:t>©Pamela Schindler</a:t>
            </a:r>
          </a:p>
        </p:txBody>
      </p:sp>
      <p:sp>
        <p:nvSpPr>
          <p:cNvPr id="4" name="Slide Number Placeholder 3"/>
          <p:cNvSpPr>
            <a:spLocks noGrp="1"/>
          </p:cNvSpPr>
          <p:nvPr>
            <p:ph type="sldNum" sz="quarter" idx="10"/>
          </p:nvPr>
        </p:nvSpPr>
        <p:spPr/>
        <p:txBody>
          <a:bodyPr/>
          <a:lstStyle/>
          <a:p>
            <a:fld id="{F5888537-0084-4575-A325-5F23F3F1A791}" type="slidenum">
              <a:rPr lang="en-US" smtClean="0"/>
              <a:t>13</a:t>
            </a:fld>
            <a:endParaRPr lang="en-US"/>
          </a:p>
        </p:txBody>
      </p:sp>
    </p:spTree>
    <p:extLst>
      <p:ext uri="{BB962C8B-B14F-4D97-AF65-F5344CB8AC3E}">
        <p14:creationId xmlns:p14="http://schemas.microsoft.com/office/powerpoint/2010/main" val="361398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dirty="0">
                <a:latin typeface="Arial" pitchFamily="34" charset="0"/>
                <a:cs typeface="Arial" pitchFamily="34" charset="0"/>
              </a:rPr>
              <a:t>A statistical study is designed for breadth rather than depth. It attempts to capture a population’s characteristics by making inferences from a sample’s characteristics and then testing resulting hypotheses. </a:t>
            </a:r>
          </a:p>
          <a:p>
            <a:pPr eaLnBrk="1" hangingPunct="1">
              <a:buFontTx/>
              <a:buChar char="•"/>
            </a:pPr>
            <a:r>
              <a:rPr lang="en-US" dirty="0">
                <a:latin typeface="Arial" pitchFamily="34" charset="0"/>
                <a:cs typeface="Arial" pitchFamily="34" charset="0"/>
              </a:rPr>
              <a:t>A case study places more emphasis on full contextual analysis of a few events or conditions and their interrelations. Case studies rely on qualitative data and emphasize the use of results for insight into problem-solving, evaluation, and strategy.</a:t>
            </a:r>
          </a:p>
          <a:p>
            <a:endParaRPr lang="en-US" dirty="0">
              <a:latin typeface="Arial" pitchFamily="34" charset="0"/>
              <a:cs typeface="Arial" pitchFamily="34" charset="0"/>
            </a:endParaRPr>
          </a:p>
          <a:p>
            <a:r>
              <a:rPr lang="en-US" dirty="0">
                <a:latin typeface="Arial" pitchFamily="34" charset="0"/>
                <a:cs typeface="Arial" pitchFamily="34" charset="0"/>
              </a:rPr>
              <a:t>PHOTO</a:t>
            </a:r>
            <a:r>
              <a:rPr lang="en-US" baseline="0" dirty="0">
                <a:latin typeface="Arial" pitchFamily="34" charset="0"/>
                <a:cs typeface="Arial" pitchFamily="34" charset="0"/>
              </a:rPr>
              <a:t> </a:t>
            </a:r>
            <a:r>
              <a:rPr lang="en-US" dirty="0">
                <a:latin typeface="Arial" pitchFamily="34" charset="0"/>
                <a:cs typeface="Arial" pitchFamily="34" charset="0"/>
              </a:rPr>
              <a:t>CREDIT</a:t>
            </a:r>
          </a:p>
          <a:p>
            <a:r>
              <a:rPr lang="en-US" dirty="0">
                <a:latin typeface="Arial" pitchFamily="34" charset="0"/>
                <a:cs typeface="Arial" pitchFamily="34" charset="0"/>
              </a:rPr>
              <a:t>Left: ©iStockphoto.com/</a:t>
            </a:r>
            <a:r>
              <a:rPr lang="en-US" dirty="0" err="1">
                <a:latin typeface="Arial" pitchFamily="34" charset="0"/>
                <a:cs typeface="Arial" pitchFamily="34" charset="0"/>
              </a:rPr>
              <a:t>teekid</a:t>
            </a:r>
            <a:endParaRPr lang="en-US" dirty="0">
              <a:latin typeface="Arial" pitchFamily="34" charset="0"/>
              <a:cs typeface="Arial" pitchFamily="34" charset="0"/>
            </a:endParaRPr>
          </a:p>
          <a:p>
            <a:r>
              <a:rPr lang="en-US" dirty="0">
                <a:latin typeface="Arial" pitchFamily="34" charset="0"/>
                <a:cs typeface="Arial" pitchFamily="34" charset="0"/>
              </a:rPr>
              <a:t>Right: </a:t>
            </a:r>
            <a:r>
              <a:rPr lang="de-DE" dirty="0">
                <a:latin typeface="Arial" pitchFamily="34" charset="0"/>
                <a:cs typeface="Arial" pitchFamily="34" charset="0"/>
              </a:rPr>
              <a:t>© Christine Schneider/Brigitte Sporrer / Alamy Stock Photo</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14</a:t>
            </a:fld>
            <a:endParaRPr lang="en-US"/>
          </a:p>
        </p:txBody>
      </p:sp>
    </p:spTree>
    <p:extLst>
      <p:ext uri="{BB962C8B-B14F-4D97-AF65-F5344CB8AC3E}">
        <p14:creationId xmlns:p14="http://schemas.microsoft.com/office/powerpoint/2010/main" val="2818331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u="none" strike="noStrike" kern="1200" baseline="0" dirty="0">
                <a:solidFill>
                  <a:schemeClr val="tx1"/>
                </a:solidFill>
                <a:latin typeface="Arial" charset="0"/>
                <a:ea typeface="+mn-ea"/>
                <a:cs typeface="+mn-cs"/>
              </a:rPr>
              <a:t>Qualitative</a:t>
            </a:r>
            <a:r>
              <a:rPr lang="en-US" sz="1200" b="0" i="0" u="none" strike="noStrike" kern="1200" baseline="0" dirty="0">
                <a:solidFill>
                  <a:schemeClr val="tx1"/>
                </a:solidFill>
                <a:latin typeface="Arial" charset="0"/>
                <a:ea typeface="+mn-ea"/>
                <a:cs typeface="+mn-cs"/>
              </a:rPr>
              <a:t> (emphasis on measures of meaning)</a:t>
            </a:r>
          </a:p>
          <a:p>
            <a:pPr marL="171450" lvl="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On school bullying, this would be to understand the phenomenon.</a:t>
            </a:r>
          </a:p>
          <a:p>
            <a:pPr lvl="0"/>
            <a:r>
              <a:rPr lang="en-US" sz="1200" b="1" i="0" u="none" strike="noStrike" kern="1200" baseline="0" dirty="0">
                <a:solidFill>
                  <a:schemeClr val="tx1"/>
                </a:solidFill>
                <a:latin typeface="Arial" charset="0"/>
                <a:ea typeface="+mn-ea"/>
                <a:cs typeface="+mn-cs"/>
              </a:rPr>
              <a:t>Quantitative</a:t>
            </a:r>
            <a:r>
              <a:rPr lang="en-US" sz="1200" b="0" i="0" u="none" strike="noStrike" kern="1200" baseline="0" dirty="0">
                <a:solidFill>
                  <a:schemeClr val="tx1"/>
                </a:solidFill>
                <a:latin typeface="Arial" charset="0"/>
                <a:ea typeface="+mn-ea"/>
                <a:cs typeface="+mn-cs"/>
              </a:rPr>
              <a:t> (emphasis on measures of frequency)</a:t>
            </a:r>
          </a:p>
          <a:p>
            <a:pPr marL="171450" lvl="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On school bullying, this would be to quantify or count incidents, types, etc.</a:t>
            </a:r>
          </a:p>
          <a:p>
            <a:pPr eaLnBrk="1" hangingPunct="1"/>
            <a:endParaRPr lang="en-US" dirty="0"/>
          </a:p>
          <a:p>
            <a:pPr eaLnBrk="1" hangingPunct="1"/>
            <a:r>
              <a:rPr lang="en-US" dirty="0"/>
              <a:t>Photo credit</a:t>
            </a:r>
          </a:p>
          <a:p>
            <a:pPr eaLnBrk="1" hangingPunct="1"/>
            <a:r>
              <a:rPr lang="en-US" dirty="0"/>
              <a:t>©Beau Lark/Glow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15</a:t>
            </a:fld>
            <a:endParaRPr lang="en-US"/>
          </a:p>
        </p:txBody>
      </p:sp>
    </p:spTree>
    <p:extLst>
      <p:ext uri="{BB962C8B-B14F-4D97-AF65-F5344CB8AC3E}">
        <p14:creationId xmlns:p14="http://schemas.microsoft.com/office/powerpoint/2010/main" val="52190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Arial" pitchFamily="34" charset="0"/>
              </a:rPr>
              <a:t>Complexity of design </a:t>
            </a:r>
          </a:p>
          <a:p>
            <a:pPr lvl="1"/>
            <a:r>
              <a:rPr lang="en-US" sz="1200" b="0" i="0" u="none" strike="noStrike" kern="1200" baseline="0" dirty="0">
                <a:solidFill>
                  <a:schemeClr val="tx1"/>
                </a:solidFill>
                <a:latin typeface="Arial" pitchFamily="34" charset="0"/>
                <a:ea typeface="+mn-ea"/>
                <a:cs typeface="Arial" pitchFamily="34" charset="0"/>
              </a:rPr>
              <a:t>• </a:t>
            </a:r>
            <a:r>
              <a:rPr lang="en-US" sz="1200" b="1" i="0" u="none" strike="noStrike" kern="1200" baseline="0" dirty="0">
                <a:solidFill>
                  <a:schemeClr val="tx1"/>
                </a:solidFill>
                <a:latin typeface="Arial" pitchFamily="34" charset="0"/>
                <a:ea typeface="+mn-ea"/>
                <a:cs typeface="Arial" pitchFamily="34" charset="0"/>
              </a:rPr>
              <a:t>Single-methodology study</a:t>
            </a:r>
          </a:p>
          <a:p>
            <a:pPr lvl="1"/>
            <a:r>
              <a:rPr lang="en-US" sz="1200" b="0" i="0" u="none" strike="noStrike" kern="1200" baseline="0" dirty="0">
                <a:solidFill>
                  <a:schemeClr val="tx1"/>
                </a:solidFill>
                <a:latin typeface="Arial" pitchFamily="34" charset="0"/>
                <a:ea typeface="+mn-ea"/>
                <a:cs typeface="Arial" pitchFamily="34" charset="0"/>
              </a:rPr>
              <a:t>To study advertising effectiveness in Times Square, a single methodology might do an intercept study of ad recall</a:t>
            </a:r>
          </a:p>
          <a:p>
            <a:pPr lvl="1"/>
            <a:r>
              <a:rPr lang="en-US" sz="1200" b="0" i="0" u="none" strike="noStrike" kern="1200" baseline="0" dirty="0">
                <a:solidFill>
                  <a:schemeClr val="tx1"/>
                </a:solidFill>
                <a:latin typeface="Arial" pitchFamily="34" charset="0"/>
                <a:ea typeface="+mn-ea"/>
                <a:cs typeface="Arial" pitchFamily="34" charset="0"/>
              </a:rPr>
              <a:t>• </a:t>
            </a:r>
            <a:r>
              <a:rPr lang="en-US" sz="1200" b="1" i="0" u="none" strike="noStrike" kern="1200" baseline="0" dirty="0">
                <a:solidFill>
                  <a:schemeClr val="tx1"/>
                </a:solidFill>
                <a:latin typeface="Arial" pitchFamily="34" charset="0"/>
                <a:ea typeface="+mn-ea"/>
                <a:cs typeface="Arial" pitchFamily="34" charset="0"/>
              </a:rPr>
              <a:t>Multiple-methodology study</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34" charset="0"/>
                <a:ea typeface="+mn-ea"/>
                <a:cs typeface="Arial" pitchFamily="34" charset="0"/>
              </a:rPr>
              <a:t>To study advertising effectiveness in Times Square, a multiple methodology might do an intercept study of ad recall and ad messaging, but also track mobile visits to a website following ad exposure pinging off NYC cell towers.</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Photo Credit</a:t>
            </a:r>
          </a:p>
          <a:p>
            <a:pPr eaLnBrk="1" hangingPunct="1"/>
            <a:r>
              <a:rPr lang="en-US" dirty="0">
                <a:latin typeface="Arial" pitchFamily="34" charset="0"/>
                <a:cs typeface="Arial" pitchFamily="34" charset="0"/>
              </a:rPr>
              <a:t>©Francisco </a:t>
            </a:r>
            <a:r>
              <a:rPr lang="en-US" dirty="0" err="1">
                <a:latin typeface="Arial" pitchFamily="34" charset="0"/>
                <a:cs typeface="Arial" pitchFamily="34" charset="0"/>
              </a:rPr>
              <a:t>Diez</a:t>
            </a:r>
            <a:r>
              <a:rPr lang="en-US" dirty="0">
                <a:latin typeface="Arial" pitchFamily="34" charset="0"/>
                <a:cs typeface="Arial" pitchFamily="34" charset="0"/>
              </a:rPr>
              <a:t> Photography/Getty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16</a:t>
            </a:fld>
            <a:endParaRPr lang="en-US"/>
          </a:p>
        </p:txBody>
      </p:sp>
    </p:spTree>
    <p:extLst>
      <p:ext uri="{BB962C8B-B14F-4D97-AF65-F5344CB8AC3E}">
        <p14:creationId xmlns:p14="http://schemas.microsoft.com/office/powerpoint/2010/main" val="3495570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cs typeface="Arial" pitchFamily="34" charset="0"/>
              </a:rPr>
              <a:t>This photo, like a single survey, catches an attitude at a given moment. That’s what a cross-sectional study does.  A study that captures behavior, attitudes, etc. at several moments over time is longitudinal.</a:t>
            </a:r>
          </a:p>
          <a:p>
            <a:pPr eaLnBrk="1" hangingPunct="1"/>
            <a:endParaRPr lang="en-US" dirty="0">
              <a:latin typeface="Arial" pitchFamily="34" charset="0"/>
              <a:cs typeface="Arial" pitchFamily="34" charset="0"/>
            </a:endParaRPr>
          </a:p>
          <a:p>
            <a:r>
              <a:rPr lang="en-US" baseline="0" dirty="0">
                <a:latin typeface="Arial" pitchFamily="34" charset="0"/>
                <a:cs typeface="Arial" pitchFamily="34" charset="0"/>
              </a:rPr>
              <a:t>PHOTO CREDIT</a:t>
            </a:r>
          </a:p>
          <a:p>
            <a:pPr eaLnBrk="1" hangingPunct="1"/>
            <a:r>
              <a:rPr lang="en-US" dirty="0">
                <a:latin typeface="Arial" pitchFamily="34" charset="0"/>
                <a:cs typeface="Arial" pitchFamily="34" charset="0"/>
              </a:rPr>
              <a:t>©Horizon Images/Motion / </a:t>
            </a:r>
            <a:r>
              <a:rPr lang="en-US" dirty="0" err="1">
                <a:latin typeface="Arial" pitchFamily="34" charset="0"/>
                <a:cs typeface="Arial" pitchFamily="34" charset="0"/>
              </a:rPr>
              <a:t>Alamy</a:t>
            </a:r>
            <a:r>
              <a:rPr lang="en-US" dirty="0">
                <a:latin typeface="Arial" pitchFamily="34" charset="0"/>
                <a:cs typeface="Arial" pitchFamily="34" charset="0"/>
              </a:rPr>
              <a:t> Stock Photo.</a:t>
            </a:r>
          </a:p>
        </p:txBody>
      </p:sp>
      <p:sp>
        <p:nvSpPr>
          <p:cNvPr id="4" name="Slide Number Placeholder 3"/>
          <p:cNvSpPr>
            <a:spLocks noGrp="1"/>
          </p:cNvSpPr>
          <p:nvPr>
            <p:ph type="sldNum" sz="quarter" idx="10"/>
          </p:nvPr>
        </p:nvSpPr>
        <p:spPr/>
        <p:txBody>
          <a:bodyPr/>
          <a:lstStyle/>
          <a:p>
            <a:fld id="{F5888537-0084-4575-A325-5F23F3F1A791}" type="slidenum">
              <a:rPr lang="en-US" smtClean="0"/>
              <a:t>17</a:t>
            </a:fld>
            <a:endParaRPr lang="en-US"/>
          </a:p>
        </p:txBody>
      </p:sp>
    </p:spTree>
    <p:extLst>
      <p:ext uri="{BB962C8B-B14F-4D97-AF65-F5344CB8AC3E}">
        <p14:creationId xmlns:p14="http://schemas.microsoft.com/office/powerpoint/2010/main" val="180165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A </a:t>
            </a:r>
            <a:r>
              <a:rPr lang="en-US" b="1" i="0" dirty="0">
                <a:latin typeface="Arial" pitchFamily="34" charset="0"/>
                <a:cs typeface="Arial" pitchFamily="34" charset="0"/>
              </a:rPr>
              <a:t>measurement instrument </a:t>
            </a:r>
            <a:r>
              <a:rPr lang="en-US" dirty="0">
                <a:latin typeface="Arial" pitchFamily="34" charset="0"/>
                <a:cs typeface="Arial" pitchFamily="34" charset="0"/>
              </a:rPr>
              <a:t>is a tool for collecting data on a study’s variables. There are many different types: survey questionnaires, interview guides, group discussion guides, and observation checklists, to name a few.</a:t>
            </a:r>
          </a:p>
          <a:p>
            <a:pPr marL="171450" indent="-171450">
              <a:buFont typeface="Arial" panose="020B0604020202020204" pitchFamily="34" charset="0"/>
              <a:buChar char="•"/>
            </a:pPr>
            <a:endParaRPr lang="en-US" dirty="0">
              <a:latin typeface="Arial" pitchFamily="34" charset="0"/>
              <a:cs typeface="Arial" pitchFamily="34" charset="0"/>
            </a:endParaRPr>
          </a:p>
          <a:p>
            <a:pPr marL="171450" indent="-171450">
              <a:buFont typeface="Arial" panose="020B0604020202020204" pitchFamily="34" charset="0"/>
              <a:buChar char="•"/>
            </a:pPr>
            <a:r>
              <a:rPr lang="en-US" dirty="0">
                <a:latin typeface="Arial" pitchFamily="34" charset="0"/>
                <a:cs typeface="Arial" pitchFamily="34" charset="0"/>
              </a:rPr>
              <a:t>The measurement instrument flows from the investigative</a:t>
            </a:r>
            <a:r>
              <a:rPr lang="en-US" baseline="0" dirty="0">
                <a:latin typeface="Arial" pitchFamily="34" charset="0"/>
                <a:cs typeface="Arial" pitchFamily="34" charset="0"/>
              </a:rPr>
              <a:t> questions related to the research question/hypothesis.  </a:t>
            </a:r>
          </a:p>
          <a:p>
            <a:pPr marL="171450" indent="-171450">
              <a:buFont typeface="Arial" panose="020B0604020202020204" pitchFamily="34" charset="0"/>
              <a:buChar char="•"/>
            </a:pPr>
            <a:r>
              <a:rPr lang="en-US" baseline="0" dirty="0">
                <a:latin typeface="Arial" pitchFamily="34" charset="0"/>
                <a:cs typeface="Arial" pitchFamily="34" charset="0"/>
              </a:rPr>
              <a:t>The measurement Instrument completes research design.</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18</a:t>
            </a:fld>
            <a:endParaRPr lang="en-US"/>
          </a:p>
        </p:txBody>
      </p:sp>
    </p:spTree>
    <p:extLst>
      <p:ext uri="{BB962C8B-B14F-4D97-AF65-F5344CB8AC3E}">
        <p14:creationId xmlns:p14="http://schemas.microsoft.com/office/powerpoint/2010/main" val="3123873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Arial" pitchFamily="34" charset="0"/>
                <a:cs typeface="Arial" pitchFamily="34" charset="0"/>
              </a:rPr>
              <a:t>PHOTO CREDIT</a:t>
            </a:r>
          </a:p>
          <a:p>
            <a:r>
              <a:rPr lang="en-US" sz="1200" baseline="0" dirty="0">
                <a:latin typeface="Arial" pitchFamily="34" charset="0"/>
                <a:cs typeface="Arial" pitchFamily="34" charset="0"/>
              </a:rPr>
              <a:t>Courtesy of Gut Check and Suja Juice Co.</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20</a:t>
            </a:fld>
            <a:endParaRPr lang="en-US"/>
          </a:p>
        </p:txBody>
      </p:sp>
    </p:spTree>
    <p:extLst>
      <p:ext uri="{BB962C8B-B14F-4D97-AF65-F5344CB8AC3E}">
        <p14:creationId xmlns:p14="http://schemas.microsoft.com/office/powerpoint/2010/main" val="1641419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PHOTO </a:t>
            </a:r>
          </a:p>
          <a:p>
            <a:r>
              <a:rPr lang="en-US" dirty="0"/>
              <a:t>©John Lund/Drew Kelly/Blend Ima.ges LLC</a:t>
            </a:r>
            <a:r>
              <a:rPr lang="en-US" baseline="0" dirty="0"/>
              <a:t>CREDIT</a:t>
            </a:r>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21</a:t>
            </a:fld>
            <a:endParaRPr lang="en-US"/>
          </a:p>
        </p:txBody>
      </p:sp>
    </p:spTree>
    <p:extLst>
      <p:ext uri="{BB962C8B-B14F-4D97-AF65-F5344CB8AC3E}">
        <p14:creationId xmlns:p14="http://schemas.microsoft.com/office/powerpoint/2010/main" val="171608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2</a:t>
            </a:fld>
            <a:endParaRPr lang="en-US"/>
          </a:p>
        </p:txBody>
      </p:sp>
    </p:spTree>
    <p:extLst>
      <p:ext uri="{BB962C8B-B14F-4D97-AF65-F5344CB8AC3E}">
        <p14:creationId xmlns:p14="http://schemas.microsoft.com/office/powerpoint/2010/main" val="117675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cs typeface="Arial" pitchFamily="34" charset="0"/>
              </a:rPr>
              <a:t>There are many definitions of research design. This slide</a:t>
            </a:r>
            <a:r>
              <a:rPr lang="en-US" baseline="0" dirty="0">
                <a:latin typeface="Arial" pitchFamily="34" charset="0"/>
                <a:cs typeface="Arial" pitchFamily="34" charset="0"/>
              </a:rPr>
              <a:t> uses a blueprint for a house to make the connection between planning for space use, plumbing, electrical, etc., to the research design </a:t>
            </a:r>
            <a:endParaRPr lang="en-US" dirty="0">
              <a:latin typeface="Arial" pitchFamily="34" charset="0"/>
              <a:cs typeface="Arial" pitchFamily="34" charset="0"/>
            </a:endParaRPr>
          </a:p>
          <a:p>
            <a:pPr eaLnBrk="1" hangingPunct="1"/>
            <a:endParaRPr lang="en-US" b="1" dirty="0">
              <a:latin typeface="Arial" pitchFamily="34" charset="0"/>
              <a:cs typeface="Arial" pitchFamily="34" charset="0"/>
            </a:endParaRPr>
          </a:p>
          <a:p>
            <a:pPr eaLnBrk="1" hangingPunct="1"/>
            <a:endParaRPr lang="en-US" dirty="0">
              <a:latin typeface="Arial" pitchFamily="34" charset="0"/>
              <a:cs typeface="Arial" pitchFamily="34" charset="0"/>
            </a:endParaRPr>
          </a:p>
          <a:p>
            <a:r>
              <a:rPr lang="en-US" dirty="0">
                <a:latin typeface="Arial" pitchFamily="34" charset="0"/>
                <a:cs typeface="Arial" pitchFamily="34" charset="0"/>
              </a:rPr>
              <a:t>Photo CREDIT</a:t>
            </a:r>
          </a:p>
          <a:p>
            <a:r>
              <a:rPr lang="en-US" i="0" dirty="0">
                <a:latin typeface="Arial" pitchFamily="34" charset="0"/>
                <a:cs typeface="Arial" pitchFamily="34" charset="0"/>
              </a:rPr>
              <a:t>©Getty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4</a:t>
            </a:fld>
            <a:endParaRPr lang="en-US"/>
          </a:p>
        </p:txBody>
      </p:sp>
    </p:spTree>
    <p:extLst>
      <p:ext uri="{BB962C8B-B14F-4D97-AF65-F5344CB8AC3E}">
        <p14:creationId xmlns:p14="http://schemas.microsoft.com/office/powerpoint/2010/main" val="186923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itchFamily="34" charset="0"/>
                <a:cs typeface="Arial" pitchFamily="34" charset="0"/>
              </a:rPr>
              <a:t>Exhibit 4-1 </a:t>
            </a:r>
            <a:r>
              <a:rPr lang="en-US" sz="1200" dirty="0">
                <a:latin typeface="Arial" pitchFamily="34" charset="0"/>
                <a:cs typeface="Arial" pitchFamily="34" charset="0"/>
              </a:rPr>
              <a:t>illustrates design in the research process and highlights the topics covered by the term research design. Subsequent chapters will provide more detailed coverage of the research design topics.</a:t>
            </a:r>
          </a:p>
        </p:txBody>
      </p:sp>
      <p:sp>
        <p:nvSpPr>
          <p:cNvPr id="4" name="Slide Number Placeholder 3"/>
          <p:cNvSpPr>
            <a:spLocks noGrp="1"/>
          </p:cNvSpPr>
          <p:nvPr>
            <p:ph type="sldNum" sz="quarter" idx="10"/>
          </p:nvPr>
        </p:nvSpPr>
        <p:spPr/>
        <p:txBody>
          <a:bodyPr/>
          <a:lstStyle/>
          <a:p>
            <a:fld id="{F5888537-0084-4575-A325-5F23F3F1A791}" type="slidenum">
              <a:rPr lang="en-US" smtClean="0"/>
              <a:t>5</a:t>
            </a:fld>
            <a:endParaRPr lang="en-US"/>
          </a:p>
        </p:txBody>
      </p:sp>
    </p:spTree>
    <p:extLst>
      <p:ext uri="{BB962C8B-B14F-4D97-AF65-F5344CB8AC3E}">
        <p14:creationId xmlns:p14="http://schemas.microsoft.com/office/powerpoint/2010/main" val="2762177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cs typeface="Arial" pitchFamily="34" charset="0"/>
              </a:rPr>
              <a:t>The degree to which the research question has </a:t>
            </a:r>
            <a:r>
              <a:rPr lang="en-US" b="0" dirty="0">
                <a:latin typeface="Arial" pitchFamily="34" charset="0"/>
                <a:cs typeface="Arial" pitchFamily="34" charset="0"/>
              </a:rPr>
              <a:t>been crystallized or structured </a:t>
            </a:r>
            <a:r>
              <a:rPr lang="en-US" dirty="0">
                <a:latin typeface="Arial" pitchFamily="34" charset="0"/>
                <a:cs typeface="Arial" pitchFamily="34" charset="0"/>
              </a:rPr>
              <a:t>defines two classifications</a:t>
            </a:r>
            <a:r>
              <a:rPr lang="en-US" baseline="0" dirty="0">
                <a:latin typeface="Arial" pitchFamily="34" charset="0"/>
                <a:cs typeface="Arial" pitchFamily="34" charset="0"/>
              </a:rPr>
              <a:t> of research</a:t>
            </a:r>
            <a:r>
              <a:rPr lang="en-US" dirty="0">
                <a:latin typeface="Arial" pitchFamily="34" charset="0"/>
                <a:cs typeface="Arial" pitchFamily="34" charset="0"/>
              </a:rPr>
              <a:t>. </a:t>
            </a:r>
          </a:p>
          <a:p>
            <a:pPr eaLnBrk="1" hangingPunct="1">
              <a:buFontTx/>
              <a:buChar char="•"/>
            </a:pPr>
            <a:r>
              <a:rPr lang="en-US" b="1" dirty="0">
                <a:latin typeface="Arial" pitchFamily="34" charset="0"/>
                <a:cs typeface="Arial" pitchFamily="34" charset="0"/>
              </a:rPr>
              <a:t>Exploratory studies </a:t>
            </a:r>
            <a:r>
              <a:rPr lang="en-US" dirty="0">
                <a:latin typeface="Arial" pitchFamily="34" charset="0"/>
                <a:cs typeface="Arial" pitchFamily="34" charset="0"/>
              </a:rPr>
              <a:t>are used when the research question is still fluid or undetermined. The goal of exploration is to develop hypotheses or questions for future research. We discussed exploration and exploratory studies extensively in </a:t>
            </a:r>
            <a:r>
              <a:rPr lang="en-US" b="1" dirty="0">
                <a:latin typeface="Arial" pitchFamily="34" charset="0"/>
                <a:cs typeface="Arial" pitchFamily="34" charset="0"/>
              </a:rPr>
              <a:t>Chapter 3</a:t>
            </a:r>
          </a:p>
          <a:p>
            <a:pPr eaLnBrk="1" hangingPunct="1">
              <a:buFontTx/>
              <a:buChar char="•"/>
            </a:pPr>
            <a:r>
              <a:rPr lang="en-US" b="1" dirty="0">
                <a:latin typeface="Arial" pitchFamily="34" charset="0"/>
                <a:cs typeface="Arial" pitchFamily="34" charset="0"/>
              </a:rPr>
              <a:t>Formal studies </a:t>
            </a:r>
            <a:r>
              <a:rPr lang="en-US" dirty="0">
                <a:latin typeface="Arial" pitchFamily="34" charset="0"/>
                <a:cs typeface="Arial" pitchFamily="34" charset="0"/>
              </a:rPr>
              <a:t>are used when the research question is fully developed and there are hypotheses to be examined. </a:t>
            </a:r>
          </a:p>
          <a:p>
            <a:pPr eaLnBrk="1" hangingPunct="1">
              <a:buFontTx/>
              <a:buChar char="•"/>
            </a:pPr>
            <a:endParaRPr lang="en-US" dirty="0">
              <a:latin typeface="Arial" pitchFamily="34" charset="0"/>
              <a:cs typeface="Arial" pitchFamily="34" charset="0"/>
            </a:endParaRPr>
          </a:p>
          <a:p>
            <a:pPr eaLnBrk="1" hangingPunct="1">
              <a:buFontTx/>
              <a:buNone/>
            </a:pPr>
            <a:r>
              <a:rPr lang="en-US" dirty="0">
                <a:latin typeface="Arial" pitchFamily="34" charset="0"/>
                <a:cs typeface="Arial" pitchFamily="34" charset="0"/>
              </a:rPr>
              <a:t>You may choose to unhide this slide and the next if you believe a review is necessary (right click the slide in the slide panel on the left, click HIDE SLIDE option).</a:t>
            </a:r>
          </a:p>
          <a:p>
            <a:pPr eaLnBrk="1" hangingPunct="1">
              <a:buFontTx/>
              <a:buNone/>
            </a:pPr>
            <a:endParaRPr lang="en-US" dirty="0">
              <a:latin typeface="Arial" pitchFamily="34" charset="0"/>
              <a:cs typeface="Arial" pitchFamily="34" charset="0"/>
            </a:endParaRPr>
          </a:p>
          <a:p>
            <a:pPr eaLnBrk="1" hangingPunct="1">
              <a:buFontTx/>
              <a:buNone/>
            </a:pPr>
            <a:r>
              <a:rPr lang="en-US" dirty="0">
                <a:latin typeface="Arial" pitchFamily="34" charset="0"/>
                <a:cs typeface="Arial" pitchFamily="34" charset="0"/>
              </a:rPr>
              <a:t>Qualitative studies,</a:t>
            </a:r>
            <a:r>
              <a:rPr lang="en-US" baseline="0" dirty="0">
                <a:latin typeface="Arial" pitchFamily="34" charset="0"/>
                <a:cs typeface="Arial" pitchFamily="34" charset="0"/>
              </a:rPr>
              <a:t> like having participants take pictures and upload them, is an exploratory technique.</a:t>
            </a:r>
          </a:p>
          <a:p>
            <a:pPr eaLnBrk="1" hangingPunct="1">
              <a:buFontTx/>
              <a:buNone/>
            </a:pPr>
            <a:endParaRPr lang="en-US" baseline="0" dirty="0">
              <a:latin typeface="Arial" pitchFamily="34" charset="0"/>
              <a:cs typeface="Arial" pitchFamily="34" charset="0"/>
            </a:endParaRPr>
          </a:p>
          <a:p>
            <a:pPr eaLnBrk="1" hangingPunct="1">
              <a:buFontTx/>
              <a:buNone/>
            </a:pPr>
            <a:r>
              <a:rPr lang="en-US" cap="all" baseline="0" dirty="0">
                <a:latin typeface="Arial" pitchFamily="34" charset="0"/>
                <a:cs typeface="Arial" pitchFamily="34" charset="0"/>
              </a:rPr>
              <a:t>Photo Credit</a:t>
            </a:r>
          </a:p>
          <a:p>
            <a:pPr eaLnBrk="1" hangingPunct="1">
              <a:buFontTx/>
              <a:buNone/>
            </a:pPr>
            <a:r>
              <a:rPr lang="en-US" dirty="0">
                <a:latin typeface="Arial" pitchFamily="34" charset="0"/>
                <a:cs typeface="Arial" pitchFamily="34" charset="0"/>
              </a:rPr>
              <a:t>mindof/123RF</a:t>
            </a:r>
          </a:p>
        </p:txBody>
      </p:sp>
      <p:sp>
        <p:nvSpPr>
          <p:cNvPr id="4" name="Slide Number Placeholder 3"/>
          <p:cNvSpPr>
            <a:spLocks noGrp="1"/>
          </p:cNvSpPr>
          <p:nvPr>
            <p:ph type="sldNum" sz="quarter" idx="10"/>
          </p:nvPr>
        </p:nvSpPr>
        <p:spPr/>
        <p:txBody>
          <a:bodyPr/>
          <a:lstStyle/>
          <a:p>
            <a:fld id="{F5888537-0084-4575-A325-5F23F3F1A791}" type="slidenum">
              <a:rPr lang="en-US" smtClean="0"/>
              <a:t>6</a:t>
            </a:fld>
            <a:endParaRPr lang="en-US"/>
          </a:p>
        </p:txBody>
      </p:sp>
    </p:spTree>
    <p:extLst>
      <p:ext uri="{BB962C8B-B14F-4D97-AF65-F5344CB8AC3E}">
        <p14:creationId xmlns:p14="http://schemas.microsoft.com/office/powerpoint/2010/main" val="4042740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cs typeface="Arial" pitchFamily="34" charset="0"/>
              </a:rPr>
              <a:t>The objectives of exploration may be accomplished with qualitative and quantitative techniques, but exploration relies more heavily on qualitative techniques. Qualitative techniques are non-quantitative data collection used to increase understanding of a topic.  Qualitative refers to the meaning, definition, analogy, model, or metaphor characterizing something, while quantitative assumes the meaning and refers to a measure of it.</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There are many approaches useful for exploratory investigations of management questions. Several such approaches are listed in the slide. Some techniques were discussed in</a:t>
            </a:r>
            <a:r>
              <a:rPr lang="en-US" baseline="0" dirty="0">
                <a:latin typeface="Arial" pitchFamily="34" charset="0"/>
                <a:cs typeface="Arial" pitchFamily="34" charset="0"/>
              </a:rPr>
              <a:t> </a:t>
            </a:r>
            <a:r>
              <a:rPr lang="en-US" b="1" baseline="0" dirty="0">
                <a:latin typeface="Arial" pitchFamily="34" charset="0"/>
                <a:cs typeface="Arial" pitchFamily="34" charset="0"/>
              </a:rPr>
              <a:t>Chapter 3 </a:t>
            </a:r>
            <a:r>
              <a:rPr lang="en-US" baseline="0" dirty="0">
                <a:latin typeface="Arial" pitchFamily="34" charset="0"/>
                <a:cs typeface="Arial" pitchFamily="34" charset="0"/>
              </a:rPr>
              <a:t>and more are introduced</a:t>
            </a:r>
            <a:r>
              <a:rPr lang="en-US" dirty="0">
                <a:latin typeface="Arial" pitchFamily="34" charset="0"/>
                <a:cs typeface="Arial" pitchFamily="34" charset="0"/>
              </a:rPr>
              <a:t> in </a:t>
            </a:r>
            <a:r>
              <a:rPr lang="en-US" b="1" dirty="0">
                <a:latin typeface="Arial" pitchFamily="34" charset="0"/>
                <a:cs typeface="Arial" pitchFamily="34" charset="0"/>
              </a:rPr>
              <a:t>Chapter 7</a:t>
            </a:r>
            <a:r>
              <a:rPr lang="en-US" b="1" baseline="0" dirty="0">
                <a:latin typeface="Arial" pitchFamily="34" charset="0"/>
                <a:cs typeface="Arial" pitchFamily="34" charset="0"/>
              </a:rPr>
              <a:t> </a:t>
            </a:r>
            <a:r>
              <a:rPr lang="en-US" b="0" baseline="0" dirty="0">
                <a:latin typeface="Arial" pitchFamily="34" charset="0"/>
                <a:cs typeface="Arial" pitchFamily="34" charset="0"/>
              </a:rPr>
              <a:t>and</a:t>
            </a:r>
            <a:r>
              <a:rPr lang="en-US" b="1" dirty="0">
                <a:latin typeface="Arial" pitchFamily="34" charset="0"/>
                <a:cs typeface="Arial" pitchFamily="34" charset="0"/>
              </a:rPr>
              <a:t> Chapter 8</a:t>
            </a:r>
            <a:r>
              <a:rPr lang="en-US" dirty="0">
                <a:latin typeface="Arial" pitchFamily="34" charset="0"/>
                <a:cs typeface="Arial" pitchFamily="34" charset="0"/>
              </a:rPr>
              <a:t>.</a:t>
            </a:r>
          </a:p>
          <a:p>
            <a:pPr eaLnBrk="1" hangingPunct="1"/>
            <a:endParaRPr lang="en-US" dirty="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pitchFamily="34" charset="0"/>
                <a:cs typeface="Arial" pitchFamily="34" charset="0"/>
              </a:rPr>
              <a:t>PHOTO CREDIT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pitchFamily="34" charset="0"/>
                <a:cs typeface="Arial" pitchFamily="34" charset="0"/>
              </a:rPr>
              <a:t>©mindof/123RF</a:t>
            </a:r>
          </a:p>
          <a:p>
            <a:pPr eaLnBrk="1" hangingPunct="1"/>
            <a:endParaRPr lang="en-US" dirty="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cs typeface="Arial" pitchFamily="34" charset="0"/>
              </a:rPr>
              <a:t>You may choose to unhide this slide and the next if you believe a review is necessary (right click the slide in the slide panel on the left, click HIDE SLIDE option).</a:t>
            </a:r>
          </a:p>
        </p:txBody>
      </p:sp>
      <p:sp>
        <p:nvSpPr>
          <p:cNvPr id="4" name="Slide Number Placeholder 3"/>
          <p:cNvSpPr>
            <a:spLocks noGrp="1"/>
          </p:cNvSpPr>
          <p:nvPr>
            <p:ph type="sldNum" sz="quarter" idx="10"/>
          </p:nvPr>
        </p:nvSpPr>
        <p:spPr/>
        <p:txBody>
          <a:bodyPr/>
          <a:lstStyle/>
          <a:p>
            <a:fld id="{F5888537-0084-4575-A325-5F23F3F1A791}" type="slidenum">
              <a:rPr lang="en-US" smtClean="0"/>
              <a:t>7</a:t>
            </a:fld>
            <a:endParaRPr lang="en-US"/>
          </a:p>
        </p:txBody>
      </p:sp>
    </p:spTree>
    <p:extLst>
      <p:ext uri="{BB962C8B-B14F-4D97-AF65-F5344CB8AC3E}">
        <p14:creationId xmlns:p14="http://schemas.microsoft.com/office/powerpoint/2010/main" val="37599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cs typeface="Arial" pitchFamily="34" charset="0"/>
              </a:rPr>
              <a:t>The degree to which the research question has </a:t>
            </a:r>
            <a:r>
              <a:rPr lang="en-US" b="0" dirty="0">
                <a:latin typeface="Arial" pitchFamily="34" charset="0"/>
                <a:cs typeface="Arial" pitchFamily="34" charset="0"/>
              </a:rPr>
              <a:t>been crystallized or structured </a:t>
            </a:r>
            <a:r>
              <a:rPr lang="en-US" dirty="0">
                <a:latin typeface="Arial" pitchFamily="34" charset="0"/>
                <a:cs typeface="Arial" pitchFamily="34" charset="0"/>
              </a:rPr>
              <a:t>defines two classifications</a:t>
            </a:r>
            <a:r>
              <a:rPr lang="en-US" baseline="0" dirty="0">
                <a:latin typeface="Arial" pitchFamily="34" charset="0"/>
                <a:cs typeface="Arial" pitchFamily="34" charset="0"/>
              </a:rPr>
              <a:t> of research</a:t>
            </a:r>
            <a:r>
              <a:rPr lang="en-US" dirty="0">
                <a:latin typeface="Arial" pitchFamily="34" charset="0"/>
                <a:cs typeface="Arial" pitchFamily="34" charset="0"/>
              </a:rPr>
              <a:t>. </a:t>
            </a:r>
          </a:p>
          <a:p>
            <a:pPr eaLnBrk="1" hangingPunct="1">
              <a:buFontTx/>
              <a:buChar char="•"/>
            </a:pPr>
            <a:r>
              <a:rPr lang="en-US" b="1" dirty="0">
                <a:latin typeface="Arial" pitchFamily="34" charset="0"/>
                <a:cs typeface="Arial" pitchFamily="34" charset="0"/>
              </a:rPr>
              <a:t>Exploratory studies </a:t>
            </a:r>
            <a:r>
              <a:rPr lang="en-US" dirty="0">
                <a:latin typeface="Arial" pitchFamily="34" charset="0"/>
                <a:cs typeface="Arial" pitchFamily="34" charset="0"/>
              </a:rPr>
              <a:t>are used when the research question is still fluid or undetermined. The goal of exploration is to develop hypotheses or questions for future research. We discussed exploration extensively in </a:t>
            </a:r>
            <a:r>
              <a:rPr lang="en-US" b="1" dirty="0">
                <a:latin typeface="Arial" pitchFamily="34" charset="0"/>
                <a:cs typeface="Arial" pitchFamily="34" charset="0"/>
              </a:rPr>
              <a:t>Chapter 3</a:t>
            </a:r>
          </a:p>
          <a:p>
            <a:pPr eaLnBrk="1" hangingPunct="1">
              <a:buFontTx/>
              <a:buChar char="•"/>
            </a:pPr>
            <a:r>
              <a:rPr lang="en-US" b="1" dirty="0">
                <a:latin typeface="Arial" pitchFamily="34" charset="0"/>
                <a:cs typeface="Arial" pitchFamily="34" charset="0"/>
              </a:rPr>
              <a:t>Formal studies </a:t>
            </a:r>
            <a:r>
              <a:rPr lang="en-US" dirty="0">
                <a:latin typeface="Arial" pitchFamily="34" charset="0"/>
                <a:cs typeface="Arial" pitchFamily="34" charset="0"/>
              </a:rPr>
              <a:t>are used when the research question is fully developed and there are hypotheses to be examined. </a:t>
            </a:r>
          </a:p>
          <a:p>
            <a:pPr eaLnBrk="1" hangingPunct="1">
              <a:buFontTx/>
              <a:buChar char="•"/>
            </a:pPr>
            <a:endParaRPr lang="en-US" dirty="0">
              <a:latin typeface="Arial" pitchFamily="34" charset="0"/>
              <a:cs typeface="Arial" pitchFamily="34" charset="0"/>
            </a:endParaRPr>
          </a:p>
          <a:p>
            <a:pPr eaLnBrk="1" hangingPunct="1">
              <a:buFontTx/>
              <a:buNone/>
            </a:pPr>
            <a:r>
              <a:rPr lang="en-US" dirty="0">
                <a:latin typeface="Arial" pitchFamily="34" charset="0"/>
                <a:cs typeface="Arial" pitchFamily="34" charset="0"/>
              </a:rPr>
              <a:t>You may choose to unhide this slide and the next if you believe a review is necessary (right click the slide in the slide panel on the left, click HIDE SLIDE option).</a:t>
            </a:r>
          </a:p>
          <a:p>
            <a:pPr eaLnBrk="1" hangingPunct="1">
              <a:buFontTx/>
              <a:buNone/>
            </a:pPr>
            <a:endParaRPr lang="en-US" dirty="0">
              <a:latin typeface="Arial" pitchFamily="34" charset="0"/>
              <a:cs typeface="Arial" pitchFamily="34" charset="0"/>
            </a:endParaRPr>
          </a:p>
          <a:p>
            <a:pPr eaLnBrk="1" hangingPunct="1">
              <a:buFontTx/>
              <a:buNone/>
            </a:pPr>
            <a:r>
              <a:rPr lang="en-US" dirty="0">
                <a:latin typeface="Arial" pitchFamily="34" charset="0"/>
                <a:cs typeface="Arial" pitchFamily="34" charset="0"/>
              </a:rPr>
              <a:t>PHOTO</a:t>
            </a:r>
            <a:r>
              <a:rPr lang="en-US" baseline="0" dirty="0">
                <a:latin typeface="Arial" pitchFamily="34" charset="0"/>
                <a:cs typeface="Arial" pitchFamily="34" charset="0"/>
              </a:rPr>
              <a:t> CREDIT</a:t>
            </a:r>
          </a:p>
          <a:p>
            <a:pPr eaLnBrk="1" hangingPunct="1">
              <a:buFontTx/>
              <a:buNone/>
            </a:pPr>
            <a:r>
              <a:rPr lang="en-US" dirty="0">
                <a:latin typeface="Arial" pitchFamily="34" charset="0"/>
                <a:cs typeface="Arial" pitchFamily="34" charset="0"/>
              </a:rPr>
              <a:t>©enis izgi/Getty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8</a:t>
            </a:fld>
            <a:endParaRPr lang="en-US"/>
          </a:p>
        </p:txBody>
      </p:sp>
    </p:spTree>
    <p:extLst>
      <p:ext uri="{BB962C8B-B14F-4D97-AF65-F5344CB8AC3E}">
        <p14:creationId xmlns:p14="http://schemas.microsoft.com/office/powerpoint/2010/main" val="333844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cs typeface="Arial" pitchFamily="34" charset="0"/>
              </a:rPr>
              <a:t>The degree to which the research question has </a:t>
            </a:r>
            <a:r>
              <a:rPr lang="en-US" b="0" dirty="0">
                <a:latin typeface="Arial" pitchFamily="34" charset="0"/>
                <a:cs typeface="Arial" pitchFamily="34" charset="0"/>
              </a:rPr>
              <a:t>been crystallized or structured </a:t>
            </a:r>
            <a:r>
              <a:rPr lang="en-US" dirty="0">
                <a:latin typeface="Arial" pitchFamily="34" charset="0"/>
                <a:cs typeface="Arial" pitchFamily="34" charset="0"/>
              </a:rPr>
              <a:t>defines two classifications</a:t>
            </a:r>
            <a:r>
              <a:rPr lang="en-US" baseline="0" dirty="0">
                <a:latin typeface="Arial" pitchFamily="34" charset="0"/>
                <a:cs typeface="Arial" pitchFamily="34" charset="0"/>
              </a:rPr>
              <a:t> of research</a:t>
            </a:r>
            <a:r>
              <a:rPr lang="en-US" dirty="0">
                <a:latin typeface="Arial" pitchFamily="34" charset="0"/>
                <a:cs typeface="Arial" pitchFamily="34" charset="0"/>
              </a:rPr>
              <a:t>. </a:t>
            </a:r>
          </a:p>
          <a:p>
            <a:pPr eaLnBrk="1" hangingPunct="1">
              <a:buFontTx/>
              <a:buChar char="•"/>
            </a:pPr>
            <a:r>
              <a:rPr lang="en-US" b="1" dirty="0">
                <a:latin typeface="Arial" pitchFamily="34" charset="0"/>
                <a:cs typeface="Arial" pitchFamily="34" charset="0"/>
              </a:rPr>
              <a:t>Exploratory studies </a:t>
            </a:r>
            <a:r>
              <a:rPr lang="en-US" dirty="0">
                <a:latin typeface="Arial" pitchFamily="34" charset="0"/>
                <a:cs typeface="Arial" pitchFamily="34" charset="0"/>
              </a:rPr>
              <a:t>are used when the research question is still fluid or undetermined. The goal of exploration is to develop hypotheses or questions for future research. We discussed exploration extensively in </a:t>
            </a:r>
            <a:r>
              <a:rPr lang="en-US" b="1" dirty="0">
                <a:latin typeface="Arial" pitchFamily="34" charset="0"/>
                <a:cs typeface="Arial" pitchFamily="34" charset="0"/>
              </a:rPr>
              <a:t>Chapter 3</a:t>
            </a:r>
          </a:p>
          <a:p>
            <a:pPr eaLnBrk="1" hangingPunct="1">
              <a:buFontTx/>
              <a:buChar char="•"/>
            </a:pPr>
            <a:r>
              <a:rPr lang="en-US" b="1" dirty="0">
                <a:latin typeface="Arial" pitchFamily="34" charset="0"/>
                <a:cs typeface="Arial" pitchFamily="34" charset="0"/>
              </a:rPr>
              <a:t>Formal studies </a:t>
            </a:r>
            <a:r>
              <a:rPr lang="en-US" dirty="0">
                <a:latin typeface="Arial" pitchFamily="34" charset="0"/>
                <a:cs typeface="Arial" pitchFamily="34" charset="0"/>
              </a:rPr>
              <a:t>are used when the research question is fully developed and there are hypotheses to be examined. </a:t>
            </a:r>
          </a:p>
          <a:p>
            <a:pPr eaLnBrk="1" hangingPunct="1">
              <a:buFontTx/>
              <a:buChar char="•"/>
            </a:pPr>
            <a:endParaRPr lang="en-US" dirty="0">
              <a:latin typeface="Arial" pitchFamily="34" charset="0"/>
              <a:cs typeface="Arial" pitchFamily="34" charset="0"/>
            </a:endParaRPr>
          </a:p>
          <a:p>
            <a:pPr eaLnBrk="1" hangingPunct="1">
              <a:buFontTx/>
              <a:buNone/>
            </a:pPr>
            <a:r>
              <a:rPr lang="en-US" dirty="0">
                <a:latin typeface="Arial" pitchFamily="34" charset="0"/>
                <a:cs typeface="Arial" pitchFamily="34" charset="0"/>
              </a:rPr>
              <a:t>You may choose to unhide this slide and the next if you believe a review is necessary (right click the slide in the slide panel on the left, click HIDE SLIDE option).</a:t>
            </a:r>
          </a:p>
          <a:p>
            <a:pPr eaLnBrk="1" hangingPunct="1">
              <a:buFontTx/>
              <a:buNone/>
            </a:pPr>
            <a:endParaRPr lang="en-US" dirty="0">
              <a:latin typeface="Arial" pitchFamily="34" charset="0"/>
              <a:cs typeface="Arial" pitchFamily="34" charset="0"/>
            </a:endParaRPr>
          </a:p>
          <a:p>
            <a:pPr eaLnBrk="1" hangingPunct="1">
              <a:buFontTx/>
              <a:buNone/>
            </a:pPr>
            <a:r>
              <a:rPr lang="en-US" dirty="0">
                <a:latin typeface="Arial" pitchFamily="34" charset="0"/>
                <a:cs typeface="Arial" pitchFamily="34" charset="0"/>
              </a:rPr>
              <a:t>PHOTO</a:t>
            </a:r>
            <a:r>
              <a:rPr lang="en-US" baseline="0" dirty="0">
                <a:latin typeface="Arial" pitchFamily="34" charset="0"/>
                <a:cs typeface="Arial" pitchFamily="34" charset="0"/>
              </a:rPr>
              <a:t> CREDIT</a:t>
            </a:r>
          </a:p>
          <a:p>
            <a:pPr eaLnBrk="1" hangingPunct="1">
              <a:buFontTx/>
              <a:buNone/>
            </a:pPr>
            <a:r>
              <a:rPr lang="en-US" dirty="0">
                <a:latin typeface="Arial" pitchFamily="34" charset="0"/>
                <a:cs typeface="Arial" pitchFamily="34" charset="0"/>
              </a:rPr>
              <a:t>©enis izgi/Getty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9</a:t>
            </a:fld>
            <a:endParaRPr lang="en-US"/>
          </a:p>
        </p:txBody>
      </p:sp>
    </p:spTree>
    <p:extLst>
      <p:ext uri="{BB962C8B-B14F-4D97-AF65-F5344CB8AC3E}">
        <p14:creationId xmlns:p14="http://schemas.microsoft.com/office/powerpoint/2010/main" val="158169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A </a:t>
            </a:r>
            <a:r>
              <a:rPr lang="en-US" sz="1200" b="1" dirty="0">
                <a:latin typeface="Arial" pitchFamily="34" charset="0"/>
                <a:cs typeface="Arial" pitchFamily="34" charset="0"/>
              </a:rPr>
              <a:t>census</a:t>
            </a:r>
            <a:r>
              <a:rPr lang="en-US" sz="1200" dirty="0">
                <a:latin typeface="Arial" pitchFamily="34" charset="0"/>
                <a:cs typeface="Arial" pitchFamily="34" charset="0"/>
              </a:rPr>
              <a:t> requires that you take information from all elements </a:t>
            </a:r>
            <a:r>
              <a:rPr lang="en-US" sz="1200" baseline="0" dirty="0">
                <a:latin typeface="Arial" pitchFamily="34" charset="0"/>
                <a:cs typeface="Arial" pitchFamily="34" charset="0"/>
              </a:rPr>
              <a:t>of the target population (e.g., drain the blood from a body).</a:t>
            </a:r>
          </a:p>
          <a:p>
            <a:r>
              <a:rPr lang="en-US" sz="1200" baseline="0" dirty="0">
                <a:latin typeface="Arial" pitchFamily="34" charset="0"/>
                <a:cs typeface="Arial" pitchFamily="34" charset="0"/>
              </a:rPr>
              <a:t>A </a:t>
            </a:r>
            <a:r>
              <a:rPr lang="en-US" sz="1200" b="1" baseline="0" dirty="0">
                <a:latin typeface="Arial" pitchFamily="34" charset="0"/>
                <a:cs typeface="Arial" pitchFamily="34" charset="0"/>
              </a:rPr>
              <a:t>sample</a:t>
            </a:r>
            <a:r>
              <a:rPr lang="en-US" sz="1200" baseline="0" dirty="0">
                <a:latin typeface="Arial" pitchFamily="34" charset="0"/>
                <a:cs typeface="Arial" pitchFamily="34" charset="0"/>
              </a:rPr>
              <a:t> requires that you take only some elements from the target population (e.g., use a drop of blood from a body).</a:t>
            </a:r>
          </a:p>
          <a:p>
            <a:endParaRPr lang="en-US" sz="1200" baseline="0" dirty="0">
              <a:latin typeface="Arial" pitchFamily="34" charset="0"/>
              <a:cs typeface="Arial" pitchFamily="34" charset="0"/>
            </a:endParaRPr>
          </a:p>
          <a:p>
            <a:r>
              <a:rPr lang="en-US" sz="1200" baseline="0" dirty="0">
                <a:latin typeface="Arial" pitchFamily="34" charset="0"/>
                <a:cs typeface="Arial" pitchFamily="34" charset="0"/>
              </a:rPr>
              <a:t>PHOTO CREDIT</a:t>
            </a:r>
          </a:p>
          <a:p>
            <a:r>
              <a:rPr lang="en-US" sz="1200" dirty="0">
                <a:latin typeface="Arial" pitchFamily="34" charset="0"/>
                <a:cs typeface="Arial" pitchFamily="34" charset="0"/>
              </a:rPr>
              <a:t>WLADIMIR BULGAR/Getty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10</a:t>
            </a:fld>
            <a:endParaRPr lang="en-US"/>
          </a:p>
        </p:txBody>
      </p:sp>
    </p:spTree>
    <p:extLst>
      <p:ext uri="{BB962C8B-B14F-4D97-AF65-F5344CB8AC3E}">
        <p14:creationId xmlns:p14="http://schemas.microsoft.com/office/powerpoint/2010/main" val="335218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ctrTitle"/>
          </p:nvPr>
        </p:nvSpPr>
        <p:spPr>
          <a:xfrm>
            <a:off x="228600" y="275575"/>
            <a:ext cx="8549640" cy="1214896"/>
          </a:xfrm>
        </p:spPr>
        <p:txBody>
          <a:bodyPr>
            <a:normAutofit/>
          </a:bodyPr>
          <a:lstStyle>
            <a:lvl1pPr>
              <a:defRPr sz="4000">
                <a:latin typeface="Georgia headings"/>
              </a:defRPr>
            </a:lvl1pPr>
          </a:lstStyle>
          <a:p>
            <a:r>
              <a:rPr lang="en-US" dirty="0"/>
              <a:t>Click to edit Master title style</a:t>
            </a:r>
          </a:p>
        </p:txBody>
      </p:sp>
      <p:sp>
        <p:nvSpPr>
          <p:cNvPr id="14" name="Content Placeholder 13"/>
          <p:cNvSpPr>
            <a:spLocks noGrp="1"/>
          </p:cNvSpPr>
          <p:nvPr>
            <p:ph sz="quarter" idx="10"/>
          </p:nvPr>
        </p:nvSpPr>
        <p:spPr>
          <a:xfrm>
            <a:off x="533400" y="2209800"/>
            <a:ext cx="7848600" cy="609600"/>
          </a:xfrm>
        </p:spPr>
        <p:txBody>
          <a:bodyPr>
            <a:noAutofit/>
          </a:bodyPr>
          <a:lstStyle>
            <a:lvl1pPr algn="ctr">
              <a:defRPr sz="2400">
                <a:latin typeface="Georgia body"/>
              </a:defRPr>
            </a:lvl1pPr>
            <a:lvl2pPr algn="ctr">
              <a:defRPr sz="2000">
                <a:latin typeface="Georgia body"/>
              </a:defRPr>
            </a:lvl2pPr>
            <a:lvl3pPr algn="ctr">
              <a:defRPr sz="1800">
                <a:latin typeface="Georgia body"/>
              </a:defRPr>
            </a:lvl3pPr>
            <a:lvl4pPr algn="ctr">
              <a:defRPr sz="1600">
                <a:latin typeface="Georgia body"/>
              </a:defRPr>
            </a:lvl4pPr>
            <a:lvl5pPr algn="ctr">
              <a:defRPr sz="1600">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1"/>
          </p:nvPr>
        </p:nvSpPr>
        <p:spPr>
          <a:xfrm>
            <a:off x="914400" y="1600200"/>
            <a:ext cx="74676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traight Connector 6"/>
          <p:cNvSpPr>
            <a:spLocks noChangeShapeType="1"/>
          </p:cNvSpPr>
          <p:nvPr userDrawn="1"/>
        </p:nvSpPr>
        <p:spPr bwMode="auto">
          <a:xfrm>
            <a:off x="152400" y="28956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4-</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549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0"/>
            <a:ext cx="2743200" cy="18288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4-</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4575752" y="1749425"/>
            <a:ext cx="24384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609600" y="3962400"/>
            <a:ext cx="24384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2"/>
          </p:nvPr>
        </p:nvSpPr>
        <p:spPr>
          <a:xfrm>
            <a:off x="4178300" y="3810000"/>
            <a:ext cx="4432300" cy="160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37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2819400" cy="10668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4568825" y="1828800"/>
            <a:ext cx="3279775" cy="9906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990600" y="4343400"/>
            <a:ext cx="3048000" cy="13716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5562600" y="4343400"/>
            <a:ext cx="2286000" cy="12192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txBox="1">
            <a:spLocks/>
          </p:cNvSpPr>
          <p:nvPr userDrawn="1"/>
        </p:nvSpPr>
        <p:spPr>
          <a:xfrm>
            <a:off x="889000" y="648766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3"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4-</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3831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13C8B-C805-4E97-A6CC-A5114484CE4C}" type="datetimeFigureOut">
              <a:rPr lang="en-US" smtClean="0"/>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5225A-B34D-4F05-B1C4-A4F773DDA995}" type="slidenum">
              <a:rPr lang="en-US" smtClean="0"/>
              <a:t>‹#›</a:t>
            </a:fld>
            <a:endParaRPr lang="en-US"/>
          </a:p>
        </p:txBody>
      </p:sp>
    </p:spTree>
    <p:extLst>
      <p:ext uri="{BB962C8B-B14F-4D97-AF65-F5344CB8AC3E}">
        <p14:creationId xmlns:p14="http://schemas.microsoft.com/office/powerpoint/2010/main" val="64069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8600" y="228600"/>
            <a:ext cx="8686800" cy="1447800"/>
          </a:xfrm>
        </p:spPr>
        <p:txBody>
          <a:bodyPr anchor="t">
            <a:noAutofit/>
          </a:bodyPr>
          <a:lstStyle/>
          <a:p>
            <a:pPr algn="l"/>
            <a:r>
              <a:rPr lang="en-US" sz="3200" dirty="0"/>
              <a:t>Business Research Methods</a:t>
            </a:r>
            <a:br>
              <a:rPr lang="en-US" sz="3200" dirty="0"/>
            </a:br>
            <a:r>
              <a:rPr lang="en-US" sz="3200" dirty="0"/>
              <a:t>Thirteenth Edition</a:t>
            </a:r>
            <a:br>
              <a:rPr lang="en-US" sz="3200" dirty="0"/>
            </a:br>
            <a:r>
              <a:rPr lang="en-US" sz="3200" dirty="0"/>
              <a:t>Pamela S. Schindler</a:t>
            </a:r>
          </a:p>
        </p:txBody>
      </p:sp>
      <p:sp>
        <p:nvSpPr>
          <p:cNvPr id="10" name="Subtitle 2"/>
          <p:cNvSpPr>
            <a:spLocks noGrp="1"/>
          </p:cNvSpPr>
          <p:nvPr>
            <p:ph sz="quarter" idx="11"/>
          </p:nvPr>
        </p:nvSpPr>
        <p:spPr>
          <a:xfrm>
            <a:off x="304800" y="1783080"/>
            <a:ext cx="8534400" cy="502920"/>
          </a:xfrm>
        </p:spPr>
        <p:txBody>
          <a:bodyPr>
            <a:noAutofit/>
          </a:bodyPr>
          <a:lstStyle/>
          <a:p>
            <a:pPr marL="0" indent="0" algn="ctr">
              <a:buNone/>
            </a:pPr>
            <a:r>
              <a:rPr lang="en-US" sz="3000" b="1" dirty="0">
                <a:latin typeface="Georgia body"/>
              </a:rPr>
              <a:t>Chapter 4</a:t>
            </a:r>
          </a:p>
        </p:txBody>
      </p:sp>
      <p:sp>
        <p:nvSpPr>
          <p:cNvPr id="8" name="Subtitle 1"/>
          <p:cNvSpPr>
            <a:spLocks noGrp="1"/>
          </p:cNvSpPr>
          <p:nvPr>
            <p:ph sz="quarter" idx="10"/>
          </p:nvPr>
        </p:nvSpPr>
        <p:spPr>
          <a:xfrm>
            <a:off x="381000" y="2362200"/>
            <a:ext cx="8382000" cy="457200"/>
          </a:xfrm>
        </p:spPr>
        <p:txBody>
          <a:bodyPr/>
          <a:lstStyle/>
          <a:p>
            <a:pPr marL="0" indent="0">
              <a:buNone/>
            </a:pPr>
            <a:r>
              <a:rPr lang="en-US" sz="2800" cap="all" dirty="0"/>
              <a:t>Stage 2: RESearcH DesigN: AN Overview</a:t>
            </a:r>
          </a:p>
        </p:txBody>
      </p:sp>
      <p:pic>
        <p:nvPicPr>
          <p:cNvPr id="1026" name="Picture 2" descr="Book cover reads title, edition number, and name of the author as follows: &quot;Business Research Methods” “Thirteenth Edition,” and “Pamela S. Schindler.” A photo on the cover page shows the android application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725" y="3085693"/>
            <a:ext cx="2132275" cy="276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15"/>
          <p:cNvSpPr>
            <a:spLocks noGrp="1"/>
          </p:cNvSpPr>
          <p:nvPr/>
        </p:nvSpPr>
        <p:spPr>
          <a:xfrm>
            <a:off x="304800" y="6172200"/>
            <a:ext cx="80772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1"/>
              </a:buClr>
              <a:buFont typeface="Arial" panose="020B0604020202020204" pitchFamily="34" charset="0"/>
              <a:buChar char="•"/>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1"/>
              </a:buClr>
              <a:buFont typeface="Arial" panose="020B0604020202020204" pitchFamily="34" charset="0"/>
              <a:buChar char="–"/>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1"/>
              </a:buClr>
              <a:buFont typeface="Arial" panose="020B0604020202020204" pitchFamily="34" charset="0"/>
              <a:buChar char="•"/>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1"/>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1"/>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Tx/>
              <a:buNone/>
              <a:defRPr/>
            </a:pPr>
            <a:r>
              <a:rPr lang="en-US" sz="1200" dirty="0">
                <a:latin typeface="Book Antiqua" pitchFamily="18" charset="0"/>
                <a:cs typeface="Arial" pitchFamily="34" charset="0"/>
              </a:rPr>
              <a:t>©2019 McGraw-Hill Education. All rights reserved. Authorized only for instructor use in the classroom. No reproduction or further distribution permitted without the prior written consent of McGraw-Hill Education.</a:t>
            </a:r>
          </a:p>
        </p:txBody>
      </p:sp>
      <p:sp>
        <p:nvSpPr>
          <p:cNvPr id="2" name="Dikdörtgen 1">
            <a:extLst>
              <a:ext uri="{FF2B5EF4-FFF2-40B4-BE49-F238E27FC236}">
                <a16:creationId xmlns:a16="http://schemas.microsoft.com/office/drawing/2014/main" id="{8AB97770-25A4-433A-A7C9-A134DB9C784D}"/>
              </a:ext>
            </a:extLst>
          </p:cNvPr>
          <p:cNvSpPr/>
          <p:nvPr/>
        </p:nvSpPr>
        <p:spPr>
          <a:xfrm>
            <a:off x="381000" y="5315634"/>
            <a:ext cx="5943600" cy="646331"/>
          </a:xfrm>
          <a:prstGeom prst="rect">
            <a:avLst/>
          </a:prstGeom>
        </p:spPr>
        <p:txBody>
          <a:bodyPr wrap="square">
            <a:spAutoFit/>
          </a:bodyPr>
          <a:lstStyle/>
          <a:p>
            <a:r>
              <a:rPr lang="en-US" b="1" dirty="0">
                <a:latin typeface="Arial" pitchFamily="34" charset="0"/>
                <a:cs typeface="Arial" pitchFamily="34" charset="0"/>
              </a:rPr>
              <a:t>introduces the major descriptors and types of research design</a:t>
            </a:r>
            <a:endParaRPr lang="en-US" b="1" dirty="0"/>
          </a:p>
        </p:txBody>
      </p:sp>
    </p:spTree>
    <p:extLst>
      <p:ext uri="{BB962C8B-B14F-4D97-AF65-F5344CB8AC3E}">
        <p14:creationId xmlns:p14="http://schemas.microsoft.com/office/powerpoint/2010/main" val="322263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600" dirty="0"/>
              <a:t>Sampling Design</a:t>
            </a:r>
          </a:p>
        </p:txBody>
      </p:sp>
      <p:sp>
        <p:nvSpPr>
          <p:cNvPr id="8" name="Content Placeholder 7"/>
          <p:cNvSpPr>
            <a:spLocks noGrp="1"/>
          </p:cNvSpPr>
          <p:nvPr>
            <p:ph idx="1"/>
          </p:nvPr>
        </p:nvSpPr>
        <p:spPr>
          <a:xfrm>
            <a:off x="590779" y="2072640"/>
            <a:ext cx="4514621" cy="4023360"/>
          </a:xfrm>
        </p:spPr>
        <p:txBody>
          <a:bodyPr>
            <a:normAutofit fontScale="85000" lnSpcReduction="10000"/>
          </a:bodyPr>
          <a:lstStyle/>
          <a:p>
            <a:r>
              <a:rPr lang="en-US" dirty="0">
                <a:latin typeface="Arial" pitchFamily="34" charset="0"/>
                <a:cs typeface="Arial" pitchFamily="34" charset="0"/>
              </a:rPr>
              <a:t>A </a:t>
            </a:r>
            <a:r>
              <a:rPr lang="en-US" b="1" dirty="0">
                <a:latin typeface="Arial" pitchFamily="34" charset="0"/>
                <a:cs typeface="Arial" pitchFamily="34" charset="0"/>
              </a:rPr>
              <a:t>census</a:t>
            </a:r>
            <a:r>
              <a:rPr lang="en-US" dirty="0">
                <a:latin typeface="Arial" pitchFamily="34" charset="0"/>
                <a:cs typeface="Arial" pitchFamily="34" charset="0"/>
              </a:rPr>
              <a:t> requires that you take information from all elements of the target population (e.g., drain the blood from a body).</a:t>
            </a:r>
          </a:p>
          <a:p>
            <a:r>
              <a:rPr lang="en-US" dirty="0">
                <a:latin typeface="Arial" pitchFamily="34" charset="0"/>
                <a:cs typeface="Arial" pitchFamily="34" charset="0"/>
              </a:rPr>
              <a:t>A </a:t>
            </a:r>
            <a:r>
              <a:rPr lang="en-US" b="1" dirty="0">
                <a:latin typeface="Arial" pitchFamily="34" charset="0"/>
                <a:cs typeface="Arial" pitchFamily="34" charset="0"/>
              </a:rPr>
              <a:t>sample</a:t>
            </a:r>
            <a:r>
              <a:rPr lang="en-US" dirty="0">
                <a:latin typeface="Arial" pitchFamily="34" charset="0"/>
                <a:cs typeface="Arial" pitchFamily="34" charset="0"/>
              </a:rPr>
              <a:t> requires that you take only some elements from the target population (e.g., use a drop of blood from a body</a:t>
            </a:r>
          </a:p>
        </p:txBody>
      </p:sp>
      <p:pic>
        <p:nvPicPr>
          <p:cNvPr id="16" name="Picture 2" descr="A photo of a sample of blood being put on a microscope slide.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30594" y="2057401"/>
            <a:ext cx="318000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44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Data Collection Design: The Method</a:t>
            </a:r>
          </a:p>
        </p:txBody>
      </p:sp>
      <p:sp>
        <p:nvSpPr>
          <p:cNvPr id="3" name="Content Placeholder 2"/>
          <p:cNvSpPr>
            <a:spLocks noGrp="1"/>
          </p:cNvSpPr>
          <p:nvPr>
            <p:ph idx="1"/>
          </p:nvPr>
        </p:nvSpPr>
        <p:spPr>
          <a:xfrm>
            <a:off x="191348" y="1600201"/>
            <a:ext cx="4380652" cy="1676399"/>
          </a:xfrm>
        </p:spPr>
        <p:txBody>
          <a:bodyPr>
            <a:noAutofit/>
          </a:bodyPr>
          <a:lstStyle/>
          <a:p>
            <a:pPr marL="0" indent="0">
              <a:buNone/>
            </a:pPr>
            <a:r>
              <a:rPr lang="en-US" sz="2000" b="1" dirty="0">
                <a:latin typeface="Arial" pitchFamily="34" charset="0"/>
                <a:cs typeface="Arial" pitchFamily="34" charset="0"/>
              </a:rPr>
              <a:t>Monitoring</a:t>
            </a:r>
            <a:r>
              <a:rPr lang="tr-TR" sz="2000" b="1" dirty="0">
                <a:latin typeface="Arial" pitchFamily="34" charset="0"/>
                <a:cs typeface="Arial" pitchFamily="34" charset="0"/>
              </a:rPr>
              <a:t>: </a:t>
            </a:r>
            <a:r>
              <a:rPr lang="en-US" sz="2000" dirty="0">
                <a:latin typeface="Arial" pitchFamily="34" charset="0"/>
                <a:cs typeface="Arial" pitchFamily="34" charset="0"/>
              </a:rPr>
              <a:t>collections information by observation from a unit of the target population, either electronic or in person</a:t>
            </a:r>
            <a:r>
              <a:rPr lang="en-US" sz="2800" dirty="0">
                <a:latin typeface="Arial" pitchFamily="34" charset="0"/>
                <a:cs typeface="Arial" pitchFamily="34" charset="0"/>
              </a:rPr>
              <a:t>.</a:t>
            </a:r>
          </a:p>
          <a:p>
            <a:pPr marL="0" indent="0" algn="ctr">
              <a:buNone/>
            </a:pPr>
            <a:endParaRPr lang="en-US" sz="2800" dirty="0">
              <a:latin typeface="Arial" pitchFamily="34" charset="0"/>
              <a:cs typeface="Arial" pitchFamily="34" charset="0"/>
            </a:endParaRPr>
          </a:p>
        </p:txBody>
      </p:sp>
      <p:pic>
        <p:nvPicPr>
          <p:cNvPr id="9" name="Picture 2" descr="A photo shows a person scanning a code on a piece of clothing with their smartphon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1348" y="3425890"/>
            <a:ext cx="3646740" cy="277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0"/>
          </p:nvPr>
        </p:nvSpPr>
        <p:spPr>
          <a:xfrm>
            <a:off x="4953000" y="1904999"/>
            <a:ext cx="3810000" cy="970059"/>
          </a:xfrm>
        </p:spPr>
        <p:txBody>
          <a:bodyPr>
            <a:noAutofit/>
          </a:bodyPr>
          <a:lstStyle/>
          <a:p>
            <a:pPr marL="0" indent="0" algn="ctr">
              <a:buNone/>
            </a:pPr>
            <a:r>
              <a:rPr lang="en-US" sz="2000" b="1" dirty="0">
                <a:latin typeface="Arial" pitchFamily="34" charset="0"/>
                <a:cs typeface="Arial" pitchFamily="34" charset="0"/>
              </a:rPr>
              <a:t>Communication</a:t>
            </a:r>
            <a:r>
              <a:rPr lang="tr-TR" sz="2000" b="1" dirty="0">
                <a:latin typeface="Arial" pitchFamily="34" charset="0"/>
                <a:cs typeface="Arial" pitchFamily="34" charset="0"/>
              </a:rPr>
              <a:t>: </a:t>
            </a:r>
            <a:r>
              <a:rPr lang="en-US" sz="2000" dirty="0">
                <a:solidFill>
                  <a:prstClr val="black"/>
                </a:solidFill>
                <a:latin typeface="Arial" pitchFamily="34" charset="0"/>
                <a:cs typeface="Arial" pitchFamily="34" charset="0"/>
              </a:rPr>
              <a:t>collects information by talking with a member of the target population</a:t>
            </a:r>
            <a:endParaRPr lang="en-US" sz="2000" dirty="0">
              <a:latin typeface="Arial" pitchFamily="34" charset="0"/>
              <a:cs typeface="Arial" pitchFamily="34" charset="0"/>
            </a:endParaRPr>
          </a:p>
        </p:txBody>
      </p:sp>
      <p:pic>
        <p:nvPicPr>
          <p:cNvPr id="8" name="Picture 3" descr="A photo shows a man and woman looking at a handheld computer scre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860"/>
          <a:stretch/>
        </p:blipFill>
        <p:spPr bwMode="auto">
          <a:xfrm>
            <a:off x="4923453" y="3133821"/>
            <a:ext cx="3814621" cy="3068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57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97DC5ACC-F65B-4BE2-B330-92BD6B768289}"/>
              </a:ext>
            </a:extLst>
          </p:cNvPr>
          <p:cNvSpPr/>
          <p:nvPr/>
        </p:nvSpPr>
        <p:spPr>
          <a:xfrm>
            <a:off x="609600" y="612844"/>
            <a:ext cx="7924800" cy="5632311"/>
          </a:xfrm>
          <a:prstGeom prst="rect">
            <a:avLst/>
          </a:prstGeom>
        </p:spPr>
        <p:txBody>
          <a:bodyPr wrap="square">
            <a:spAutoFit/>
          </a:bodyPr>
          <a:lstStyle/>
          <a:p>
            <a:r>
              <a:rPr lang="en-US" sz="1200" dirty="0">
                <a:latin typeface="Arial" pitchFamily="34" charset="0"/>
                <a:cs typeface="Arial" pitchFamily="34" charset="0"/>
              </a:rPr>
              <a:t>Objective of the study (highlighted in this slide and the next four slides)</a:t>
            </a:r>
          </a:p>
          <a:p>
            <a:pPr marL="628650" lvl="1" indent="-171450">
              <a:buFont typeface="Arial" panose="020B0604020202020204" pitchFamily="34" charset="0"/>
              <a:buChar char="•"/>
            </a:pPr>
            <a:r>
              <a:rPr lang="en-US" sz="1200" b="1" dirty="0">
                <a:latin typeface="Arial" pitchFamily="34" charset="0"/>
                <a:cs typeface="Arial" pitchFamily="34" charset="0"/>
              </a:rPr>
              <a:t>Reporting</a:t>
            </a:r>
            <a:r>
              <a:rPr lang="en-US" sz="1200" dirty="0">
                <a:latin typeface="Arial" pitchFamily="34" charset="0"/>
                <a:cs typeface="Arial" pitchFamily="34" charset="0"/>
              </a:rPr>
              <a:t> (who, what, when, where, how—in the past)</a:t>
            </a:r>
          </a:p>
          <a:p>
            <a:pPr marL="628650" lvl="1" indent="-171450">
              <a:buFont typeface="Arial" panose="020B0604020202020204" pitchFamily="34" charset="0"/>
              <a:buChar char="•"/>
            </a:pPr>
            <a:r>
              <a:rPr lang="en-US" sz="1200" b="1" dirty="0">
                <a:latin typeface="Arial" pitchFamily="34" charset="0"/>
                <a:cs typeface="Arial" pitchFamily="34" charset="0"/>
              </a:rPr>
              <a:t>Descriptive</a:t>
            </a:r>
            <a:r>
              <a:rPr lang="en-US" sz="1200" dirty="0">
                <a:latin typeface="Arial" pitchFamily="34" charset="0"/>
                <a:cs typeface="Arial" pitchFamily="34" charset="0"/>
              </a:rPr>
              <a:t> (who, what, when, where, how—now)</a:t>
            </a:r>
          </a:p>
          <a:p>
            <a:pPr marL="628650" lvl="1" indent="-171450">
              <a:buFont typeface="Arial" panose="020B0604020202020204" pitchFamily="34" charset="0"/>
              <a:buChar char="•"/>
            </a:pPr>
            <a:r>
              <a:rPr lang="en-US" sz="1200" b="1" dirty="0">
                <a:latin typeface="Arial" pitchFamily="34" charset="0"/>
                <a:cs typeface="Arial" pitchFamily="34" charset="0"/>
              </a:rPr>
              <a:t>Causal-Explanatory</a:t>
            </a:r>
            <a:r>
              <a:rPr lang="en-US" sz="1200" dirty="0">
                <a:latin typeface="Arial" pitchFamily="34" charset="0"/>
                <a:cs typeface="Arial" pitchFamily="34" charset="0"/>
              </a:rPr>
              <a:t> (why, how—now)</a:t>
            </a:r>
          </a:p>
          <a:p>
            <a:pPr marL="628650" lvl="1" indent="-171450">
              <a:buFont typeface="Arial" panose="020B0604020202020204" pitchFamily="34" charset="0"/>
              <a:buChar char="•"/>
            </a:pPr>
            <a:r>
              <a:rPr lang="en-US" sz="1200" b="1" dirty="0">
                <a:latin typeface="Arial" pitchFamily="34" charset="0"/>
                <a:cs typeface="Arial" pitchFamily="34" charset="0"/>
              </a:rPr>
              <a:t>Causal-Predictive</a:t>
            </a:r>
            <a:r>
              <a:rPr lang="en-US" sz="1200" dirty="0">
                <a:latin typeface="Arial" pitchFamily="34" charset="0"/>
                <a:cs typeface="Arial" pitchFamily="34" charset="0"/>
              </a:rPr>
              <a:t> (what, why, in future)</a:t>
            </a:r>
          </a:p>
          <a:p>
            <a:r>
              <a:rPr lang="en-US" sz="1200" dirty="0">
                <a:latin typeface="Arial" pitchFamily="34" charset="0"/>
                <a:cs typeface="Arial" pitchFamily="34" charset="0"/>
              </a:rPr>
              <a:t>Researcher’s ability to manipulate variables being studied</a:t>
            </a:r>
          </a:p>
          <a:p>
            <a:pPr lvl="1"/>
            <a:r>
              <a:rPr lang="en-US" sz="1200" dirty="0">
                <a:latin typeface="Arial" pitchFamily="34" charset="0"/>
                <a:cs typeface="Arial" pitchFamily="34" charset="0"/>
              </a:rPr>
              <a:t>• </a:t>
            </a:r>
            <a:r>
              <a:rPr lang="en-US" sz="1200" b="1" dirty="0">
                <a:latin typeface="Arial" pitchFamily="34" charset="0"/>
                <a:cs typeface="Arial" pitchFamily="34" charset="0"/>
              </a:rPr>
              <a:t>Experimental</a:t>
            </a:r>
            <a:r>
              <a:rPr lang="en-US" sz="1200" dirty="0">
                <a:latin typeface="Arial" pitchFamily="34" charset="0"/>
                <a:cs typeface="Arial" pitchFamily="34" charset="0"/>
              </a:rPr>
              <a:t> (ability to manipulate)</a:t>
            </a:r>
          </a:p>
          <a:p>
            <a:pPr lvl="1"/>
            <a:r>
              <a:rPr lang="en-US" sz="1200" dirty="0">
                <a:latin typeface="Arial" pitchFamily="34" charset="0"/>
                <a:cs typeface="Arial" pitchFamily="34" charset="0"/>
              </a:rPr>
              <a:t>• </a:t>
            </a:r>
            <a:r>
              <a:rPr lang="en-US" sz="1200" b="1" i="1" dirty="0">
                <a:latin typeface="Arial" pitchFamily="34" charset="0"/>
                <a:cs typeface="Arial" pitchFamily="34" charset="0"/>
              </a:rPr>
              <a:t>Ex post facto </a:t>
            </a:r>
            <a:r>
              <a:rPr lang="en-US" sz="1200" dirty="0">
                <a:latin typeface="Arial" pitchFamily="34" charset="0"/>
                <a:cs typeface="Arial" pitchFamily="34" charset="0"/>
              </a:rPr>
              <a:t>(no ability to manipulate)</a:t>
            </a:r>
          </a:p>
          <a:p>
            <a:pPr lvl="1"/>
            <a:r>
              <a:rPr lang="en-US" sz="1200" dirty="0">
                <a:latin typeface="Arial" pitchFamily="34" charset="0"/>
                <a:cs typeface="Arial" pitchFamily="34" charset="0"/>
              </a:rPr>
              <a:t>The topical scope of the study </a:t>
            </a:r>
          </a:p>
          <a:p>
            <a:pPr lvl="1"/>
            <a:r>
              <a:rPr lang="en-US" sz="1200" dirty="0">
                <a:latin typeface="Arial" pitchFamily="34" charset="0"/>
                <a:cs typeface="Arial" pitchFamily="34" charset="0"/>
              </a:rPr>
              <a:t>• </a:t>
            </a:r>
            <a:r>
              <a:rPr lang="en-US" sz="1200" b="1" dirty="0">
                <a:latin typeface="Arial" pitchFamily="34" charset="0"/>
                <a:cs typeface="Arial" pitchFamily="34" charset="0"/>
              </a:rPr>
              <a:t>Statistical study </a:t>
            </a:r>
            <a:r>
              <a:rPr lang="en-US" sz="1200" dirty="0">
                <a:latin typeface="Arial" pitchFamily="34" charset="0"/>
                <a:cs typeface="Arial" pitchFamily="34" charset="0"/>
              </a:rPr>
              <a:t>(significant breadth, some depth)</a:t>
            </a:r>
          </a:p>
          <a:p>
            <a:pPr lvl="1"/>
            <a:r>
              <a:rPr lang="en-US" sz="1200" dirty="0">
                <a:latin typeface="Arial" pitchFamily="34" charset="0"/>
                <a:cs typeface="Arial" pitchFamily="34" charset="0"/>
              </a:rPr>
              <a:t>• </a:t>
            </a:r>
            <a:r>
              <a:rPr lang="en-US" sz="1200" b="1" dirty="0">
                <a:latin typeface="Arial" pitchFamily="34" charset="0"/>
                <a:cs typeface="Arial" pitchFamily="34" charset="0"/>
              </a:rPr>
              <a:t>Case study </a:t>
            </a:r>
            <a:r>
              <a:rPr lang="en-US" sz="1200" dirty="0">
                <a:latin typeface="Arial" pitchFamily="34" charset="0"/>
                <a:cs typeface="Arial" pitchFamily="34" charset="0"/>
              </a:rPr>
              <a:t>(little breadth, significant depth)</a:t>
            </a:r>
          </a:p>
          <a:p>
            <a:pPr lvl="0"/>
            <a:r>
              <a:rPr lang="en-US" sz="1200" dirty="0">
                <a:latin typeface="Arial" pitchFamily="34" charset="0"/>
                <a:cs typeface="Arial" pitchFamily="34" charset="0"/>
              </a:rPr>
              <a:t>The measurement emphasis of research techniques</a:t>
            </a:r>
          </a:p>
          <a:p>
            <a:pPr lvl="1"/>
            <a:r>
              <a:rPr lang="en-US" sz="1200" dirty="0">
                <a:latin typeface="Arial" pitchFamily="34" charset="0"/>
                <a:cs typeface="Arial" pitchFamily="34" charset="0"/>
              </a:rPr>
              <a:t>• </a:t>
            </a:r>
            <a:r>
              <a:rPr lang="en-US" sz="1200" b="1" dirty="0">
                <a:latin typeface="Arial" pitchFamily="34" charset="0"/>
                <a:cs typeface="Arial" pitchFamily="34" charset="0"/>
              </a:rPr>
              <a:t>Qualitative</a:t>
            </a:r>
            <a:r>
              <a:rPr lang="en-US" sz="1200" dirty="0">
                <a:latin typeface="Arial" pitchFamily="34" charset="0"/>
                <a:cs typeface="Arial" pitchFamily="34" charset="0"/>
              </a:rPr>
              <a:t> (emphasis on measures of meaning)</a:t>
            </a:r>
          </a:p>
          <a:p>
            <a:pPr lvl="1"/>
            <a:r>
              <a:rPr lang="en-US" sz="1200" dirty="0">
                <a:latin typeface="Arial" pitchFamily="34" charset="0"/>
                <a:cs typeface="Arial" pitchFamily="34" charset="0"/>
              </a:rPr>
              <a:t>• </a:t>
            </a:r>
            <a:r>
              <a:rPr lang="en-US" sz="1200" b="1" dirty="0">
                <a:latin typeface="Arial" pitchFamily="34" charset="0"/>
                <a:cs typeface="Arial" pitchFamily="34" charset="0"/>
              </a:rPr>
              <a:t>Quantitative</a:t>
            </a:r>
            <a:r>
              <a:rPr lang="en-US" sz="1200" dirty="0">
                <a:latin typeface="Arial" pitchFamily="34" charset="0"/>
                <a:cs typeface="Arial" pitchFamily="34" charset="0"/>
              </a:rPr>
              <a:t> (emphasis on measures of frequency)</a:t>
            </a:r>
          </a:p>
          <a:p>
            <a:r>
              <a:rPr lang="en-US" sz="1200" dirty="0">
                <a:latin typeface="Arial" pitchFamily="34" charset="0"/>
                <a:cs typeface="Arial" pitchFamily="34" charset="0"/>
              </a:rPr>
              <a:t>Complexity of design </a:t>
            </a:r>
          </a:p>
          <a:p>
            <a:pPr lvl="1"/>
            <a:r>
              <a:rPr lang="en-US" sz="1200" dirty="0">
                <a:latin typeface="Arial" pitchFamily="34" charset="0"/>
                <a:cs typeface="Arial" pitchFamily="34" charset="0"/>
              </a:rPr>
              <a:t>• </a:t>
            </a:r>
            <a:r>
              <a:rPr lang="en-US" sz="1200" b="1" dirty="0">
                <a:latin typeface="Arial" pitchFamily="34" charset="0"/>
                <a:cs typeface="Arial" pitchFamily="34" charset="0"/>
              </a:rPr>
              <a:t>Single-methodology study</a:t>
            </a:r>
          </a:p>
          <a:p>
            <a:pPr lvl="1"/>
            <a:r>
              <a:rPr lang="en-US" sz="1200" dirty="0">
                <a:latin typeface="Arial" pitchFamily="34" charset="0"/>
                <a:cs typeface="Arial" pitchFamily="34" charset="0"/>
              </a:rPr>
              <a:t>• </a:t>
            </a:r>
            <a:r>
              <a:rPr lang="en-US" sz="1200" b="1" dirty="0">
                <a:latin typeface="Arial" pitchFamily="34" charset="0"/>
                <a:cs typeface="Arial" pitchFamily="34" charset="0"/>
              </a:rPr>
              <a:t>Multiple-methodology study</a:t>
            </a:r>
          </a:p>
          <a:p>
            <a:r>
              <a:rPr lang="en-US" sz="1200" dirty="0">
                <a:latin typeface="Arial" pitchFamily="34" charset="0"/>
                <a:cs typeface="Arial" pitchFamily="34" charset="0"/>
              </a:rPr>
              <a:t>The method of data collection</a:t>
            </a:r>
          </a:p>
          <a:p>
            <a:pPr lvl="1"/>
            <a:r>
              <a:rPr lang="en-US" sz="1200" dirty="0">
                <a:latin typeface="Arial" pitchFamily="34" charset="0"/>
                <a:cs typeface="Arial" pitchFamily="34" charset="0"/>
              </a:rPr>
              <a:t>• </a:t>
            </a:r>
            <a:r>
              <a:rPr lang="en-US" sz="1200" b="1" dirty="0">
                <a:latin typeface="Arial" pitchFamily="34" charset="0"/>
                <a:cs typeface="Arial" pitchFamily="34" charset="0"/>
              </a:rPr>
              <a:t>Monitoring</a:t>
            </a:r>
          </a:p>
          <a:p>
            <a:pPr lvl="1"/>
            <a:r>
              <a:rPr lang="en-US" sz="1200" dirty="0">
                <a:latin typeface="Arial" pitchFamily="34" charset="0"/>
                <a:cs typeface="Arial" pitchFamily="34" charset="0"/>
              </a:rPr>
              <a:t>• </a:t>
            </a:r>
            <a:r>
              <a:rPr lang="en-US" sz="1200" b="1" dirty="0">
                <a:latin typeface="Arial" pitchFamily="34" charset="0"/>
                <a:cs typeface="Arial" pitchFamily="34" charset="0"/>
              </a:rPr>
              <a:t>Communication study</a:t>
            </a:r>
          </a:p>
          <a:p>
            <a:r>
              <a:rPr lang="en-US" sz="1200" dirty="0">
                <a:latin typeface="Arial" pitchFamily="34" charset="0"/>
                <a:cs typeface="Arial" pitchFamily="34" charset="0"/>
              </a:rPr>
              <a:t>The research environment </a:t>
            </a:r>
          </a:p>
          <a:p>
            <a:pPr lvl="1"/>
            <a:r>
              <a:rPr lang="en-US" sz="1200" dirty="0">
                <a:latin typeface="Arial" pitchFamily="34" charset="0"/>
                <a:cs typeface="Arial" pitchFamily="34" charset="0"/>
              </a:rPr>
              <a:t>• </a:t>
            </a:r>
            <a:r>
              <a:rPr lang="en-US" sz="1200" b="1" dirty="0">
                <a:latin typeface="Arial" pitchFamily="34" charset="0"/>
                <a:cs typeface="Arial" pitchFamily="34" charset="0"/>
              </a:rPr>
              <a:t>Field setting</a:t>
            </a:r>
          </a:p>
          <a:p>
            <a:pPr lvl="1"/>
            <a:r>
              <a:rPr lang="en-US" sz="1200" dirty="0">
                <a:latin typeface="Arial" pitchFamily="34" charset="0"/>
                <a:cs typeface="Arial" pitchFamily="34" charset="0"/>
              </a:rPr>
              <a:t>• </a:t>
            </a:r>
            <a:r>
              <a:rPr lang="en-US" sz="1200" b="1" dirty="0">
                <a:latin typeface="Arial" pitchFamily="34" charset="0"/>
                <a:cs typeface="Arial" pitchFamily="34" charset="0"/>
              </a:rPr>
              <a:t>Laboratory setting</a:t>
            </a:r>
          </a:p>
          <a:p>
            <a:pPr lvl="1"/>
            <a:r>
              <a:rPr lang="en-US" sz="1200" dirty="0">
                <a:latin typeface="Arial" pitchFamily="34" charset="0"/>
                <a:cs typeface="Arial" pitchFamily="34" charset="0"/>
              </a:rPr>
              <a:t>• </a:t>
            </a:r>
            <a:r>
              <a:rPr lang="en-US" sz="1200" b="1" dirty="0">
                <a:latin typeface="Arial" pitchFamily="34" charset="0"/>
                <a:cs typeface="Arial" pitchFamily="34" charset="0"/>
              </a:rPr>
              <a:t>Simulation</a:t>
            </a:r>
          </a:p>
          <a:p>
            <a:r>
              <a:rPr lang="en-US" sz="1200" dirty="0">
                <a:latin typeface="Arial" pitchFamily="34" charset="0"/>
                <a:cs typeface="Arial" pitchFamily="34" charset="0"/>
              </a:rPr>
              <a:t>The time dimension </a:t>
            </a:r>
          </a:p>
          <a:p>
            <a:pPr lvl="1"/>
            <a:r>
              <a:rPr lang="en-US" sz="1200" dirty="0">
                <a:latin typeface="Arial" pitchFamily="34" charset="0"/>
                <a:cs typeface="Arial" pitchFamily="34" charset="0"/>
              </a:rPr>
              <a:t>•</a:t>
            </a:r>
            <a:r>
              <a:rPr lang="en-US" sz="1200" b="1" dirty="0">
                <a:latin typeface="Arial" pitchFamily="34" charset="0"/>
                <a:cs typeface="Arial" pitchFamily="34" charset="0"/>
              </a:rPr>
              <a:t> Cross-sectional </a:t>
            </a:r>
            <a:r>
              <a:rPr lang="en-US" sz="1200" dirty="0">
                <a:latin typeface="Arial" pitchFamily="34" charset="0"/>
                <a:cs typeface="Arial" pitchFamily="34" charset="0"/>
              </a:rPr>
              <a:t>(one measurement at one point in time)</a:t>
            </a:r>
          </a:p>
          <a:p>
            <a:pPr lvl="1"/>
            <a:r>
              <a:rPr lang="en-US" sz="1200" dirty="0">
                <a:latin typeface="Arial" pitchFamily="34" charset="0"/>
                <a:cs typeface="Arial" pitchFamily="34" charset="0"/>
              </a:rPr>
              <a:t>• </a:t>
            </a:r>
            <a:r>
              <a:rPr lang="en-US" sz="1200" b="1" dirty="0">
                <a:latin typeface="Arial" pitchFamily="34" charset="0"/>
                <a:cs typeface="Arial" pitchFamily="34" charset="0"/>
              </a:rPr>
              <a:t>Longitudinal</a:t>
            </a:r>
            <a:r>
              <a:rPr lang="en-US" sz="1200" dirty="0">
                <a:latin typeface="Arial" pitchFamily="34" charset="0"/>
                <a:cs typeface="Arial" pitchFamily="34" charset="0"/>
              </a:rPr>
              <a:t> (many measurements in specified period of time)</a:t>
            </a:r>
          </a:p>
          <a:p>
            <a:r>
              <a:rPr lang="en-US" sz="1200" dirty="0">
                <a:latin typeface="Arial" pitchFamily="34" charset="0"/>
                <a:cs typeface="Arial" pitchFamily="34" charset="0"/>
              </a:rPr>
              <a:t>The participants’ research awareness of the research activity	</a:t>
            </a:r>
          </a:p>
          <a:p>
            <a:pPr lvl="1">
              <a:buFontTx/>
              <a:buChar char="•"/>
            </a:pPr>
            <a:r>
              <a:rPr lang="en-US" sz="1200" dirty="0">
                <a:latin typeface="Arial" pitchFamily="34" charset="0"/>
                <a:cs typeface="Arial" pitchFamily="34" charset="0"/>
              </a:rPr>
              <a:t> Actual routine</a:t>
            </a:r>
          </a:p>
          <a:p>
            <a:pPr lvl="1">
              <a:buFontTx/>
              <a:buChar char="•"/>
            </a:pPr>
            <a:r>
              <a:rPr lang="en-US" sz="1200" dirty="0">
                <a:latin typeface="Arial" pitchFamily="34" charset="0"/>
                <a:cs typeface="Arial" pitchFamily="34" charset="0"/>
              </a:rPr>
              <a:t> Modified routine</a:t>
            </a:r>
          </a:p>
        </p:txBody>
      </p:sp>
    </p:spTree>
    <p:extLst>
      <p:ext uri="{BB962C8B-B14F-4D97-AF65-F5344CB8AC3E}">
        <p14:creationId xmlns:p14="http://schemas.microsoft.com/office/powerpoint/2010/main" val="294708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Descriptive Studies</a:t>
            </a:r>
          </a:p>
        </p:txBody>
      </p:sp>
      <p:sp>
        <p:nvSpPr>
          <p:cNvPr id="3" name="Content Placeholder 2"/>
          <p:cNvSpPr>
            <a:spLocks noGrp="1"/>
          </p:cNvSpPr>
          <p:nvPr>
            <p:ph idx="1"/>
          </p:nvPr>
        </p:nvSpPr>
        <p:spPr>
          <a:xfrm>
            <a:off x="457200" y="1905001"/>
            <a:ext cx="4572000" cy="4190999"/>
          </a:xfrm>
        </p:spPr>
        <p:txBody>
          <a:bodyPr>
            <a:normAutofit/>
          </a:bodyPr>
          <a:lstStyle/>
          <a:p>
            <a:r>
              <a:rPr lang="en-US" sz="2600" dirty="0">
                <a:latin typeface="Arial" pitchFamily="34" charset="0"/>
                <a:cs typeface="Arial" pitchFamily="34" charset="0"/>
              </a:rPr>
              <a:t>Descriptions of population characteristics</a:t>
            </a:r>
          </a:p>
          <a:p>
            <a:r>
              <a:rPr lang="en-US" sz="2600" dirty="0">
                <a:latin typeface="Arial" pitchFamily="34" charset="0"/>
                <a:cs typeface="Arial" pitchFamily="34" charset="0"/>
              </a:rPr>
              <a:t>Estimates of frequency of characteristics</a:t>
            </a:r>
          </a:p>
          <a:p>
            <a:r>
              <a:rPr lang="en-US" sz="2600" dirty="0">
                <a:latin typeface="Arial" pitchFamily="34" charset="0"/>
                <a:cs typeface="Arial" pitchFamily="34" charset="0"/>
              </a:rPr>
              <a:t>Discovery of associations among variables</a:t>
            </a:r>
          </a:p>
        </p:txBody>
      </p:sp>
      <p:pic>
        <p:nvPicPr>
          <p:cNvPr id="5" name="Picture 4" descr="A photo shows a survey questionaire example from the Community Harvest Festiv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529" y="1905000"/>
            <a:ext cx="3326583" cy="3749223"/>
          </a:xfrm>
          <a:prstGeom prst="rect">
            <a:avLst/>
          </a:prstGeom>
        </p:spPr>
      </p:pic>
    </p:spTree>
    <p:extLst>
      <p:ext uri="{BB962C8B-B14F-4D97-AF65-F5344CB8AC3E}">
        <p14:creationId xmlns:p14="http://schemas.microsoft.com/office/powerpoint/2010/main" val="294286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Topical Scope (1 of 2)</a:t>
            </a:r>
          </a:p>
        </p:txBody>
      </p:sp>
      <p:sp>
        <p:nvSpPr>
          <p:cNvPr id="8" name="Content Placeholder 7"/>
          <p:cNvSpPr>
            <a:spLocks noGrp="1"/>
          </p:cNvSpPr>
          <p:nvPr>
            <p:ph idx="1"/>
          </p:nvPr>
        </p:nvSpPr>
        <p:spPr>
          <a:xfrm>
            <a:off x="762000" y="1905001"/>
            <a:ext cx="3200400" cy="609599"/>
          </a:xfrm>
        </p:spPr>
        <p:txBody>
          <a:bodyPr>
            <a:noAutofit/>
          </a:bodyPr>
          <a:lstStyle/>
          <a:p>
            <a:pPr marL="0" indent="0" algn="ctr">
              <a:buNone/>
            </a:pPr>
            <a:r>
              <a:rPr lang="en-US" sz="2800" dirty="0">
                <a:latin typeface="Arial" pitchFamily="34" charset="0"/>
                <a:cs typeface="Arial" pitchFamily="34" charset="0"/>
              </a:rPr>
              <a:t>Statistical Study</a:t>
            </a:r>
          </a:p>
        </p:txBody>
      </p:sp>
      <p:pic>
        <p:nvPicPr>
          <p:cNvPr id="12" name="Picture 2" descr="Two tablet computers displaying graph information on top of another chart displaying graph information.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6858" y="2786232"/>
            <a:ext cx="3484142" cy="315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quarter" idx="10"/>
          </p:nvPr>
        </p:nvSpPr>
        <p:spPr>
          <a:xfrm>
            <a:off x="5044405" y="1927860"/>
            <a:ext cx="3185195" cy="586740"/>
          </a:xfrm>
        </p:spPr>
        <p:txBody>
          <a:bodyPr>
            <a:noAutofit/>
          </a:bodyPr>
          <a:lstStyle/>
          <a:p>
            <a:pPr marL="0" indent="0" algn="ctr">
              <a:buNone/>
            </a:pPr>
            <a:r>
              <a:rPr lang="en-US" sz="2800" dirty="0">
                <a:latin typeface="Arial" pitchFamily="34" charset="0"/>
                <a:cs typeface="Arial" pitchFamily="34" charset="0"/>
              </a:rPr>
              <a:t>Case Study</a:t>
            </a:r>
          </a:p>
        </p:txBody>
      </p:sp>
      <p:pic>
        <p:nvPicPr>
          <p:cNvPr id="13" name="Picture 6" descr="A photo of a smiling mouth with braces on their teet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37" r="15562" b="12497"/>
          <a:stretch/>
        </p:blipFill>
        <p:spPr bwMode="auto">
          <a:xfrm>
            <a:off x="5026645" y="2786232"/>
            <a:ext cx="3431555" cy="315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315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600" dirty="0"/>
              <a:t>Measurement Emphasis (1 of 2)</a:t>
            </a:r>
          </a:p>
        </p:txBody>
      </p:sp>
      <p:sp>
        <p:nvSpPr>
          <p:cNvPr id="13" name="Content Placeholder 12"/>
          <p:cNvSpPr>
            <a:spLocks noGrp="1"/>
          </p:cNvSpPr>
          <p:nvPr>
            <p:ph idx="1"/>
          </p:nvPr>
        </p:nvSpPr>
        <p:spPr>
          <a:xfrm>
            <a:off x="304801" y="2098965"/>
            <a:ext cx="4267200" cy="4225635"/>
          </a:xfrm>
        </p:spPr>
        <p:txBody>
          <a:bodyPr>
            <a:normAutofit fontScale="77500" lnSpcReduction="20000"/>
          </a:bodyPr>
          <a:lstStyle/>
          <a:p>
            <a:pPr lvl="0"/>
            <a:r>
              <a:rPr lang="en-US" b="1" dirty="0">
                <a:latin typeface="Arial" charset="0"/>
              </a:rPr>
              <a:t>Qualitative</a:t>
            </a:r>
            <a:r>
              <a:rPr lang="en-US" dirty="0">
                <a:latin typeface="Arial" charset="0"/>
              </a:rPr>
              <a:t> (emphasis on measures of meaning)</a:t>
            </a:r>
          </a:p>
          <a:p>
            <a:pPr marL="171450" lvl="0" indent="-171450"/>
            <a:r>
              <a:rPr lang="en-US" dirty="0">
                <a:latin typeface="Arial" charset="0"/>
              </a:rPr>
              <a:t>On school bullying, this would be to understand the phenomenon.</a:t>
            </a:r>
          </a:p>
          <a:p>
            <a:pPr lvl="0"/>
            <a:r>
              <a:rPr lang="en-US" b="1" dirty="0">
                <a:latin typeface="Arial" charset="0"/>
              </a:rPr>
              <a:t>Quantitative</a:t>
            </a:r>
            <a:r>
              <a:rPr lang="en-US" dirty="0">
                <a:latin typeface="Arial" charset="0"/>
              </a:rPr>
              <a:t> (emphasis on measures of frequency)</a:t>
            </a:r>
          </a:p>
          <a:p>
            <a:pPr marL="171450" lvl="0" indent="-171450"/>
            <a:r>
              <a:rPr lang="en-US" dirty="0">
                <a:latin typeface="Arial" charset="0"/>
              </a:rPr>
              <a:t>On school bullying, this would be to quantify or count incidents, types, etc.</a:t>
            </a:r>
          </a:p>
        </p:txBody>
      </p:sp>
      <p:pic>
        <p:nvPicPr>
          <p:cNvPr id="17" name="Picture 2" descr="A photo shows two young boys fighting. One has the other in a headlock.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488"/>
          <a:stretch/>
        </p:blipFill>
        <p:spPr bwMode="auto">
          <a:xfrm>
            <a:off x="4982211" y="2057400"/>
            <a:ext cx="3632217" cy="260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76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Measurement Emphasis (2 of 2)</a:t>
            </a:r>
          </a:p>
        </p:txBody>
      </p:sp>
      <p:sp>
        <p:nvSpPr>
          <p:cNvPr id="3" name="Content Placeholder 2"/>
          <p:cNvSpPr>
            <a:spLocks noGrp="1"/>
          </p:cNvSpPr>
          <p:nvPr>
            <p:ph idx="1"/>
          </p:nvPr>
        </p:nvSpPr>
        <p:spPr>
          <a:xfrm>
            <a:off x="228600" y="2064328"/>
            <a:ext cx="4619602" cy="3879272"/>
          </a:xfrm>
        </p:spPr>
        <p:txBody>
          <a:bodyPr>
            <a:normAutofit/>
          </a:bodyPr>
          <a:lstStyle/>
          <a:p>
            <a:r>
              <a:rPr lang="en-US" sz="1600" dirty="0">
                <a:latin typeface="Arial" pitchFamily="34" charset="0"/>
                <a:cs typeface="Arial" pitchFamily="34" charset="0"/>
              </a:rPr>
              <a:t>Complexity of design </a:t>
            </a:r>
          </a:p>
          <a:p>
            <a:pPr lvl="1"/>
            <a:r>
              <a:rPr lang="en-US" sz="1600" dirty="0">
                <a:latin typeface="Arial" pitchFamily="34" charset="0"/>
                <a:cs typeface="Arial" pitchFamily="34" charset="0"/>
              </a:rPr>
              <a:t>• </a:t>
            </a:r>
            <a:r>
              <a:rPr lang="en-US" sz="1600" b="1" dirty="0">
                <a:latin typeface="Arial" pitchFamily="34" charset="0"/>
                <a:cs typeface="Arial" pitchFamily="34" charset="0"/>
              </a:rPr>
              <a:t>Single-methodology study</a:t>
            </a:r>
          </a:p>
          <a:p>
            <a:pPr lvl="1"/>
            <a:r>
              <a:rPr lang="en-US" sz="1600" dirty="0">
                <a:latin typeface="Arial" pitchFamily="34" charset="0"/>
                <a:cs typeface="Arial" pitchFamily="34" charset="0"/>
              </a:rPr>
              <a:t>To study advertising effectiveness in Times Square, a single methodology might do an intercept study of ad recall</a:t>
            </a:r>
          </a:p>
          <a:p>
            <a:pPr lvl="1"/>
            <a:r>
              <a:rPr lang="en-US" sz="1600" dirty="0">
                <a:latin typeface="Arial" pitchFamily="34" charset="0"/>
                <a:cs typeface="Arial" pitchFamily="34" charset="0"/>
              </a:rPr>
              <a:t>• </a:t>
            </a:r>
            <a:r>
              <a:rPr lang="en-US" sz="1600" b="1" dirty="0">
                <a:latin typeface="Arial" pitchFamily="34" charset="0"/>
                <a:cs typeface="Arial" pitchFamily="34" charset="0"/>
              </a:rPr>
              <a:t>Multiple-methodology study</a:t>
            </a:r>
          </a:p>
          <a:p>
            <a:pPr marL="457200" lvl="1" indent="0" eaLnBrk="0" fontAlgn="base" hangingPunct="0">
              <a:spcBef>
                <a:spcPct val="30000"/>
              </a:spcBef>
              <a:spcAft>
                <a:spcPct val="0"/>
              </a:spcAft>
              <a:buNone/>
              <a:defRPr/>
            </a:pPr>
            <a:r>
              <a:rPr lang="en-US" sz="1600" dirty="0">
                <a:latin typeface="Arial" pitchFamily="34" charset="0"/>
                <a:cs typeface="Arial" pitchFamily="34" charset="0"/>
              </a:rPr>
              <a:t>To study advertising effectiveness in Times Square, a multiple methodology might do an intercept study of ad recall and ad messaging, but also track mobile visits to a website following ad exposure pinging off NYC cell towers.</a:t>
            </a:r>
          </a:p>
        </p:txBody>
      </p:sp>
      <p:pic>
        <p:nvPicPr>
          <p:cNvPr id="10" name="Picture 2" descr="A photo of large city buildings colorfully lit up at nigh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48202" y="2055365"/>
            <a:ext cx="3762398" cy="2516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45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Time Dimension</a:t>
            </a:r>
          </a:p>
        </p:txBody>
      </p:sp>
      <p:sp>
        <p:nvSpPr>
          <p:cNvPr id="8" name="Content Placeholder 7"/>
          <p:cNvSpPr>
            <a:spLocks noGrp="1"/>
          </p:cNvSpPr>
          <p:nvPr>
            <p:ph idx="1"/>
          </p:nvPr>
        </p:nvSpPr>
        <p:spPr>
          <a:xfrm>
            <a:off x="591045" y="2071255"/>
            <a:ext cx="3904755" cy="3948545"/>
          </a:xfrm>
        </p:spPr>
        <p:txBody>
          <a:bodyPr>
            <a:normAutofit fontScale="70000" lnSpcReduction="20000"/>
          </a:bodyPr>
          <a:lstStyle/>
          <a:p>
            <a:pPr marL="0" indent="0">
              <a:buNone/>
              <a:tabLst>
                <a:tab pos="4222750" algn="l"/>
              </a:tabLst>
            </a:pPr>
            <a:r>
              <a:rPr lang="en-US" dirty="0">
                <a:latin typeface="Arial" pitchFamily="34" charset="0"/>
                <a:cs typeface="Arial" pitchFamily="34" charset="0"/>
              </a:rPr>
              <a:t>Cross-sectional</a:t>
            </a:r>
          </a:p>
          <a:p>
            <a:pPr marL="0" indent="0">
              <a:buNone/>
            </a:pPr>
            <a:r>
              <a:rPr lang="en-US" dirty="0">
                <a:latin typeface="Arial" pitchFamily="34" charset="0"/>
                <a:cs typeface="Arial" pitchFamily="34" charset="0"/>
              </a:rPr>
              <a:t>Longitudinal</a:t>
            </a:r>
            <a:endParaRPr lang="tr-TR" dirty="0">
              <a:latin typeface="Arial" pitchFamily="34" charset="0"/>
              <a:cs typeface="Arial" pitchFamily="34" charset="0"/>
            </a:endParaRPr>
          </a:p>
          <a:p>
            <a:pPr marL="0" indent="0">
              <a:buNone/>
            </a:pPr>
            <a:endParaRPr lang="tr-TR" dirty="0">
              <a:latin typeface="Arial" pitchFamily="34" charset="0"/>
              <a:cs typeface="Arial" pitchFamily="34" charset="0"/>
            </a:endParaRPr>
          </a:p>
          <a:p>
            <a:r>
              <a:rPr lang="en-US" dirty="0">
                <a:latin typeface="Arial" pitchFamily="34" charset="0"/>
                <a:cs typeface="Arial" pitchFamily="34" charset="0"/>
              </a:rPr>
              <a:t>This photo, like a single survey, catches an attitude at a given moment. That’s what a cross-sectional study does.  </a:t>
            </a:r>
            <a:endParaRPr lang="tr-TR" dirty="0">
              <a:latin typeface="Arial" pitchFamily="34" charset="0"/>
              <a:cs typeface="Arial" pitchFamily="34" charset="0"/>
            </a:endParaRPr>
          </a:p>
          <a:p>
            <a:endParaRPr lang="tr-TR" dirty="0">
              <a:latin typeface="Arial" pitchFamily="34" charset="0"/>
              <a:cs typeface="Arial" pitchFamily="34" charset="0"/>
            </a:endParaRPr>
          </a:p>
          <a:p>
            <a:r>
              <a:rPr lang="en-US" dirty="0">
                <a:latin typeface="Arial" pitchFamily="34" charset="0"/>
                <a:cs typeface="Arial" pitchFamily="34" charset="0"/>
              </a:rPr>
              <a:t>A study that captures behavior, attitudes, etc. at several moments over time is longitudinal.</a:t>
            </a:r>
          </a:p>
          <a:p>
            <a:endParaRPr lang="en-US" dirty="0">
              <a:latin typeface="Arial" pitchFamily="34" charset="0"/>
              <a:cs typeface="Arial" pitchFamily="34" charset="0"/>
            </a:endParaRPr>
          </a:p>
          <a:p>
            <a:pPr marL="0" indent="0">
              <a:buNone/>
            </a:pPr>
            <a:endParaRPr lang="en-US" dirty="0">
              <a:latin typeface="Arial" pitchFamily="34" charset="0"/>
              <a:cs typeface="Arial" pitchFamily="34" charset="0"/>
            </a:endParaRPr>
          </a:p>
        </p:txBody>
      </p:sp>
      <p:pic>
        <p:nvPicPr>
          <p:cNvPr id="12" name="Picture 3" descr="A photo of a surfer vertical to the ocean wav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386" b="19799"/>
          <a:stretch/>
        </p:blipFill>
        <p:spPr bwMode="auto">
          <a:xfrm>
            <a:off x="4645836" y="2057400"/>
            <a:ext cx="4040964" cy="252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98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Measurement Instrument</a:t>
            </a:r>
          </a:p>
        </p:txBody>
      </p:sp>
      <p:sp>
        <p:nvSpPr>
          <p:cNvPr id="3" name="Content Placeholder 2"/>
          <p:cNvSpPr>
            <a:spLocks noGrp="1"/>
          </p:cNvSpPr>
          <p:nvPr>
            <p:ph idx="1"/>
          </p:nvPr>
        </p:nvSpPr>
        <p:spPr>
          <a:xfrm>
            <a:off x="762000" y="1981200"/>
            <a:ext cx="7481455" cy="4343400"/>
          </a:xfrm>
        </p:spPr>
        <p:txBody>
          <a:bodyPr>
            <a:normAutofit/>
          </a:bodyPr>
          <a:lstStyle/>
          <a:p>
            <a:pPr marL="0" indent="0">
              <a:buNone/>
            </a:pPr>
            <a:r>
              <a:rPr lang="en-US" sz="2800" b="1" dirty="0">
                <a:latin typeface="Arial" pitchFamily="34" charset="0"/>
                <a:cs typeface="Arial" pitchFamily="34" charset="0"/>
              </a:rPr>
              <a:t>Tasks: </a:t>
            </a:r>
          </a:p>
          <a:p>
            <a:pPr marL="0" indent="0">
              <a:buNone/>
            </a:pPr>
            <a:r>
              <a:rPr lang="en-US" sz="2400" dirty="0">
                <a:latin typeface="Arial" pitchFamily="34" charset="0"/>
                <a:cs typeface="Arial" pitchFamily="34" charset="0"/>
              </a:rPr>
              <a:t>Determine Measurement Approach</a:t>
            </a:r>
          </a:p>
          <a:p>
            <a:pPr marL="0" indent="0">
              <a:buNone/>
            </a:pPr>
            <a:r>
              <a:rPr lang="en-US" sz="2400" dirty="0">
                <a:latin typeface="Arial" pitchFamily="34" charset="0"/>
                <a:cs typeface="Arial" pitchFamily="34" charset="0"/>
              </a:rPr>
              <a:t>Determine Measurement Questions/ Elements</a:t>
            </a:r>
          </a:p>
          <a:p>
            <a:pPr marL="0" indent="0">
              <a:buNone/>
            </a:pPr>
            <a:r>
              <a:rPr lang="en-US" sz="2400" dirty="0">
                <a:latin typeface="Arial" pitchFamily="34" charset="0"/>
                <a:cs typeface="Arial" pitchFamily="34" charset="0"/>
              </a:rPr>
              <a:t>Order questions or elements</a:t>
            </a:r>
          </a:p>
          <a:p>
            <a:pPr marL="0" indent="0">
              <a:buNone/>
            </a:pPr>
            <a:r>
              <a:rPr lang="en-US" sz="2400" dirty="0">
                <a:latin typeface="Arial" pitchFamily="34" charset="0"/>
                <a:cs typeface="Arial" pitchFamily="34" charset="0"/>
              </a:rPr>
              <a:t>Determine Non-question Elements</a:t>
            </a:r>
          </a:p>
          <a:p>
            <a:pPr marL="0" indent="0">
              <a:buNone/>
            </a:pPr>
            <a:r>
              <a:rPr lang="en-US" sz="2400" dirty="0">
                <a:latin typeface="Arial" pitchFamily="34" charset="0"/>
                <a:cs typeface="Arial" pitchFamily="34" charset="0"/>
              </a:rPr>
              <a:t>Craft measurement Instrument</a:t>
            </a:r>
          </a:p>
          <a:p>
            <a:pPr marL="0" indent="0">
              <a:buNone/>
            </a:pPr>
            <a:r>
              <a:rPr lang="en-US" sz="2400" dirty="0">
                <a:latin typeface="Arial" pitchFamily="34" charset="0"/>
                <a:cs typeface="Arial" pitchFamily="34" charset="0"/>
              </a:rPr>
              <a:t>Determine need for Data Collector Training</a:t>
            </a:r>
          </a:p>
          <a:p>
            <a:pPr marL="0" indent="0">
              <a:buNone/>
            </a:pPr>
            <a:r>
              <a:rPr lang="en-US" sz="2400" dirty="0">
                <a:latin typeface="Arial" pitchFamily="34" charset="0"/>
                <a:cs typeface="Arial" pitchFamily="34" charset="0"/>
              </a:rPr>
              <a:t>Craft training guides or activities</a:t>
            </a:r>
          </a:p>
        </p:txBody>
      </p:sp>
    </p:spTree>
    <p:extLst>
      <p:ext uri="{BB962C8B-B14F-4D97-AF65-F5344CB8AC3E}">
        <p14:creationId xmlns:p14="http://schemas.microsoft.com/office/powerpoint/2010/main" val="3287970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600" dirty="0"/>
              <a:t>Key Terms</a:t>
            </a:r>
          </a:p>
        </p:txBody>
      </p:sp>
      <p:sp>
        <p:nvSpPr>
          <p:cNvPr id="13" name="Content Placeholder 12"/>
          <p:cNvSpPr>
            <a:spLocks noGrp="1"/>
          </p:cNvSpPr>
          <p:nvPr>
            <p:ph idx="1"/>
          </p:nvPr>
        </p:nvSpPr>
        <p:spPr>
          <a:xfrm>
            <a:off x="533400" y="1828800"/>
            <a:ext cx="3886200" cy="4419600"/>
          </a:xfrm>
        </p:spPr>
        <p:txBody>
          <a:bodyPr>
            <a:noAutofit/>
          </a:bodyPr>
          <a:lstStyle/>
          <a:p>
            <a:pPr marL="0" indent="0">
              <a:buNone/>
            </a:pPr>
            <a:r>
              <a:rPr lang="en-US" sz="2200" dirty="0"/>
              <a:t>Case study</a:t>
            </a:r>
          </a:p>
          <a:p>
            <a:pPr marL="0" indent="0">
              <a:buNone/>
            </a:pPr>
            <a:r>
              <a:rPr lang="en-US" sz="2200" dirty="0"/>
              <a:t>Causal-explanatory study</a:t>
            </a:r>
          </a:p>
          <a:p>
            <a:pPr marL="0" indent="0">
              <a:buNone/>
            </a:pPr>
            <a:r>
              <a:rPr lang="en-US" sz="2200" dirty="0"/>
              <a:t>Causal-predictive study</a:t>
            </a:r>
          </a:p>
          <a:p>
            <a:pPr marL="0" indent="0">
              <a:buNone/>
            </a:pPr>
            <a:r>
              <a:rPr lang="en-US" sz="2200" dirty="0"/>
              <a:t>Communication study</a:t>
            </a:r>
          </a:p>
          <a:p>
            <a:pPr marL="0" indent="0" fontAlgn="auto">
              <a:spcAft>
                <a:spcPts val="0"/>
              </a:spcAft>
              <a:buNone/>
              <a:defRPr/>
            </a:pPr>
            <a:r>
              <a:rPr lang="en-US" sz="2200" dirty="0"/>
              <a:t>Cross-sectional study</a:t>
            </a:r>
          </a:p>
          <a:p>
            <a:pPr marL="0" indent="0" fontAlgn="auto">
              <a:spcAft>
                <a:spcPts val="0"/>
              </a:spcAft>
              <a:buNone/>
              <a:defRPr/>
            </a:pPr>
            <a:r>
              <a:rPr lang="en-US" sz="2200" dirty="0"/>
              <a:t>Descriptive study</a:t>
            </a:r>
          </a:p>
          <a:p>
            <a:pPr marL="0" indent="0" fontAlgn="auto">
              <a:spcAft>
                <a:spcPts val="0"/>
              </a:spcAft>
              <a:buNone/>
              <a:defRPr/>
            </a:pPr>
            <a:r>
              <a:rPr lang="en-US" sz="2200" dirty="0"/>
              <a:t>Experiment</a:t>
            </a:r>
          </a:p>
          <a:p>
            <a:pPr marL="0" indent="0">
              <a:buNone/>
            </a:pPr>
            <a:r>
              <a:rPr lang="en-US" sz="2200" dirty="0"/>
              <a:t>Longitudinal study</a:t>
            </a:r>
          </a:p>
        </p:txBody>
      </p:sp>
      <p:sp>
        <p:nvSpPr>
          <p:cNvPr id="14" name="Content Placeholder 13"/>
          <p:cNvSpPr>
            <a:spLocks noGrp="1"/>
          </p:cNvSpPr>
          <p:nvPr>
            <p:ph sz="quarter" idx="10"/>
          </p:nvPr>
        </p:nvSpPr>
        <p:spPr>
          <a:xfrm>
            <a:off x="4572000" y="1905000"/>
            <a:ext cx="4034848" cy="4343400"/>
          </a:xfrm>
        </p:spPr>
        <p:txBody>
          <a:bodyPr>
            <a:normAutofit/>
          </a:bodyPr>
          <a:lstStyle/>
          <a:p>
            <a:pPr marL="0" indent="0">
              <a:lnSpc>
                <a:spcPct val="110000"/>
              </a:lnSpc>
              <a:buNone/>
            </a:pPr>
            <a:r>
              <a:rPr lang="en-US" sz="2200" dirty="0">
                <a:latin typeface="Georgia body"/>
              </a:rPr>
              <a:t>Monitoring study</a:t>
            </a:r>
          </a:p>
          <a:p>
            <a:pPr marL="0" indent="0">
              <a:lnSpc>
                <a:spcPct val="110000"/>
              </a:lnSpc>
              <a:buNone/>
            </a:pPr>
            <a:r>
              <a:rPr lang="en-US" sz="2200" dirty="0">
                <a:latin typeface="Georgia body"/>
              </a:rPr>
              <a:t>Multiple-methodology design</a:t>
            </a:r>
          </a:p>
          <a:p>
            <a:pPr marL="0" indent="0">
              <a:lnSpc>
                <a:spcPct val="110000"/>
              </a:lnSpc>
              <a:buNone/>
            </a:pPr>
            <a:r>
              <a:rPr lang="en-US" sz="2200" dirty="0">
                <a:latin typeface="Georgia body"/>
              </a:rPr>
              <a:t>Qualitative research</a:t>
            </a:r>
          </a:p>
          <a:p>
            <a:pPr marL="0" indent="0">
              <a:lnSpc>
                <a:spcPct val="110000"/>
              </a:lnSpc>
              <a:buNone/>
            </a:pPr>
            <a:r>
              <a:rPr lang="en-US" sz="2200" dirty="0">
                <a:latin typeface="Georgia body"/>
              </a:rPr>
              <a:t>Quantitative research</a:t>
            </a:r>
          </a:p>
          <a:p>
            <a:pPr marL="0" indent="0">
              <a:lnSpc>
                <a:spcPct val="110000"/>
              </a:lnSpc>
              <a:buNone/>
            </a:pPr>
            <a:r>
              <a:rPr lang="en-US" sz="2200" dirty="0">
                <a:latin typeface="Georgia body"/>
              </a:rPr>
              <a:t>Reporting study</a:t>
            </a:r>
          </a:p>
          <a:p>
            <a:pPr marL="0" indent="0">
              <a:lnSpc>
                <a:spcPct val="110000"/>
              </a:lnSpc>
              <a:buNone/>
            </a:pPr>
            <a:r>
              <a:rPr lang="en-US" sz="2200" dirty="0">
                <a:latin typeface="Georgia body"/>
              </a:rPr>
              <a:t>Research design</a:t>
            </a:r>
          </a:p>
          <a:p>
            <a:pPr marL="0" indent="0">
              <a:lnSpc>
                <a:spcPct val="110000"/>
              </a:lnSpc>
              <a:buNone/>
            </a:pPr>
            <a:r>
              <a:rPr lang="en-US" sz="2200" dirty="0">
                <a:latin typeface="Georgia body"/>
              </a:rPr>
              <a:t>Sampling design</a:t>
            </a:r>
          </a:p>
          <a:p>
            <a:pPr marL="0" indent="0">
              <a:lnSpc>
                <a:spcPct val="110000"/>
              </a:lnSpc>
              <a:buNone/>
            </a:pPr>
            <a:r>
              <a:rPr lang="en-US" sz="2200" dirty="0">
                <a:latin typeface="Georgia body"/>
              </a:rPr>
              <a:t>Single-methodology design</a:t>
            </a:r>
          </a:p>
          <a:p>
            <a:pPr marL="0" indent="0">
              <a:lnSpc>
                <a:spcPct val="110000"/>
              </a:lnSpc>
              <a:buNone/>
            </a:pPr>
            <a:r>
              <a:rPr lang="en-US" sz="2200" dirty="0">
                <a:latin typeface="Georgia body"/>
              </a:rPr>
              <a:t>Statistical study</a:t>
            </a:r>
          </a:p>
        </p:txBody>
      </p:sp>
    </p:spTree>
    <p:extLst>
      <p:ext uri="{BB962C8B-B14F-4D97-AF65-F5344CB8AC3E}">
        <p14:creationId xmlns:p14="http://schemas.microsoft.com/office/powerpoint/2010/main" val="411154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Research Thought Leaders</a:t>
            </a:r>
          </a:p>
        </p:txBody>
      </p:sp>
      <p:sp>
        <p:nvSpPr>
          <p:cNvPr id="8" name="Content Placeholder 7"/>
          <p:cNvSpPr>
            <a:spLocks noGrp="1"/>
          </p:cNvSpPr>
          <p:nvPr>
            <p:ph idx="1"/>
          </p:nvPr>
        </p:nvSpPr>
        <p:spPr>
          <a:xfrm>
            <a:off x="457200" y="1905000"/>
            <a:ext cx="8229600" cy="4267200"/>
          </a:xfrm>
        </p:spPr>
        <p:txBody>
          <a:bodyPr>
            <a:normAutofit/>
          </a:bodyPr>
          <a:lstStyle/>
          <a:p>
            <a:pPr marL="465138" indent="100013">
              <a:spcAft>
                <a:spcPts val="2400"/>
              </a:spcAft>
              <a:buNone/>
            </a:pPr>
            <a:r>
              <a:rPr lang="en-US" sz="2800" dirty="0">
                <a:latin typeface="Arial" pitchFamily="34" charset="0"/>
                <a:cs typeface="Arial" pitchFamily="34" charset="0"/>
              </a:rPr>
              <a:t>“Good research is about using the right platform for each piece of a study, for each activity or interaction.”</a:t>
            </a:r>
          </a:p>
          <a:p>
            <a:pPr marL="4572000" indent="1944688">
              <a:buNone/>
            </a:pPr>
            <a:r>
              <a:rPr lang="en-US" sz="2400" b="1" i="1" dirty="0">
                <a:latin typeface="Arial" pitchFamily="34" charset="0"/>
                <a:cs typeface="Arial" pitchFamily="34" charset="0"/>
              </a:rPr>
              <a:t>Nick Drew</a:t>
            </a:r>
            <a:br>
              <a:rPr lang="en-US" sz="2400" i="1" dirty="0">
                <a:latin typeface="Arial" pitchFamily="34" charset="0"/>
                <a:cs typeface="Arial" pitchFamily="34" charset="0"/>
              </a:rPr>
            </a:br>
            <a:r>
              <a:rPr lang="en-US" sz="2400" i="1" dirty="0">
                <a:latin typeface="Arial" pitchFamily="34" charset="0"/>
                <a:cs typeface="Arial" pitchFamily="34" charset="0"/>
              </a:rPr>
              <a:t>VP Insights and Strategy, </a:t>
            </a:r>
          </a:p>
          <a:p>
            <a:pPr marL="4572000" indent="973138">
              <a:buNone/>
            </a:pPr>
            <a:r>
              <a:rPr lang="en-US" sz="2400" i="1" dirty="0">
                <a:latin typeface="Arial" pitchFamily="34" charset="0"/>
                <a:cs typeface="Arial" pitchFamily="34" charset="0"/>
              </a:rPr>
              <a:t>Fresh Intelligence</a:t>
            </a:r>
          </a:p>
        </p:txBody>
      </p:sp>
    </p:spTree>
    <p:extLst>
      <p:ext uri="{BB962C8B-B14F-4D97-AF65-F5344CB8AC3E}">
        <p14:creationId xmlns:p14="http://schemas.microsoft.com/office/powerpoint/2010/main" val="2394847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 y="274638"/>
            <a:ext cx="9052560" cy="1143000"/>
          </a:xfrm>
        </p:spPr>
        <p:txBody>
          <a:bodyPr>
            <a:noAutofit/>
          </a:bodyPr>
          <a:lstStyle/>
          <a:p>
            <a:r>
              <a:rPr lang="en-US" sz="3600" dirty="0"/>
              <a:t>Snapshot: How Agile Research helped Prove the Value in a Packaging Redesign</a:t>
            </a:r>
          </a:p>
        </p:txBody>
      </p:sp>
      <p:sp>
        <p:nvSpPr>
          <p:cNvPr id="8" name="Content Placeholder 7"/>
          <p:cNvSpPr>
            <a:spLocks noGrp="1"/>
          </p:cNvSpPr>
          <p:nvPr>
            <p:ph idx="1"/>
          </p:nvPr>
        </p:nvSpPr>
        <p:spPr>
          <a:xfrm>
            <a:off x="419100" y="2015836"/>
            <a:ext cx="4838700" cy="4308764"/>
          </a:xfrm>
        </p:spPr>
        <p:txBody>
          <a:bodyPr>
            <a:normAutofit/>
          </a:bodyPr>
          <a:lstStyle/>
          <a:p>
            <a:pPr marL="0" indent="0">
              <a:buNone/>
            </a:pPr>
            <a:r>
              <a:rPr lang="en-US" sz="2400" dirty="0">
                <a:latin typeface="Arial" pitchFamily="34" charset="0"/>
                <a:cs typeface="Arial" pitchFamily="34" charset="0"/>
              </a:rPr>
              <a:t>“Are consumers more or less likely to buy the new packaging versus the current one?”</a:t>
            </a:r>
          </a:p>
          <a:p>
            <a:pPr marL="0" indent="1262063">
              <a:buNone/>
            </a:pPr>
            <a:r>
              <a:rPr lang="en-US" sz="2400" dirty="0">
                <a:latin typeface="Arial" pitchFamily="34" charset="0"/>
                <a:cs typeface="Arial" pitchFamily="34" charset="0"/>
              </a:rPr>
              <a:t>Phase 1: </a:t>
            </a:r>
          </a:p>
          <a:p>
            <a:pPr marL="0" indent="739775">
              <a:buNone/>
            </a:pPr>
            <a:r>
              <a:rPr lang="en-US" sz="2400" dirty="0">
                <a:latin typeface="Arial" pitchFamily="34" charset="0"/>
                <a:cs typeface="Arial" pitchFamily="34" charset="0"/>
              </a:rPr>
              <a:t>Online qualitative</a:t>
            </a:r>
          </a:p>
          <a:p>
            <a:pPr marL="0" indent="1262063">
              <a:buNone/>
            </a:pPr>
            <a:r>
              <a:rPr lang="en-US" sz="2400" dirty="0">
                <a:latin typeface="Arial" pitchFamily="34" charset="0"/>
                <a:cs typeface="Arial" pitchFamily="34" charset="0"/>
              </a:rPr>
              <a:t>Phase 2:</a:t>
            </a:r>
          </a:p>
          <a:p>
            <a:pPr marL="0" indent="739775">
              <a:buNone/>
            </a:pPr>
            <a:r>
              <a:rPr lang="en-US" sz="2400" dirty="0">
                <a:latin typeface="Arial" pitchFamily="34" charset="0"/>
                <a:cs typeface="Arial" pitchFamily="34" charset="0"/>
              </a:rPr>
              <a:t>Online Survey</a:t>
            </a:r>
          </a:p>
        </p:txBody>
      </p:sp>
      <p:pic>
        <p:nvPicPr>
          <p:cNvPr id="13" name="Picture 2" descr="A photo shows the front and back product labels of a drink called Suja Essentials, Organic Mighty Gr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722" y="2019643"/>
            <a:ext cx="2585278" cy="316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95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Snapshot: AIG &amp; Research Design</a:t>
            </a:r>
          </a:p>
        </p:txBody>
      </p:sp>
      <p:sp>
        <p:nvSpPr>
          <p:cNvPr id="8" name="Content Placeholder 7"/>
          <p:cNvSpPr>
            <a:spLocks noGrp="1"/>
          </p:cNvSpPr>
          <p:nvPr>
            <p:ph idx="1"/>
          </p:nvPr>
        </p:nvSpPr>
        <p:spPr>
          <a:xfrm>
            <a:off x="615696" y="2008910"/>
            <a:ext cx="4794504" cy="4087090"/>
          </a:xfrm>
        </p:spPr>
        <p:txBody>
          <a:bodyPr>
            <a:normAutofit fontScale="92500" lnSpcReduction="10000"/>
          </a:bodyPr>
          <a:lstStyle/>
          <a:p>
            <a:pPr marL="0" indent="0">
              <a:lnSpc>
                <a:spcPct val="110000"/>
              </a:lnSpc>
              <a:spcAft>
                <a:spcPts val="1600"/>
              </a:spcAft>
              <a:buNone/>
            </a:pPr>
            <a:r>
              <a:rPr lang="en-US" sz="2400" dirty="0">
                <a:latin typeface="Arial" pitchFamily="34" charset="0"/>
                <a:cs typeface="Arial" pitchFamily="34" charset="0"/>
              </a:rPr>
              <a:t>AIG had an urgent need to demonstrate to shareholders that it could differentiate employee performance.</a:t>
            </a:r>
            <a:endParaRPr lang="en-US" sz="2400" dirty="0"/>
          </a:p>
          <a:p>
            <a:pPr marL="0" indent="0">
              <a:lnSpc>
                <a:spcPct val="110000"/>
              </a:lnSpc>
              <a:buClr>
                <a:schemeClr val="accent6">
                  <a:lumMod val="75000"/>
                </a:schemeClr>
              </a:buClr>
              <a:buNone/>
            </a:pPr>
            <a:r>
              <a:rPr lang="en-US" sz="2400" dirty="0"/>
              <a:t>Virtual Focus Groups by ThinkTank.net</a:t>
            </a:r>
          </a:p>
          <a:p>
            <a:pPr marL="0" indent="0">
              <a:lnSpc>
                <a:spcPct val="110000"/>
              </a:lnSpc>
              <a:buClr>
                <a:schemeClr val="accent6">
                  <a:lumMod val="75000"/>
                </a:schemeClr>
              </a:buClr>
              <a:buNone/>
            </a:pPr>
            <a:r>
              <a:rPr lang="en-US" sz="2400" dirty="0"/>
              <a:t>Expert interview with Danny Kahneman</a:t>
            </a:r>
          </a:p>
          <a:p>
            <a:pPr marL="0" indent="0">
              <a:lnSpc>
                <a:spcPct val="110000"/>
              </a:lnSpc>
              <a:buClr>
                <a:schemeClr val="accent6">
                  <a:lumMod val="75000"/>
                </a:schemeClr>
              </a:buClr>
              <a:buNone/>
            </a:pPr>
            <a:r>
              <a:rPr lang="en-US" sz="2400" dirty="0"/>
              <a:t>IDIs with HR professionals</a:t>
            </a:r>
          </a:p>
          <a:p>
            <a:pPr marL="0" indent="0">
              <a:lnSpc>
                <a:spcPct val="110000"/>
              </a:lnSpc>
              <a:buClr>
                <a:schemeClr val="accent6">
                  <a:lumMod val="75000"/>
                </a:schemeClr>
              </a:buClr>
              <a:buNone/>
            </a:pPr>
            <a:r>
              <a:rPr lang="en-US" sz="2400" dirty="0"/>
              <a:t>Pilot test of new performance management system</a:t>
            </a:r>
          </a:p>
          <a:p>
            <a:pPr marL="0" indent="0">
              <a:lnSpc>
                <a:spcPct val="110000"/>
              </a:lnSpc>
              <a:buClr>
                <a:schemeClr val="accent6">
                  <a:lumMod val="75000"/>
                </a:schemeClr>
              </a:buClr>
              <a:buNone/>
            </a:pPr>
            <a:r>
              <a:rPr lang="en-US" sz="2400" dirty="0"/>
              <a:t>Survey after pilot test</a:t>
            </a:r>
            <a:endParaRPr lang="en-US" sz="2400" dirty="0">
              <a:latin typeface="Arial" pitchFamily="34" charset="0"/>
              <a:cs typeface="Arial" pitchFamily="34" charset="0"/>
            </a:endParaRPr>
          </a:p>
        </p:txBody>
      </p:sp>
      <p:pic>
        <p:nvPicPr>
          <p:cNvPr id="12" name="Picture 2" descr="A photo shows 6 businesspersons who have climbed on each other to make a pyramid."/>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07836" y="1981200"/>
            <a:ext cx="2297601" cy="345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92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Learning Objectives</a:t>
            </a:r>
          </a:p>
        </p:txBody>
      </p:sp>
      <p:sp>
        <p:nvSpPr>
          <p:cNvPr id="8" name="Content Placeholder 7"/>
          <p:cNvSpPr>
            <a:spLocks noGrp="1"/>
          </p:cNvSpPr>
          <p:nvPr>
            <p:ph idx="1"/>
          </p:nvPr>
        </p:nvSpPr>
        <p:spPr>
          <a:xfrm>
            <a:off x="533400" y="1905000"/>
            <a:ext cx="8153400" cy="4343400"/>
          </a:xfrm>
        </p:spPr>
        <p:txBody>
          <a:bodyPr>
            <a:normAutofit/>
          </a:bodyPr>
          <a:lstStyle/>
          <a:p>
            <a:pPr marL="0" indent="0">
              <a:buNone/>
            </a:pPr>
            <a:r>
              <a:rPr lang="en-US" sz="2800" b="1" i="1" dirty="0"/>
              <a:t>Understand . . .</a:t>
            </a:r>
          </a:p>
          <a:p>
            <a:pPr marL="0" indent="0">
              <a:buNone/>
            </a:pPr>
            <a:r>
              <a:rPr lang="en-US" sz="2800" dirty="0"/>
              <a:t>The tasks that comprise research design. </a:t>
            </a:r>
          </a:p>
          <a:p>
            <a:pPr marL="0" indent="0">
              <a:buNone/>
            </a:pPr>
            <a:r>
              <a:rPr lang="en-US" sz="2800" dirty="0"/>
              <a:t>The types of variable relationships. </a:t>
            </a:r>
          </a:p>
          <a:p>
            <a:pPr marL="0" indent="0">
              <a:buNone/>
            </a:pPr>
            <a:r>
              <a:rPr lang="en-US" sz="2800" dirty="0"/>
              <a:t>The major descriptors of research designs.</a:t>
            </a:r>
          </a:p>
        </p:txBody>
      </p:sp>
    </p:spTree>
    <p:extLst>
      <p:ext uri="{BB962C8B-B14F-4D97-AF65-F5344CB8AC3E}">
        <p14:creationId xmlns:p14="http://schemas.microsoft.com/office/powerpoint/2010/main" val="147770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What Is Research Design?</a:t>
            </a:r>
          </a:p>
        </p:txBody>
      </p:sp>
      <p:sp>
        <p:nvSpPr>
          <p:cNvPr id="12" name="Content Placeholder 11"/>
          <p:cNvSpPr>
            <a:spLocks noGrp="1"/>
          </p:cNvSpPr>
          <p:nvPr>
            <p:ph idx="1"/>
          </p:nvPr>
        </p:nvSpPr>
        <p:spPr>
          <a:xfrm>
            <a:off x="502920" y="2008909"/>
            <a:ext cx="4526280" cy="4087091"/>
          </a:xfrm>
        </p:spPr>
        <p:txBody>
          <a:bodyPr>
            <a:normAutofit fontScale="70000" lnSpcReduction="20000"/>
          </a:bodyPr>
          <a:lstStyle/>
          <a:p>
            <a:r>
              <a:rPr lang="en-US" sz="2800" b="1" dirty="0">
                <a:latin typeface="Arial" pitchFamily="34" charset="0"/>
                <a:cs typeface="Arial" pitchFamily="34" charset="0"/>
              </a:rPr>
              <a:t>Research design</a:t>
            </a:r>
            <a:r>
              <a:rPr lang="en-US" sz="2800" dirty="0">
                <a:latin typeface="Arial" pitchFamily="34" charset="0"/>
                <a:cs typeface="Arial" pitchFamily="34" charset="0"/>
              </a:rPr>
              <a:t> is the blueprint for fulfilling research objectives and answering investigative questions.</a:t>
            </a:r>
            <a:endParaRPr lang="tr-TR" sz="2800" dirty="0">
              <a:latin typeface="Arial" pitchFamily="34" charset="0"/>
              <a:cs typeface="Arial" pitchFamily="34" charset="0"/>
            </a:endParaRPr>
          </a:p>
          <a:p>
            <a:r>
              <a:rPr lang="en-US" sz="2800" dirty="0">
                <a:latin typeface="Arial" pitchFamily="34" charset="0"/>
                <a:cs typeface="Arial" pitchFamily="34" charset="0"/>
              </a:rPr>
              <a:t> Its essentials include</a:t>
            </a:r>
            <a:endParaRPr lang="tr-TR" sz="2800" dirty="0">
              <a:latin typeface="Arial" pitchFamily="34" charset="0"/>
              <a:cs typeface="Arial" pitchFamily="34" charset="0"/>
            </a:endParaRPr>
          </a:p>
          <a:p>
            <a:r>
              <a:rPr lang="en-US" sz="2800" dirty="0">
                <a:latin typeface="Arial" pitchFamily="34" charset="0"/>
                <a:cs typeface="Arial" pitchFamily="34" charset="0"/>
              </a:rPr>
              <a:t> 1) an activity and time-based plan</a:t>
            </a:r>
            <a:r>
              <a:rPr lang="tr-TR" sz="2800" dirty="0">
                <a:latin typeface="Arial" pitchFamily="34" charset="0"/>
                <a:cs typeface="Arial" pitchFamily="34" charset="0"/>
              </a:rPr>
              <a:t>= </a:t>
            </a:r>
            <a:r>
              <a:rPr lang="en-US" sz="2800" dirty="0">
                <a:latin typeface="Arial" pitchFamily="34" charset="0"/>
                <a:cs typeface="Arial" pitchFamily="34" charset="0"/>
              </a:rPr>
              <a:t>Blueprint</a:t>
            </a:r>
            <a:endParaRPr lang="tr-TR" sz="2800" dirty="0">
              <a:latin typeface="Arial" pitchFamily="34" charset="0"/>
              <a:cs typeface="Arial" pitchFamily="34" charset="0"/>
            </a:endParaRPr>
          </a:p>
          <a:p>
            <a:r>
              <a:rPr lang="tr-TR" sz="2800" dirty="0">
                <a:latin typeface="Arial" pitchFamily="34" charset="0"/>
                <a:cs typeface="Arial" pitchFamily="34" charset="0"/>
              </a:rPr>
              <a:t>2</a:t>
            </a:r>
            <a:r>
              <a:rPr lang="en-US" sz="2800" dirty="0">
                <a:latin typeface="Arial" pitchFamily="34" charset="0"/>
                <a:cs typeface="Arial" pitchFamily="34" charset="0"/>
              </a:rPr>
              <a:t>) a plan based on the research questions</a:t>
            </a:r>
            <a:r>
              <a:rPr lang="tr-TR" sz="2800" dirty="0">
                <a:latin typeface="Arial" pitchFamily="34" charset="0"/>
                <a:cs typeface="Arial" pitchFamily="34" charset="0"/>
              </a:rPr>
              <a:t>= Plan </a:t>
            </a:r>
            <a:r>
              <a:rPr lang="en-US" sz="2800" dirty="0">
                <a:latin typeface="Arial" pitchFamily="34" charset="0"/>
                <a:cs typeface="Arial" pitchFamily="34" charset="0"/>
              </a:rPr>
              <a:t>,</a:t>
            </a:r>
            <a:endParaRPr lang="tr-TR" sz="2800" dirty="0">
              <a:latin typeface="Arial" pitchFamily="34" charset="0"/>
              <a:cs typeface="Arial" pitchFamily="34" charset="0"/>
            </a:endParaRPr>
          </a:p>
          <a:p>
            <a:r>
              <a:rPr lang="en-US" sz="2800" dirty="0">
                <a:latin typeface="Arial" pitchFamily="34" charset="0"/>
                <a:cs typeface="Arial" pitchFamily="34" charset="0"/>
              </a:rPr>
              <a:t> 3) a guide for selecting sources and types of information</a:t>
            </a:r>
            <a:r>
              <a:rPr lang="tr-TR" sz="2800" dirty="0">
                <a:latin typeface="Arial" pitchFamily="34" charset="0"/>
                <a:cs typeface="Arial" pitchFamily="34" charset="0"/>
              </a:rPr>
              <a:t>= Guide </a:t>
            </a:r>
            <a:r>
              <a:rPr lang="en-US" sz="2800" dirty="0">
                <a:latin typeface="Arial" pitchFamily="34" charset="0"/>
                <a:cs typeface="Arial" pitchFamily="34" charset="0"/>
              </a:rPr>
              <a:t>,</a:t>
            </a:r>
            <a:endParaRPr lang="tr-TR" sz="2800" dirty="0">
              <a:latin typeface="Arial" pitchFamily="34" charset="0"/>
              <a:cs typeface="Arial" pitchFamily="34" charset="0"/>
            </a:endParaRPr>
          </a:p>
          <a:p>
            <a:r>
              <a:rPr lang="en-US" sz="2800" dirty="0">
                <a:latin typeface="Arial" pitchFamily="34" charset="0"/>
                <a:cs typeface="Arial" pitchFamily="34" charset="0"/>
              </a:rPr>
              <a:t> 4) a framework for specifying the relationships among the study’s variables,</a:t>
            </a:r>
            <a:r>
              <a:rPr lang="tr-TR" sz="2800" dirty="0">
                <a:latin typeface="Arial" pitchFamily="34" charset="0"/>
                <a:cs typeface="Arial" pitchFamily="34" charset="0"/>
              </a:rPr>
              <a:t> &amp; </a:t>
            </a:r>
            <a:r>
              <a:rPr lang="en-US" sz="2800" dirty="0">
                <a:latin typeface="Arial" pitchFamily="34" charset="0"/>
                <a:cs typeface="Arial" pitchFamily="34" charset="0"/>
              </a:rPr>
              <a:t> 5) a procedural outline for every research activity.</a:t>
            </a:r>
            <a:r>
              <a:rPr lang="tr-TR" sz="2800" dirty="0">
                <a:latin typeface="Arial" pitchFamily="34" charset="0"/>
                <a:cs typeface="Arial" pitchFamily="34" charset="0"/>
              </a:rPr>
              <a:t> = Framework </a:t>
            </a:r>
            <a:endParaRPr lang="en-US" sz="2800" dirty="0">
              <a:latin typeface="Arial" pitchFamily="34" charset="0"/>
              <a:cs typeface="Arial" pitchFamily="34" charset="0"/>
            </a:endParaRPr>
          </a:p>
          <a:p>
            <a:endParaRPr lang="tr-TR" sz="2800" dirty="0">
              <a:latin typeface="Arial" pitchFamily="34" charset="0"/>
              <a:cs typeface="Arial" pitchFamily="34" charset="0"/>
            </a:endParaRPr>
          </a:p>
          <a:p>
            <a:endParaRPr lang="tr-TR" sz="2800" dirty="0">
              <a:latin typeface="Arial" pitchFamily="34" charset="0"/>
              <a:cs typeface="Arial" pitchFamily="34" charset="0"/>
            </a:endParaRPr>
          </a:p>
          <a:p>
            <a:endParaRPr lang="tr-TR" sz="2800" dirty="0">
              <a:latin typeface="Arial" pitchFamily="34" charset="0"/>
              <a:cs typeface="Arial" pitchFamily="34" charset="0"/>
            </a:endParaRPr>
          </a:p>
          <a:p>
            <a:endParaRPr lang="tr-TR" sz="2800" dirty="0">
              <a:latin typeface="Arial" pitchFamily="34" charset="0"/>
              <a:cs typeface="Arial" pitchFamily="34" charset="0"/>
            </a:endParaRPr>
          </a:p>
        </p:txBody>
      </p:sp>
      <p:pic>
        <p:nvPicPr>
          <p:cNvPr id="16" name="Picture 2" descr="A photo of a partially rolled out bluepri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56" t="12952" r="9939" b="13271"/>
          <a:stretch/>
        </p:blipFill>
        <p:spPr bwMode="auto">
          <a:xfrm>
            <a:off x="5361706" y="2008839"/>
            <a:ext cx="3172694" cy="2563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06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tabLst>
                <a:tab pos="2792413" algn="l"/>
              </a:tabLst>
            </a:pPr>
            <a:r>
              <a:rPr lang="en-US" sz="3600" dirty="0"/>
              <a:t>Design the Research</a:t>
            </a:r>
          </a:p>
        </p:txBody>
      </p:sp>
      <p:pic>
        <p:nvPicPr>
          <p:cNvPr id="10" name="Picture 5" descr="A flowchart entitled &quot;Research Design in the Research Process.&qu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22771" y="1735895"/>
            <a:ext cx="3982829" cy="420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71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Exploratory Study</a:t>
            </a:r>
          </a:p>
        </p:txBody>
      </p:sp>
      <p:sp>
        <p:nvSpPr>
          <p:cNvPr id="8" name="Content Placeholder 7"/>
          <p:cNvSpPr>
            <a:spLocks noGrp="1"/>
          </p:cNvSpPr>
          <p:nvPr>
            <p:ph idx="1"/>
          </p:nvPr>
        </p:nvSpPr>
        <p:spPr>
          <a:xfrm>
            <a:off x="476249" y="2015836"/>
            <a:ext cx="6000751" cy="4156364"/>
          </a:xfrm>
        </p:spPr>
        <p:txBody>
          <a:bodyPr>
            <a:noAutofit/>
          </a:bodyPr>
          <a:lstStyle/>
          <a:p>
            <a:pPr>
              <a:buFontTx/>
              <a:buChar char="•"/>
            </a:pPr>
            <a:r>
              <a:rPr lang="en-US" sz="2400" b="1" dirty="0">
                <a:latin typeface="Arial" pitchFamily="34" charset="0"/>
                <a:cs typeface="Arial" pitchFamily="34" charset="0"/>
              </a:rPr>
              <a:t>Exploratory studies </a:t>
            </a:r>
            <a:r>
              <a:rPr lang="en-US" sz="2400" dirty="0">
                <a:latin typeface="Arial" pitchFamily="34" charset="0"/>
                <a:cs typeface="Arial" pitchFamily="34" charset="0"/>
              </a:rPr>
              <a:t>are used when the research question is still</a:t>
            </a:r>
            <a:r>
              <a:rPr lang="en-US" sz="2400" b="1" i="1" dirty="0">
                <a:latin typeface="Arial" pitchFamily="34" charset="0"/>
                <a:cs typeface="Arial" pitchFamily="34" charset="0"/>
              </a:rPr>
              <a:t> fluid or undetermined.</a:t>
            </a:r>
            <a:r>
              <a:rPr lang="en-US" sz="2400" dirty="0">
                <a:latin typeface="Arial" pitchFamily="34" charset="0"/>
                <a:cs typeface="Arial" pitchFamily="34" charset="0"/>
              </a:rPr>
              <a:t> The goal of exploration is to develop hypotheses or questions for future research.</a:t>
            </a:r>
            <a:endParaRPr lang="tr-TR" sz="2400" dirty="0">
              <a:latin typeface="Arial" pitchFamily="34" charset="0"/>
              <a:cs typeface="Arial" pitchFamily="34" charset="0"/>
            </a:endParaRPr>
          </a:p>
          <a:p>
            <a:pPr>
              <a:buFontTx/>
              <a:buChar char="•"/>
            </a:pPr>
            <a:r>
              <a:rPr lang="en-US" sz="2400" dirty="0">
                <a:latin typeface="Arial" pitchFamily="34" charset="0"/>
                <a:cs typeface="Arial" pitchFamily="34" charset="0"/>
              </a:rPr>
              <a:t> </a:t>
            </a:r>
            <a:r>
              <a:rPr lang="en-US" sz="2400" b="1" dirty="0">
                <a:latin typeface="Arial" pitchFamily="34" charset="0"/>
                <a:cs typeface="Arial" pitchFamily="34" charset="0"/>
              </a:rPr>
              <a:t>Formal studies </a:t>
            </a:r>
            <a:r>
              <a:rPr lang="en-US" sz="2400" dirty="0">
                <a:latin typeface="Arial" pitchFamily="34" charset="0"/>
                <a:cs typeface="Arial" pitchFamily="34" charset="0"/>
              </a:rPr>
              <a:t>are used when the research question is fully developed and there are hypotheses to be examined. </a:t>
            </a:r>
          </a:p>
          <a:p>
            <a:pPr>
              <a:buNone/>
            </a:pPr>
            <a:r>
              <a:rPr lang="en-US" sz="2400" dirty="0">
                <a:latin typeface="Arial" pitchFamily="34" charset="0"/>
                <a:cs typeface="Arial" pitchFamily="34" charset="0"/>
              </a:rPr>
              <a:t>Qualitative studies, like having participants take pictures and upload them, is an exploratory technique.</a:t>
            </a:r>
          </a:p>
        </p:txBody>
      </p:sp>
      <p:pic>
        <p:nvPicPr>
          <p:cNvPr id="12" name="Picture 2" descr="A photo of two smiling women taking a photo of themselves with their phone.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792"/>
          <a:stretch/>
        </p:blipFill>
        <p:spPr bwMode="auto">
          <a:xfrm>
            <a:off x="6588373" y="2075405"/>
            <a:ext cx="2022227" cy="158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48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Some Exploratory Study Methods</a:t>
            </a:r>
          </a:p>
        </p:txBody>
      </p:sp>
      <p:sp>
        <p:nvSpPr>
          <p:cNvPr id="3" name="Content Placeholder 2"/>
          <p:cNvSpPr>
            <a:spLocks noGrp="1"/>
          </p:cNvSpPr>
          <p:nvPr>
            <p:ph idx="1"/>
          </p:nvPr>
        </p:nvSpPr>
        <p:spPr>
          <a:xfrm>
            <a:off x="457200" y="1828800"/>
            <a:ext cx="8305800" cy="4419600"/>
          </a:xfrm>
        </p:spPr>
        <p:txBody>
          <a:bodyPr>
            <a:normAutofit/>
          </a:bodyPr>
          <a:lstStyle/>
          <a:p>
            <a:r>
              <a:rPr lang="en-US" sz="2400" dirty="0">
                <a:latin typeface="Arial" panose="020B0604020202020204" pitchFamily="34" charset="0"/>
                <a:cs typeface="Arial" panose="020B0604020202020204" pitchFamily="34" charset="0"/>
              </a:rPr>
              <a:t>Participant observation</a:t>
            </a:r>
          </a:p>
          <a:p>
            <a:r>
              <a:rPr lang="en-US" sz="2400" dirty="0">
                <a:latin typeface="Arial" panose="020B0604020202020204" pitchFamily="34" charset="0"/>
                <a:cs typeface="Arial" panose="020B0604020202020204" pitchFamily="34" charset="0"/>
              </a:rPr>
              <a:t>Film, photographs</a:t>
            </a:r>
          </a:p>
          <a:p>
            <a:r>
              <a:rPr lang="en-US" sz="2400" dirty="0">
                <a:latin typeface="Arial" panose="020B0604020202020204" pitchFamily="34" charset="0"/>
                <a:cs typeface="Arial" panose="020B0604020202020204" pitchFamily="34" charset="0"/>
              </a:rPr>
              <a:t>Projective techniques</a:t>
            </a:r>
          </a:p>
          <a:p>
            <a:r>
              <a:rPr lang="en-US" sz="2400" dirty="0">
                <a:latin typeface="Arial" panose="020B0604020202020204" pitchFamily="34" charset="0"/>
                <a:cs typeface="Arial" panose="020B0604020202020204" pitchFamily="34" charset="0"/>
              </a:rPr>
              <a:t>Case studies</a:t>
            </a:r>
          </a:p>
          <a:p>
            <a:r>
              <a:rPr lang="en-US" sz="2400" dirty="0">
                <a:latin typeface="Arial" panose="020B0604020202020204" pitchFamily="34" charset="0"/>
                <a:cs typeface="Arial" panose="020B0604020202020204" pitchFamily="34" charset="0"/>
              </a:rPr>
              <a:t>Ethnography</a:t>
            </a:r>
          </a:p>
          <a:p>
            <a:r>
              <a:rPr lang="en-US" sz="2400" dirty="0">
                <a:latin typeface="Arial" panose="020B0604020202020204" pitchFamily="34" charset="0"/>
                <a:cs typeface="Arial" panose="020B0604020202020204" pitchFamily="34" charset="0"/>
              </a:rPr>
              <a:t>Expert interviews</a:t>
            </a:r>
          </a:p>
          <a:p>
            <a:r>
              <a:rPr lang="en-US" sz="2400" dirty="0">
                <a:latin typeface="Arial" panose="020B0604020202020204" pitchFamily="34" charset="0"/>
                <a:cs typeface="Arial" panose="020B0604020202020204" pitchFamily="34" charset="0"/>
              </a:rPr>
              <a:t>Document analysis</a:t>
            </a:r>
          </a:p>
        </p:txBody>
      </p:sp>
    </p:spTree>
    <p:extLst>
      <p:ext uri="{BB962C8B-B14F-4D97-AF65-F5344CB8AC3E}">
        <p14:creationId xmlns:p14="http://schemas.microsoft.com/office/powerpoint/2010/main" val="237905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Formal Study</a:t>
            </a:r>
          </a:p>
        </p:txBody>
      </p:sp>
      <p:sp>
        <p:nvSpPr>
          <p:cNvPr id="3" name="Content Placeholder 2"/>
          <p:cNvSpPr>
            <a:spLocks noGrp="1"/>
          </p:cNvSpPr>
          <p:nvPr>
            <p:ph idx="1"/>
          </p:nvPr>
        </p:nvSpPr>
        <p:spPr>
          <a:xfrm>
            <a:off x="522427" y="1981200"/>
            <a:ext cx="4278173" cy="4343400"/>
          </a:xfrm>
        </p:spPr>
        <p:txBody>
          <a:bodyPr>
            <a:normAutofit/>
          </a:bodyPr>
          <a:lstStyle/>
          <a:p>
            <a:pPr marL="0" indent="0">
              <a:buNone/>
            </a:pPr>
            <a:r>
              <a:rPr lang="en-US" sz="2400" b="1" dirty="0">
                <a:latin typeface="Arial" pitchFamily="34" charset="0"/>
                <a:cs typeface="Arial" pitchFamily="34" charset="0"/>
              </a:rPr>
              <a:t>Formal Study</a:t>
            </a:r>
          </a:p>
          <a:p>
            <a:pPr marL="354013"/>
            <a:r>
              <a:rPr lang="en-US" sz="2400" dirty="0">
                <a:latin typeface="Arial" panose="020B0604020202020204" pitchFamily="34" charset="0"/>
                <a:cs typeface="Arial" panose="020B0604020202020204" pitchFamily="34" charset="0"/>
              </a:rPr>
              <a:t>Begins with hypotheses/research questions</a:t>
            </a:r>
          </a:p>
          <a:p>
            <a:pPr marL="354013"/>
            <a:r>
              <a:rPr lang="en-US" sz="2400" dirty="0">
                <a:latin typeface="Arial" panose="020B0604020202020204" pitchFamily="34" charset="0"/>
                <a:cs typeface="Arial" panose="020B0604020202020204" pitchFamily="34" charset="0"/>
              </a:rPr>
              <a:t>Precise procedures for data collection &amp; analysis</a:t>
            </a:r>
          </a:p>
        </p:txBody>
      </p:sp>
      <p:pic>
        <p:nvPicPr>
          <p:cNvPr id="7" name="Picture 2" descr="A photo shows a person filling out a survey questionaire.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70367" y="1981200"/>
            <a:ext cx="3792633" cy="301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35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600" dirty="0"/>
              <a:t>Some Formal Study Methods</a:t>
            </a:r>
          </a:p>
        </p:txBody>
      </p:sp>
      <p:sp>
        <p:nvSpPr>
          <p:cNvPr id="13" name="Content Placeholder 12"/>
          <p:cNvSpPr>
            <a:spLocks noGrp="1"/>
          </p:cNvSpPr>
          <p:nvPr>
            <p:ph idx="1"/>
          </p:nvPr>
        </p:nvSpPr>
        <p:spPr>
          <a:xfrm>
            <a:off x="609600" y="1905000"/>
            <a:ext cx="8001000" cy="4343400"/>
          </a:xfrm>
        </p:spPr>
        <p:txBody>
          <a:bodyPr>
            <a:normAutofit/>
          </a:bodyPr>
          <a:lstStyle/>
          <a:p>
            <a:pPr marL="354012"/>
            <a:r>
              <a:rPr lang="en-US" sz="2400" dirty="0">
                <a:latin typeface="Arial" panose="020B0604020202020204" pitchFamily="34" charset="0"/>
                <a:cs typeface="Arial" panose="020B0604020202020204" pitchFamily="34" charset="0"/>
              </a:rPr>
              <a:t>Self administered surveys</a:t>
            </a:r>
          </a:p>
          <a:p>
            <a:pPr marL="354012"/>
            <a:r>
              <a:rPr lang="en-US" sz="2400" dirty="0">
                <a:latin typeface="Arial" panose="020B0604020202020204" pitchFamily="34" charset="0"/>
                <a:cs typeface="Arial" panose="020B0604020202020204" pitchFamily="34" charset="0"/>
              </a:rPr>
              <a:t>Survey via personal interview</a:t>
            </a:r>
          </a:p>
          <a:p>
            <a:pPr marL="354012"/>
            <a:r>
              <a:rPr lang="en-US" sz="2400" dirty="0">
                <a:latin typeface="Arial" panose="020B0604020202020204" pitchFamily="34" charset="0"/>
                <a:cs typeface="Arial" panose="020B0604020202020204" pitchFamily="34" charset="0"/>
              </a:rPr>
              <a:t>Telephone surveys</a:t>
            </a:r>
          </a:p>
          <a:p>
            <a:pPr marL="354012"/>
            <a:r>
              <a:rPr lang="en-US" sz="2400" dirty="0">
                <a:latin typeface="Arial" panose="020B0604020202020204" pitchFamily="34" charset="0"/>
                <a:cs typeface="Arial" panose="020B0604020202020204" pitchFamily="34" charset="0"/>
              </a:rPr>
              <a:t>True experiments</a:t>
            </a:r>
          </a:p>
          <a:p>
            <a:pPr marL="354012"/>
            <a:r>
              <a:rPr lang="en-US" sz="2400" dirty="0">
                <a:latin typeface="Arial" panose="020B0604020202020204" pitchFamily="34" charset="0"/>
                <a:cs typeface="Arial" panose="020B0604020202020204" pitchFamily="34" charset="0"/>
              </a:rPr>
              <a:t>Pre-experiments</a:t>
            </a:r>
          </a:p>
          <a:p>
            <a:pPr marL="354012"/>
            <a:r>
              <a:rPr lang="en-US" sz="2400" dirty="0">
                <a:latin typeface="Arial" panose="020B0604020202020204" pitchFamily="34" charset="0"/>
                <a:cs typeface="Arial" panose="020B0604020202020204" pitchFamily="34" charset="0"/>
              </a:rPr>
              <a:t>Quasi-experiments</a:t>
            </a:r>
            <a:endParaRPr lang="en-US" sz="2400" dirty="0"/>
          </a:p>
        </p:txBody>
      </p:sp>
    </p:spTree>
    <p:extLst>
      <p:ext uri="{BB962C8B-B14F-4D97-AF65-F5344CB8AC3E}">
        <p14:creationId xmlns:p14="http://schemas.microsoft.com/office/powerpoint/2010/main" val="3423193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TotalTime>
  <Words>2167</Words>
  <Application>Microsoft Office PowerPoint</Application>
  <PresentationFormat>Ekran Gösterisi (4:3)</PresentationFormat>
  <Paragraphs>261</Paragraphs>
  <Slides>21</Slides>
  <Notes>18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Book Antiqua</vt:lpstr>
      <vt:lpstr>Calibri</vt:lpstr>
      <vt:lpstr>Georgia body</vt:lpstr>
      <vt:lpstr>Georgia headings</vt:lpstr>
      <vt:lpstr>Office Theme</vt:lpstr>
      <vt:lpstr>Business Research Methods Thirteenth Edition Pamela S. Schindler</vt:lpstr>
      <vt:lpstr>Research Thought Leaders</vt:lpstr>
      <vt:lpstr>Learning Objectives</vt:lpstr>
      <vt:lpstr>What Is Research Design?</vt:lpstr>
      <vt:lpstr>Design the Research</vt:lpstr>
      <vt:lpstr>Exploratory Study</vt:lpstr>
      <vt:lpstr>Some Exploratory Study Methods</vt:lpstr>
      <vt:lpstr>Formal Study</vt:lpstr>
      <vt:lpstr>Some Formal Study Methods</vt:lpstr>
      <vt:lpstr>Sampling Design</vt:lpstr>
      <vt:lpstr>Data Collection Design: The Method</vt:lpstr>
      <vt:lpstr>PowerPoint Sunusu</vt:lpstr>
      <vt:lpstr>Descriptive Studies</vt:lpstr>
      <vt:lpstr>Topical Scope (1 of 2)</vt:lpstr>
      <vt:lpstr>Measurement Emphasis (1 of 2)</vt:lpstr>
      <vt:lpstr>Measurement Emphasis (2 of 2)</vt:lpstr>
      <vt:lpstr>Time Dimension</vt:lpstr>
      <vt:lpstr>Measurement Instrument</vt:lpstr>
      <vt:lpstr>Key Terms</vt:lpstr>
      <vt:lpstr>Snapshot: How Agile Research helped Prove the Value in a Packaging Redesign</vt:lpstr>
      <vt:lpstr>Snapshot: AIG &amp; Research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Stage 2: RESEARCH DESIGN: AN OVERVIEW</dc:title>
  <dc:creator>Schindler</dc:creator>
  <cp:lastModifiedBy>Windows Kullanıcısı</cp:lastModifiedBy>
  <cp:revision>281</cp:revision>
  <dcterms:created xsi:type="dcterms:W3CDTF">2018-05-08T06:02:32Z</dcterms:created>
  <dcterms:modified xsi:type="dcterms:W3CDTF">2020-03-02T05:28:21Z</dcterms:modified>
</cp:coreProperties>
</file>