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42"/>
  </p:notesMasterIdLst>
  <p:sldIdLst>
    <p:sldId id="256" r:id="rId2"/>
    <p:sldId id="289" r:id="rId3"/>
    <p:sldId id="257" r:id="rId4"/>
    <p:sldId id="259" r:id="rId5"/>
    <p:sldId id="258" r:id="rId6"/>
    <p:sldId id="260" r:id="rId7"/>
    <p:sldId id="261" r:id="rId8"/>
    <p:sldId id="262" r:id="rId9"/>
    <p:sldId id="263" r:id="rId10"/>
    <p:sldId id="264" r:id="rId11"/>
    <p:sldId id="270" r:id="rId12"/>
    <p:sldId id="265" r:id="rId13"/>
    <p:sldId id="266" r:id="rId14"/>
    <p:sldId id="267" r:id="rId15"/>
    <p:sldId id="268" r:id="rId16"/>
    <p:sldId id="282" r:id="rId17"/>
    <p:sldId id="269" r:id="rId18"/>
    <p:sldId id="271" r:id="rId19"/>
    <p:sldId id="272" r:id="rId20"/>
    <p:sldId id="273" r:id="rId21"/>
    <p:sldId id="274" r:id="rId22"/>
    <p:sldId id="275" r:id="rId23"/>
    <p:sldId id="276" r:id="rId24"/>
    <p:sldId id="277" r:id="rId25"/>
    <p:sldId id="278" r:id="rId26"/>
    <p:sldId id="279" r:id="rId27"/>
    <p:sldId id="280" r:id="rId28"/>
    <p:sldId id="293" r:id="rId29"/>
    <p:sldId id="292" r:id="rId30"/>
    <p:sldId id="281" r:id="rId31"/>
    <p:sldId id="294" r:id="rId32"/>
    <p:sldId id="295" r:id="rId33"/>
    <p:sldId id="290" r:id="rId34"/>
    <p:sldId id="291" r:id="rId35"/>
    <p:sldId id="283" r:id="rId36"/>
    <p:sldId id="285" r:id="rId37"/>
    <p:sldId id="286" r:id="rId38"/>
    <p:sldId id="287" r:id="rId39"/>
    <p:sldId id="288" r:id="rId40"/>
    <p:sldId id="28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00454-7546-CC47-88FF-2D9E548A4002}" type="datetimeFigureOut">
              <a:rPr lang="en-US" smtClean="0"/>
              <a:t>2/11/2019</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F1717-814F-004B-A106-7CBD18212AC2}" type="slidenum">
              <a:rPr lang="tr-TR" smtClean="0"/>
              <a:t>‹#›</a:t>
            </a:fld>
            <a:endParaRPr lang="tr-TR"/>
          </a:p>
        </p:txBody>
      </p:sp>
    </p:spTree>
    <p:extLst>
      <p:ext uri="{BB962C8B-B14F-4D97-AF65-F5344CB8AC3E}">
        <p14:creationId xmlns:p14="http://schemas.microsoft.com/office/powerpoint/2010/main" val="34961074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64BF1717-814F-004B-A106-7CBD18212AC2}" type="slidenum">
              <a:rPr lang="tr-TR" smtClean="0"/>
              <a:t>8</a:t>
            </a:fld>
            <a:endParaRPr lang="tr-TR"/>
          </a:p>
        </p:txBody>
      </p:sp>
    </p:spTree>
    <p:extLst>
      <p:ext uri="{BB962C8B-B14F-4D97-AF65-F5344CB8AC3E}">
        <p14:creationId xmlns:p14="http://schemas.microsoft.com/office/powerpoint/2010/main" val="121368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6C5678-EE20-4FA5-88E2-6E0BD67A2E26}" type="datetime1">
              <a:rPr lang="en-US" smtClean="0"/>
              <a:t>2/11/2019</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tr-TR"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tr-TR"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2/11/2019</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tr-TR"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2/11/2019</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tr-TR"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B0C4986D-6BE9-4264-908F-02DB36FD8D6C}" type="datetime1">
              <a:rPr lang="en-US" smtClean="0"/>
              <a:t>2/11/2019</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4"/>
          <p:cNvSpPr>
            <a:spLocks noGrp="1"/>
          </p:cNvSpPr>
          <p:nvPr>
            <p:ph type="dt" sz="half" idx="10"/>
          </p:nvPr>
        </p:nvSpPr>
        <p:spPr/>
        <p:txBody>
          <a:bodyPr/>
          <a:lstStyle/>
          <a:p>
            <a:fld id="{B0C4986D-6BE9-4264-908F-02DB36FD8D6C}" type="datetime1">
              <a:rPr lang="en-US" smtClean="0"/>
              <a:t>2/11/2019</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tr-TR"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tr-TR"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tr-TR"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B0C4986D-6BE9-4264-908F-02DB36FD8D6C}" type="datetime1">
              <a:rPr lang="en-US" smtClean="0"/>
              <a:t>2/11/2019</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tr-TR"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EA051B39-B140-43FE-96DB-472A2B59CE7C}" type="datetime1">
              <a:rPr lang="en-US" smtClean="0"/>
              <a:t>2/11/2019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tr-TR"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DA600BB2-27C5-458B-ABCE-839C88CF47CE}" type="datetime1">
              <a:rPr lang="en-US" smtClean="0"/>
              <a:t>2/11/2019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B11D738E-8962-435F-8C43-147B8DD7E819}" type="datetime1">
              <a:rPr lang="en-US" smtClean="0"/>
              <a:t>2/11/2019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B0C4986D-6BE9-4264-908F-02DB36FD8D6C}" type="datetime1">
              <a:rPr lang="en-US" smtClean="0"/>
              <a:t>2/11/2019</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tr-TR"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tr-TR" smtClean="0"/>
              <a:t>Click to edit Master title style</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tr-TR"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tr-TR"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2/11/2019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tr-TR" smtClean="0"/>
              <a:t>Drag picture to placeholder or click icon to add</a:t>
            </a:r>
            <a:endParaRPr/>
          </a:p>
        </p:txBody>
      </p:sp>
      <p:sp>
        <p:nvSpPr>
          <p:cNvPr id="4" name="Date Placeholder 3"/>
          <p:cNvSpPr>
            <a:spLocks noGrp="1"/>
          </p:cNvSpPr>
          <p:nvPr>
            <p:ph type="dt" sz="half" idx="10"/>
          </p:nvPr>
        </p:nvSpPr>
        <p:spPr/>
        <p:txBody>
          <a:bodyPr/>
          <a:lstStyle/>
          <a:p>
            <a:fld id="{B0C4986D-6BE9-4264-908F-02DB36FD8D6C}" type="datetime1">
              <a:rPr lang="en-US" smtClean="0"/>
              <a:t>2/11/2019</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tr-TR"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4"/>
          <p:cNvSpPr>
            <a:spLocks noGrp="1"/>
          </p:cNvSpPr>
          <p:nvPr>
            <p:ph type="dt" sz="half" idx="10"/>
          </p:nvPr>
        </p:nvSpPr>
        <p:spPr/>
        <p:txBody>
          <a:bodyPr/>
          <a:lstStyle/>
          <a:p>
            <a:fld id="{E34CF3C7-6809-4F39-BD67-A75817BDDE0A}" type="datetime1">
              <a:rPr lang="en-US" smtClean="0"/>
              <a:t>2/11/2019</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tr-TR"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7" name="Date Placeholder 6"/>
          <p:cNvSpPr>
            <a:spLocks noGrp="1"/>
          </p:cNvSpPr>
          <p:nvPr>
            <p:ph type="dt" sz="half" idx="10"/>
          </p:nvPr>
        </p:nvSpPr>
        <p:spPr/>
        <p:txBody>
          <a:bodyPr/>
          <a:lstStyle/>
          <a:p>
            <a:fld id="{F7EAEB24-CE78-465C-A726-91D0868FA48F}" type="datetime1">
              <a:rPr lang="en-US" smtClean="0"/>
              <a:t>2/11/2019</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tr-TR" smtClean="0"/>
              <a:t>Click to edit Master title style</a:t>
            </a:r>
            <a:endParaRPr/>
          </a:p>
        </p:txBody>
      </p:sp>
      <p:sp>
        <p:nvSpPr>
          <p:cNvPr id="3" name="Date Placeholder 2"/>
          <p:cNvSpPr>
            <a:spLocks noGrp="1"/>
          </p:cNvSpPr>
          <p:nvPr>
            <p:ph type="dt" sz="half" idx="10"/>
          </p:nvPr>
        </p:nvSpPr>
        <p:spPr/>
        <p:txBody>
          <a:bodyPr/>
          <a:lstStyle/>
          <a:p>
            <a:fld id="{40BAADF0-1749-4E8B-9691-B44A5F8C0895}" type="datetime1">
              <a:rPr lang="en-US" smtClean="0"/>
              <a:t>2/11/2019</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2/11/2019</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B0C4986D-6BE9-4264-908F-02DB36FD8D6C}" type="datetime1">
              <a:rPr lang="en-US" smtClean="0"/>
              <a:t>2/11/2019</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BA9B540C-44DA-4F69-89C9-7C84606640D3}" type="slidenum">
              <a:rPr lang="en-US" smtClean="0"/>
              <a:pPr/>
              <a:t>‹#›</a:t>
            </a:fld>
            <a:endParaRPr lang="en-US" dirty="0"/>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tr-TR"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hf sldNum="0"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www.gittigidiyor.com"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www.cag.edu.tr"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abah.com.tr/teknoloji/2018/02/22/cepten-ilk-alonun-uzerinden-24-yil-gecti#https:/www.sabah.com.tr/teknoloji/2018/02/22/cepten-ilk-alonun-uzerinden-24-yil-gecti"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r-TR" sz="6500" dirty="0" smtClean="0">
                <a:solidFill>
                  <a:srgbClr val="3366FF"/>
                </a:solidFill>
              </a:rPr>
              <a:t>E-Ticaret </a:t>
            </a:r>
            <a:endParaRPr lang="tr-TR" sz="6500" dirty="0">
              <a:solidFill>
                <a:srgbClr val="3366FF"/>
              </a:solidFill>
            </a:endParaRPr>
          </a:p>
        </p:txBody>
      </p:sp>
      <p:sp>
        <p:nvSpPr>
          <p:cNvPr id="3" name="Subtitle 2"/>
          <p:cNvSpPr>
            <a:spLocks noGrp="1"/>
          </p:cNvSpPr>
          <p:nvPr>
            <p:ph type="subTitle" idx="1"/>
          </p:nvPr>
        </p:nvSpPr>
        <p:spPr>
          <a:xfrm>
            <a:off x="1371600" y="4656666"/>
            <a:ext cx="6276622" cy="982133"/>
          </a:xfrm>
        </p:spPr>
        <p:txBody>
          <a:bodyPr>
            <a:normAutofit/>
          </a:bodyPr>
          <a:lstStyle/>
          <a:p>
            <a:r>
              <a:rPr lang="tr-TR" sz="2500" dirty="0" smtClean="0">
                <a:solidFill>
                  <a:schemeClr val="tx1"/>
                </a:solidFill>
              </a:rPr>
              <a:t>TİC 104</a:t>
            </a:r>
          </a:p>
          <a:p>
            <a:r>
              <a:rPr lang="tr-TR" sz="2500" dirty="0" smtClean="0">
                <a:solidFill>
                  <a:schemeClr val="tx1"/>
                </a:solidFill>
              </a:rPr>
              <a:t>ÖĞR. GÖR. DUYGU GÜR</a:t>
            </a:r>
            <a:endParaRPr lang="tr-TR" sz="2500" dirty="0">
              <a:solidFill>
                <a:schemeClr val="tx1"/>
              </a:solidFill>
            </a:endParaRPr>
          </a:p>
        </p:txBody>
      </p:sp>
      <p:sp>
        <p:nvSpPr>
          <p:cNvPr id="4" name="Subtitle 2"/>
          <p:cNvSpPr txBox="1">
            <a:spLocks/>
          </p:cNvSpPr>
          <p:nvPr/>
        </p:nvSpPr>
        <p:spPr>
          <a:xfrm>
            <a:off x="1371600" y="2752988"/>
            <a:ext cx="6276622" cy="9821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defTabSz="914400" rtl="0" eaLnBrk="1" latinLnBrk="0" hangingPunct="1">
              <a:spcBef>
                <a:spcPts val="600"/>
              </a:spcBef>
              <a:buClr>
                <a:schemeClr val="tx1">
                  <a:lumMod val="75000"/>
                  <a:lumOff val="25000"/>
                </a:schemeClr>
              </a:buClr>
              <a:buSzPct val="90000"/>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bg1">
                  <a:lumMod val="65000"/>
                </a:schemeClr>
              </a:buClr>
              <a:buSzPct val="90000"/>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tx1">
                  <a:lumMod val="75000"/>
                  <a:lumOff val="25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bg1">
                  <a:lumMod val="65000"/>
                </a:schemeClr>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tx1">
                  <a:lumMod val="75000"/>
                  <a:lumOff val="25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bg1">
                  <a:lumMod val="65000"/>
                </a:schemeClr>
              </a:buClr>
              <a:buSzPct val="90000"/>
              <a:buFont typeface="Wingdings" pitchFamily="2" charset="2"/>
              <a:buNone/>
              <a:defRPr lang="en-US" sz="1800" kern="1200">
                <a:solidFill>
                  <a:schemeClr val="tx1">
                    <a:tint val="75000"/>
                  </a:schemeClr>
                </a:solidFill>
                <a:latin typeface="+mn-lt"/>
                <a:ea typeface="+mn-ea"/>
                <a:cs typeface="+mn-cs"/>
              </a:defRPr>
            </a:lvl9pPr>
          </a:lstStyle>
          <a:p>
            <a:pPr algn="ctr"/>
            <a:r>
              <a:rPr lang="tr-TR" sz="4000" b="1" dirty="0" smtClean="0">
                <a:solidFill>
                  <a:schemeClr val="accent3"/>
                </a:solidFill>
              </a:rPr>
              <a:t>Bilgisayar ve İnternet Kavramı</a:t>
            </a:r>
          </a:p>
        </p:txBody>
      </p:sp>
    </p:spTree>
    <p:extLst>
      <p:ext uri="{BB962C8B-B14F-4D97-AF65-F5344CB8AC3E}">
        <p14:creationId xmlns:p14="http://schemas.microsoft.com/office/powerpoint/2010/main" val="25349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rmAutofit/>
          </a:bodyPr>
          <a:lstStyle/>
          <a:p>
            <a:pPr algn="ctr"/>
            <a:r>
              <a:rPr lang="tr-TR" sz="5000" b="1" dirty="0" smtClean="0">
                <a:solidFill>
                  <a:schemeClr val="accent3"/>
                </a:solidFill>
              </a:rPr>
              <a:t>İnternet </a:t>
            </a:r>
            <a:endParaRPr lang="tr-TR" sz="5000" b="1" dirty="0">
              <a:solidFill>
                <a:schemeClr val="accent3"/>
              </a:solidFill>
            </a:endParaRPr>
          </a:p>
        </p:txBody>
      </p:sp>
      <p:pic>
        <p:nvPicPr>
          <p:cNvPr id="18" name="Picture Placeholder 17"/>
          <p:cNvPicPr>
            <a:picLocks noGrp="1" noChangeAspect="1"/>
          </p:cNvPicPr>
          <p:nvPr>
            <p:ph type="pic" sz="quarter" idx="13"/>
          </p:nvPr>
        </p:nvPicPr>
        <p:blipFill>
          <a:blip r:embed="rId2"/>
          <a:srcRect t="4639" b="4639"/>
          <a:stretch>
            <a:fillRect/>
          </a:stretch>
        </p:blipFill>
        <p:spPr/>
      </p:pic>
    </p:spTree>
    <p:extLst>
      <p:ext uri="{BB962C8B-B14F-4D97-AF65-F5344CB8AC3E}">
        <p14:creationId xmlns:p14="http://schemas.microsoft.com/office/powerpoint/2010/main" val="140306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34965"/>
            <a:ext cx="9144000" cy="6017049"/>
          </a:xfrm>
          <a:prstGeom prst="rect">
            <a:avLst/>
          </a:prstGeom>
        </p:spPr>
      </p:pic>
    </p:spTree>
    <p:extLst>
      <p:ext uri="{BB962C8B-B14F-4D97-AF65-F5344CB8AC3E}">
        <p14:creationId xmlns:p14="http://schemas.microsoft.com/office/powerpoint/2010/main" val="95328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05841" y="861695"/>
            <a:ext cx="8905855" cy="5850792"/>
          </a:xfrm>
        </p:spPr>
        <p:txBody>
          <a:bodyPr/>
          <a:lstStyle/>
          <a:p>
            <a:r>
              <a:rPr lang="tr-TR" b="1" u="sng" dirty="0" smtClean="0">
                <a:solidFill>
                  <a:schemeClr val="accent2"/>
                </a:solidFill>
              </a:rPr>
              <a:t>İnternet nedir?</a:t>
            </a:r>
          </a:p>
          <a:p>
            <a:r>
              <a:rPr lang="tr-TR" b="1" dirty="0" smtClean="0"/>
              <a:t>Birden </a:t>
            </a:r>
            <a:r>
              <a:rPr lang="tr-TR" b="1" dirty="0"/>
              <a:t>fazla bilgisayar ağını birbirine bağlayan ağ sistemine, ağlar arası iletişim ağı ya da internet adı verilir.</a:t>
            </a:r>
            <a:endParaRPr lang="en-US" dirty="0"/>
          </a:p>
          <a:p>
            <a:r>
              <a:rPr lang="tr-TR" dirty="0"/>
              <a:t>İnternet – </a:t>
            </a:r>
            <a:r>
              <a:rPr lang="tr-TR" u="sng" dirty="0"/>
              <a:t>siber uzay </a:t>
            </a:r>
            <a:r>
              <a:rPr lang="tr-TR" dirty="0"/>
              <a:t>adıyla da bilinir.  </a:t>
            </a:r>
            <a:endParaRPr lang="tr-TR" dirty="0" smtClean="0"/>
          </a:p>
          <a:p>
            <a:r>
              <a:rPr lang="tr-TR" dirty="0" smtClean="0"/>
              <a:t>Yeni </a:t>
            </a:r>
            <a:r>
              <a:rPr lang="tr-TR" dirty="0"/>
              <a:t>bir </a:t>
            </a:r>
            <a:r>
              <a:rPr lang="tr-TR" b="1" dirty="0"/>
              <a:t>kitle haberleşme aracı </a:t>
            </a:r>
            <a:r>
              <a:rPr lang="tr-TR" dirty="0"/>
              <a:t>olduğu kadar yeni bir </a:t>
            </a:r>
            <a:r>
              <a:rPr lang="tr-TR" b="1" dirty="0"/>
              <a:t>küresel bilgi </a:t>
            </a:r>
            <a:r>
              <a:rPr lang="tr-TR" b="1" dirty="0" err="1" smtClean="0"/>
              <a:t>kaynağı</a:t>
            </a:r>
            <a:r>
              <a:rPr lang="tr-TR" dirty="0" err="1" smtClean="0"/>
              <a:t>dır</a:t>
            </a:r>
            <a:r>
              <a:rPr lang="tr-TR" u="sng" dirty="0" err="1" smtClean="0">
                <a:solidFill>
                  <a:srgbClr val="FF6600"/>
                </a:solidFill>
              </a:rPr>
              <a:t>.Mesafenin</a:t>
            </a:r>
            <a:r>
              <a:rPr lang="tr-TR" u="sng" dirty="0" smtClean="0">
                <a:solidFill>
                  <a:srgbClr val="FF6600"/>
                </a:solidFill>
              </a:rPr>
              <a:t> </a:t>
            </a:r>
            <a:r>
              <a:rPr lang="tr-TR" u="sng" dirty="0">
                <a:solidFill>
                  <a:srgbClr val="FF6600"/>
                </a:solidFill>
              </a:rPr>
              <a:t>bu siber uzayda anlamı yoktur. </a:t>
            </a:r>
            <a:endParaRPr lang="tr-TR" u="sng" dirty="0" smtClean="0">
              <a:solidFill>
                <a:srgbClr val="FF6600"/>
              </a:solidFill>
            </a:endParaRPr>
          </a:p>
          <a:p>
            <a:endParaRPr lang="en-US" u="sng" dirty="0">
              <a:solidFill>
                <a:srgbClr val="FF6600"/>
              </a:solidFill>
            </a:endParaRPr>
          </a:p>
          <a:p>
            <a:pPr marL="0" indent="0">
              <a:buNone/>
            </a:pPr>
            <a:endParaRPr lang="en-US" dirty="0"/>
          </a:p>
        </p:txBody>
      </p:sp>
    </p:spTree>
    <p:extLst>
      <p:ext uri="{BB962C8B-B14F-4D97-AF65-F5344CB8AC3E}">
        <p14:creationId xmlns:p14="http://schemas.microsoft.com/office/powerpoint/2010/main" val="62603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edge">
                                      <p:cBhvr>
                                        <p:cTn id="7" dur="2000"/>
                                        <p:tgtEl>
                                          <p:spTgt spid="6">
                                            <p:txEl>
                                              <p:pRg st="1" end="1"/>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edge">
                                      <p:cBhvr>
                                        <p:cTn id="10" dur="2000"/>
                                        <p:tgtEl>
                                          <p:spTgt spid="6">
                                            <p:txEl>
                                              <p:pRg st="2" end="2"/>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edge">
                                      <p:cBhvr>
                                        <p:cTn id="13"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05841" y="861695"/>
            <a:ext cx="8905855" cy="5850792"/>
          </a:xfrm>
        </p:spPr>
        <p:txBody>
          <a:bodyPr/>
          <a:lstStyle/>
          <a:p>
            <a:r>
              <a:rPr lang="tr-TR" b="1" dirty="0" smtClean="0">
                <a:solidFill>
                  <a:srgbClr val="FF6600"/>
                </a:solidFill>
              </a:rPr>
              <a:t>İnternetin özellikleri nelerdir; </a:t>
            </a:r>
            <a:endParaRPr lang="en-US" b="1" dirty="0">
              <a:solidFill>
                <a:srgbClr val="FF6600"/>
              </a:solidFill>
            </a:endParaRPr>
          </a:p>
          <a:p>
            <a:pPr lvl="0"/>
            <a:r>
              <a:rPr lang="tr-TR" dirty="0"/>
              <a:t>Bilgi iletişim ve paylaşım çağının kapılarını aralayan </a:t>
            </a:r>
            <a:r>
              <a:rPr lang="tr-TR" b="1" dirty="0"/>
              <a:t>olağanüstü bir buluş</a:t>
            </a:r>
            <a:endParaRPr lang="en-US" b="1" dirty="0"/>
          </a:p>
          <a:p>
            <a:pPr lvl="0"/>
            <a:r>
              <a:rPr lang="tr-TR" b="1" dirty="0"/>
              <a:t>Sınırsız özgürlükler dünyası</a:t>
            </a:r>
            <a:endParaRPr lang="en-US" b="1" dirty="0"/>
          </a:p>
          <a:p>
            <a:pPr lvl="0"/>
            <a:r>
              <a:rPr lang="tr-TR" dirty="0"/>
              <a:t>Kendine göre evrensel değerleri olan </a:t>
            </a:r>
            <a:r>
              <a:rPr lang="tr-TR" b="1" dirty="0"/>
              <a:t>belli bir kültürü, belli bir ahlak yapısı ve anlayışı olan </a:t>
            </a:r>
            <a:r>
              <a:rPr lang="tr-TR" b="1" dirty="0">
                <a:solidFill>
                  <a:srgbClr val="FF6600"/>
                </a:solidFill>
              </a:rPr>
              <a:t>sosyal canlı bir toplum</a:t>
            </a:r>
            <a:endParaRPr lang="en-US" b="1" dirty="0">
              <a:solidFill>
                <a:srgbClr val="FF6600"/>
              </a:solidFill>
            </a:endParaRPr>
          </a:p>
          <a:p>
            <a:pPr lvl="0"/>
            <a:r>
              <a:rPr lang="tr-TR" dirty="0"/>
              <a:t>Kendi içinde </a:t>
            </a:r>
            <a:r>
              <a:rPr lang="tr-TR" b="1" dirty="0"/>
              <a:t>bağımsız yönetilen denetlenen ağlardan oluşur</a:t>
            </a:r>
            <a:r>
              <a:rPr lang="tr-TR" dirty="0"/>
              <a:t>.</a:t>
            </a:r>
            <a:endParaRPr lang="en-US" dirty="0"/>
          </a:p>
          <a:p>
            <a:pPr lvl="0"/>
            <a:r>
              <a:rPr lang="tr-TR" dirty="0"/>
              <a:t>Bireysel anlamda denetlenen, fakat </a:t>
            </a:r>
            <a:r>
              <a:rPr lang="tr-TR" b="1" dirty="0"/>
              <a:t>global anlamda yönetim ve denetime tam olarak sahip olmayan bir yapıdır</a:t>
            </a:r>
            <a:r>
              <a:rPr lang="tr-TR" dirty="0"/>
              <a:t>.</a:t>
            </a:r>
            <a:endParaRPr lang="en-US" dirty="0"/>
          </a:p>
          <a:p>
            <a:pPr marL="0" indent="0">
              <a:buNone/>
            </a:pPr>
            <a:endParaRPr lang="en-US" dirty="0"/>
          </a:p>
        </p:txBody>
      </p:sp>
    </p:spTree>
    <p:extLst>
      <p:ext uri="{BB962C8B-B14F-4D97-AF65-F5344CB8AC3E}">
        <p14:creationId xmlns:p14="http://schemas.microsoft.com/office/powerpoint/2010/main" val="2110440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287281" y="1511823"/>
            <a:ext cx="8225443" cy="5049483"/>
          </a:xfrm>
          <a:prstGeom prst="rect">
            <a:avLst/>
          </a:prstGeom>
        </p:spPr>
        <p:txBody>
          <a:bodyPr vert="horz" lIns="91440" tIns="45720" rIns="91440" bIns="45720" rtlCol="0">
            <a:normAutofit fontScale="92500"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lvl="0" algn="ct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-posta göndermek/almak</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0"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Haberleşmek</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0"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Eş zamanlı sohbet </a:t>
            </a: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etmek</a:t>
            </a:r>
          </a:p>
          <a:p>
            <a:pPr lvl="0"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Sosyalleşme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0" algn="ct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Eğlence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0"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Video konferans düzenlemek</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0"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Ticaret yapmak</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0"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Bilimsel ve eğitim amaçlı kullanmak</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0"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Askeri amaçlar için kullanım</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buFont typeface="Wingdings" pitchFamily="2" charset="2"/>
              <a:buNone/>
            </a:pPr>
            <a:endParaRPr lang="en-US" dirty="0"/>
          </a:p>
        </p:txBody>
      </p:sp>
      <p:sp>
        <p:nvSpPr>
          <p:cNvPr id="3" name="TextBox 2"/>
          <p:cNvSpPr txBox="1"/>
          <p:nvPr/>
        </p:nvSpPr>
        <p:spPr>
          <a:xfrm>
            <a:off x="302406" y="755910"/>
            <a:ext cx="8391765" cy="738664"/>
          </a:xfrm>
          <a:prstGeom prst="rect">
            <a:avLst/>
          </a:prstGeom>
          <a:noFill/>
        </p:spPr>
        <p:txBody>
          <a:bodyPr wrap="square" rtlCol="0">
            <a:spAutoFit/>
          </a:bodyPr>
          <a:lstStyle/>
          <a:p>
            <a:r>
              <a:rPr lang="tr-TR" sz="2400" b="1" dirty="0">
                <a:solidFill>
                  <a:srgbClr val="FF6600"/>
                </a:solidFill>
              </a:rPr>
              <a:t>İnternet hangi amaçlar için kullanılır?</a:t>
            </a:r>
            <a:endParaRPr lang="en-US" sz="2400" b="1" dirty="0">
              <a:solidFill>
                <a:srgbClr val="FF6600"/>
              </a:solidFill>
            </a:endParaRPr>
          </a:p>
          <a:p>
            <a:endParaRPr lang="tr-TR" dirty="0"/>
          </a:p>
        </p:txBody>
      </p:sp>
    </p:spTree>
    <p:extLst>
      <p:ext uri="{BB962C8B-B14F-4D97-AF65-F5344CB8AC3E}">
        <p14:creationId xmlns:p14="http://schemas.microsoft.com/office/powerpoint/2010/main" val="83230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61459"/>
            <a:ext cx="9144000" cy="5396541"/>
          </a:xfrm>
          <a:prstGeom prst="rect">
            <a:avLst/>
          </a:prstGeom>
        </p:spPr>
      </p:pic>
      <p:sp>
        <p:nvSpPr>
          <p:cNvPr id="3" name="TextBox 2"/>
          <p:cNvSpPr txBox="1"/>
          <p:nvPr/>
        </p:nvSpPr>
        <p:spPr>
          <a:xfrm>
            <a:off x="181444" y="831502"/>
            <a:ext cx="8962556" cy="523220"/>
          </a:xfrm>
          <a:prstGeom prst="rect">
            <a:avLst/>
          </a:prstGeom>
          <a:noFill/>
        </p:spPr>
        <p:txBody>
          <a:bodyPr wrap="square" rtlCol="0">
            <a:spAutoFit/>
          </a:bodyPr>
          <a:lstStyle/>
          <a:p>
            <a:pPr algn="ctr"/>
            <a:r>
              <a:rPr lang="tr-TR" sz="2800" b="1" dirty="0" smtClean="0">
                <a:solidFill>
                  <a:srgbClr val="FF6600"/>
                </a:solidFill>
              </a:rPr>
              <a:t>İnternetin tarihçesi nedir?</a:t>
            </a:r>
            <a:endParaRPr lang="tr-TR" sz="2800" b="1" dirty="0">
              <a:solidFill>
                <a:srgbClr val="FF6600"/>
              </a:solidFill>
            </a:endParaRPr>
          </a:p>
        </p:txBody>
      </p:sp>
    </p:spTree>
    <p:extLst>
      <p:ext uri="{BB962C8B-B14F-4D97-AF65-F5344CB8AC3E}">
        <p14:creationId xmlns:p14="http://schemas.microsoft.com/office/powerpoint/2010/main" val="1961029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165" y="1540963"/>
            <a:ext cx="8225226" cy="4400496"/>
          </a:xfrm>
          <a:prstGeom prst="rect">
            <a:avLst/>
          </a:prstGeom>
        </p:spPr>
      </p:pic>
    </p:spTree>
    <p:extLst>
      <p:ext uri="{BB962C8B-B14F-4D97-AF65-F5344CB8AC3E}">
        <p14:creationId xmlns:p14="http://schemas.microsoft.com/office/powerpoint/2010/main" val="401827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287281" y="1511823"/>
            <a:ext cx="8225443" cy="5049483"/>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lvl="0"/>
            <a:r>
              <a:rPr lang="tr-TR"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Tcp</a:t>
            </a:r>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/IP</a:t>
            </a:r>
          </a:p>
          <a:p>
            <a:pPr lvl="0"/>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WWW Teknolojisi</a:t>
            </a:r>
          </a:p>
          <a:p>
            <a:pPr lvl="1"/>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Sunucular</a:t>
            </a:r>
          </a:p>
          <a:p>
            <a:pPr lvl="1"/>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Web Tarayıcısı</a:t>
            </a:r>
          </a:p>
          <a:p>
            <a:pPr lvl="1"/>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Web Sayfaları</a:t>
            </a:r>
          </a:p>
          <a:p>
            <a:pPr lvl="1"/>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Html Dili</a:t>
            </a:r>
          </a:p>
          <a:p>
            <a:pPr lvl="1"/>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Http Protokolü</a:t>
            </a:r>
          </a:p>
          <a:p>
            <a:pPr lvl="1"/>
            <a:r>
              <a:rPr lang="tr-TR"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Url</a:t>
            </a:r>
            <a:endPar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r>
              <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Alan adı /Domain Name</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buFont typeface="Wingdings" pitchFamily="2" charset="2"/>
              <a:buNone/>
            </a:pPr>
            <a:endParaRPr lang="en-US" dirty="0"/>
          </a:p>
        </p:txBody>
      </p:sp>
      <p:sp>
        <p:nvSpPr>
          <p:cNvPr id="3" name="TextBox 2"/>
          <p:cNvSpPr txBox="1"/>
          <p:nvPr/>
        </p:nvSpPr>
        <p:spPr>
          <a:xfrm>
            <a:off x="302406" y="755910"/>
            <a:ext cx="8391765" cy="461665"/>
          </a:xfrm>
          <a:prstGeom prst="rect">
            <a:avLst/>
          </a:prstGeom>
          <a:noFill/>
        </p:spPr>
        <p:txBody>
          <a:bodyPr wrap="square" rtlCol="0">
            <a:spAutoFit/>
          </a:bodyPr>
          <a:lstStyle/>
          <a:p>
            <a:r>
              <a:rPr lang="tr-TR" sz="2400" b="1" dirty="0" smtClean="0">
                <a:solidFill>
                  <a:srgbClr val="FF6600"/>
                </a:solidFill>
              </a:rPr>
              <a:t>İnternetin Unsurları Nelerdir?</a:t>
            </a:r>
            <a:endParaRPr lang="tr-TR" dirty="0"/>
          </a:p>
        </p:txBody>
      </p:sp>
    </p:spTree>
    <p:extLst>
      <p:ext uri="{BB962C8B-B14F-4D97-AF65-F5344CB8AC3E}">
        <p14:creationId xmlns:p14="http://schemas.microsoft.com/office/powerpoint/2010/main" val="8179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287281" y="1511823"/>
            <a:ext cx="8225443" cy="5049483"/>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lvl="0"/>
            <a:r>
              <a:rPr lang="tr-TR" b="1" dirty="0" smtClean="0"/>
              <a:t>1. TCP</a:t>
            </a:r>
            <a:r>
              <a:rPr lang="tr-TR" b="1" dirty="0"/>
              <a:t>/IP :</a:t>
            </a:r>
            <a:r>
              <a:rPr lang="tr-TR" dirty="0"/>
              <a:t>  İnternet içerisinde yer alan bilgisayarların herhangi bir sorunla karşılaşmadan veri iletişiminde bulunabilmeleri için geliştirilen ortak kurallara TCP/IP protokolü denir.</a:t>
            </a:r>
            <a:endParaRPr lang="en-US" dirty="0"/>
          </a:p>
          <a:p>
            <a:r>
              <a:rPr lang="tr-TR" dirty="0"/>
              <a:t>	--İnternet birbirleri ile iletişim kuran milyonlarca bilgisayardan oluşan bir ağdır. İnternette bulunan bilgisayarlar birbirlerinde farklı protokollere ve yapılara sahip olabilir. </a:t>
            </a:r>
            <a:r>
              <a:rPr lang="tr-TR" b="1" dirty="0"/>
              <a:t>Bu ağda yer alan bilgisayarların iletişim kurabilmeleri için ortak bir anlaşma dilini kullanmaları gerekir</a:t>
            </a:r>
            <a:r>
              <a:rPr lang="tr-TR" dirty="0"/>
              <a:t>. </a:t>
            </a:r>
            <a:endParaRPr lang="en-US" dirty="0"/>
          </a:p>
        </p:txBody>
      </p:sp>
      <p:sp>
        <p:nvSpPr>
          <p:cNvPr id="3" name="TextBox 2"/>
          <p:cNvSpPr txBox="1"/>
          <p:nvPr/>
        </p:nvSpPr>
        <p:spPr>
          <a:xfrm>
            <a:off x="302406" y="755910"/>
            <a:ext cx="8391765" cy="461665"/>
          </a:xfrm>
          <a:prstGeom prst="rect">
            <a:avLst/>
          </a:prstGeom>
          <a:noFill/>
        </p:spPr>
        <p:txBody>
          <a:bodyPr wrap="square" rtlCol="0">
            <a:spAutoFit/>
          </a:bodyPr>
          <a:lstStyle/>
          <a:p>
            <a:r>
              <a:rPr lang="tr-TR" sz="2400" b="1" dirty="0" smtClean="0">
                <a:solidFill>
                  <a:srgbClr val="FF6600"/>
                </a:solidFill>
              </a:rPr>
              <a:t>İnternetin Unsurları Nelerdir?</a:t>
            </a:r>
            <a:endParaRPr lang="tr-TR" dirty="0"/>
          </a:p>
        </p:txBody>
      </p:sp>
    </p:spTree>
    <p:extLst>
      <p:ext uri="{BB962C8B-B14F-4D97-AF65-F5344CB8AC3E}">
        <p14:creationId xmlns:p14="http://schemas.microsoft.com/office/powerpoint/2010/main" val="70762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287281" y="1511823"/>
            <a:ext cx="8225443" cy="5049483"/>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lvl="0"/>
            <a:r>
              <a:rPr lang="tr-TR" b="1" dirty="0" smtClean="0"/>
              <a:t>2. WWW </a:t>
            </a:r>
            <a:r>
              <a:rPr lang="tr-TR" b="1" dirty="0"/>
              <a:t>Teknolojisi:</a:t>
            </a:r>
            <a:r>
              <a:rPr lang="tr-TR" dirty="0"/>
              <a:t> Web, </a:t>
            </a:r>
            <a:r>
              <a:rPr lang="tr-TR" dirty="0" err="1"/>
              <a:t>world</a:t>
            </a:r>
            <a:r>
              <a:rPr lang="tr-TR" dirty="0"/>
              <a:t> </a:t>
            </a:r>
            <a:r>
              <a:rPr lang="tr-TR" dirty="0" err="1"/>
              <a:t>wide</a:t>
            </a:r>
            <a:r>
              <a:rPr lang="tr-TR" dirty="0"/>
              <a:t> web(global ağ) şimdiye kadar oluşturulan en kapsamlı ortam ve çok çeşitli bilgilerin toplamından ibarettir. </a:t>
            </a:r>
            <a:endParaRPr lang="tr-TR" dirty="0" smtClean="0"/>
          </a:p>
          <a:p>
            <a:pPr lvl="0"/>
            <a:r>
              <a:rPr lang="tr-TR" dirty="0" smtClean="0"/>
              <a:t> </a:t>
            </a:r>
            <a:r>
              <a:rPr lang="tr-TR" dirty="0"/>
              <a:t>Dosyalara HTML dili aracılığıyla bağlantılar verilir ve bu </a:t>
            </a:r>
            <a:r>
              <a:rPr lang="tr-TR" b="1" dirty="0"/>
              <a:t>bağlantılar ilgili dosyanın yerini internet üzerinden saptamak için gerekli bilgileri </a:t>
            </a:r>
            <a:r>
              <a:rPr lang="tr-TR" dirty="0" smtClean="0"/>
              <a:t>kapsamaktadır.</a:t>
            </a:r>
          </a:p>
          <a:p>
            <a:pPr lvl="0"/>
            <a:endParaRPr lang="en-US" dirty="0"/>
          </a:p>
        </p:txBody>
      </p:sp>
      <p:sp>
        <p:nvSpPr>
          <p:cNvPr id="3" name="TextBox 2"/>
          <p:cNvSpPr txBox="1"/>
          <p:nvPr/>
        </p:nvSpPr>
        <p:spPr>
          <a:xfrm>
            <a:off x="302406" y="755910"/>
            <a:ext cx="8391765" cy="461665"/>
          </a:xfrm>
          <a:prstGeom prst="rect">
            <a:avLst/>
          </a:prstGeom>
          <a:noFill/>
        </p:spPr>
        <p:txBody>
          <a:bodyPr wrap="square" rtlCol="0">
            <a:spAutoFit/>
          </a:bodyPr>
          <a:lstStyle/>
          <a:p>
            <a:r>
              <a:rPr lang="tr-TR" sz="2400" b="1" dirty="0" smtClean="0">
                <a:solidFill>
                  <a:srgbClr val="FF6600"/>
                </a:solidFill>
              </a:rPr>
              <a:t>İnternetin Unsurları Nelerdir?</a:t>
            </a:r>
            <a:endParaRPr lang="tr-TR" dirty="0"/>
          </a:p>
        </p:txBody>
      </p:sp>
    </p:spTree>
    <p:extLst>
      <p:ext uri="{BB962C8B-B14F-4D97-AF65-F5344CB8AC3E}">
        <p14:creationId xmlns:p14="http://schemas.microsoft.com/office/powerpoint/2010/main" val="162809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ve Tartışma Soruları</a:t>
            </a:r>
            <a:endParaRPr lang="tr-TR" dirty="0"/>
          </a:p>
        </p:txBody>
      </p:sp>
      <p:sp>
        <p:nvSpPr>
          <p:cNvPr id="3" name="Content Placeholder 2"/>
          <p:cNvSpPr>
            <a:spLocks noGrp="1"/>
          </p:cNvSpPr>
          <p:nvPr>
            <p:ph idx="1"/>
          </p:nvPr>
        </p:nvSpPr>
        <p:spPr>
          <a:xfrm>
            <a:off x="284163" y="1965368"/>
            <a:ext cx="8574087" cy="4160795"/>
          </a:xfrm>
        </p:spPr>
        <p:txBody>
          <a:bodyPr>
            <a:normAutofit fontScale="92500" lnSpcReduction="20000"/>
          </a:bodyPr>
          <a:lstStyle/>
          <a:p>
            <a:pPr marL="457200" indent="-457200">
              <a:buFont typeface="+mj-lt"/>
              <a:buAutoNum type="arabicPeriod"/>
            </a:pPr>
            <a:r>
              <a:rPr lang="tr-TR" dirty="0" smtClean="0"/>
              <a:t>Bilgisayar ve internet kavramları nedir?</a:t>
            </a:r>
          </a:p>
          <a:p>
            <a:pPr marL="457200" indent="-457200">
              <a:buFont typeface="+mj-lt"/>
              <a:buAutoNum type="arabicPeriod"/>
            </a:pPr>
            <a:r>
              <a:rPr lang="tr-TR" dirty="0" smtClean="0"/>
              <a:t>Ağ (network) nedir? </a:t>
            </a:r>
          </a:p>
          <a:p>
            <a:pPr marL="457200" indent="-457200">
              <a:buFont typeface="+mj-lt"/>
              <a:buAutoNum type="arabicPeriod"/>
            </a:pPr>
            <a:r>
              <a:rPr lang="tr-TR" dirty="0" smtClean="0"/>
              <a:t>İnternetin tarihçesi nasıl gelişmiştir?</a:t>
            </a:r>
          </a:p>
          <a:p>
            <a:pPr marL="457200" indent="-457200">
              <a:buFont typeface="+mj-lt"/>
              <a:buAutoNum type="arabicPeriod"/>
            </a:pPr>
            <a:r>
              <a:rPr lang="tr-TR" dirty="0" smtClean="0"/>
              <a:t>İnternetin </a:t>
            </a:r>
            <a:r>
              <a:rPr lang="tr-TR" dirty="0"/>
              <a:t>u</a:t>
            </a:r>
            <a:r>
              <a:rPr lang="tr-TR" dirty="0" smtClean="0"/>
              <a:t>nsurları nelerdir?</a:t>
            </a:r>
          </a:p>
          <a:p>
            <a:pPr marL="457200" indent="-457200">
              <a:buFont typeface="+mj-lt"/>
              <a:buAutoNum type="arabicPeriod"/>
            </a:pPr>
            <a:r>
              <a:rPr lang="tr-TR" dirty="0" smtClean="0"/>
              <a:t>İnternetin fonksiyonları nelerdir?</a:t>
            </a:r>
          </a:p>
          <a:p>
            <a:pPr marL="457200" indent="-457200">
              <a:buFont typeface="+mj-lt"/>
              <a:buAutoNum type="arabicPeriod"/>
            </a:pPr>
            <a:r>
              <a:rPr lang="tr-TR" dirty="0" smtClean="0"/>
              <a:t>İnternetin sağladığı yararlar  ve sakıncaları nelerdir?</a:t>
            </a:r>
          </a:p>
          <a:p>
            <a:pPr marL="457200" indent="-457200">
              <a:buFont typeface="+mj-lt"/>
              <a:buAutoNum type="arabicPeriod"/>
            </a:pPr>
            <a:r>
              <a:rPr lang="tr-TR" dirty="0" smtClean="0"/>
              <a:t>Türkiye’deki internet gelişim süreci nasıl olmuştur?</a:t>
            </a:r>
          </a:p>
          <a:p>
            <a:pPr marL="457200" indent="-457200">
              <a:buFont typeface="+mj-lt"/>
              <a:buAutoNum type="arabicPeriod"/>
            </a:pPr>
            <a:r>
              <a:rPr lang="tr-TR" dirty="0" smtClean="0"/>
              <a:t>İnternetin </a:t>
            </a:r>
            <a:r>
              <a:rPr lang="tr-TR" dirty="0" err="1" smtClean="0"/>
              <a:t>kullanılım</a:t>
            </a:r>
            <a:r>
              <a:rPr lang="tr-TR" dirty="0" smtClean="0"/>
              <a:t> şekilleri nelerdir?</a:t>
            </a:r>
            <a:endParaRPr lang="tr-TR" dirty="0"/>
          </a:p>
        </p:txBody>
      </p:sp>
    </p:spTree>
    <p:extLst>
      <p:ext uri="{BB962C8B-B14F-4D97-AF65-F5344CB8AC3E}">
        <p14:creationId xmlns:p14="http://schemas.microsoft.com/office/powerpoint/2010/main" val="1471958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287281" y="1511823"/>
            <a:ext cx="8225443" cy="5049483"/>
          </a:xfrm>
          <a:prstGeom prst="rect">
            <a:avLst/>
          </a:prstGeom>
        </p:spPr>
        <p:txBody>
          <a:bodyPr vert="horz" lIns="91440" tIns="45720" rIns="91440" bIns="45720" numCol="1"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lvl="0"/>
            <a:r>
              <a:rPr lang="tr-TR" dirty="0" smtClean="0"/>
              <a:t>WWW –</a:t>
            </a:r>
            <a:r>
              <a:rPr lang="tr-TR" dirty="0" err="1" smtClean="0"/>
              <a:t>Web’i</a:t>
            </a:r>
            <a:r>
              <a:rPr lang="tr-TR" dirty="0" smtClean="0"/>
              <a:t> oluşturan donanım, yazılım ve protokoller şunlardır:</a:t>
            </a:r>
          </a:p>
          <a:p>
            <a:pPr lvl="1" algn="ctr"/>
            <a:r>
              <a:rPr lang="tr-TR" sz="2600" b="1" dirty="0" smtClean="0"/>
              <a:t>Sunucular</a:t>
            </a:r>
          </a:p>
          <a:p>
            <a:pPr lvl="1" algn="ctr"/>
            <a:r>
              <a:rPr lang="tr-TR" sz="2600" b="1" dirty="0" smtClean="0"/>
              <a:t>Web tarayıcısı</a:t>
            </a:r>
          </a:p>
          <a:p>
            <a:pPr lvl="1" algn="ctr"/>
            <a:r>
              <a:rPr lang="en-US" sz="2600" b="1" dirty="0" smtClean="0"/>
              <a:t>Html </a:t>
            </a:r>
            <a:r>
              <a:rPr lang="en-US" sz="2600" b="1" dirty="0" err="1" smtClean="0"/>
              <a:t>Dili</a:t>
            </a:r>
            <a:endParaRPr lang="en-US" sz="2600" b="1" dirty="0" smtClean="0"/>
          </a:p>
          <a:p>
            <a:pPr lvl="1" algn="ctr"/>
            <a:r>
              <a:rPr lang="en-US" sz="2600" b="1" dirty="0" smtClean="0"/>
              <a:t>Http </a:t>
            </a:r>
            <a:r>
              <a:rPr lang="en-US" sz="2600" b="1" dirty="0" err="1" smtClean="0"/>
              <a:t>Protokolü</a:t>
            </a:r>
            <a:endParaRPr lang="en-US" sz="2600" b="1" dirty="0" smtClean="0"/>
          </a:p>
          <a:p>
            <a:pPr lvl="1" algn="ctr"/>
            <a:r>
              <a:rPr lang="en-US" sz="2600" b="1" dirty="0" err="1" smtClean="0"/>
              <a:t>Url</a:t>
            </a:r>
            <a:endParaRPr lang="en-US" sz="2600" b="1" dirty="0" smtClean="0"/>
          </a:p>
          <a:p>
            <a:pPr lvl="1" algn="ctr"/>
            <a:r>
              <a:rPr lang="en-US" sz="2600" b="1" dirty="0" smtClean="0"/>
              <a:t>Alan </a:t>
            </a:r>
            <a:r>
              <a:rPr lang="en-US" sz="2600" b="1" dirty="0" err="1" smtClean="0"/>
              <a:t>adı</a:t>
            </a:r>
            <a:endParaRPr lang="en-US" sz="2600" b="1" dirty="0" smtClean="0"/>
          </a:p>
          <a:p>
            <a:pPr lvl="1"/>
            <a:endParaRPr lang="en-US" dirty="0"/>
          </a:p>
        </p:txBody>
      </p:sp>
      <p:sp>
        <p:nvSpPr>
          <p:cNvPr id="3" name="TextBox 2"/>
          <p:cNvSpPr txBox="1"/>
          <p:nvPr/>
        </p:nvSpPr>
        <p:spPr>
          <a:xfrm>
            <a:off x="302406" y="755910"/>
            <a:ext cx="8391765" cy="461665"/>
          </a:xfrm>
          <a:prstGeom prst="rect">
            <a:avLst/>
          </a:prstGeom>
          <a:noFill/>
        </p:spPr>
        <p:txBody>
          <a:bodyPr wrap="square" rtlCol="0">
            <a:spAutoFit/>
          </a:bodyPr>
          <a:lstStyle/>
          <a:p>
            <a:r>
              <a:rPr lang="tr-TR" sz="2400" b="1" dirty="0" smtClean="0">
                <a:solidFill>
                  <a:srgbClr val="FF6600"/>
                </a:solidFill>
              </a:rPr>
              <a:t>İnternetin Unsurları Nelerdir?</a:t>
            </a:r>
            <a:endParaRPr lang="tr-TR" dirty="0"/>
          </a:p>
        </p:txBody>
      </p:sp>
    </p:spTree>
    <p:extLst>
      <p:ext uri="{BB962C8B-B14F-4D97-AF65-F5344CB8AC3E}">
        <p14:creationId xmlns:p14="http://schemas.microsoft.com/office/powerpoint/2010/main" val="237952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287281" y="891976"/>
            <a:ext cx="8527853" cy="5729802"/>
          </a:xfrm>
          <a:prstGeom prst="rect">
            <a:avLst/>
          </a:prstGeom>
        </p:spPr>
        <p:txBody>
          <a:bodyPr vert="horz" lIns="91440" tIns="45720" rIns="91440" bIns="45720" numCol="1"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lvl="1"/>
            <a:r>
              <a:rPr lang="tr-TR" sz="2400" b="1" dirty="0"/>
              <a:t>Sunucular:</a:t>
            </a:r>
            <a:r>
              <a:rPr lang="tr-TR" sz="2400" dirty="0"/>
              <a:t> web dosyalarını depolamak, taşımak ve dağıtmaktan sorumu olan programları çalıştıran internete bağlı bir bilgisayardır.  Bir bilgisayar </a:t>
            </a:r>
            <a:r>
              <a:rPr lang="tr-TR" sz="2400" dirty="0" err="1"/>
              <a:t>web’deki</a:t>
            </a:r>
            <a:r>
              <a:rPr lang="tr-TR" sz="2400" dirty="0"/>
              <a:t> dosyalardan birine giriş yapmak istediğinde ağ, o dosyadan sorumlu olan web sunucuna bu isteği iletmektedir. Sunucu dosyaya ulaşır ve istemci bilgisayara gönderir.</a:t>
            </a:r>
            <a:endParaRPr lang="en-US" sz="2400" dirty="0"/>
          </a:p>
          <a:p>
            <a:pPr lvl="1"/>
            <a:r>
              <a:rPr lang="tr-TR" sz="2400" b="1" dirty="0"/>
              <a:t>Web tarayıcısı:</a:t>
            </a:r>
            <a:r>
              <a:rPr lang="tr-TR" sz="2400" dirty="0"/>
              <a:t> web adreslerine web tarayıcısı ile ulaşılır. </a:t>
            </a:r>
            <a:r>
              <a:rPr lang="tr-TR" sz="2400" dirty="0" err="1"/>
              <a:t>Mozilla</a:t>
            </a:r>
            <a:r>
              <a:rPr lang="tr-TR" sz="2400" dirty="0"/>
              <a:t>, </a:t>
            </a:r>
            <a:r>
              <a:rPr lang="tr-TR" sz="2400" dirty="0" err="1"/>
              <a:t>firefox</a:t>
            </a:r>
            <a:r>
              <a:rPr lang="tr-TR" sz="2400" dirty="0"/>
              <a:t>, internet </a:t>
            </a:r>
            <a:r>
              <a:rPr lang="tr-TR" sz="2400" dirty="0" err="1"/>
              <a:t>explorer</a:t>
            </a:r>
            <a:r>
              <a:rPr lang="tr-TR" sz="2400" dirty="0"/>
              <a:t> </a:t>
            </a:r>
            <a:r>
              <a:rPr lang="tr-TR" sz="2400" dirty="0" smtClean="0"/>
              <a:t>gibi. </a:t>
            </a:r>
            <a:endParaRPr lang="en-US" sz="2400" dirty="0"/>
          </a:p>
          <a:p>
            <a:pPr lvl="1"/>
            <a:r>
              <a:rPr lang="tr-TR" sz="2400" b="1" dirty="0"/>
              <a:t>Web sayfaları</a:t>
            </a:r>
            <a:r>
              <a:rPr lang="tr-TR" sz="2400" dirty="0"/>
              <a:t>: bir web sayfasına yüklenmiş HTML </a:t>
            </a:r>
            <a:r>
              <a:rPr lang="tr-TR" sz="2400" dirty="0" err="1"/>
              <a:t>dökümanıdır</a:t>
            </a:r>
            <a:r>
              <a:rPr lang="tr-TR" sz="2400" dirty="0"/>
              <a:t>. Bir web sitesi, belli bir organizasyon ya da kişiye ait web sayfalarından oluşur. </a:t>
            </a:r>
            <a:endParaRPr lang="en-US" sz="2400" dirty="0"/>
          </a:p>
          <a:p>
            <a:pPr lvl="1"/>
            <a:endParaRPr lang="en-US" dirty="0"/>
          </a:p>
        </p:txBody>
      </p:sp>
    </p:spTree>
    <p:extLst>
      <p:ext uri="{BB962C8B-B14F-4D97-AF65-F5344CB8AC3E}">
        <p14:creationId xmlns:p14="http://schemas.microsoft.com/office/powerpoint/2010/main" val="146167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0" y="680320"/>
            <a:ext cx="9143999" cy="6177680"/>
          </a:xfrm>
          <a:prstGeom prst="rect">
            <a:avLst/>
          </a:prstGeom>
        </p:spPr>
        <p:txBody>
          <a:bodyPr vert="horz" lIns="91440" tIns="45720" rIns="91440" bIns="45720" numCol="1"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lvl="1"/>
            <a:r>
              <a:rPr lang="tr-TR" sz="2400" b="1" dirty="0"/>
              <a:t>HTML dili:</a:t>
            </a:r>
            <a:r>
              <a:rPr lang="tr-TR" sz="2400" dirty="0"/>
              <a:t> </a:t>
            </a:r>
            <a:endParaRPr lang="tr-TR" sz="2400" dirty="0" smtClean="0"/>
          </a:p>
          <a:p>
            <a:pPr lvl="1"/>
            <a:r>
              <a:rPr lang="tr-TR" sz="2400" dirty="0" smtClean="0"/>
              <a:t>İşaretleme </a:t>
            </a:r>
            <a:r>
              <a:rPr lang="tr-TR" sz="2400" dirty="0"/>
              <a:t>dilidir ve evrenseldir. Bir web sayfasındaki hangi kelime ya da cümleye tıklandığında, hangi sayfaya bağlanılacağı, web sayfasındaki resimlerin nerelerden alınacağı, sayfada nasıl duracağı gibi sayfaya ait unsurlar, bu işaretleme dili sayesinde işlev kazanır.  </a:t>
            </a:r>
            <a:endParaRPr lang="en-US" sz="2400" dirty="0"/>
          </a:p>
          <a:p>
            <a:pPr lvl="1"/>
            <a:r>
              <a:rPr lang="tr-TR" sz="2400" b="1" dirty="0"/>
              <a:t>HTTP Protokolü:</a:t>
            </a:r>
            <a:r>
              <a:rPr lang="tr-TR" sz="2400" dirty="0"/>
              <a:t> </a:t>
            </a:r>
            <a:endParaRPr lang="tr-TR" sz="2400" dirty="0" smtClean="0"/>
          </a:p>
          <a:p>
            <a:pPr lvl="1"/>
            <a:r>
              <a:rPr lang="tr-TR" sz="2400" dirty="0" smtClean="0"/>
              <a:t>İnternette </a:t>
            </a:r>
            <a:r>
              <a:rPr lang="tr-TR" sz="2400" dirty="0"/>
              <a:t>bağlanılan web sayfalarının kodlarını aktarmak için kullanılan protokoldür</a:t>
            </a:r>
            <a:r>
              <a:rPr lang="tr-TR" sz="2400" dirty="0" smtClean="0"/>
              <a:t>.</a:t>
            </a:r>
          </a:p>
          <a:p>
            <a:pPr lvl="1"/>
            <a:r>
              <a:rPr lang="tr-TR" sz="2400" dirty="0" smtClean="0"/>
              <a:t> </a:t>
            </a:r>
            <a:r>
              <a:rPr lang="tr-TR" sz="2400" dirty="0" err="1"/>
              <a:t>Örn</a:t>
            </a:r>
            <a:r>
              <a:rPr lang="tr-TR" sz="2400" dirty="0"/>
              <a:t>. </a:t>
            </a:r>
            <a:r>
              <a:rPr lang="tr-TR" sz="2400" u="sng" dirty="0">
                <a:hlinkClick r:id="rId2"/>
              </a:rPr>
              <a:t>www.gittigidiyor.com</a:t>
            </a:r>
            <a:r>
              <a:rPr lang="tr-TR" sz="2400" dirty="0"/>
              <a:t> adresi, araç çubuğuna yazıldığında, http protokolü alt seviyedeki protokollere bu adresin nereden, nasıl isteneceğini ve nasıl aktarılacağını söyler. </a:t>
            </a:r>
            <a:endParaRPr lang="en-US" sz="2400" dirty="0"/>
          </a:p>
          <a:p>
            <a:pPr marL="457200" lvl="1" indent="0">
              <a:buNone/>
            </a:pPr>
            <a:endParaRPr lang="en-US" sz="2400" dirty="0"/>
          </a:p>
          <a:p>
            <a:pPr lvl="1"/>
            <a:endParaRPr lang="en-US" dirty="0"/>
          </a:p>
        </p:txBody>
      </p:sp>
    </p:spTree>
    <p:extLst>
      <p:ext uri="{BB962C8B-B14F-4D97-AF65-F5344CB8AC3E}">
        <p14:creationId xmlns:p14="http://schemas.microsoft.com/office/powerpoint/2010/main" val="289208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0" y="680320"/>
            <a:ext cx="9143999" cy="6177680"/>
          </a:xfrm>
          <a:prstGeom prst="rect">
            <a:avLst/>
          </a:prstGeom>
        </p:spPr>
        <p:txBody>
          <a:bodyPr vert="horz" lIns="91440" tIns="45720" rIns="91440" bIns="45720" numCol="1" rtlCol="0">
            <a:normAutofit fontScale="92500"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lvl="1"/>
            <a:r>
              <a:rPr lang="tr-TR" sz="2400" b="1" dirty="0"/>
              <a:t>URL:</a:t>
            </a:r>
            <a:r>
              <a:rPr lang="tr-TR" sz="2400" dirty="0"/>
              <a:t>  çağ üniversitesinin URL’ si </a:t>
            </a:r>
            <a:r>
              <a:rPr lang="tr-TR" sz="2400" u="sng" dirty="0">
                <a:hlinkClick r:id="rId2"/>
              </a:rPr>
              <a:t>www.cag.edu.tr</a:t>
            </a:r>
            <a:r>
              <a:rPr lang="tr-TR" sz="2400" dirty="0"/>
              <a:t> İnternetteki her dosyanın URL adı verilen bir adresi bulunur. </a:t>
            </a:r>
            <a:endParaRPr lang="en-US" sz="2400" dirty="0"/>
          </a:p>
          <a:p>
            <a:pPr lvl="1"/>
            <a:r>
              <a:rPr lang="tr-TR" sz="2400" b="1" dirty="0"/>
              <a:t>Alan adı / domain name: </a:t>
            </a:r>
          </a:p>
          <a:p>
            <a:r>
              <a:rPr lang="tr-TR" dirty="0"/>
              <a:t>.com		</a:t>
            </a:r>
            <a:r>
              <a:rPr lang="tr-TR" dirty="0" smtClean="0"/>
              <a:t>Ticari </a:t>
            </a:r>
            <a:r>
              <a:rPr lang="tr-TR" dirty="0"/>
              <a:t>kuruluşlar</a:t>
            </a:r>
            <a:endParaRPr lang="en-US" dirty="0"/>
          </a:p>
          <a:p>
            <a:r>
              <a:rPr lang="tr-TR" dirty="0"/>
              <a:t>.edu		</a:t>
            </a:r>
            <a:r>
              <a:rPr lang="tr-TR" dirty="0" smtClean="0"/>
              <a:t>Eğitim kuruluşları</a:t>
            </a:r>
          </a:p>
          <a:p>
            <a:r>
              <a:rPr lang="tr-TR" dirty="0" smtClean="0"/>
              <a:t>.</a:t>
            </a:r>
            <a:r>
              <a:rPr lang="tr-TR" dirty="0"/>
              <a:t>org			Ticari olmayan kuruluşlar</a:t>
            </a:r>
            <a:endParaRPr lang="en-US" dirty="0"/>
          </a:p>
          <a:p>
            <a:r>
              <a:rPr lang="tr-TR" dirty="0"/>
              <a:t>gov			Hükümet kuruluşları</a:t>
            </a:r>
            <a:endParaRPr lang="en-US" dirty="0"/>
          </a:p>
          <a:p>
            <a:r>
              <a:rPr lang="tr-TR" dirty="0"/>
              <a:t>.mil			Askeri kuruluşlar</a:t>
            </a:r>
            <a:endParaRPr lang="en-US" dirty="0"/>
          </a:p>
          <a:p>
            <a:r>
              <a:rPr lang="tr-TR" dirty="0"/>
              <a:t>.</a:t>
            </a:r>
            <a:r>
              <a:rPr lang="tr-TR" dirty="0" err="1"/>
              <a:t>ac</a:t>
            </a:r>
            <a:r>
              <a:rPr lang="tr-TR" dirty="0"/>
              <a:t>			Akademik Kuruluşlar</a:t>
            </a:r>
            <a:endParaRPr lang="en-US" dirty="0"/>
          </a:p>
          <a:p>
            <a:r>
              <a:rPr lang="tr-TR" dirty="0"/>
              <a:t>.</a:t>
            </a:r>
            <a:r>
              <a:rPr lang="tr-TR" dirty="0" err="1"/>
              <a:t>int</a:t>
            </a:r>
            <a:r>
              <a:rPr lang="tr-TR" dirty="0"/>
              <a:t>			Uluslararası kuruluşlar</a:t>
            </a:r>
            <a:endParaRPr lang="en-US" dirty="0"/>
          </a:p>
          <a:p>
            <a:r>
              <a:rPr lang="tr-TR" dirty="0"/>
              <a:t>.net			Kendi özel ağları olan ve bunu dış kullanıma sunabilen 				gruplar</a:t>
            </a:r>
            <a:endParaRPr lang="en-US" dirty="0"/>
          </a:p>
          <a:p>
            <a:pPr marL="457200" lvl="1" indent="0">
              <a:buNone/>
            </a:pPr>
            <a:endParaRPr lang="en-US" sz="2400" dirty="0"/>
          </a:p>
          <a:p>
            <a:pPr lvl="1"/>
            <a:endParaRPr lang="en-US" dirty="0"/>
          </a:p>
        </p:txBody>
      </p:sp>
    </p:spTree>
    <p:extLst>
      <p:ext uri="{BB962C8B-B14F-4D97-AF65-F5344CB8AC3E}">
        <p14:creationId xmlns:p14="http://schemas.microsoft.com/office/powerpoint/2010/main" val="423981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203" y="1073393"/>
            <a:ext cx="8992797" cy="5416867"/>
          </a:xfrm>
          <a:prstGeom prst="rect">
            <a:avLst/>
          </a:prstGeom>
          <a:noFill/>
        </p:spPr>
        <p:txBody>
          <a:bodyPr wrap="square" rtlCol="0">
            <a:spAutoFit/>
          </a:bodyPr>
          <a:lstStyle/>
          <a:p>
            <a:r>
              <a:rPr lang="tr-TR" sz="2400" b="1" dirty="0">
                <a:solidFill>
                  <a:srgbClr val="FF6600"/>
                </a:solidFill>
              </a:rPr>
              <a:t>İnternetin </a:t>
            </a:r>
            <a:r>
              <a:rPr lang="tr-TR" sz="2400" b="1" dirty="0" smtClean="0">
                <a:solidFill>
                  <a:srgbClr val="FF6600"/>
                </a:solidFill>
              </a:rPr>
              <a:t>fonksiyonları</a:t>
            </a:r>
            <a:r>
              <a:rPr lang="tr-TR" sz="2400" b="1" dirty="0">
                <a:solidFill>
                  <a:srgbClr val="FF6600"/>
                </a:solidFill>
              </a:rPr>
              <a:t> </a:t>
            </a:r>
            <a:r>
              <a:rPr lang="tr-TR" sz="2400" b="1" dirty="0" smtClean="0">
                <a:solidFill>
                  <a:srgbClr val="FF6600"/>
                </a:solidFill>
              </a:rPr>
              <a:t>nelerdir?</a:t>
            </a:r>
            <a:endParaRPr lang="en-US" sz="2400" dirty="0">
              <a:solidFill>
                <a:srgbClr val="FF6600"/>
              </a:solidFill>
            </a:endParaRPr>
          </a:p>
          <a:p>
            <a:pPr marL="342900" indent="-342900">
              <a:buFont typeface="+mj-lt"/>
              <a:buAutoNum type="arabicPeriod"/>
            </a:pPr>
            <a:endParaRPr lang="tr-TR" dirty="0" smtClean="0"/>
          </a:p>
          <a:p>
            <a:pPr marL="342900" lvl="0" indent="-342900">
              <a:buFont typeface="+mj-lt"/>
              <a:buAutoNum type="arabicPeriod"/>
            </a:pPr>
            <a:r>
              <a:rPr lang="tr-TR" sz="2200" b="1" dirty="0" smtClean="0"/>
              <a:t>Elektronik </a:t>
            </a:r>
            <a:r>
              <a:rPr lang="tr-TR" sz="2200" b="1" dirty="0"/>
              <a:t>posta</a:t>
            </a:r>
            <a:r>
              <a:rPr lang="tr-TR" sz="2200" dirty="0"/>
              <a:t> : diğer bilgisayar kullanıcılarının hesaplarına mesaj ve ya dosya göndermek için kullanılan sistemdir.</a:t>
            </a:r>
            <a:endParaRPr lang="en-US" sz="2200" dirty="0"/>
          </a:p>
          <a:p>
            <a:r>
              <a:rPr lang="tr-TR" sz="2200" dirty="0" smtClean="0"/>
              <a:t>-</a:t>
            </a:r>
            <a:r>
              <a:rPr lang="tr-TR" sz="2200" dirty="0"/>
              <a:t>Bu sistemden yararlanabilmek için elektronik posta adresine sahip olmak </a:t>
            </a:r>
            <a:r>
              <a:rPr lang="tr-TR" sz="2200" dirty="0" smtClean="0"/>
              <a:t>lazım</a:t>
            </a:r>
            <a:r>
              <a:rPr lang="tr-TR" sz="2200" dirty="0"/>
              <a:t>. </a:t>
            </a:r>
            <a:endParaRPr lang="en-US" sz="2200" dirty="0"/>
          </a:p>
          <a:p>
            <a:r>
              <a:rPr lang="tr-TR" sz="2200" dirty="0"/>
              <a:t>	</a:t>
            </a:r>
            <a:endParaRPr lang="tr-TR" sz="2200" dirty="0" smtClean="0"/>
          </a:p>
          <a:p>
            <a:r>
              <a:rPr lang="tr-TR" sz="2200" dirty="0" smtClean="0"/>
              <a:t>*</a:t>
            </a:r>
            <a:r>
              <a:rPr lang="tr-TR" sz="2200" b="1" i="1" dirty="0"/>
              <a:t>Klasik iletişim araçlarına göre avantajları nelerdir?</a:t>
            </a:r>
            <a:endParaRPr lang="en-US" sz="2200" b="1" i="1" dirty="0"/>
          </a:p>
          <a:p>
            <a:pPr marL="342900" indent="-342900">
              <a:buFont typeface="Arial"/>
              <a:buChar char="•"/>
            </a:pPr>
            <a:r>
              <a:rPr lang="tr-TR" sz="2200" dirty="0" smtClean="0"/>
              <a:t>Çok </a:t>
            </a:r>
            <a:r>
              <a:rPr lang="tr-TR" sz="2200" dirty="0"/>
              <a:t>hızlıdır. </a:t>
            </a:r>
            <a:endParaRPr lang="tr-TR" sz="2200" dirty="0" smtClean="0"/>
          </a:p>
          <a:p>
            <a:pPr marL="342900" indent="-342900">
              <a:buFont typeface="Arial"/>
              <a:buChar char="•"/>
            </a:pPr>
            <a:r>
              <a:rPr lang="tr-TR" sz="2200" dirty="0" smtClean="0"/>
              <a:t>Güvenlidir</a:t>
            </a:r>
            <a:r>
              <a:rPr lang="tr-TR" sz="2200" dirty="0"/>
              <a:t>. (e-postayı alan kişi kullanıcı adı, şifre bilgilerini kullanmadan alamıyor)  </a:t>
            </a:r>
            <a:endParaRPr lang="tr-TR" sz="2200" dirty="0" smtClean="0"/>
          </a:p>
          <a:p>
            <a:pPr marL="342900" indent="-342900">
              <a:buFont typeface="Arial"/>
              <a:buChar char="•"/>
            </a:pPr>
            <a:r>
              <a:rPr lang="tr-TR" sz="2200" dirty="0" smtClean="0"/>
              <a:t>Ucuzdur</a:t>
            </a:r>
            <a:r>
              <a:rPr lang="tr-TR" sz="2200" dirty="0"/>
              <a:t>.   </a:t>
            </a:r>
            <a:endParaRPr lang="tr-TR" sz="2200" dirty="0" smtClean="0"/>
          </a:p>
          <a:p>
            <a:pPr marL="342900" indent="-342900">
              <a:buFont typeface="Arial"/>
              <a:buChar char="•"/>
            </a:pPr>
            <a:r>
              <a:rPr lang="tr-TR" sz="2200" dirty="0" smtClean="0"/>
              <a:t>Her </a:t>
            </a:r>
            <a:r>
              <a:rPr lang="tr-TR" sz="2200" dirty="0"/>
              <a:t>zaman kullanılabilir.    </a:t>
            </a:r>
          </a:p>
          <a:p>
            <a:pPr marL="342900" indent="-342900">
              <a:buFont typeface="Arial"/>
              <a:buChar char="•"/>
            </a:pPr>
            <a:r>
              <a:rPr lang="tr-TR" sz="2200" dirty="0" smtClean="0"/>
              <a:t>Karşıdaki </a:t>
            </a:r>
            <a:r>
              <a:rPr lang="tr-TR" sz="2200" dirty="0"/>
              <a:t>kişinin bilgisayarının açık olması şart değil.   </a:t>
            </a:r>
            <a:endParaRPr lang="tr-TR" sz="2200" dirty="0" smtClean="0"/>
          </a:p>
          <a:p>
            <a:pPr marL="342900" indent="-342900">
              <a:buFont typeface="Arial"/>
              <a:buChar char="•"/>
            </a:pPr>
            <a:r>
              <a:rPr lang="tr-TR" sz="2200" dirty="0" smtClean="0"/>
              <a:t>Mobil </a:t>
            </a:r>
            <a:r>
              <a:rPr lang="tr-TR" sz="2200" dirty="0"/>
              <a:t>cihazlar, bilgisayarlar gibi çok çeşitli cihazlar üzerinden kullanılabilir. </a:t>
            </a:r>
            <a:endParaRPr lang="en-US" sz="2200" dirty="0"/>
          </a:p>
          <a:p>
            <a:endParaRPr lang="tr-TR" dirty="0"/>
          </a:p>
        </p:txBody>
      </p:sp>
    </p:spTree>
    <p:extLst>
      <p:ext uri="{BB962C8B-B14F-4D97-AF65-F5344CB8AC3E}">
        <p14:creationId xmlns:p14="http://schemas.microsoft.com/office/powerpoint/2010/main" val="247992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6" end="6"/>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additive="base">
                                        <p:cTn id="11"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7" end="7"/>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 calcmode="lin" valueType="num">
                                      <p:cBhvr additive="base">
                                        <p:cTn id="15"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8" end="8"/>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9" end="9"/>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 calcmode="lin" valueType="num">
                                      <p:cBhvr additive="base">
                                        <p:cTn id="23" dur="500"/>
                                        <p:tgtEl>
                                          <p:spTgt spid="2">
                                            <p:txEl>
                                              <p:pRg st="10" end="10"/>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
                                            <p:txEl>
                                              <p:pRg st="10" end="10"/>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 calcmode="lin" valueType="num">
                                      <p:cBhvr additive="base">
                                        <p:cTn id="27" dur="500"/>
                                        <p:tgtEl>
                                          <p:spTgt spid="2">
                                            <p:txEl>
                                              <p:pRg st="11" end="11"/>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203" y="1073393"/>
            <a:ext cx="8992797" cy="4708981"/>
          </a:xfrm>
          <a:prstGeom prst="rect">
            <a:avLst/>
          </a:prstGeom>
          <a:noFill/>
        </p:spPr>
        <p:txBody>
          <a:bodyPr wrap="square" rtlCol="0">
            <a:spAutoFit/>
          </a:bodyPr>
          <a:lstStyle/>
          <a:p>
            <a:r>
              <a:rPr lang="tr-TR" sz="2400" b="1" dirty="0">
                <a:solidFill>
                  <a:srgbClr val="FF6600"/>
                </a:solidFill>
              </a:rPr>
              <a:t>İnternetin </a:t>
            </a:r>
            <a:r>
              <a:rPr lang="tr-TR" sz="2400" b="1" dirty="0" smtClean="0">
                <a:solidFill>
                  <a:srgbClr val="FF6600"/>
                </a:solidFill>
              </a:rPr>
              <a:t>fonksiyonları</a:t>
            </a:r>
            <a:r>
              <a:rPr lang="tr-TR" sz="2400" b="1" dirty="0">
                <a:solidFill>
                  <a:srgbClr val="FF6600"/>
                </a:solidFill>
              </a:rPr>
              <a:t> </a:t>
            </a:r>
            <a:r>
              <a:rPr lang="tr-TR" sz="2400" b="1" dirty="0" smtClean="0">
                <a:solidFill>
                  <a:srgbClr val="FF6600"/>
                </a:solidFill>
              </a:rPr>
              <a:t>nelerdir?</a:t>
            </a:r>
            <a:endParaRPr lang="en-US" sz="2400" dirty="0">
              <a:solidFill>
                <a:srgbClr val="FF6600"/>
              </a:solidFill>
            </a:endParaRPr>
          </a:p>
          <a:p>
            <a:pPr marL="342900" indent="-342900">
              <a:buFont typeface="+mj-lt"/>
              <a:buAutoNum type="arabicPeriod"/>
            </a:pPr>
            <a:endParaRPr lang="tr-TR" dirty="0" smtClean="0"/>
          </a:p>
          <a:p>
            <a:pPr marL="457200" lvl="0" indent="-457200">
              <a:buFont typeface="+mj-lt"/>
              <a:buAutoNum type="arabicPeriod" startAt="2"/>
            </a:pPr>
            <a:r>
              <a:rPr lang="tr-TR" sz="2400" b="1" dirty="0"/>
              <a:t>Dosya aktarım/FTP</a:t>
            </a:r>
            <a:r>
              <a:rPr lang="tr-TR" sz="2400" dirty="0"/>
              <a:t>: internete bağlı bilgisayarlardan birinden diğerine 2 yönlü olarak dosya aktarımı yapabilmesini sağlayan protokoldür. Dosyaları çok sayıdaki kullanıcılara dağıtmak için tasarlanmıştır. </a:t>
            </a:r>
            <a:endParaRPr lang="en-US" sz="2400" dirty="0"/>
          </a:p>
          <a:p>
            <a:pPr marL="457200" lvl="0" indent="-457200">
              <a:buFont typeface="+mj-lt"/>
              <a:buAutoNum type="arabicPeriod" startAt="2"/>
            </a:pPr>
            <a:r>
              <a:rPr lang="tr-TR" sz="2400" b="1" dirty="0" smtClean="0"/>
              <a:t>Forumlar</a:t>
            </a:r>
            <a:r>
              <a:rPr lang="tr-TR" sz="2400" b="1" dirty="0"/>
              <a:t>:</a:t>
            </a:r>
            <a:r>
              <a:rPr lang="tr-TR" sz="2400" dirty="0"/>
              <a:t> Bir grup insanın iletişim kurmasını sağlar. Katılımcılar dünyanın her yerinden olabilir. İletişim, ekranda görülen metin, ses, video aracılığıyla, mesaj şeklinde de olabilir.   Sohbet, forum, online konferans örnekleridir. </a:t>
            </a:r>
            <a:endParaRPr lang="en-US" sz="2400" dirty="0"/>
          </a:p>
          <a:p>
            <a:r>
              <a:rPr lang="tr-TR" sz="2400" dirty="0"/>
              <a:t>	*Gerçek zamanlı iletişim sağlar. Farklı zaman bölgelerinden , farklı planları olanların katılımı mümkündür.</a:t>
            </a:r>
            <a:r>
              <a:rPr lang="en-US" sz="2400" dirty="0"/>
              <a:t> </a:t>
            </a:r>
            <a:endParaRPr lang="en-US" sz="2200" dirty="0"/>
          </a:p>
          <a:p>
            <a:endParaRPr lang="tr-TR" dirty="0"/>
          </a:p>
        </p:txBody>
      </p:sp>
    </p:spTree>
    <p:extLst>
      <p:ext uri="{BB962C8B-B14F-4D97-AF65-F5344CB8AC3E}">
        <p14:creationId xmlns:p14="http://schemas.microsoft.com/office/powerpoint/2010/main" val="14979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4" end="4"/>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203" y="1073393"/>
            <a:ext cx="8992797" cy="4678203"/>
          </a:xfrm>
          <a:prstGeom prst="rect">
            <a:avLst/>
          </a:prstGeom>
          <a:noFill/>
        </p:spPr>
        <p:txBody>
          <a:bodyPr wrap="square" rtlCol="0">
            <a:spAutoFit/>
          </a:bodyPr>
          <a:lstStyle/>
          <a:p>
            <a:r>
              <a:rPr lang="tr-TR" sz="2400" b="1" dirty="0">
                <a:solidFill>
                  <a:srgbClr val="FF6600"/>
                </a:solidFill>
              </a:rPr>
              <a:t>İnternetin </a:t>
            </a:r>
            <a:r>
              <a:rPr lang="tr-TR" sz="2400" b="1" dirty="0" smtClean="0">
                <a:solidFill>
                  <a:srgbClr val="FF6600"/>
                </a:solidFill>
              </a:rPr>
              <a:t>fonksiyonları</a:t>
            </a:r>
            <a:r>
              <a:rPr lang="tr-TR" sz="2400" b="1" dirty="0">
                <a:solidFill>
                  <a:srgbClr val="FF6600"/>
                </a:solidFill>
              </a:rPr>
              <a:t> </a:t>
            </a:r>
            <a:r>
              <a:rPr lang="tr-TR" sz="2400" b="1" dirty="0" smtClean="0">
                <a:solidFill>
                  <a:srgbClr val="FF6600"/>
                </a:solidFill>
              </a:rPr>
              <a:t>nelerdir?</a:t>
            </a:r>
            <a:endParaRPr lang="en-US" sz="2400" dirty="0">
              <a:solidFill>
                <a:srgbClr val="FF6600"/>
              </a:solidFill>
            </a:endParaRPr>
          </a:p>
          <a:p>
            <a:pPr marL="342900" indent="-342900">
              <a:buFont typeface="+mj-lt"/>
              <a:buAutoNum type="arabicPeriod"/>
            </a:pPr>
            <a:endParaRPr lang="tr-TR" dirty="0" smtClean="0"/>
          </a:p>
          <a:p>
            <a:pPr lvl="0"/>
            <a:r>
              <a:rPr lang="tr-TR" sz="2200" b="1" dirty="0" smtClean="0"/>
              <a:t>4. Elektronik </a:t>
            </a:r>
            <a:r>
              <a:rPr lang="tr-TR" sz="2200" b="1" dirty="0"/>
              <a:t>posta listeleri / haber listeleri: </a:t>
            </a:r>
            <a:r>
              <a:rPr lang="tr-TR" sz="2200" dirty="0"/>
              <a:t> Elektronik posta mesajları genelde bir ve ya iki kişiye yazılıp gönderilir. Elektronik posta listeleri geniş bir alıcı listesine gönderilmesini sağlar</a:t>
            </a:r>
            <a:r>
              <a:rPr lang="tr-TR" sz="2200" dirty="0" smtClean="0"/>
              <a:t>.</a:t>
            </a:r>
          </a:p>
          <a:p>
            <a:pPr lvl="0"/>
            <a:r>
              <a:rPr lang="tr-TR" sz="2200" dirty="0" smtClean="0"/>
              <a:t> </a:t>
            </a:r>
            <a:endParaRPr lang="en-US" sz="2200" dirty="0"/>
          </a:p>
          <a:p>
            <a:pPr lvl="0"/>
            <a:r>
              <a:rPr lang="tr-TR" sz="2200" b="1" dirty="0" smtClean="0"/>
              <a:t>5. Usenet </a:t>
            </a:r>
            <a:r>
              <a:rPr lang="tr-TR" sz="2200" b="1" dirty="0"/>
              <a:t>haber grupları: </a:t>
            </a:r>
            <a:r>
              <a:rPr lang="tr-TR" sz="2200" dirty="0"/>
              <a:t>Haber grupları, internet ağı üzerinde forum ve tartışmaların yapılabildiği bölümlere verilen isimdir. Bütün kullanıcılar bu bölümlere mesaj gönderebilmekte ve diğer kullanıcılar da bu mesajları görebilmektedir.</a:t>
            </a:r>
            <a:endParaRPr lang="en-US" sz="2200" dirty="0"/>
          </a:p>
          <a:p>
            <a:pPr lvl="1"/>
            <a:r>
              <a:rPr lang="tr-TR" sz="2200" b="1" dirty="0"/>
              <a:t>Usenet </a:t>
            </a:r>
            <a:r>
              <a:rPr lang="tr-TR" sz="2200" dirty="0"/>
              <a:t>ise, insanların çok çeşitli konularda mesaj alışverişi yapabilmelerini saplayan binlerce haber grubundan oluşan bir sistemdir. </a:t>
            </a:r>
            <a:endParaRPr lang="en-US" sz="2200" dirty="0"/>
          </a:p>
          <a:p>
            <a:r>
              <a:rPr lang="tr-TR" dirty="0"/>
              <a:t> </a:t>
            </a:r>
            <a:endParaRPr lang="en-US" dirty="0"/>
          </a:p>
          <a:p>
            <a:endParaRPr lang="tr-TR" dirty="0"/>
          </a:p>
        </p:txBody>
      </p:sp>
    </p:spTree>
    <p:extLst>
      <p:ext uri="{BB962C8B-B14F-4D97-AF65-F5344CB8AC3E}">
        <p14:creationId xmlns:p14="http://schemas.microsoft.com/office/powerpoint/2010/main" val="2285386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528" y="991720"/>
            <a:ext cx="3506288" cy="430887"/>
          </a:xfrm>
          <a:prstGeom prst="rect">
            <a:avLst/>
          </a:prstGeom>
        </p:spPr>
        <p:txBody>
          <a:bodyPr wrap="none">
            <a:spAutoFit/>
          </a:bodyPr>
          <a:lstStyle/>
          <a:p>
            <a:r>
              <a:rPr lang="tr-TR" sz="2200" b="1" u="sng" dirty="0">
                <a:solidFill>
                  <a:srgbClr val="FF6600"/>
                </a:solidFill>
              </a:rPr>
              <a:t>İnternetin sağladığı yararlar:</a:t>
            </a:r>
            <a:endParaRPr lang="en-US" sz="2200" dirty="0">
              <a:solidFill>
                <a:srgbClr val="FF6600"/>
              </a:solidFill>
            </a:endParaRPr>
          </a:p>
        </p:txBody>
      </p:sp>
      <p:sp>
        <p:nvSpPr>
          <p:cNvPr id="3" name="Rectangle 2"/>
          <p:cNvSpPr/>
          <p:nvPr/>
        </p:nvSpPr>
        <p:spPr>
          <a:xfrm>
            <a:off x="5013810" y="1006838"/>
            <a:ext cx="3388230" cy="430887"/>
          </a:xfrm>
          <a:prstGeom prst="rect">
            <a:avLst/>
          </a:prstGeom>
        </p:spPr>
        <p:txBody>
          <a:bodyPr wrap="none">
            <a:spAutoFit/>
          </a:bodyPr>
          <a:lstStyle/>
          <a:p>
            <a:r>
              <a:rPr lang="tr-TR" sz="2200" b="1" u="sng" dirty="0">
                <a:solidFill>
                  <a:srgbClr val="FF6600"/>
                </a:solidFill>
              </a:rPr>
              <a:t>İnternetin sakıncalı yönleri:</a:t>
            </a:r>
            <a:endParaRPr lang="en-US" sz="2200" dirty="0">
              <a:solidFill>
                <a:srgbClr val="FF6600"/>
              </a:solidFill>
            </a:endParaRPr>
          </a:p>
        </p:txBody>
      </p:sp>
      <p:sp>
        <p:nvSpPr>
          <p:cNvPr id="4" name="TextBox 3"/>
          <p:cNvSpPr txBox="1"/>
          <p:nvPr/>
        </p:nvSpPr>
        <p:spPr>
          <a:xfrm>
            <a:off x="332651" y="1511825"/>
            <a:ext cx="3825435" cy="5201423"/>
          </a:xfrm>
          <a:prstGeom prst="rect">
            <a:avLst/>
          </a:prstGeom>
          <a:noFill/>
        </p:spPr>
        <p:txBody>
          <a:bodyPr wrap="square" rtlCol="0">
            <a:spAutoFit/>
          </a:bodyPr>
          <a:lstStyle/>
          <a:p>
            <a:pPr marL="285750" lvl="0" indent="-285750">
              <a:lnSpc>
                <a:spcPct val="120000"/>
              </a:lnSpc>
              <a:buFont typeface="Arial"/>
              <a:buChar char="•"/>
            </a:pPr>
            <a:r>
              <a:rPr lang="tr-TR" sz="2000" dirty="0"/>
              <a:t>İnternet devasa bir </a:t>
            </a:r>
            <a:r>
              <a:rPr lang="tr-TR" sz="2000" b="1" dirty="0"/>
              <a:t>kütüphanedir</a:t>
            </a:r>
            <a:r>
              <a:rPr lang="tr-TR" sz="2000" dirty="0"/>
              <a:t>.</a:t>
            </a:r>
            <a:endParaRPr lang="en-US" sz="2000" dirty="0"/>
          </a:p>
          <a:p>
            <a:pPr marL="285750" lvl="0" indent="-285750">
              <a:lnSpc>
                <a:spcPct val="120000"/>
              </a:lnSpc>
              <a:buFont typeface="Arial"/>
              <a:buChar char="•"/>
            </a:pPr>
            <a:r>
              <a:rPr lang="tr-TR" sz="2000" b="1" dirty="0"/>
              <a:t> İ</a:t>
            </a:r>
            <a:r>
              <a:rPr lang="tr-TR" sz="2000" b="1" dirty="0" smtClean="0"/>
              <a:t>letişim </a:t>
            </a:r>
            <a:r>
              <a:rPr lang="tr-TR" sz="2000" dirty="0"/>
              <a:t>aracıdır.</a:t>
            </a:r>
            <a:endParaRPr lang="en-US" sz="2000" dirty="0"/>
          </a:p>
          <a:p>
            <a:pPr marL="285750" lvl="0" indent="-285750">
              <a:lnSpc>
                <a:spcPct val="120000"/>
              </a:lnSpc>
              <a:buFont typeface="Arial"/>
              <a:buChar char="•"/>
            </a:pPr>
            <a:r>
              <a:rPr lang="tr-TR" sz="2000" dirty="0"/>
              <a:t> </a:t>
            </a:r>
            <a:r>
              <a:rPr lang="tr-TR" sz="2000" b="1" dirty="0"/>
              <a:t>M</a:t>
            </a:r>
            <a:r>
              <a:rPr lang="tr-TR" sz="2000" b="1" dirty="0" smtClean="0"/>
              <a:t>edya</a:t>
            </a:r>
            <a:r>
              <a:rPr lang="tr-TR" sz="2000" dirty="0" smtClean="0"/>
              <a:t> </a:t>
            </a:r>
            <a:r>
              <a:rPr lang="tr-TR" sz="2000" dirty="0"/>
              <a:t>aracıdır.</a:t>
            </a:r>
            <a:endParaRPr lang="en-US" sz="2000" dirty="0"/>
          </a:p>
          <a:p>
            <a:pPr marL="285750" lvl="0" indent="-285750">
              <a:lnSpc>
                <a:spcPct val="120000"/>
              </a:lnSpc>
              <a:buFont typeface="Arial"/>
              <a:buChar char="•"/>
            </a:pPr>
            <a:r>
              <a:rPr lang="tr-TR" sz="2000" dirty="0"/>
              <a:t> </a:t>
            </a:r>
            <a:r>
              <a:rPr lang="tr-TR" sz="2000" dirty="0" smtClean="0"/>
              <a:t>Sanal </a:t>
            </a:r>
            <a:r>
              <a:rPr lang="tr-TR" sz="2000" dirty="0"/>
              <a:t>bir </a:t>
            </a:r>
            <a:r>
              <a:rPr lang="tr-TR" sz="2000" b="1" dirty="0"/>
              <a:t>bankadır</a:t>
            </a:r>
            <a:r>
              <a:rPr lang="tr-TR" sz="2000" dirty="0"/>
              <a:t>.</a:t>
            </a:r>
            <a:endParaRPr lang="en-US" sz="2000" dirty="0"/>
          </a:p>
          <a:p>
            <a:pPr marL="285750" lvl="0" indent="-285750">
              <a:lnSpc>
                <a:spcPct val="120000"/>
              </a:lnSpc>
              <a:buFont typeface="Arial"/>
              <a:buChar char="•"/>
            </a:pPr>
            <a:r>
              <a:rPr lang="tr-TR" sz="2000" dirty="0"/>
              <a:t> </a:t>
            </a:r>
            <a:r>
              <a:rPr lang="tr-TR" sz="2000" dirty="0" smtClean="0"/>
              <a:t>Sanal </a:t>
            </a:r>
            <a:r>
              <a:rPr lang="tr-TR" sz="2000" dirty="0"/>
              <a:t>bir </a:t>
            </a:r>
            <a:r>
              <a:rPr lang="tr-TR" sz="2000" b="1" dirty="0"/>
              <a:t>devlettir</a:t>
            </a:r>
            <a:r>
              <a:rPr lang="tr-TR" sz="2000" dirty="0"/>
              <a:t>.</a:t>
            </a:r>
            <a:endParaRPr lang="en-US" sz="2000" dirty="0"/>
          </a:p>
          <a:p>
            <a:pPr marL="285750" lvl="0" indent="-285750">
              <a:lnSpc>
                <a:spcPct val="120000"/>
              </a:lnSpc>
              <a:buFont typeface="Arial"/>
              <a:buChar char="•"/>
            </a:pPr>
            <a:r>
              <a:rPr lang="tr-TR" sz="2000" dirty="0"/>
              <a:t> </a:t>
            </a:r>
            <a:r>
              <a:rPr lang="tr-TR" sz="2000" dirty="0" smtClean="0"/>
              <a:t>Sanal </a:t>
            </a:r>
            <a:r>
              <a:rPr lang="tr-TR" sz="2000" dirty="0"/>
              <a:t>bir </a:t>
            </a:r>
            <a:r>
              <a:rPr lang="tr-TR" sz="2000" b="1" dirty="0"/>
              <a:t>mağazadır</a:t>
            </a:r>
            <a:r>
              <a:rPr lang="tr-TR" sz="2000" dirty="0"/>
              <a:t>.</a:t>
            </a:r>
            <a:endParaRPr lang="en-US" sz="2000" dirty="0"/>
          </a:p>
          <a:p>
            <a:pPr marL="285750" lvl="0" indent="-285750">
              <a:lnSpc>
                <a:spcPct val="120000"/>
              </a:lnSpc>
              <a:buFont typeface="Arial"/>
              <a:buChar char="•"/>
            </a:pPr>
            <a:r>
              <a:rPr lang="tr-TR" sz="2000" b="1" dirty="0"/>
              <a:t>Paylaşım</a:t>
            </a:r>
            <a:r>
              <a:rPr lang="tr-TR" sz="2000" dirty="0"/>
              <a:t> aracıdır. *** (</a:t>
            </a:r>
            <a:r>
              <a:rPr lang="tr-TR" sz="2000" dirty="0" err="1"/>
              <a:t>blog</a:t>
            </a:r>
            <a:r>
              <a:rPr lang="tr-TR" sz="2000" dirty="0"/>
              <a:t> oluşturacağız)</a:t>
            </a:r>
            <a:endParaRPr lang="en-US" sz="2000" dirty="0"/>
          </a:p>
          <a:p>
            <a:pPr marL="285750" lvl="0" indent="-285750">
              <a:lnSpc>
                <a:spcPct val="120000"/>
              </a:lnSpc>
              <a:buFont typeface="Arial"/>
              <a:buChar char="•"/>
            </a:pPr>
            <a:r>
              <a:rPr lang="tr-TR" sz="2000" b="1" dirty="0"/>
              <a:t>Eğlence </a:t>
            </a:r>
            <a:r>
              <a:rPr lang="tr-TR" sz="2000" dirty="0"/>
              <a:t>aracıdır.</a:t>
            </a:r>
            <a:endParaRPr lang="en-US" sz="2000" dirty="0"/>
          </a:p>
          <a:p>
            <a:pPr marL="285750" lvl="0" indent="-285750">
              <a:lnSpc>
                <a:spcPct val="120000"/>
              </a:lnSpc>
              <a:buFont typeface="Arial"/>
              <a:buChar char="•"/>
            </a:pPr>
            <a:r>
              <a:rPr lang="tr-TR" sz="2000" dirty="0"/>
              <a:t>Kurumsal uygulamaları ile </a:t>
            </a:r>
            <a:r>
              <a:rPr lang="tr-TR" sz="2000" b="1" dirty="0"/>
              <a:t>veri paylaşımı, aktarımı, yedekleme </a:t>
            </a:r>
            <a:r>
              <a:rPr lang="tr-TR" sz="2000" dirty="0"/>
              <a:t>gibi faaliyetler gerçekleştirilir.</a:t>
            </a:r>
            <a:endParaRPr lang="en-US" sz="2000" dirty="0"/>
          </a:p>
          <a:p>
            <a:pPr marL="285750" indent="-285750">
              <a:buFont typeface="Arial"/>
              <a:buChar char="•"/>
            </a:pPr>
            <a:endParaRPr lang="tr-TR" sz="2000" dirty="0"/>
          </a:p>
        </p:txBody>
      </p:sp>
      <p:sp>
        <p:nvSpPr>
          <p:cNvPr id="5" name="TextBox 4"/>
          <p:cNvSpPr txBox="1"/>
          <p:nvPr/>
        </p:nvSpPr>
        <p:spPr>
          <a:xfrm>
            <a:off x="4460488" y="1422607"/>
            <a:ext cx="4445368" cy="5586144"/>
          </a:xfrm>
          <a:prstGeom prst="rect">
            <a:avLst/>
          </a:prstGeom>
          <a:noFill/>
        </p:spPr>
        <p:txBody>
          <a:bodyPr wrap="square" rtlCol="0">
            <a:spAutoFit/>
          </a:bodyPr>
          <a:lstStyle/>
          <a:p>
            <a:pPr marL="285750" lvl="0" indent="-285750">
              <a:lnSpc>
                <a:spcPct val="120000"/>
              </a:lnSpc>
              <a:buFont typeface="Arial"/>
              <a:buChar char="•"/>
            </a:pPr>
            <a:r>
              <a:rPr lang="tr-TR" sz="2000" b="1" dirty="0"/>
              <a:t>Bilginin kötüye kullanılması </a:t>
            </a:r>
            <a:endParaRPr lang="en-US" sz="2000" dirty="0"/>
          </a:p>
          <a:p>
            <a:pPr marL="285750" lvl="0" indent="-285750">
              <a:lnSpc>
                <a:spcPct val="120000"/>
              </a:lnSpc>
              <a:buFont typeface="Arial"/>
              <a:buChar char="•"/>
            </a:pPr>
            <a:r>
              <a:rPr lang="tr-TR" sz="2000" dirty="0"/>
              <a:t>Ticaret yapan firma ya da kişi için tüketici ile </a:t>
            </a:r>
            <a:r>
              <a:rPr lang="tr-TR" sz="2000" b="1" dirty="0"/>
              <a:t>bağlantı kurmak kolay ve ucuzdur, bu durum yasal düzenlemeler dışı ticaret şekillerinin ortaya çıkmasına ve vatandaşların mağdur kalmasına sebebiyet verebilmektedir</a:t>
            </a:r>
            <a:r>
              <a:rPr lang="tr-TR" sz="2000" dirty="0"/>
              <a:t>.</a:t>
            </a:r>
            <a:endParaRPr lang="en-US" sz="2000" dirty="0"/>
          </a:p>
          <a:p>
            <a:pPr marL="285750" lvl="0" indent="-285750">
              <a:lnSpc>
                <a:spcPct val="120000"/>
              </a:lnSpc>
              <a:buFont typeface="Arial"/>
              <a:buChar char="•"/>
            </a:pPr>
            <a:r>
              <a:rPr lang="tr-TR" sz="2000" dirty="0"/>
              <a:t>Sipariş vermenin kolaylığı ve hızlılığı ile oluşan </a:t>
            </a:r>
            <a:r>
              <a:rPr lang="tr-TR" sz="2000" b="1" dirty="0"/>
              <a:t>finansal riskler</a:t>
            </a:r>
            <a:endParaRPr lang="en-US" sz="2000" b="1" dirty="0"/>
          </a:p>
          <a:p>
            <a:pPr marL="285750" lvl="0" indent="-285750">
              <a:lnSpc>
                <a:spcPct val="120000"/>
              </a:lnSpc>
              <a:buFont typeface="Arial"/>
              <a:buChar char="•"/>
            </a:pPr>
            <a:r>
              <a:rPr lang="tr-TR" sz="2000" dirty="0"/>
              <a:t>Yanıltıcı ve yanlış ürün görseli kullanımı ile </a:t>
            </a:r>
            <a:r>
              <a:rPr lang="tr-TR" sz="2000" b="1" dirty="0"/>
              <a:t>tüketicinin kandırılması</a:t>
            </a:r>
            <a:endParaRPr lang="en-US" sz="2000" b="1" dirty="0"/>
          </a:p>
          <a:p>
            <a:pPr marL="285750" lvl="0" indent="-285750">
              <a:lnSpc>
                <a:spcPct val="120000"/>
              </a:lnSpc>
              <a:buFont typeface="Arial"/>
              <a:buChar char="•"/>
            </a:pPr>
            <a:r>
              <a:rPr lang="tr-TR" sz="2000" dirty="0"/>
              <a:t>Satış sözleşmelerinin </a:t>
            </a:r>
            <a:r>
              <a:rPr lang="tr-TR" sz="2000" b="1" dirty="0"/>
              <a:t>tasfiyesinde bulunan riskler</a:t>
            </a:r>
            <a:endParaRPr lang="en-US" sz="2000" b="1" dirty="0"/>
          </a:p>
          <a:p>
            <a:pPr>
              <a:lnSpc>
                <a:spcPct val="120000"/>
              </a:lnSpc>
            </a:pPr>
            <a:endParaRPr lang="tr-TR" dirty="0"/>
          </a:p>
        </p:txBody>
      </p:sp>
    </p:spTree>
    <p:extLst>
      <p:ext uri="{BB962C8B-B14F-4D97-AF65-F5344CB8AC3E}">
        <p14:creationId xmlns:p14="http://schemas.microsoft.com/office/powerpoint/2010/main" val="395033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ebhoca.com/wp-content/uploads/2018/11/internetin-tarihi-750x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09137"/>
            <a:ext cx="9144000" cy="5242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2405" y="743384"/>
            <a:ext cx="8391765" cy="461665"/>
          </a:xfrm>
          <a:prstGeom prst="rect">
            <a:avLst/>
          </a:prstGeom>
          <a:noFill/>
        </p:spPr>
        <p:txBody>
          <a:bodyPr wrap="square" rtlCol="0">
            <a:spAutoFit/>
          </a:bodyPr>
          <a:lstStyle/>
          <a:p>
            <a:r>
              <a:rPr lang="tr-TR" sz="2400" b="1" dirty="0" smtClean="0">
                <a:solidFill>
                  <a:srgbClr val="FF6600"/>
                </a:solidFill>
              </a:rPr>
              <a:t>Dünya’da İnternetin Tarihçesi </a:t>
            </a:r>
            <a:endParaRPr lang="tr-TR" dirty="0"/>
          </a:p>
        </p:txBody>
      </p:sp>
    </p:spTree>
    <p:extLst>
      <p:ext uri="{BB962C8B-B14F-4D97-AF65-F5344CB8AC3E}">
        <p14:creationId xmlns:p14="http://schemas.microsoft.com/office/powerpoint/2010/main" val="145658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4361" y="942088"/>
            <a:ext cx="4891413" cy="5355312"/>
          </a:xfrm>
          <a:prstGeom prst="rect">
            <a:avLst/>
          </a:prstGeom>
        </p:spPr>
        <p:txBody>
          <a:bodyPr wrap="square">
            <a:spAutoFit/>
          </a:bodyPr>
          <a:lstStyle/>
          <a:p>
            <a:pPr fontAlgn="base"/>
            <a:r>
              <a:rPr lang="tr-TR" b="1" dirty="0" smtClean="0"/>
              <a:t>DÜNYA’DA NÜFUSA </a:t>
            </a:r>
            <a:r>
              <a:rPr lang="tr-TR" b="1" dirty="0"/>
              <a:t>GÖRE İNTERNET KULLANIMI</a:t>
            </a:r>
            <a:endParaRPr lang="tr-TR" dirty="0"/>
          </a:p>
          <a:p>
            <a:pPr marL="285750" indent="-285750" fontAlgn="base">
              <a:buFont typeface="Arial" panose="020B0604020202020204" pitchFamily="34" charset="0"/>
              <a:buChar char="•"/>
            </a:pPr>
            <a:r>
              <a:rPr lang="tr-TR" dirty="0"/>
              <a:t>Ülke nüfusu ile internet kullanımı oranına bakıldığında, </a:t>
            </a:r>
            <a:r>
              <a:rPr lang="tr-TR" b="1" dirty="0"/>
              <a:t>dünyada en çok internet kullanımı Arabistan yarımadasında </a:t>
            </a:r>
            <a:r>
              <a:rPr lang="tr-TR" b="1" dirty="0" smtClean="0"/>
              <a:t>gerçekleşmektedir</a:t>
            </a:r>
            <a:r>
              <a:rPr lang="tr-TR" dirty="0" smtClean="0"/>
              <a:t>. </a:t>
            </a:r>
          </a:p>
          <a:p>
            <a:pPr fontAlgn="base"/>
            <a:endParaRPr lang="tr-TR" dirty="0" smtClean="0"/>
          </a:p>
          <a:p>
            <a:pPr marL="285750" indent="-285750" fontAlgn="base">
              <a:buFont typeface="Arial" panose="020B0604020202020204" pitchFamily="34" charset="0"/>
              <a:buChar char="•"/>
            </a:pPr>
            <a:r>
              <a:rPr lang="tr-TR" dirty="0" smtClean="0"/>
              <a:t>Katar </a:t>
            </a:r>
            <a:r>
              <a:rPr lang="tr-TR" dirty="0"/>
              <a:t>ve Birleşik Arap Emirlikleri, nüfusa oranla %99’luk bir internet kullanımına sahipken, bu iki ülkeyi %98’lik oranla takip eden ülkelerin başında Kuveyt ve Bahreyn geliyor. </a:t>
            </a:r>
            <a:endParaRPr lang="tr-TR" dirty="0" smtClean="0"/>
          </a:p>
          <a:p>
            <a:pPr fontAlgn="base"/>
            <a:endParaRPr lang="tr-TR" dirty="0" smtClean="0"/>
          </a:p>
          <a:p>
            <a:pPr marL="285750" indent="-285750" fontAlgn="base">
              <a:buFont typeface="Arial" panose="020B0604020202020204" pitchFamily="34" charset="0"/>
              <a:buChar char="•"/>
            </a:pPr>
            <a:r>
              <a:rPr lang="tr-TR" dirty="0" smtClean="0"/>
              <a:t>Ayrıca </a:t>
            </a:r>
            <a:r>
              <a:rPr lang="tr-TR" dirty="0"/>
              <a:t>Bermuda, İzlanda, Norveç, Andorra ve Lüksemburg’un da nüfusunun %98’i internete bağlı olarak hayatlarını sürdürmektedir</a:t>
            </a:r>
            <a:r>
              <a:rPr lang="tr-TR" dirty="0" smtClean="0"/>
              <a:t>.</a:t>
            </a:r>
          </a:p>
          <a:p>
            <a:pPr fontAlgn="base"/>
            <a:endParaRPr lang="tr-TR" dirty="0"/>
          </a:p>
          <a:p>
            <a:pPr marL="285750" indent="-285750" fontAlgn="base">
              <a:buFont typeface="Arial" panose="020B0604020202020204" pitchFamily="34" charset="0"/>
              <a:buChar char="•"/>
            </a:pPr>
            <a:r>
              <a:rPr lang="tr-TR" dirty="0"/>
              <a:t>Sıralamanın dibinde ise, yasaklarıyla ünlü Kuzey Kore, sadece </a:t>
            </a:r>
            <a:r>
              <a:rPr lang="tr-TR" dirty="0" err="1"/>
              <a:t>onbinde</a:t>
            </a:r>
            <a:r>
              <a:rPr lang="tr-TR" dirty="0"/>
              <a:t> 6 ile yer alırken (16bin internet kullanıcısı), Eritre’de %1, Nijer’de %4’lük bir internet kullanımı söz konusu</a:t>
            </a:r>
          </a:p>
        </p:txBody>
      </p:sp>
      <p:sp>
        <p:nvSpPr>
          <p:cNvPr id="3" name="Metin kutusu 2"/>
          <p:cNvSpPr txBox="1"/>
          <p:nvPr/>
        </p:nvSpPr>
        <p:spPr>
          <a:xfrm>
            <a:off x="5411244" y="3382027"/>
            <a:ext cx="3043825" cy="1754326"/>
          </a:xfrm>
          <a:prstGeom prst="rect">
            <a:avLst/>
          </a:prstGeom>
          <a:noFill/>
          <a:ln w="6350">
            <a:solidFill>
              <a:schemeClr val="tx1"/>
            </a:solidFill>
          </a:ln>
        </p:spPr>
        <p:txBody>
          <a:bodyPr wrap="square" rtlCol="0">
            <a:spAutoFit/>
          </a:bodyPr>
          <a:lstStyle/>
          <a:p>
            <a:r>
              <a:rPr lang="tr-TR" dirty="0"/>
              <a:t> Araştırmaya göre dünyada internet kullanıcı sayısı 4 milyarı aşarken, bu artışta internette geri kalan bölgelerdeki yükseliş etkin oluyor.</a:t>
            </a:r>
            <a:endParaRPr lang="tr-TR" dirty="0"/>
          </a:p>
        </p:txBody>
      </p:sp>
      <p:sp>
        <p:nvSpPr>
          <p:cNvPr id="4" name="Metin kutusu 3"/>
          <p:cNvSpPr txBox="1"/>
          <p:nvPr/>
        </p:nvSpPr>
        <p:spPr>
          <a:xfrm>
            <a:off x="5411244" y="914400"/>
            <a:ext cx="2780778" cy="2031325"/>
          </a:xfrm>
          <a:prstGeom prst="rect">
            <a:avLst/>
          </a:prstGeom>
          <a:noFill/>
          <a:ln>
            <a:no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dirty="0"/>
              <a:t>4 milyar internet kullanıcısı günde ortalama 6 saat internete bağlanırken, 2018 içerisinde tüm kullanıcıların toplamda 1 milyar yıldan uzun süre online olması öngörülüyor.</a:t>
            </a:r>
            <a:endParaRPr lang="tr-TR" dirty="0"/>
          </a:p>
        </p:txBody>
      </p:sp>
    </p:spTree>
    <p:extLst>
      <p:ext uri="{BB962C8B-B14F-4D97-AF65-F5344CB8AC3E}">
        <p14:creationId xmlns:p14="http://schemas.microsoft.com/office/powerpoint/2010/main" val="480744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Terimler - kavramlar</a:t>
            </a:r>
            <a:endParaRPr lang="tr-TR" dirty="0"/>
          </a:p>
        </p:txBody>
      </p:sp>
      <p:sp>
        <p:nvSpPr>
          <p:cNvPr id="3" name="Content Placeholder 2"/>
          <p:cNvSpPr>
            <a:spLocks noGrp="1"/>
          </p:cNvSpPr>
          <p:nvPr>
            <p:ph idx="1"/>
          </p:nvPr>
        </p:nvSpPr>
        <p:spPr>
          <a:xfrm>
            <a:off x="807836" y="1950155"/>
            <a:ext cx="7659531" cy="4505323"/>
          </a:xfrm>
        </p:spPr>
        <p:txBody>
          <a:bodyPr numCol="3">
            <a:noAutofit/>
          </a:bodyPr>
          <a:lstStyle/>
          <a:p>
            <a:r>
              <a:rPr lang="tr-TR" dirty="0" smtClean="0"/>
              <a:t>Ağ ekonomisi</a:t>
            </a:r>
          </a:p>
          <a:p>
            <a:r>
              <a:rPr lang="tr-TR" dirty="0" smtClean="0"/>
              <a:t>Dijital ekonomi</a:t>
            </a:r>
          </a:p>
          <a:p>
            <a:r>
              <a:rPr lang="tr-TR" dirty="0" smtClean="0"/>
              <a:t>Bilgisayar</a:t>
            </a:r>
          </a:p>
          <a:p>
            <a:r>
              <a:rPr lang="tr-TR" dirty="0" smtClean="0"/>
              <a:t>Donanım</a:t>
            </a:r>
          </a:p>
          <a:p>
            <a:r>
              <a:rPr lang="tr-TR" dirty="0" smtClean="0"/>
              <a:t>Yazılım</a:t>
            </a:r>
          </a:p>
          <a:p>
            <a:r>
              <a:rPr lang="tr-TR" dirty="0" smtClean="0"/>
              <a:t>Sunucu</a:t>
            </a:r>
          </a:p>
          <a:p>
            <a:r>
              <a:rPr lang="tr-TR" dirty="0" smtClean="0"/>
              <a:t>Bilgisayar ağı</a:t>
            </a:r>
          </a:p>
          <a:p>
            <a:r>
              <a:rPr lang="tr-TR" dirty="0" smtClean="0"/>
              <a:t>Yerel ağ</a:t>
            </a:r>
          </a:p>
          <a:p>
            <a:r>
              <a:rPr lang="tr-TR" dirty="0" smtClean="0"/>
              <a:t>Binalar arası ağ</a:t>
            </a:r>
          </a:p>
          <a:p>
            <a:r>
              <a:rPr lang="tr-TR" dirty="0" smtClean="0"/>
              <a:t>Ulusal ağ</a:t>
            </a:r>
          </a:p>
          <a:p>
            <a:r>
              <a:rPr lang="tr-TR" dirty="0" smtClean="0"/>
              <a:t>Uluslararası ağ</a:t>
            </a:r>
          </a:p>
          <a:p>
            <a:r>
              <a:rPr lang="tr-TR" dirty="0" smtClean="0"/>
              <a:t>Veri</a:t>
            </a:r>
            <a:endParaRPr lang="tr-TR" dirty="0"/>
          </a:p>
          <a:p>
            <a:r>
              <a:rPr lang="tr-TR" dirty="0" smtClean="0"/>
              <a:t>İnternet</a:t>
            </a:r>
          </a:p>
          <a:p>
            <a:r>
              <a:rPr lang="tr-TR" dirty="0"/>
              <a:t>TCP/IP</a:t>
            </a:r>
          </a:p>
          <a:p>
            <a:r>
              <a:rPr lang="tr-TR" dirty="0" smtClean="0"/>
              <a:t>WWW</a:t>
            </a:r>
          </a:p>
          <a:p>
            <a:r>
              <a:rPr lang="tr-TR" dirty="0" smtClean="0"/>
              <a:t>Web tarayıcısı</a:t>
            </a:r>
          </a:p>
          <a:p>
            <a:r>
              <a:rPr lang="tr-TR" dirty="0" smtClean="0"/>
              <a:t>HTML Dili</a:t>
            </a:r>
          </a:p>
          <a:p>
            <a:r>
              <a:rPr lang="tr-TR" dirty="0" smtClean="0"/>
              <a:t>Http Protokolü</a:t>
            </a:r>
          </a:p>
          <a:p>
            <a:r>
              <a:rPr lang="tr-TR" dirty="0" err="1" smtClean="0"/>
              <a:t>Url</a:t>
            </a:r>
            <a:endParaRPr lang="tr-TR" dirty="0" smtClean="0"/>
          </a:p>
          <a:p>
            <a:r>
              <a:rPr lang="tr-TR" dirty="0" smtClean="0"/>
              <a:t>Alan adı</a:t>
            </a:r>
          </a:p>
        </p:txBody>
      </p:sp>
    </p:spTree>
    <p:extLst>
      <p:ext uri="{BB962C8B-B14F-4D97-AF65-F5344CB8AC3E}">
        <p14:creationId xmlns:p14="http://schemas.microsoft.com/office/powerpoint/2010/main" val="4115631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p:tgtEl>
                                          <p:spTgt spid="3">
                                            <p:txEl>
                                              <p:pRg st="11" end="11"/>
                                            </p:txEl>
                                          </p:spTgt>
                                        </p:tgtEl>
                                        <p:attrNameLst>
                                          <p:attrName>ppt_y</p:attrName>
                                        </p:attrNameLst>
                                      </p:cBhvr>
                                      <p:tavLst>
                                        <p:tav tm="0">
                                          <p:val>
                                            <p:strVal val="#ppt_y+#ppt_h*1.125000"/>
                                          </p:val>
                                        </p:tav>
                                        <p:tav tm="100000">
                                          <p:val>
                                            <p:strVal val="#ppt_y"/>
                                          </p:val>
                                        </p:tav>
                                      </p:tavLst>
                                    </p:anim>
                                    <p:animEffect transition="in" filter="wipe(up)">
                                      <p:cBhvr>
                                        <p:cTn id="74" dur="500"/>
                                        <p:tgtEl>
                                          <p:spTgt spid="3">
                                            <p:txEl>
                                              <p:pRg st="11" end="1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p:tgtEl>
                                          <p:spTgt spid="3">
                                            <p:txEl>
                                              <p:pRg st="12" end="12"/>
                                            </p:txEl>
                                          </p:spTgt>
                                        </p:tgtEl>
                                        <p:attrNameLst>
                                          <p:attrName>ppt_y</p:attrName>
                                        </p:attrNameLst>
                                      </p:cBhvr>
                                      <p:tavLst>
                                        <p:tav tm="0">
                                          <p:val>
                                            <p:strVal val="#ppt_y+#ppt_h*1.125000"/>
                                          </p:val>
                                        </p:tav>
                                        <p:tav tm="100000">
                                          <p:val>
                                            <p:strVal val="#ppt_y"/>
                                          </p:val>
                                        </p:tav>
                                      </p:tavLst>
                                    </p:anim>
                                    <p:animEffect transition="in" filter="wipe(up)">
                                      <p:cBhvr>
                                        <p:cTn id="80" dur="500"/>
                                        <p:tgtEl>
                                          <p:spTgt spid="3">
                                            <p:txEl>
                                              <p:pRg st="12" end="1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p:tgtEl>
                                          <p:spTgt spid="3">
                                            <p:txEl>
                                              <p:pRg st="13" end="13"/>
                                            </p:txEl>
                                          </p:spTgt>
                                        </p:tgtEl>
                                        <p:attrNameLst>
                                          <p:attrName>ppt_y</p:attrName>
                                        </p:attrNameLst>
                                      </p:cBhvr>
                                      <p:tavLst>
                                        <p:tav tm="0">
                                          <p:val>
                                            <p:strVal val="#ppt_y+#ppt_h*1.125000"/>
                                          </p:val>
                                        </p:tav>
                                        <p:tav tm="100000">
                                          <p:val>
                                            <p:strVal val="#ppt_y"/>
                                          </p:val>
                                        </p:tav>
                                      </p:tavLst>
                                    </p:anim>
                                    <p:animEffect transition="in" filter="wipe(up)">
                                      <p:cBhvr>
                                        <p:cTn id="86" dur="500"/>
                                        <p:tgtEl>
                                          <p:spTgt spid="3">
                                            <p:txEl>
                                              <p:pRg st="13" end="1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p:tgtEl>
                                          <p:spTgt spid="3">
                                            <p:txEl>
                                              <p:pRg st="14" end="14"/>
                                            </p:txEl>
                                          </p:spTgt>
                                        </p:tgtEl>
                                        <p:attrNameLst>
                                          <p:attrName>ppt_y</p:attrName>
                                        </p:attrNameLst>
                                      </p:cBhvr>
                                      <p:tavLst>
                                        <p:tav tm="0">
                                          <p:val>
                                            <p:strVal val="#ppt_y+#ppt_h*1.125000"/>
                                          </p:val>
                                        </p:tav>
                                        <p:tav tm="100000">
                                          <p:val>
                                            <p:strVal val="#ppt_y"/>
                                          </p:val>
                                        </p:tav>
                                      </p:tavLst>
                                    </p:anim>
                                    <p:animEffect transition="in" filter="wipe(up)">
                                      <p:cBhvr>
                                        <p:cTn id="92" dur="500"/>
                                        <p:tgtEl>
                                          <p:spTgt spid="3">
                                            <p:txEl>
                                              <p:pRg st="14" end="1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p:tgtEl>
                                          <p:spTgt spid="3">
                                            <p:txEl>
                                              <p:pRg st="15" end="15"/>
                                            </p:txEl>
                                          </p:spTgt>
                                        </p:tgtEl>
                                        <p:attrNameLst>
                                          <p:attrName>ppt_y</p:attrName>
                                        </p:attrNameLst>
                                      </p:cBhvr>
                                      <p:tavLst>
                                        <p:tav tm="0">
                                          <p:val>
                                            <p:strVal val="#ppt_y+#ppt_h*1.125000"/>
                                          </p:val>
                                        </p:tav>
                                        <p:tav tm="100000">
                                          <p:val>
                                            <p:strVal val="#ppt_y"/>
                                          </p:val>
                                        </p:tav>
                                      </p:tavLst>
                                    </p:anim>
                                    <p:animEffect transition="in" filter="wipe(up)">
                                      <p:cBhvr>
                                        <p:cTn id="98" dur="500"/>
                                        <p:tgtEl>
                                          <p:spTgt spid="3">
                                            <p:txEl>
                                              <p:pRg st="15" end="15"/>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p:tgtEl>
                                          <p:spTgt spid="3">
                                            <p:txEl>
                                              <p:pRg st="16" end="16"/>
                                            </p:txEl>
                                          </p:spTgt>
                                        </p:tgtEl>
                                        <p:attrNameLst>
                                          <p:attrName>ppt_y</p:attrName>
                                        </p:attrNameLst>
                                      </p:cBhvr>
                                      <p:tavLst>
                                        <p:tav tm="0">
                                          <p:val>
                                            <p:strVal val="#ppt_y+#ppt_h*1.125000"/>
                                          </p:val>
                                        </p:tav>
                                        <p:tav tm="100000">
                                          <p:val>
                                            <p:strVal val="#ppt_y"/>
                                          </p:val>
                                        </p:tav>
                                      </p:tavLst>
                                    </p:anim>
                                    <p:animEffect transition="in" filter="wipe(up)">
                                      <p:cBhvr>
                                        <p:cTn id="104" dur="500"/>
                                        <p:tgtEl>
                                          <p:spTgt spid="3">
                                            <p:txEl>
                                              <p:pRg st="16" end="16"/>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grpId="0" nodeType="click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p:tgtEl>
                                          <p:spTgt spid="3">
                                            <p:txEl>
                                              <p:pRg st="17" end="17"/>
                                            </p:txEl>
                                          </p:spTgt>
                                        </p:tgtEl>
                                        <p:attrNameLst>
                                          <p:attrName>ppt_y</p:attrName>
                                        </p:attrNameLst>
                                      </p:cBhvr>
                                      <p:tavLst>
                                        <p:tav tm="0">
                                          <p:val>
                                            <p:strVal val="#ppt_y+#ppt_h*1.125000"/>
                                          </p:val>
                                        </p:tav>
                                        <p:tav tm="100000">
                                          <p:val>
                                            <p:strVal val="#ppt_y"/>
                                          </p:val>
                                        </p:tav>
                                      </p:tavLst>
                                    </p:anim>
                                    <p:animEffect transition="in" filter="wipe(up)">
                                      <p:cBhvr>
                                        <p:cTn id="110" dur="500"/>
                                        <p:tgtEl>
                                          <p:spTgt spid="3">
                                            <p:txEl>
                                              <p:pRg st="17" end="1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additive="base">
                                        <p:cTn id="115" dur="500"/>
                                        <p:tgtEl>
                                          <p:spTgt spid="3">
                                            <p:txEl>
                                              <p:pRg st="18" end="18"/>
                                            </p:txEl>
                                          </p:spTgt>
                                        </p:tgtEl>
                                        <p:attrNameLst>
                                          <p:attrName>ppt_y</p:attrName>
                                        </p:attrNameLst>
                                      </p:cBhvr>
                                      <p:tavLst>
                                        <p:tav tm="0">
                                          <p:val>
                                            <p:strVal val="#ppt_y+#ppt_h*1.125000"/>
                                          </p:val>
                                        </p:tav>
                                        <p:tav tm="100000">
                                          <p:val>
                                            <p:strVal val="#ppt_y"/>
                                          </p:val>
                                        </p:tav>
                                      </p:tavLst>
                                    </p:anim>
                                    <p:animEffect transition="in" filter="wipe(up)">
                                      <p:cBhvr>
                                        <p:cTn id="116" dur="500"/>
                                        <p:tgtEl>
                                          <p:spTgt spid="3">
                                            <p:txEl>
                                              <p:pRg st="18" end="18"/>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4" fill="hold" grpId="0" nodeType="click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additive="base">
                                        <p:cTn id="121" dur="500"/>
                                        <p:tgtEl>
                                          <p:spTgt spid="3">
                                            <p:txEl>
                                              <p:pRg st="19" end="19"/>
                                            </p:txEl>
                                          </p:spTgt>
                                        </p:tgtEl>
                                        <p:attrNameLst>
                                          <p:attrName>ppt_y</p:attrName>
                                        </p:attrNameLst>
                                      </p:cBhvr>
                                      <p:tavLst>
                                        <p:tav tm="0">
                                          <p:val>
                                            <p:strVal val="#ppt_y+#ppt_h*1.125000"/>
                                          </p:val>
                                        </p:tav>
                                        <p:tav tm="100000">
                                          <p:val>
                                            <p:strVal val="#ppt_y"/>
                                          </p:val>
                                        </p:tav>
                                      </p:tavLst>
                                    </p:anim>
                                    <p:animEffect transition="in" filter="wipe(up)">
                                      <p:cBhvr>
                                        <p:cTn id="122"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647" y="922211"/>
            <a:ext cx="8648810" cy="3046988"/>
          </a:xfrm>
          <a:prstGeom prst="rect">
            <a:avLst/>
          </a:prstGeom>
        </p:spPr>
        <p:txBody>
          <a:bodyPr wrap="square">
            <a:spAutoFit/>
          </a:bodyPr>
          <a:lstStyle/>
          <a:p>
            <a:r>
              <a:rPr lang="tr-TR" sz="2400" b="1" u="sng" dirty="0"/>
              <a:t>Türkiye’de İnternetin Gelişim Süreci</a:t>
            </a:r>
            <a:endParaRPr lang="en-US" sz="2400" dirty="0"/>
          </a:p>
          <a:p>
            <a:r>
              <a:rPr lang="tr-TR" sz="2400" b="1" dirty="0"/>
              <a:t> </a:t>
            </a:r>
            <a:endParaRPr lang="en-US" sz="2400" dirty="0"/>
          </a:p>
          <a:p>
            <a:pPr marL="285750" lvl="0" indent="-285750">
              <a:buFont typeface="Arial"/>
              <a:buChar char="•"/>
            </a:pPr>
            <a:r>
              <a:rPr lang="tr-TR" sz="2400" dirty="0"/>
              <a:t>12 nisan 1993 yılında TÜBİTAK-ODTÜ işbirliği ile DPT projesi çerçevesinde Türkiye global internete bağlanmıştır.  64 </a:t>
            </a:r>
            <a:r>
              <a:rPr lang="tr-TR" sz="2400" dirty="0" err="1"/>
              <a:t>kbit</a:t>
            </a:r>
            <a:r>
              <a:rPr lang="tr-TR" sz="2400" dirty="0"/>
              <a:t>/s. Hızındaki bu hat ODTÜ’den uzun bir süre ülkenin tek çıkışı olmuştur. </a:t>
            </a:r>
            <a:endParaRPr lang="en-US" sz="2400" dirty="0"/>
          </a:p>
          <a:p>
            <a:pPr marL="285750" lvl="0" indent="-285750">
              <a:buFont typeface="Arial"/>
              <a:buChar char="•"/>
            </a:pPr>
            <a:r>
              <a:rPr lang="tr-TR" sz="2400" dirty="0"/>
              <a:t>Daha sonra Eğe Üniversitesi (1994) , Bilkent (1995), İTÜ (1996) bağlantıları gerçekleştirmiştir.</a:t>
            </a:r>
            <a:endParaRPr lang="en-US" sz="2400" dirty="0"/>
          </a:p>
        </p:txBody>
      </p:sp>
    </p:spTree>
    <p:extLst>
      <p:ext uri="{BB962C8B-B14F-4D97-AF65-F5344CB8AC3E}">
        <p14:creationId xmlns:p14="http://schemas.microsoft.com/office/powerpoint/2010/main" val="2820920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800" dirty="0" smtClean="0"/>
              <a:t>İnternetin Tarihi Gelişiminde Önemli Olaylar</a:t>
            </a:r>
            <a:endParaRPr lang="tr-TR" sz="2800" dirty="0"/>
          </a:p>
        </p:txBody>
      </p:sp>
      <p:sp>
        <p:nvSpPr>
          <p:cNvPr id="4" name="İçerik Yer Tutucusu 3"/>
          <p:cNvSpPr>
            <a:spLocks noGrp="1"/>
          </p:cNvSpPr>
          <p:nvPr>
            <p:ph sz="half" idx="1"/>
          </p:nvPr>
        </p:nvSpPr>
        <p:spPr>
          <a:xfrm>
            <a:off x="403412" y="1741118"/>
            <a:ext cx="4206166" cy="5116881"/>
          </a:xfrm>
        </p:spPr>
        <p:txBody>
          <a:bodyPr>
            <a:normAutofit fontScale="92500" lnSpcReduction="20000"/>
          </a:bodyPr>
          <a:lstStyle/>
          <a:p>
            <a:pPr>
              <a:spcBef>
                <a:spcPts val="600"/>
              </a:spcBef>
            </a:pPr>
            <a:r>
              <a:rPr lang="tr-TR" sz="1800" b="1" dirty="0"/>
              <a:t>1993 Türkiye’nin ilk internet bağlantısı ODTÜ’de </a:t>
            </a:r>
            <a:r>
              <a:rPr lang="tr-TR" sz="1800" dirty="0"/>
              <a:t>gerçekleştirildi.</a:t>
            </a:r>
          </a:p>
          <a:p>
            <a:pPr>
              <a:spcBef>
                <a:spcPts val="600"/>
              </a:spcBef>
            </a:pPr>
            <a:r>
              <a:rPr lang="tr-TR" sz="1800" dirty="0" smtClean="0"/>
              <a:t>1993 </a:t>
            </a:r>
            <a:r>
              <a:rPr lang="tr-TR" sz="1800" dirty="0"/>
              <a:t>Grafik </a:t>
            </a:r>
            <a:r>
              <a:rPr lang="tr-TR" sz="1800" dirty="0" err="1"/>
              <a:t>arayüzüne</a:t>
            </a:r>
            <a:r>
              <a:rPr lang="tr-TR" sz="1800" dirty="0"/>
              <a:t> sahip ilk web tarayıcısı </a:t>
            </a:r>
            <a:r>
              <a:rPr lang="tr-TR" sz="1800" dirty="0" err="1"/>
              <a:t>Mosaic</a:t>
            </a:r>
            <a:r>
              <a:rPr lang="tr-TR" sz="1800" dirty="0"/>
              <a:t> yayınlandı.</a:t>
            </a:r>
          </a:p>
          <a:p>
            <a:pPr>
              <a:spcBef>
                <a:spcPts val="600"/>
              </a:spcBef>
            </a:pPr>
            <a:r>
              <a:rPr lang="tr-TR" sz="1800" dirty="0"/>
              <a:t>1994 Web sitelerinin standartlarını belirleyen web konsorsiyumu (W3C ) kuruldu.</a:t>
            </a:r>
          </a:p>
          <a:p>
            <a:pPr>
              <a:spcBef>
                <a:spcPts val="600"/>
              </a:spcBef>
            </a:pPr>
            <a:r>
              <a:rPr lang="tr-TR" sz="1800" b="1" dirty="0"/>
              <a:t>1995 </a:t>
            </a:r>
            <a:r>
              <a:rPr lang="tr-TR" sz="1800" b="1" dirty="0" err="1"/>
              <a:t>Jeff</a:t>
            </a:r>
            <a:r>
              <a:rPr lang="tr-TR" sz="1800" b="1" dirty="0"/>
              <a:t> </a:t>
            </a:r>
            <a:r>
              <a:rPr lang="tr-TR" sz="1800" b="1" dirty="0" err="1"/>
              <a:t>Bezos’ın</a:t>
            </a:r>
            <a:r>
              <a:rPr lang="tr-TR" sz="1800" b="1" dirty="0"/>
              <a:t> kurduğu Amazon.com ticari hayatına online kitap satışı ile başladı.</a:t>
            </a:r>
          </a:p>
          <a:p>
            <a:pPr>
              <a:spcBef>
                <a:spcPts val="600"/>
              </a:spcBef>
            </a:pPr>
            <a:r>
              <a:rPr lang="tr-TR" sz="1800" b="1" dirty="0"/>
              <a:t>1995 İnternet’in popüler sohbet programı </a:t>
            </a:r>
            <a:r>
              <a:rPr lang="tr-TR" sz="1800" b="1" dirty="0" err="1"/>
              <a:t>mIRC’ın</a:t>
            </a:r>
            <a:r>
              <a:rPr lang="tr-TR" sz="1800" b="1" dirty="0"/>
              <a:t> </a:t>
            </a:r>
            <a:r>
              <a:rPr lang="tr-TR" sz="1800" dirty="0"/>
              <a:t>ilk sürümü yayınlandı.</a:t>
            </a:r>
          </a:p>
          <a:p>
            <a:pPr>
              <a:spcBef>
                <a:spcPts val="600"/>
              </a:spcBef>
            </a:pPr>
            <a:r>
              <a:rPr lang="tr-TR" sz="1800" dirty="0"/>
              <a:t>1995 Açık kaynak kodlu web programlama dili PHP yayınlandı.</a:t>
            </a:r>
          </a:p>
          <a:p>
            <a:pPr>
              <a:spcBef>
                <a:spcPts val="600"/>
              </a:spcBef>
            </a:pPr>
            <a:r>
              <a:rPr lang="tr-TR" sz="1800" b="1" dirty="0"/>
              <a:t>1996 “I </a:t>
            </a:r>
            <a:r>
              <a:rPr lang="tr-TR" sz="1800" b="1" dirty="0" err="1"/>
              <a:t>seek</a:t>
            </a:r>
            <a:r>
              <a:rPr lang="tr-TR" sz="1800" b="1" dirty="0"/>
              <a:t> </a:t>
            </a:r>
            <a:r>
              <a:rPr lang="tr-TR" sz="1800" b="1" dirty="0" err="1"/>
              <a:t>you</a:t>
            </a:r>
            <a:r>
              <a:rPr lang="tr-TR" sz="1800" b="1" dirty="0"/>
              <a:t>” (seni arıyorum) cümlesinden ismi türetilen ICQ anlık </a:t>
            </a:r>
            <a:r>
              <a:rPr lang="tr-TR" sz="1800" dirty="0"/>
              <a:t>mesajlaşma programı yayınlandı</a:t>
            </a:r>
            <a:r>
              <a:rPr lang="tr-TR" sz="1800" dirty="0" smtClean="0"/>
              <a:t>.</a:t>
            </a:r>
          </a:p>
          <a:p>
            <a:r>
              <a:rPr lang="tr-TR" sz="1800" b="1" dirty="0"/>
              <a:t>1996 </a:t>
            </a:r>
            <a:r>
              <a:rPr lang="tr-TR" sz="1800" dirty="0"/>
              <a:t>Web tabanlı ücretsiz e-posta hizmeti veren </a:t>
            </a:r>
            <a:r>
              <a:rPr lang="tr-TR" sz="1800" b="1" dirty="0"/>
              <a:t>Hotmail</a:t>
            </a:r>
            <a:r>
              <a:rPr lang="tr-TR" sz="1800" dirty="0"/>
              <a:t> kuruldu.</a:t>
            </a:r>
          </a:p>
          <a:p>
            <a:pPr>
              <a:spcBef>
                <a:spcPts val="600"/>
              </a:spcBef>
            </a:pPr>
            <a:endParaRPr lang="tr-TR" sz="1800" dirty="0"/>
          </a:p>
        </p:txBody>
      </p:sp>
      <p:sp>
        <p:nvSpPr>
          <p:cNvPr id="5" name="İçerik Yer Tutucusu 4"/>
          <p:cNvSpPr>
            <a:spLocks noGrp="1"/>
          </p:cNvSpPr>
          <p:nvPr>
            <p:ph sz="half" idx="2"/>
          </p:nvPr>
        </p:nvSpPr>
        <p:spPr>
          <a:xfrm>
            <a:off x="4778188" y="1638908"/>
            <a:ext cx="3931920" cy="5219091"/>
          </a:xfrm>
        </p:spPr>
        <p:txBody>
          <a:bodyPr>
            <a:noAutofit/>
          </a:bodyPr>
          <a:lstStyle/>
          <a:p>
            <a:pPr>
              <a:spcBef>
                <a:spcPts val="600"/>
              </a:spcBef>
            </a:pPr>
            <a:r>
              <a:rPr lang="tr-TR" sz="1800" dirty="0"/>
              <a:t>1996 Türkiye’nin ilk servis sağlayıcısı Turnet kuruldu</a:t>
            </a:r>
          </a:p>
          <a:p>
            <a:pPr>
              <a:spcBef>
                <a:spcPts val="600"/>
              </a:spcBef>
            </a:pPr>
            <a:r>
              <a:rPr lang="tr-TR" sz="1800" dirty="0"/>
              <a:t>1996 </a:t>
            </a:r>
            <a:r>
              <a:rPr lang="tr-TR" sz="1800" dirty="0" err="1"/>
              <a:t>Web’de</a:t>
            </a:r>
            <a:r>
              <a:rPr lang="tr-TR" sz="1800" dirty="0"/>
              <a:t> hareketli animasyonlar ve interaktif uygulamalar hazırlanmasına imkan sunan Flash 1.0, Macromedia tarafından yayınlandı.</a:t>
            </a:r>
          </a:p>
          <a:p>
            <a:pPr>
              <a:spcBef>
                <a:spcPts val="600"/>
              </a:spcBef>
            </a:pPr>
            <a:r>
              <a:rPr lang="tr-TR" sz="1800" b="1" dirty="0"/>
              <a:t>1997 </a:t>
            </a:r>
            <a:r>
              <a:rPr lang="tr-TR" sz="1800" b="1" dirty="0" err="1"/>
              <a:t>Yahoo</a:t>
            </a:r>
            <a:r>
              <a:rPr lang="tr-TR" sz="1800" b="1" dirty="0"/>
              <a:t>! Mail </a:t>
            </a:r>
            <a:r>
              <a:rPr lang="tr-TR" sz="1800" dirty="0"/>
              <a:t>web tabanlı ücretsiz e-posta hizmeti sunmaya başladı.</a:t>
            </a:r>
          </a:p>
          <a:p>
            <a:pPr>
              <a:spcBef>
                <a:spcPts val="600"/>
              </a:spcBef>
            </a:pPr>
            <a:r>
              <a:rPr lang="tr-TR" sz="1800" b="1" dirty="0"/>
              <a:t>1998 Google internet arama motorları</a:t>
            </a:r>
            <a:r>
              <a:rPr lang="tr-TR" sz="1800" dirty="0"/>
              <a:t> arasındaki yerini aldı.</a:t>
            </a:r>
          </a:p>
          <a:p>
            <a:pPr>
              <a:spcBef>
                <a:spcPts val="600"/>
              </a:spcBef>
            </a:pPr>
            <a:r>
              <a:rPr lang="tr-TR" sz="1800" dirty="0"/>
              <a:t>1999 Müzik dosyalarının paylaşımını sağlayan </a:t>
            </a:r>
            <a:r>
              <a:rPr lang="tr-TR" sz="1800" dirty="0" err="1"/>
              <a:t>Napster</a:t>
            </a:r>
            <a:r>
              <a:rPr lang="tr-TR" sz="1800" dirty="0"/>
              <a:t> kuruldu ve müzik endüstrisinin hedef tahtasında yerini aldı.</a:t>
            </a:r>
          </a:p>
          <a:p>
            <a:pPr marL="0" indent="0">
              <a:spcBef>
                <a:spcPts val="600"/>
              </a:spcBef>
              <a:buNone/>
            </a:pPr>
            <a:endParaRPr lang="tr-TR" sz="1800" dirty="0"/>
          </a:p>
        </p:txBody>
      </p:sp>
    </p:spTree>
    <p:extLst>
      <p:ext uri="{BB962C8B-B14F-4D97-AF65-F5344CB8AC3E}">
        <p14:creationId xmlns:p14="http://schemas.microsoft.com/office/powerpoint/2010/main" val="311300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fade">
                                      <p:cBhvr>
                                        <p:cTn id="61" dur="1000"/>
                                        <p:tgtEl>
                                          <p:spTgt spid="5">
                                            <p:txEl>
                                              <p:pRg st="0" end="0"/>
                                            </p:txEl>
                                          </p:spTgt>
                                        </p:tgtEl>
                                      </p:cBhvr>
                                    </p:animEffect>
                                    <p:anim calcmode="lin" valueType="num">
                                      <p:cBhvr>
                                        <p:cTn id="6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fade">
                                      <p:cBhvr>
                                        <p:cTn id="68" dur="1000"/>
                                        <p:tgtEl>
                                          <p:spTgt spid="5">
                                            <p:txEl>
                                              <p:pRg st="1" end="1"/>
                                            </p:txEl>
                                          </p:spTgt>
                                        </p:tgtEl>
                                      </p:cBhvr>
                                    </p:animEffect>
                                    <p:anim calcmode="lin" valueType="num">
                                      <p:cBhvr>
                                        <p:cTn id="6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
                                            <p:txEl>
                                              <p:pRg st="2" end="2"/>
                                            </p:txEl>
                                          </p:spTgt>
                                        </p:tgtEl>
                                        <p:attrNameLst>
                                          <p:attrName>style.visibility</p:attrName>
                                        </p:attrNameLst>
                                      </p:cBhvr>
                                      <p:to>
                                        <p:strVal val="visible"/>
                                      </p:to>
                                    </p:set>
                                    <p:animEffect transition="in" filter="fade">
                                      <p:cBhvr>
                                        <p:cTn id="75" dur="1000"/>
                                        <p:tgtEl>
                                          <p:spTgt spid="5">
                                            <p:txEl>
                                              <p:pRg st="2" end="2"/>
                                            </p:txEl>
                                          </p:spTgt>
                                        </p:tgtEl>
                                      </p:cBhvr>
                                    </p:animEffect>
                                    <p:anim calcmode="lin" valueType="num">
                                      <p:cBhvr>
                                        <p:cTn id="7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
                                            <p:txEl>
                                              <p:pRg st="3" end="3"/>
                                            </p:txEl>
                                          </p:spTgt>
                                        </p:tgtEl>
                                        <p:attrNameLst>
                                          <p:attrName>style.visibility</p:attrName>
                                        </p:attrNameLst>
                                      </p:cBhvr>
                                      <p:to>
                                        <p:strVal val="visible"/>
                                      </p:to>
                                    </p:set>
                                    <p:animEffect transition="in" filter="fade">
                                      <p:cBhvr>
                                        <p:cTn id="82" dur="1000"/>
                                        <p:tgtEl>
                                          <p:spTgt spid="5">
                                            <p:txEl>
                                              <p:pRg st="3" end="3"/>
                                            </p:txEl>
                                          </p:spTgt>
                                        </p:tgtEl>
                                      </p:cBhvr>
                                    </p:animEffect>
                                    <p:anim calcmode="lin" valueType="num">
                                      <p:cBhvr>
                                        <p:cTn id="8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5">
                                            <p:txEl>
                                              <p:pRg st="4" end="4"/>
                                            </p:txEl>
                                          </p:spTgt>
                                        </p:tgtEl>
                                        <p:attrNameLst>
                                          <p:attrName>style.visibility</p:attrName>
                                        </p:attrNameLst>
                                      </p:cBhvr>
                                      <p:to>
                                        <p:strVal val="visible"/>
                                      </p:to>
                                    </p:set>
                                    <p:animEffect transition="in" filter="fade">
                                      <p:cBhvr>
                                        <p:cTn id="89" dur="1000"/>
                                        <p:tgtEl>
                                          <p:spTgt spid="5">
                                            <p:txEl>
                                              <p:pRg st="4" end="4"/>
                                            </p:txEl>
                                          </p:spTgt>
                                        </p:tgtEl>
                                      </p:cBhvr>
                                    </p:animEffect>
                                    <p:anim calcmode="lin" valueType="num">
                                      <p:cBhvr>
                                        <p:cTn id="9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600" dirty="0"/>
              <a:t>İnternetin Tarihi Gelişiminde Önemli Olaylar</a:t>
            </a:r>
          </a:p>
        </p:txBody>
      </p:sp>
      <p:sp>
        <p:nvSpPr>
          <p:cNvPr id="3" name="İçerik Yer Tutucusu 2"/>
          <p:cNvSpPr>
            <a:spLocks noGrp="1"/>
          </p:cNvSpPr>
          <p:nvPr>
            <p:ph sz="half" idx="1"/>
          </p:nvPr>
        </p:nvSpPr>
        <p:spPr>
          <a:xfrm>
            <a:off x="284163" y="1853852"/>
            <a:ext cx="4051169" cy="4847573"/>
          </a:xfrm>
        </p:spPr>
        <p:txBody>
          <a:bodyPr>
            <a:normAutofit lnSpcReduction="10000"/>
          </a:bodyPr>
          <a:lstStyle/>
          <a:p>
            <a:pPr>
              <a:lnSpc>
                <a:spcPct val="120000"/>
              </a:lnSpc>
              <a:spcBef>
                <a:spcPts val="600"/>
              </a:spcBef>
            </a:pPr>
            <a:r>
              <a:rPr lang="tr-TR" sz="1600" dirty="0"/>
              <a:t>2000 </a:t>
            </a:r>
            <a:r>
              <a:rPr lang="tr-TR" sz="1600" dirty="0" err="1"/>
              <a:t>Dot</a:t>
            </a:r>
            <a:r>
              <a:rPr lang="tr-TR" sz="1600" dirty="0"/>
              <a:t>-com balonu patladı. </a:t>
            </a:r>
            <a:r>
              <a:rPr lang="tr-TR" sz="1600" dirty="0" err="1"/>
              <a:t>NASDAQ’da</a:t>
            </a:r>
            <a:r>
              <a:rPr lang="tr-TR" sz="1600" dirty="0"/>
              <a:t> işlem gören internet şirketlerinin hisselerinde büyük düşüşler yaşandı.</a:t>
            </a:r>
          </a:p>
          <a:p>
            <a:pPr>
              <a:lnSpc>
                <a:spcPct val="120000"/>
              </a:lnSpc>
              <a:spcBef>
                <a:spcPts val="600"/>
              </a:spcBef>
            </a:pPr>
            <a:r>
              <a:rPr lang="tr-TR" sz="1600" b="1" dirty="0"/>
              <a:t>2001 İnternet ansiklopedisi </a:t>
            </a:r>
            <a:r>
              <a:rPr lang="tr-TR" sz="1600" b="1" dirty="0" err="1"/>
              <a:t>Wikipedia</a:t>
            </a:r>
            <a:r>
              <a:rPr lang="tr-TR" sz="1600" b="1" dirty="0"/>
              <a:t> kuruldu</a:t>
            </a:r>
            <a:r>
              <a:rPr lang="tr-TR" sz="1600" dirty="0"/>
              <a:t>.</a:t>
            </a:r>
          </a:p>
          <a:p>
            <a:pPr>
              <a:lnSpc>
                <a:spcPct val="120000"/>
              </a:lnSpc>
              <a:spcBef>
                <a:spcPts val="600"/>
              </a:spcBef>
            </a:pPr>
            <a:r>
              <a:rPr lang="tr-TR" sz="1600" b="1" dirty="0"/>
              <a:t>2002 Dünya internet nüfusu 500 milyonu</a:t>
            </a:r>
            <a:r>
              <a:rPr lang="tr-TR" sz="1600" dirty="0"/>
              <a:t> geçti.</a:t>
            </a:r>
          </a:p>
          <a:p>
            <a:pPr>
              <a:lnSpc>
                <a:spcPct val="120000"/>
              </a:lnSpc>
              <a:spcBef>
                <a:spcPts val="600"/>
              </a:spcBef>
            </a:pPr>
            <a:r>
              <a:rPr lang="tr-TR" sz="1600" dirty="0"/>
              <a:t>2003 İnternet tabanlı Second Life oyunu yayınlandı ve kısa sürede fenomene dönüştü. Oyun içinde satılan uygulamalar ile Second </a:t>
            </a:r>
            <a:r>
              <a:rPr lang="tr-TR" sz="1600" dirty="0" err="1"/>
              <a:t>Life’ın</a:t>
            </a:r>
            <a:r>
              <a:rPr lang="tr-TR" sz="1600" dirty="0"/>
              <a:t> ekonomik büyüklüğü yüz milyon dolarlarla ifade edilmeye başlandı.</a:t>
            </a:r>
          </a:p>
          <a:p>
            <a:pPr>
              <a:lnSpc>
                <a:spcPct val="120000"/>
              </a:lnSpc>
              <a:spcBef>
                <a:spcPts val="600"/>
              </a:spcBef>
            </a:pPr>
            <a:r>
              <a:rPr lang="tr-TR" sz="1600" b="1" dirty="0"/>
              <a:t>2004 Facebook</a:t>
            </a:r>
            <a:r>
              <a:rPr lang="tr-TR" sz="1600" dirty="0"/>
              <a:t>, Mark </a:t>
            </a:r>
            <a:r>
              <a:rPr lang="tr-TR" sz="1600" dirty="0" err="1"/>
              <a:t>Zuckerberg</a:t>
            </a:r>
            <a:r>
              <a:rPr lang="tr-TR" sz="1600" dirty="0"/>
              <a:t> tarafından ‘</a:t>
            </a:r>
            <a:r>
              <a:rPr lang="tr-TR" sz="1600" dirty="0" err="1"/>
              <a:t>Thefacebook</a:t>
            </a:r>
            <a:r>
              <a:rPr lang="tr-TR" sz="1600" dirty="0"/>
              <a:t>’ adıyla kuruldu.</a:t>
            </a:r>
          </a:p>
          <a:p>
            <a:endParaRPr lang="tr-TR" sz="1600" dirty="0"/>
          </a:p>
        </p:txBody>
      </p:sp>
      <p:sp>
        <p:nvSpPr>
          <p:cNvPr id="4" name="İçerik Yer Tutucusu 3"/>
          <p:cNvSpPr>
            <a:spLocks noGrp="1"/>
          </p:cNvSpPr>
          <p:nvPr>
            <p:ph sz="half" idx="2"/>
          </p:nvPr>
        </p:nvSpPr>
        <p:spPr>
          <a:xfrm>
            <a:off x="4658939" y="1853852"/>
            <a:ext cx="4051169" cy="4847573"/>
          </a:xfrm>
        </p:spPr>
        <p:txBody>
          <a:bodyPr>
            <a:noAutofit/>
          </a:bodyPr>
          <a:lstStyle/>
          <a:p>
            <a:pPr>
              <a:lnSpc>
                <a:spcPct val="120000"/>
              </a:lnSpc>
              <a:spcBef>
                <a:spcPts val="600"/>
              </a:spcBef>
            </a:pPr>
            <a:r>
              <a:rPr lang="tr-TR" sz="1600" b="1" dirty="0"/>
              <a:t>2005 Video paylaşım sitesi </a:t>
            </a:r>
            <a:r>
              <a:rPr lang="tr-TR" sz="1600" b="1" dirty="0" err="1"/>
              <a:t>YouTube</a:t>
            </a:r>
            <a:r>
              <a:rPr lang="tr-TR" sz="1600" b="1" dirty="0"/>
              <a:t> </a:t>
            </a:r>
            <a:r>
              <a:rPr lang="tr-TR" sz="1600" dirty="0"/>
              <a:t>bir garajda yayın hayatına başladı.</a:t>
            </a:r>
          </a:p>
          <a:p>
            <a:pPr>
              <a:lnSpc>
                <a:spcPct val="120000"/>
              </a:lnSpc>
              <a:spcBef>
                <a:spcPts val="600"/>
              </a:spcBef>
            </a:pPr>
            <a:r>
              <a:rPr lang="tr-TR" sz="1600" dirty="0"/>
              <a:t>2005 </a:t>
            </a:r>
            <a:r>
              <a:rPr lang="tr-TR" sz="1600" dirty="0" err="1"/>
              <a:t>Rupert</a:t>
            </a:r>
            <a:r>
              <a:rPr lang="tr-TR" sz="1600" dirty="0"/>
              <a:t> </a:t>
            </a:r>
            <a:r>
              <a:rPr lang="tr-TR" sz="1600" dirty="0" err="1"/>
              <a:t>Murdoch’un</a:t>
            </a:r>
            <a:r>
              <a:rPr lang="tr-TR" sz="1600" dirty="0"/>
              <a:t> sahibi olduğu New Corporation, o yıllarda dünyanın en büyük sosyal paylaşım sitesi olan </a:t>
            </a:r>
            <a:r>
              <a:rPr lang="tr-TR" sz="1600" b="1" dirty="0" err="1"/>
              <a:t>MySpace’i</a:t>
            </a:r>
            <a:r>
              <a:rPr lang="tr-TR" sz="1600" b="1" dirty="0"/>
              <a:t> 580 milyon dolara satın aldı.</a:t>
            </a:r>
          </a:p>
          <a:p>
            <a:pPr>
              <a:lnSpc>
                <a:spcPct val="120000"/>
              </a:lnSpc>
              <a:spcBef>
                <a:spcPts val="600"/>
              </a:spcBef>
            </a:pPr>
            <a:r>
              <a:rPr lang="tr-TR" sz="1600" b="1" dirty="0"/>
              <a:t>2006 Mikro </a:t>
            </a:r>
            <a:r>
              <a:rPr lang="tr-TR" sz="1600" b="1" dirty="0" err="1"/>
              <a:t>Blog</a:t>
            </a:r>
            <a:r>
              <a:rPr lang="tr-TR" sz="1600" b="1" dirty="0"/>
              <a:t> sitesi </a:t>
            </a:r>
            <a:r>
              <a:rPr lang="tr-TR" sz="1600" b="1" dirty="0" err="1"/>
              <a:t>Twitter’dan</a:t>
            </a:r>
            <a:r>
              <a:rPr lang="tr-TR" sz="1600" b="1" dirty="0"/>
              <a:t> </a:t>
            </a:r>
            <a:r>
              <a:rPr lang="tr-TR" sz="1600" dirty="0"/>
              <a:t>ilk </a:t>
            </a:r>
            <a:r>
              <a:rPr lang="tr-TR" sz="1600" dirty="0" err="1"/>
              <a:t>tweet</a:t>
            </a:r>
            <a:r>
              <a:rPr lang="tr-TR" sz="1600" dirty="0"/>
              <a:t> atıldı.</a:t>
            </a:r>
          </a:p>
          <a:p>
            <a:pPr>
              <a:lnSpc>
                <a:spcPct val="120000"/>
              </a:lnSpc>
              <a:spcBef>
                <a:spcPts val="600"/>
              </a:spcBef>
            </a:pPr>
            <a:r>
              <a:rPr lang="tr-TR" sz="1600" b="1" i="1" dirty="0"/>
              <a:t>2008 </a:t>
            </a:r>
            <a:r>
              <a:rPr lang="tr-TR" sz="1600" b="1" i="1" dirty="0" err="1"/>
              <a:t>YouTube’a</a:t>
            </a:r>
            <a:r>
              <a:rPr lang="tr-TR" sz="1600" b="1" i="1" dirty="0"/>
              <a:t> erişim Ankara 1. Sulh Ceza Mahkemesi kararıyla engellendi. Youtube yasağı 2,5 sene sürdü.</a:t>
            </a:r>
          </a:p>
          <a:p>
            <a:pPr>
              <a:lnSpc>
                <a:spcPct val="120000"/>
              </a:lnSpc>
              <a:spcBef>
                <a:spcPts val="600"/>
              </a:spcBef>
            </a:pPr>
            <a:r>
              <a:rPr lang="tr-TR" sz="1600" dirty="0"/>
              <a:t>2009 Türkiye, 3G teknolojisi ile yüksek hızlı mobil internet ile tanıştı.</a:t>
            </a:r>
          </a:p>
          <a:p>
            <a:pPr>
              <a:lnSpc>
                <a:spcPct val="120000"/>
              </a:lnSpc>
              <a:spcBef>
                <a:spcPts val="600"/>
              </a:spcBef>
            </a:pPr>
            <a:r>
              <a:rPr lang="tr-TR" sz="1600" dirty="0"/>
              <a:t>2011 Dünya internet nüfusu 2 milyarı, Türkiye internet nüfusu 30 milyonu aştı.</a:t>
            </a:r>
          </a:p>
          <a:p>
            <a:endParaRPr lang="tr-TR" sz="1600" dirty="0"/>
          </a:p>
        </p:txBody>
      </p:sp>
    </p:spTree>
    <p:extLst>
      <p:ext uri="{BB962C8B-B14F-4D97-AF65-F5344CB8AC3E}">
        <p14:creationId xmlns:p14="http://schemas.microsoft.com/office/powerpoint/2010/main" val="86565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1000"/>
                                        <p:tgtEl>
                                          <p:spTgt spid="4">
                                            <p:txEl>
                                              <p:pRg st="0" end="0"/>
                                            </p:txEl>
                                          </p:spTgt>
                                        </p:tgtEl>
                                      </p:cBhvr>
                                    </p:animEffect>
                                    <p:anim calcmode="lin" valueType="num">
                                      <p:cBhvr>
                                        <p:cTn id="4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1000"/>
                                        <p:tgtEl>
                                          <p:spTgt spid="4">
                                            <p:txEl>
                                              <p:pRg st="1" end="1"/>
                                            </p:txEl>
                                          </p:spTgt>
                                        </p:tgtEl>
                                      </p:cBhvr>
                                    </p:animEffect>
                                    <p:anim calcmode="lin" valueType="num">
                                      <p:cBhvr>
                                        <p:cTn id="4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fade">
                                      <p:cBhvr>
                                        <p:cTn id="54" dur="1000"/>
                                        <p:tgtEl>
                                          <p:spTgt spid="4">
                                            <p:txEl>
                                              <p:pRg st="2" end="2"/>
                                            </p:txEl>
                                          </p:spTgt>
                                        </p:tgtEl>
                                      </p:cBhvr>
                                    </p:animEffect>
                                    <p:anim calcmode="lin" valueType="num">
                                      <p:cBhvr>
                                        <p:cTn id="5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fade">
                                      <p:cBhvr>
                                        <p:cTn id="61" dur="1000"/>
                                        <p:tgtEl>
                                          <p:spTgt spid="4">
                                            <p:txEl>
                                              <p:pRg st="3" end="3"/>
                                            </p:txEl>
                                          </p:spTgt>
                                        </p:tgtEl>
                                      </p:cBhvr>
                                    </p:animEffect>
                                    <p:anim calcmode="lin" valueType="num">
                                      <p:cBhvr>
                                        <p:cTn id="6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4" end="4"/>
                                            </p:txEl>
                                          </p:spTgt>
                                        </p:tgtEl>
                                        <p:attrNameLst>
                                          <p:attrName>style.visibility</p:attrName>
                                        </p:attrNameLst>
                                      </p:cBhvr>
                                      <p:to>
                                        <p:strVal val="visible"/>
                                      </p:to>
                                    </p:set>
                                    <p:animEffect transition="in" filter="fade">
                                      <p:cBhvr>
                                        <p:cTn id="68" dur="1000"/>
                                        <p:tgtEl>
                                          <p:spTgt spid="4">
                                            <p:txEl>
                                              <p:pRg st="4" end="4"/>
                                            </p:txEl>
                                          </p:spTgt>
                                        </p:tgtEl>
                                      </p:cBhvr>
                                    </p:animEffect>
                                    <p:anim calcmode="lin" valueType="num">
                                      <p:cBhvr>
                                        <p:cTn id="6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animEffect transition="in" filter="fade">
                                      <p:cBhvr>
                                        <p:cTn id="75" dur="1000"/>
                                        <p:tgtEl>
                                          <p:spTgt spid="4">
                                            <p:txEl>
                                              <p:pRg st="5" end="5"/>
                                            </p:txEl>
                                          </p:spTgt>
                                        </p:tgtEl>
                                      </p:cBhvr>
                                    </p:animEffect>
                                    <p:anim calcmode="lin" valueType="num">
                                      <p:cBhvr>
                                        <p:cTn id="7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Ã¼rkiye de internet kullanÄ±mÄ±"/>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8174" y="698923"/>
            <a:ext cx="6676373" cy="599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787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yenisafak.com/resim/imagecrop/2017/08/18/02/01/resized_c7b49-b5bf6bbethumbs_b_c_84d64747eb02dad9856985e48410df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6" y="976399"/>
            <a:ext cx="8953054" cy="503609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248405" y="6150279"/>
            <a:ext cx="2968669" cy="369332"/>
          </a:xfrm>
          <a:prstGeom prst="rect">
            <a:avLst/>
          </a:prstGeom>
          <a:noFill/>
        </p:spPr>
        <p:txBody>
          <a:bodyPr wrap="square" rtlCol="0">
            <a:spAutoFit/>
          </a:bodyPr>
          <a:lstStyle/>
          <a:p>
            <a:r>
              <a:rPr lang="tr-TR" dirty="0" smtClean="0"/>
              <a:t>2017 yılı rakamları</a:t>
            </a:r>
            <a:endParaRPr lang="tr-TR" dirty="0"/>
          </a:p>
        </p:txBody>
      </p:sp>
      <p:sp>
        <p:nvSpPr>
          <p:cNvPr id="4" name="Metin kutusu 3"/>
          <p:cNvSpPr txBox="1"/>
          <p:nvPr/>
        </p:nvSpPr>
        <p:spPr>
          <a:xfrm>
            <a:off x="200417" y="558307"/>
            <a:ext cx="6926893" cy="461665"/>
          </a:xfrm>
          <a:prstGeom prst="rect">
            <a:avLst/>
          </a:prstGeom>
          <a:noFill/>
        </p:spPr>
        <p:txBody>
          <a:bodyPr wrap="square" rtlCol="0">
            <a:spAutoFit/>
          </a:bodyPr>
          <a:lstStyle/>
          <a:p>
            <a:r>
              <a:rPr lang="tr-TR" sz="2400" dirty="0" smtClean="0">
                <a:solidFill>
                  <a:srgbClr val="FF0000"/>
                </a:solidFill>
              </a:rPr>
              <a:t>Türkiye’de İnternet Kullanımı</a:t>
            </a:r>
            <a:endParaRPr lang="tr-TR" dirty="0"/>
          </a:p>
        </p:txBody>
      </p:sp>
    </p:spTree>
    <p:extLst>
      <p:ext uri="{BB962C8B-B14F-4D97-AF65-F5344CB8AC3E}">
        <p14:creationId xmlns:p14="http://schemas.microsoft.com/office/powerpoint/2010/main" val="1589155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84300"/>
            <a:ext cx="9144000" cy="4065984"/>
          </a:xfrm>
          <a:prstGeom prst="rect">
            <a:avLst/>
          </a:prstGeom>
        </p:spPr>
      </p:pic>
    </p:spTree>
    <p:extLst>
      <p:ext uri="{BB962C8B-B14F-4D97-AF65-F5344CB8AC3E}">
        <p14:creationId xmlns:p14="http://schemas.microsoft.com/office/powerpoint/2010/main" val="1702548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8200"/>
            <a:ext cx="9144000" cy="5157515"/>
          </a:xfrm>
          <a:prstGeom prst="rect">
            <a:avLst/>
          </a:prstGeom>
        </p:spPr>
      </p:pic>
      <p:sp>
        <p:nvSpPr>
          <p:cNvPr id="3" name="TextBox 2"/>
          <p:cNvSpPr txBox="1"/>
          <p:nvPr/>
        </p:nvSpPr>
        <p:spPr>
          <a:xfrm>
            <a:off x="120962" y="5980025"/>
            <a:ext cx="8769773" cy="923330"/>
          </a:xfrm>
          <a:prstGeom prst="rect">
            <a:avLst/>
          </a:prstGeom>
          <a:noFill/>
        </p:spPr>
        <p:txBody>
          <a:bodyPr wrap="square" rtlCol="0">
            <a:spAutoFit/>
          </a:bodyPr>
          <a:lstStyle/>
          <a:p>
            <a:r>
              <a:rPr lang="tr-TR" dirty="0"/>
              <a:t>Nüfusun %67’sini oluşturan </a:t>
            </a:r>
            <a:r>
              <a:rPr lang="tr-TR" b="1" dirty="0"/>
              <a:t>54.3 milyon internet kullanıcısı</a:t>
            </a:r>
            <a:endParaRPr lang="tr-TR" dirty="0"/>
          </a:p>
          <a:p>
            <a:r>
              <a:rPr lang="tr-TR" dirty="0"/>
              <a:t>Nüfusun %51’ini oluşturan </a:t>
            </a:r>
            <a:r>
              <a:rPr lang="tr-TR" b="1" dirty="0"/>
              <a:t>51 milyon aktif sosyal medya kullanıcısı</a:t>
            </a:r>
            <a:endParaRPr lang="tr-TR" dirty="0"/>
          </a:p>
          <a:p>
            <a:r>
              <a:rPr lang="tr-TR" dirty="0"/>
              <a:t>Nüfusun %54’ünü oluşturan </a:t>
            </a:r>
            <a:r>
              <a:rPr lang="tr-TR" b="1" dirty="0"/>
              <a:t>44 milyon aktif mobil sosyal medya kullanıcısı</a:t>
            </a:r>
            <a:r>
              <a:rPr lang="tr-TR" dirty="0"/>
              <a:t> var.</a:t>
            </a:r>
          </a:p>
        </p:txBody>
      </p:sp>
    </p:spTree>
    <p:extLst>
      <p:ext uri="{BB962C8B-B14F-4D97-AF65-F5344CB8AC3E}">
        <p14:creationId xmlns:p14="http://schemas.microsoft.com/office/powerpoint/2010/main" val="1813941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1664"/>
            <a:ext cx="9144000" cy="5158834"/>
          </a:xfrm>
          <a:prstGeom prst="rect">
            <a:avLst/>
          </a:prstGeom>
        </p:spPr>
      </p:pic>
      <p:sp>
        <p:nvSpPr>
          <p:cNvPr id="3" name="TextBox 2"/>
          <p:cNvSpPr txBox="1"/>
          <p:nvPr/>
        </p:nvSpPr>
        <p:spPr>
          <a:xfrm>
            <a:off x="105842" y="5775161"/>
            <a:ext cx="9038158" cy="1754327"/>
          </a:xfrm>
          <a:prstGeom prst="rect">
            <a:avLst/>
          </a:prstGeom>
          <a:noFill/>
        </p:spPr>
        <p:txBody>
          <a:bodyPr wrap="square" rtlCol="0">
            <a:spAutoFit/>
          </a:bodyPr>
          <a:lstStyle/>
          <a:p>
            <a:r>
              <a:rPr lang="tr-TR" b="1" dirty="0"/>
              <a:t>İnternet kullanım istatistiklerinde, </a:t>
            </a:r>
            <a:r>
              <a:rPr lang="tr-TR" dirty="0"/>
              <a:t>internet kullanıcılarının %13, yani 6 milyon kişi arttığını görüyoruz. (54.3 milyon internet kullanıcısı)</a:t>
            </a:r>
          </a:p>
          <a:p>
            <a:r>
              <a:rPr lang="tr-TR" b="1" dirty="0"/>
              <a:t>Aktif sosyal medya kullanıcı</a:t>
            </a:r>
            <a:r>
              <a:rPr lang="tr-TR" dirty="0"/>
              <a:t> </a:t>
            </a:r>
            <a:r>
              <a:rPr lang="tr-TR" b="1" dirty="0"/>
              <a:t>sayısının</a:t>
            </a:r>
            <a:r>
              <a:rPr lang="tr-TR" dirty="0"/>
              <a:t> da 3 milyonluk bir artış gerçekleşmiş. </a:t>
            </a:r>
            <a:r>
              <a:rPr lang="tr-TR" i="1" dirty="0"/>
              <a:t>(51 milyon aktif sosyal medya kullanıcısı)</a:t>
            </a:r>
            <a:endParaRPr lang="tr-TR" dirty="0"/>
          </a:p>
          <a:p>
            <a:r>
              <a:rPr lang="tr-TR" b="1" dirty="0"/>
              <a:t>Aktif mobil sosyal medya kullanıcı sayısı</a:t>
            </a:r>
            <a:r>
              <a:rPr lang="tr-TR" dirty="0"/>
              <a:t> ise %5’lik, yani 2 milyonluk bir artışla 44 milyona ulaştığını görüyoruz</a:t>
            </a:r>
          </a:p>
        </p:txBody>
      </p:sp>
    </p:spTree>
    <p:extLst>
      <p:ext uri="{BB962C8B-B14F-4D97-AF65-F5344CB8AC3E}">
        <p14:creationId xmlns:p14="http://schemas.microsoft.com/office/powerpoint/2010/main" val="2550666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71900"/>
            <a:ext cx="9144000" cy="5158834"/>
          </a:xfrm>
          <a:prstGeom prst="rect">
            <a:avLst/>
          </a:prstGeom>
        </p:spPr>
      </p:pic>
      <p:sp>
        <p:nvSpPr>
          <p:cNvPr id="3" name="TextBox 2"/>
          <p:cNvSpPr txBox="1"/>
          <p:nvPr/>
        </p:nvSpPr>
        <p:spPr>
          <a:xfrm>
            <a:off x="0" y="5986813"/>
            <a:ext cx="9144000" cy="923330"/>
          </a:xfrm>
          <a:prstGeom prst="rect">
            <a:avLst/>
          </a:prstGeom>
          <a:noFill/>
        </p:spPr>
        <p:txBody>
          <a:bodyPr wrap="square" rtlCol="0">
            <a:spAutoFit/>
          </a:bodyPr>
          <a:lstStyle/>
          <a:p>
            <a:r>
              <a:rPr lang="tr-TR" dirty="0"/>
              <a:t>Yetişkin insanların </a:t>
            </a:r>
            <a:r>
              <a:rPr lang="tr-TR" b="1" dirty="0"/>
              <a:t>%98’i cep telefonu</a:t>
            </a:r>
            <a:r>
              <a:rPr lang="tr-TR" dirty="0"/>
              <a:t> kullanırken, bunların %77’si akıllı telefon kullanıyor.</a:t>
            </a:r>
          </a:p>
          <a:p>
            <a:r>
              <a:rPr lang="tr-TR" b="1" dirty="0"/>
              <a:t>Masaüstü</a:t>
            </a:r>
            <a:r>
              <a:rPr lang="tr-TR" dirty="0"/>
              <a:t> </a:t>
            </a:r>
            <a:r>
              <a:rPr lang="tr-TR" b="1" dirty="0"/>
              <a:t>bilgisayar</a:t>
            </a:r>
            <a:r>
              <a:rPr lang="tr-TR" dirty="0"/>
              <a:t> veya </a:t>
            </a:r>
            <a:r>
              <a:rPr lang="tr-TR" b="1" dirty="0"/>
              <a:t>laptop</a:t>
            </a:r>
            <a:r>
              <a:rPr lang="tr-TR" dirty="0"/>
              <a:t> kullananların oranı </a:t>
            </a:r>
            <a:r>
              <a:rPr lang="tr-TR" b="1" dirty="0"/>
              <a:t>%48</a:t>
            </a:r>
            <a:r>
              <a:rPr lang="tr-TR" dirty="0"/>
              <a:t> iken, </a:t>
            </a:r>
            <a:r>
              <a:rPr lang="tr-TR" b="1" dirty="0"/>
              <a:t>tablet</a:t>
            </a:r>
            <a:r>
              <a:rPr lang="tr-TR" dirty="0"/>
              <a:t> kullananların oranı </a:t>
            </a:r>
            <a:r>
              <a:rPr lang="tr-TR" b="1" dirty="0"/>
              <a:t>%25</a:t>
            </a:r>
            <a:endParaRPr lang="tr-TR" dirty="0"/>
          </a:p>
          <a:p>
            <a:r>
              <a:rPr lang="tr-TR" dirty="0"/>
              <a:t>Neredeyse herkesin </a:t>
            </a:r>
            <a:r>
              <a:rPr lang="tr-TR" b="1" dirty="0"/>
              <a:t>televizyonu</a:t>
            </a:r>
            <a:r>
              <a:rPr lang="tr-TR" dirty="0"/>
              <a:t> var </a:t>
            </a:r>
            <a:r>
              <a:rPr lang="tr-TR" baseline="30000" dirty="0"/>
              <a:t> </a:t>
            </a:r>
            <a:endParaRPr lang="tr-TR" dirty="0"/>
          </a:p>
        </p:txBody>
      </p:sp>
    </p:spTree>
    <p:extLst>
      <p:ext uri="{BB962C8B-B14F-4D97-AF65-F5344CB8AC3E}">
        <p14:creationId xmlns:p14="http://schemas.microsoft.com/office/powerpoint/2010/main" val="700309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8200"/>
            <a:ext cx="9144000" cy="5157642"/>
          </a:xfrm>
          <a:prstGeom prst="rect">
            <a:avLst/>
          </a:prstGeom>
        </p:spPr>
      </p:pic>
    </p:spTree>
    <p:extLst>
      <p:ext uri="{BB962C8B-B14F-4D97-AF65-F5344CB8AC3E}">
        <p14:creationId xmlns:p14="http://schemas.microsoft.com/office/powerpoint/2010/main" val="1324426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2222" y="987779"/>
            <a:ext cx="8537222" cy="5475110"/>
          </a:xfrm>
          <a:prstGeom prst="rect">
            <a:avLst/>
          </a:prstGeom>
        </p:spPr>
        <p:txBody>
          <a:bodyPr numCol="1">
            <a:no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b="1" u="sng" dirty="0" err="1"/>
              <a:t>Bilgisayar</a:t>
            </a:r>
            <a:r>
              <a:rPr lang="en-US" b="1" u="sng" dirty="0"/>
              <a:t> </a:t>
            </a:r>
            <a:r>
              <a:rPr lang="en-US" b="1" u="sng" dirty="0" err="1" smtClean="0"/>
              <a:t>nedir</a:t>
            </a:r>
            <a:r>
              <a:rPr lang="en-US" b="1" u="sng" dirty="0" smtClean="0"/>
              <a:t>?</a:t>
            </a:r>
            <a:endParaRPr lang="en-US" dirty="0"/>
          </a:p>
          <a:p>
            <a:r>
              <a:rPr lang="en-US" dirty="0" err="1"/>
              <a:t>Donanım</a:t>
            </a:r>
            <a:r>
              <a:rPr lang="en-US" dirty="0"/>
              <a:t> (hardware) </a:t>
            </a:r>
            <a:r>
              <a:rPr lang="en-US" dirty="0" err="1"/>
              <a:t>ve</a:t>
            </a:r>
            <a:r>
              <a:rPr lang="en-US" dirty="0"/>
              <a:t> </a:t>
            </a:r>
            <a:r>
              <a:rPr lang="en-US" dirty="0" err="1"/>
              <a:t>yazılımın</a:t>
            </a:r>
            <a:r>
              <a:rPr lang="en-US" dirty="0"/>
              <a:t> (software) </a:t>
            </a:r>
            <a:r>
              <a:rPr lang="en-US" dirty="0" err="1"/>
              <a:t>bir</a:t>
            </a:r>
            <a:r>
              <a:rPr lang="en-US" dirty="0"/>
              <a:t> </a:t>
            </a:r>
            <a:r>
              <a:rPr lang="en-US" dirty="0" err="1"/>
              <a:t>araya</a:t>
            </a:r>
            <a:r>
              <a:rPr lang="en-US" dirty="0"/>
              <a:t> </a:t>
            </a:r>
            <a:r>
              <a:rPr lang="en-US" dirty="0" err="1"/>
              <a:t>gelmesinden</a:t>
            </a:r>
            <a:r>
              <a:rPr lang="en-US" dirty="0"/>
              <a:t> </a:t>
            </a:r>
            <a:r>
              <a:rPr lang="en-US" dirty="0" err="1"/>
              <a:t>oluşur</a:t>
            </a:r>
            <a:r>
              <a:rPr lang="en-US" dirty="0"/>
              <a:t>. </a:t>
            </a:r>
          </a:p>
          <a:p>
            <a:r>
              <a:rPr lang="en-US" b="1" dirty="0" err="1" smtClean="0"/>
              <a:t>Donanım</a:t>
            </a:r>
            <a:r>
              <a:rPr lang="en-US" b="1" dirty="0" smtClean="0"/>
              <a:t> </a:t>
            </a:r>
            <a:r>
              <a:rPr lang="en-US" b="1" dirty="0" err="1" smtClean="0"/>
              <a:t>nedir</a:t>
            </a:r>
            <a:r>
              <a:rPr lang="en-US" b="1" dirty="0" smtClean="0"/>
              <a:t>? </a:t>
            </a:r>
            <a:endParaRPr lang="en-US" b="1" dirty="0"/>
          </a:p>
          <a:p>
            <a:pPr>
              <a:spcBef>
                <a:spcPts val="0"/>
              </a:spcBef>
            </a:pPr>
            <a:r>
              <a:rPr lang="en-US" dirty="0" err="1" smtClean="0"/>
              <a:t>Bilgisayarın</a:t>
            </a:r>
            <a:r>
              <a:rPr lang="en-US" dirty="0" smtClean="0"/>
              <a:t> </a:t>
            </a:r>
            <a:r>
              <a:rPr lang="en-US" dirty="0" err="1"/>
              <a:t>elektronik</a:t>
            </a:r>
            <a:r>
              <a:rPr lang="en-US" dirty="0"/>
              <a:t>, </a:t>
            </a:r>
            <a:r>
              <a:rPr lang="en-US" dirty="0" err="1"/>
              <a:t>elektrik</a:t>
            </a:r>
            <a:r>
              <a:rPr lang="en-US" dirty="0"/>
              <a:t> </a:t>
            </a:r>
            <a:r>
              <a:rPr lang="en-US" dirty="0" err="1" smtClean="0"/>
              <a:t>ve</a:t>
            </a:r>
            <a:endParaRPr lang="en-US" dirty="0" smtClean="0"/>
          </a:p>
          <a:p>
            <a:pPr marL="0" indent="0">
              <a:spcBef>
                <a:spcPts val="0"/>
              </a:spcBef>
              <a:buNone/>
            </a:pPr>
            <a:r>
              <a:rPr lang="en-US" dirty="0" smtClean="0"/>
              <a:t>       </a:t>
            </a:r>
            <a:r>
              <a:rPr lang="en-US" dirty="0" err="1" smtClean="0"/>
              <a:t>mekanik</a:t>
            </a:r>
            <a:r>
              <a:rPr lang="en-US" dirty="0" smtClean="0"/>
              <a:t> </a:t>
            </a:r>
            <a:r>
              <a:rPr lang="en-US" dirty="0" err="1"/>
              <a:t>birimlerinden</a:t>
            </a:r>
            <a:r>
              <a:rPr lang="en-US" dirty="0"/>
              <a:t> </a:t>
            </a:r>
            <a:r>
              <a:rPr lang="en-US" dirty="0" err="1" smtClean="0"/>
              <a:t>oluşan</a:t>
            </a:r>
            <a:endParaRPr lang="en-US" dirty="0" smtClean="0"/>
          </a:p>
          <a:p>
            <a:pPr marL="0" indent="0">
              <a:spcBef>
                <a:spcPts val="0"/>
              </a:spcBef>
              <a:buNone/>
            </a:pPr>
            <a:r>
              <a:rPr lang="en-US" b="1" dirty="0" smtClean="0"/>
              <a:t>       </a:t>
            </a:r>
            <a:r>
              <a:rPr lang="en-US" b="1" u="sng" dirty="0" err="1" smtClean="0"/>
              <a:t>fiziksel</a:t>
            </a:r>
            <a:r>
              <a:rPr lang="en-US" b="1" u="sng" dirty="0" smtClean="0"/>
              <a:t> </a:t>
            </a:r>
            <a:r>
              <a:rPr lang="en-US" b="1" u="sng" dirty="0" err="1"/>
              <a:t>yapısıdır</a:t>
            </a:r>
            <a:r>
              <a:rPr lang="en-US" b="1" dirty="0"/>
              <a:t>.</a:t>
            </a:r>
            <a:r>
              <a:rPr lang="en-US" dirty="0"/>
              <a:t> </a:t>
            </a:r>
          </a:p>
          <a:p>
            <a:r>
              <a:rPr lang="en-US" b="1" dirty="0" err="1" smtClean="0"/>
              <a:t>Yazılım</a:t>
            </a:r>
            <a:r>
              <a:rPr lang="en-US" b="1" dirty="0" smtClean="0"/>
              <a:t> </a:t>
            </a:r>
            <a:r>
              <a:rPr lang="en-US" b="1" dirty="0" err="1" smtClean="0"/>
              <a:t>nedir</a:t>
            </a:r>
            <a:r>
              <a:rPr lang="en-US" b="1" dirty="0" smtClean="0"/>
              <a:t>?</a:t>
            </a:r>
            <a:r>
              <a:rPr lang="en-US" dirty="0" smtClean="0"/>
              <a:t> </a:t>
            </a:r>
          </a:p>
          <a:p>
            <a:r>
              <a:rPr lang="en-US" dirty="0" err="1"/>
              <a:t>B</a:t>
            </a:r>
            <a:r>
              <a:rPr lang="en-US" dirty="0" err="1" smtClean="0"/>
              <a:t>ilgisayarın</a:t>
            </a:r>
            <a:r>
              <a:rPr lang="en-US" dirty="0" smtClean="0"/>
              <a:t> </a:t>
            </a:r>
            <a:r>
              <a:rPr lang="en-US" dirty="0" err="1"/>
              <a:t>donanımı</a:t>
            </a:r>
            <a:r>
              <a:rPr lang="en-US" dirty="0"/>
              <a:t> </a:t>
            </a:r>
            <a:r>
              <a:rPr lang="en-US" dirty="0" err="1"/>
              <a:t>dışında</a:t>
            </a:r>
            <a:r>
              <a:rPr lang="en-US" dirty="0"/>
              <a:t> </a:t>
            </a:r>
            <a:r>
              <a:rPr lang="en-US" dirty="0" err="1"/>
              <a:t>kalan</a:t>
            </a:r>
            <a:r>
              <a:rPr lang="en-US" dirty="0"/>
              <a:t> </a:t>
            </a:r>
            <a:r>
              <a:rPr lang="en-US" b="1" u="sng" dirty="0" err="1"/>
              <a:t>fiziki</a:t>
            </a:r>
            <a:r>
              <a:rPr lang="en-US" b="1" u="sng" dirty="0"/>
              <a:t> </a:t>
            </a:r>
            <a:r>
              <a:rPr lang="en-US" b="1" u="sng" dirty="0" err="1"/>
              <a:t>olmayan</a:t>
            </a:r>
            <a:r>
              <a:rPr lang="en-US" b="1" u="sng" dirty="0"/>
              <a:t> </a:t>
            </a:r>
            <a:r>
              <a:rPr lang="en-US" b="1" u="sng" dirty="0" err="1"/>
              <a:t>kısımlarıdır</a:t>
            </a:r>
            <a:r>
              <a:rPr lang="en-US" b="1" u="sng" dirty="0"/>
              <a:t>.</a:t>
            </a:r>
            <a:r>
              <a:rPr lang="en-US" dirty="0"/>
              <a:t>  </a:t>
            </a:r>
            <a:r>
              <a:rPr lang="en-US" dirty="0" err="1"/>
              <a:t>Donanımın</a:t>
            </a:r>
            <a:r>
              <a:rPr lang="en-US" dirty="0"/>
              <a:t> </a:t>
            </a:r>
            <a:r>
              <a:rPr lang="en-US" dirty="0" err="1"/>
              <a:t>birimlerini</a:t>
            </a:r>
            <a:r>
              <a:rPr lang="en-US" dirty="0"/>
              <a:t> </a:t>
            </a:r>
            <a:r>
              <a:rPr lang="en-US" dirty="0" err="1"/>
              <a:t>yönetir</a:t>
            </a:r>
            <a:r>
              <a:rPr lang="en-US" dirty="0"/>
              <a:t>, </a:t>
            </a:r>
            <a:r>
              <a:rPr lang="en-US" dirty="0" err="1"/>
              <a:t>bilgisayarın</a:t>
            </a:r>
            <a:r>
              <a:rPr lang="en-US" dirty="0"/>
              <a:t> </a:t>
            </a:r>
            <a:r>
              <a:rPr lang="en-US" dirty="0" err="1"/>
              <a:t>çalışmasını</a:t>
            </a:r>
            <a:r>
              <a:rPr lang="en-US" dirty="0"/>
              <a:t> </a:t>
            </a:r>
            <a:r>
              <a:rPr lang="en-US" dirty="0" err="1"/>
              <a:t>sağlayan</a:t>
            </a:r>
            <a:r>
              <a:rPr lang="en-US" dirty="0"/>
              <a:t> </a:t>
            </a:r>
            <a:r>
              <a:rPr lang="en-US" dirty="0" err="1"/>
              <a:t>bilgisayar</a:t>
            </a:r>
            <a:r>
              <a:rPr lang="en-US" dirty="0"/>
              <a:t> </a:t>
            </a:r>
            <a:r>
              <a:rPr lang="en-US" dirty="0" err="1"/>
              <a:t>programlarını</a:t>
            </a:r>
            <a:r>
              <a:rPr lang="en-US" dirty="0"/>
              <a:t> </a:t>
            </a:r>
            <a:r>
              <a:rPr lang="en-US" dirty="0" err="1"/>
              <a:t>ifade</a:t>
            </a:r>
            <a:r>
              <a:rPr lang="en-US" dirty="0"/>
              <a:t> </a:t>
            </a:r>
            <a:r>
              <a:rPr lang="en-US" dirty="0" err="1"/>
              <a:t>eder</a:t>
            </a:r>
            <a:r>
              <a:rPr lang="en-US" dirty="0"/>
              <a:t>. </a:t>
            </a:r>
          </a:p>
          <a:p>
            <a:endParaRPr lang="tr-TR" dirty="0"/>
          </a:p>
        </p:txBody>
      </p:sp>
      <p:pic>
        <p:nvPicPr>
          <p:cNvPr id="5" name="Picture 4"/>
          <p:cNvPicPr>
            <a:picLocks noChangeAspect="1"/>
          </p:cNvPicPr>
          <p:nvPr/>
        </p:nvPicPr>
        <p:blipFill>
          <a:blip r:embed="rId2"/>
          <a:stretch>
            <a:fillRect/>
          </a:stretch>
        </p:blipFill>
        <p:spPr>
          <a:xfrm>
            <a:off x="5413067" y="2113185"/>
            <a:ext cx="3253191" cy="2763564"/>
          </a:xfrm>
          <a:prstGeom prst="rect">
            <a:avLst/>
          </a:prstGeom>
        </p:spPr>
      </p:pic>
    </p:spTree>
    <p:extLst>
      <p:ext uri="{BB962C8B-B14F-4D97-AF65-F5344CB8AC3E}">
        <p14:creationId xmlns:p14="http://schemas.microsoft.com/office/powerpoint/2010/main" val="35060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heckerboard(across)">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heckerboard(across)">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heckerboard(across)">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heckerboard(across)">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checkerboard(across)">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2413000" y="0"/>
            <a:ext cx="4317733" cy="6858000"/>
          </a:xfrm>
          <a:prstGeom prst="rect">
            <a:avLst/>
          </a:prstGeom>
        </p:spPr>
      </p:pic>
    </p:spTree>
    <p:extLst>
      <p:ext uri="{BB962C8B-B14F-4D97-AF65-F5344CB8AC3E}">
        <p14:creationId xmlns:p14="http://schemas.microsoft.com/office/powerpoint/2010/main" val="425879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4556" y="874889"/>
            <a:ext cx="8353777" cy="5319889"/>
          </a:xfrm>
          <a:prstGeom prst="rect">
            <a:avLst/>
          </a:prstGeom>
        </p:spPr>
        <p:txBody>
          <a:bodyPr numCol="2">
            <a:no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endParaRPr lang="tr-TR" dirty="0"/>
          </a:p>
        </p:txBody>
      </p:sp>
      <p:sp>
        <p:nvSpPr>
          <p:cNvPr id="7" name="Rectangle 6"/>
          <p:cNvSpPr/>
          <p:nvPr/>
        </p:nvSpPr>
        <p:spPr>
          <a:xfrm>
            <a:off x="324556" y="1082935"/>
            <a:ext cx="8702262" cy="6370974"/>
          </a:xfrm>
          <a:prstGeom prst="rect">
            <a:avLst/>
          </a:prstGeom>
        </p:spPr>
        <p:txBody>
          <a:bodyPr wrap="square">
            <a:spAutoFit/>
          </a:bodyPr>
          <a:lstStyle/>
          <a:p>
            <a:r>
              <a:rPr lang="en-US" sz="2400" b="1" dirty="0" err="1" smtClean="0"/>
              <a:t>Bilgisayar</a:t>
            </a:r>
            <a:r>
              <a:rPr lang="en-US" sz="2400" b="1" dirty="0" smtClean="0"/>
              <a:t> </a:t>
            </a:r>
            <a:r>
              <a:rPr lang="en-US" sz="2400" b="1" dirty="0" err="1" smtClean="0"/>
              <a:t>nedir</a:t>
            </a:r>
            <a:r>
              <a:rPr lang="en-US" sz="2400" b="1" dirty="0" smtClean="0"/>
              <a:t>?</a:t>
            </a:r>
          </a:p>
          <a:p>
            <a:endParaRPr lang="en-US" sz="2400" b="1" dirty="0"/>
          </a:p>
          <a:p>
            <a:r>
              <a:rPr lang="en-US" sz="2400" u="sng" dirty="0" err="1"/>
              <a:t>B</a:t>
            </a:r>
            <a:r>
              <a:rPr lang="en-US" sz="2400" u="sng" dirty="0" err="1" smtClean="0"/>
              <a:t>ilginin</a:t>
            </a:r>
            <a:r>
              <a:rPr lang="en-US" sz="2400" u="sng" dirty="0" smtClean="0"/>
              <a:t> </a:t>
            </a:r>
            <a:r>
              <a:rPr lang="en-US" sz="2400" u="sng" dirty="0" err="1"/>
              <a:t>yaratılması</a:t>
            </a:r>
            <a:r>
              <a:rPr lang="en-US" sz="2400" u="sng" dirty="0"/>
              <a:t>, </a:t>
            </a:r>
            <a:r>
              <a:rPr lang="en-US" sz="2400" u="sng" dirty="0" err="1"/>
              <a:t>saklanılması</a:t>
            </a:r>
            <a:r>
              <a:rPr lang="en-US" sz="2400" u="sng" dirty="0"/>
              <a:t> </a:t>
            </a:r>
            <a:r>
              <a:rPr lang="en-US" sz="2400" u="sng" dirty="0" err="1"/>
              <a:t>ve</a:t>
            </a:r>
            <a:r>
              <a:rPr lang="en-US" sz="2400" u="sng" dirty="0"/>
              <a:t> </a:t>
            </a:r>
            <a:r>
              <a:rPr lang="en-US" sz="2400" u="sng" dirty="0" err="1"/>
              <a:t>kullanılmasında</a:t>
            </a:r>
            <a:r>
              <a:rPr lang="en-US" sz="2400" dirty="0"/>
              <a:t> </a:t>
            </a:r>
            <a:r>
              <a:rPr lang="en-US" sz="2400" dirty="0" err="1"/>
              <a:t>temel</a:t>
            </a:r>
            <a:r>
              <a:rPr lang="en-US" sz="2400" dirty="0"/>
              <a:t> </a:t>
            </a:r>
            <a:r>
              <a:rPr lang="en-US" sz="2400" dirty="0" err="1"/>
              <a:t>işlev</a:t>
            </a:r>
            <a:r>
              <a:rPr lang="en-US" sz="2400" dirty="0"/>
              <a:t> </a:t>
            </a:r>
            <a:r>
              <a:rPr lang="en-US" sz="2400" dirty="0" err="1"/>
              <a:t>gören</a:t>
            </a:r>
            <a:r>
              <a:rPr lang="en-US" sz="2400" dirty="0"/>
              <a:t> </a:t>
            </a:r>
            <a:r>
              <a:rPr lang="en-US" sz="2400" dirty="0" err="1"/>
              <a:t>bir</a:t>
            </a:r>
            <a:r>
              <a:rPr lang="en-US" sz="2400" dirty="0"/>
              <a:t> </a:t>
            </a:r>
            <a:r>
              <a:rPr lang="en-US" sz="2400" dirty="0" err="1"/>
              <a:t>araçtır</a:t>
            </a:r>
            <a:r>
              <a:rPr lang="en-US" sz="2400" dirty="0"/>
              <a:t>. </a:t>
            </a:r>
            <a:r>
              <a:rPr lang="en-US" sz="2400" dirty="0" err="1"/>
              <a:t>Bilgi</a:t>
            </a:r>
            <a:r>
              <a:rPr lang="en-US" sz="2400" dirty="0"/>
              <a:t> </a:t>
            </a:r>
            <a:r>
              <a:rPr lang="en-US" sz="2400" dirty="0" err="1"/>
              <a:t>ise</a:t>
            </a:r>
            <a:r>
              <a:rPr lang="en-US" sz="2400" dirty="0"/>
              <a:t> </a:t>
            </a:r>
            <a:r>
              <a:rPr lang="en-US" sz="2400" dirty="0" err="1"/>
              <a:t>bilgisayar</a:t>
            </a:r>
            <a:r>
              <a:rPr lang="en-US" sz="2400" dirty="0"/>
              <a:t> </a:t>
            </a:r>
            <a:r>
              <a:rPr lang="en-US" sz="2400" dirty="0" err="1"/>
              <a:t>terminolojisinde</a:t>
            </a:r>
            <a:r>
              <a:rPr lang="en-US" sz="2400" dirty="0"/>
              <a:t> </a:t>
            </a:r>
            <a:r>
              <a:rPr lang="en-US" sz="2400" b="1" dirty="0"/>
              <a:t>‘</a:t>
            </a:r>
            <a:r>
              <a:rPr lang="en-US" sz="2400" b="1" dirty="0" err="1"/>
              <a:t>veri</a:t>
            </a:r>
            <a:r>
              <a:rPr lang="en-US" sz="2400" b="1" dirty="0"/>
              <a:t>’</a:t>
            </a:r>
            <a:r>
              <a:rPr lang="en-US" sz="2400" dirty="0"/>
              <a:t> </a:t>
            </a:r>
            <a:r>
              <a:rPr lang="en-US" sz="2400" dirty="0" err="1"/>
              <a:t>olarak</a:t>
            </a:r>
            <a:r>
              <a:rPr lang="en-US" sz="2400" dirty="0"/>
              <a:t> </a:t>
            </a:r>
            <a:r>
              <a:rPr lang="en-US" sz="2400" dirty="0" err="1"/>
              <a:t>ifade</a:t>
            </a:r>
            <a:r>
              <a:rPr lang="en-US" sz="2400" dirty="0"/>
              <a:t> </a:t>
            </a:r>
            <a:r>
              <a:rPr lang="en-US" sz="2400" dirty="0" err="1"/>
              <a:t>edilir</a:t>
            </a:r>
            <a:r>
              <a:rPr lang="en-US" sz="2400" dirty="0"/>
              <a:t>. </a:t>
            </a:r>
            <a:endParaRPr lang="en-US" sz="2400" dirty="0" smtClean="0"/>
          </a:p>
          <a:p>
            <a:endParaRPr lang="en-US" sz="2400" dirty="0"/>
          </a:p>
          <a:p>
            <a:r>
              <a:rPr lang="en-US" sz="2400" b="1" dirty="0" err="1" smtClean="0"/>
              <a:t>Veri</a:t>
            </a:r>
            <a:r>
              <a:rPr lang="en-US" sz="2400" b="1" dirty="0" smtClean="0"/>
              <a:t> </a:t>
            </a:r>
            <a:r>
              <a:rPr lang="en-US" sz="2400" b="1" dirty="0" err="1" smtClean="0"/>
              <a:t>nedir</a:t>
            </a:r>
            <a:r>
              <a:rPr lang="en-US" sz="2400" b="1" dirty="0" smtClean="0"/>
              <a:t>?</a:t>
            </a:r>
          </a:p>
          <a:p>
            <a:r>
              <a:rPr lang="en-US" sz="2400" dirty="0" smtClean="0"/>
              <a:t> </a:t>
            </a:r>
          </a:p>
          <a:p>
            <a:r>
              <a:rPr lang="en-US" sz="2400" u="sng" dirty="0" err="1"/>
              <a:t>B</a:t>
            </a:r>
            <a:r>
              <a:rPr lang="en-US" sz="2400" u="sng" dirty="0" err="1" smtClean="0"/>
              <a:t>ilginin</a:t>
            </a:r>
            <a:r>
              <a:rPr lang="en-US" sz="2400" u="sng" dirty="0" smtClean="0"/>
              <a:t> </a:t>
            </a:r>
            <a:r>
              <a:rPr lang="en-US" sz="2400" u="sng" dirty="0" err="1"/>
              <a:t>bilgisayarlar</a:t>
            </a:r>
            <a:r>
              <a:rPr lang="en-US" sz="2400" u="sng" dirty="0"/>
              <a:t> </a:t>
            </a:r>
            <a:r>
              <a:rPr lang="en-US" sz="2400" u="sng" dirty="0" err="1"/>
              <a:t>tarafından</a:t>
            </a:r>
            <a:r>
              <a:rPr lang="en-US" sz="2400" u="sng" dirty="0"/>
              <a:t> </a:t>
            </a:r>
            <a:r>
              <a:rPr lang="en-US" sz="2400" u="sng" dirty="0" err="1"/>
              <a:t>kullanılabilecek</a:t>
            </a:r>
            <a:r>
              <a:rPr lang="en-US" sz="2400" u="sng" dirty="0"/>
              <a:t> </a:t>
            </a:r>
            <a:r>
              <a:rPr lang="en-US" sz="2400" u="sng" dirty="0" err="1"/>
              <a:t>ve</a:t>
            </a:r>
            <a:r>
              <a:rPr lang="en-US" sz="2400" u="sng" dirty="0"/>
              <a:t> </a:t>
            </a:r>
            <a:r>
              <a:rPr lang="en-US" sz="2400" u="sng" dirty="0" err="1"/>
              <a:t>işlenebilecek</a:t>
            </a:r>
            <a:r>
              <a:rPr lang="en-US" sz="2400" u="sng" dirty="0"/>
              <a:t> </a:t>
            </a:r>
            <a:r>
              <a:rPr lang="en-US" sz="2400" u="sng" dirty="0" err="1"/>
              <a:t>şekilde</a:t>
            </a:r>
            <a:r>
              <a:rPr lang="en-US" sz="2400" u="sng" dirty="0"/>
              <a:t> </a:t>
            </a:r>
            <a:r>
              <a:rPr lang="en-US" sz="2400" u="sng" dirty="0" err="1"/>
              <a:t>sayısal</a:t>
            </a:r>
            <a:r>
              <a:rPr lang="en-US" sz="2400" u="sng" dirty="0"/>
              <a:t> (</a:t>
            </a:r>
            <a:r>
              <a:rPr lang="en-US" sz="2400" u="sng" dirty="0" err="1"/>
              <a:t>dijital</a:t>
            </a:r>
            <a:r>
              <a:rPr lang="en-US" sz="2400" u="sng" dirty="0"/>
              <a:t>) </a:t>
            </a:r>
            <a:r>
              <a:rPr lang="en-US" sz="2400" u="sng" dirty="0" err="1"/>
              <a:t>birimlerle</a:t>
            </a:r>
            <a:r>
              <a:rPr lang="en-US" sz="2400" u="sng" dirty="0"/>
              <a:t> </a:t>
            </a:r>
            <a:r>
              <a:rPr lang="en-US" sz="2400" u="sng" dirty="0" err="1"/>
              <a:t>gösterilmesidir</a:t>
            </a:r>
            <a:r>
              <a:rPr lang="en-US" sz="2400" u="sng" dirty="0"/>
              <a:t>. </a:t>
            </a:r>
            <a:endParaRPr lang="en-US" sz="2400" u="sng" dirty="0" smtClean="0"/>
          </a:p>
          <a:p>
            <a:endParaRPr lang="en-US" sz="2400" u="sng" dirty="0">
              <a:solidFill>
                <a:srgbClr val="FFBA00"/>
              </a:solidFill>
            </a:endParaRPr>
          </a:p>
          <a:p>
            <a:r>
              <a:rPr lang="en-US" sz="2400" i="1" dirty="0" err="1">
                <a:solidFill>
                  <a:srgbClr val="FFBA00"/>
                </a:solidFill>
              </a:rPr>
              <a:t>Bilgisayarlar</a:t>
            </a:r>
            <a:r>
              <a:rPr lang="en-US" sz="2400" i="1" dirty="0">
                <a:solidFill>
                  <a:srgbClr val="FFBA00"/>
                </a:solidFill>
              </a:rPr>
              <a:t>, </a:t>
            </a:r>
            <a:r>
              <a:rPr lang="en-US" sz="2400" i="1" dirty="0" err="1">
                <a:solidFill>
                  <a:srgbClr val="FFBA00"/>
                </a:solidFill>
              </a:rPr>
              <a:t>elektronik</a:t>
            </a:r>
            <a:r>
              <a:rPr lang="en-US" sz="2400" i="1" dirty="0">
                <a:solidFill>
                  <a:srgbClr val="FFBA00"/>
                </a:solidFill>
              </a:rPr>
              <a:t> </a:t>
            </a:r>
            <a:r>
              <a:rPr lang="en-US" sz="2400" i="1" dirty="0" err="1">
                <a:solidFill>
                  <a:srgbClr val="FFBA00"/>
                </a:solidFill>
              </a:rPr>
              <a:t>ticaretin</a:t>
            </a:r>
            <a:r>
              <a:rPr lang="en-US" sz="2400" i="1" dirty="0">
                <a:solidFill>
                  <a:srgbClr val="FFBA00"/>
                </a:solidFill>
              </a:rPr>
              <a:t> </a:t>
            </a:r>
            <a:r>
              <a:rPr lang="en-US" sz="2400" i="1" dirty="0" err="1">
                <a:solidFill>
                  <a:srgbClr val="FFBA00"/>
                </a:solidFill>
              </a:rPr>
              <a:t>başlangıç</a:t>
            </a:r>
            <a:r>
              <a:rPr lang="en-US" sz="2400" i="1" dirty="0">
                <a:solidFill>
                  <a:srgbClr val="FFBA00"/>
                </a:solidFill>
              </a:rPr>
              <a:t> </a:t>
            </a:r>
            <a:r>
              <a:rPr lang="en-US" sz="2400" i="1" dirty="0" err="1">
                <a:solidFill>
                  <a:srgbClr val="FFBA00"/>
                </a:solidFill>
              </a:rPr>
              <a:t>noktası</a:t>
            </a:r>
            <a:r>
              <a:rPr lang="en-US" sz="2400" i="1" dirty="0">
                <a:solidFill>
                  <a:srgbClr val="FFBA00"/>
                </a:solidFill>
              </a:rPr>
              <a:t> </a:t>
            </a:r>
            <a:r>
              <a:rPr lang="en-US" sz="2400" i="1" dirty="0" err="1">
                <a:solidFill>
                  <a:srgbClr val="FFBA00"/>
                </a:solidFill>
              </a:rPr>
              <a:t>olmuştur</a:t>
            </a:r>
            <a:r>
              <a:rPr lang="en-US" sz="2400" i="1" dirty="0">
                <a:solidFill>
                  <a:srgbClr val="FFBA00"/>
                </a:solidFill>
              </a:rPr>
              <a:t>. </a:t>
            </a:r>
            <a:r>
              <a:rPr lang="en-US" sz="2400" i="1" dirty="0" err="1"/>
              <a:t>Bilgisayarlar</a:t>
            </a:r>
            <a:r>
              <a:rPr lang="en-US" sz="2400" i="1" dirty="0"/>
              <a:t> </a:t>
            </a:r>
            <a:r>
              <a:rPr lang="en-US" sz="2400" i="1" dirty="0" err="1"/>
              <a:t>sadece</a:t>
            </a:r>
            <a:r>
              <a:rPr lang="en-US" sz="2400" i="1" dirty="0"/>
              <a:t> </a:t>
            </a:r>
            <a:r>
              <a:rPr lang="en-US" sz="2400" i="1" dirty="0" err="1"/>
              <a:t>işletmelerin</a:t>
            </a:r>
            <a:r>
              <a:rPr lang="en-US" sz="2400" i="1" dirty="0"/>
              <a:t> </a:t>
            </a:r>
            <a:r>
              <a:rPr lang="en-US" sz="2400" i="1" dirty="0" err="1"/>
              <a:t>kullandığı</a:t>
            </a:r>
            <a:r>
              <a:rPr lang="en-US" sz="2400" i="1" dirty="0"/>
              <a:t> </a:t>
            </a:r>
            <a:r>
              <a:rPr lang="en-US" sz="2400" i="1" dirty="0" err="1"/>
              <a:t>bir</a:t>
            </a:r>
            <a:r>
              <a:rPr lang="en-US" sz="2400" i="1" dirty="0"/>
              <a:t> </a:t>
            </a:r>
            <a:r>
              <a:rPr lang="en-US" sz="2400" i="1" dirty="0" err="1"/>
              <a:t>araç</a:t>
            </a:r>
            <a:r>
              <a:rPr lang="en-US" sz="2400" i="1" dirty="0"/>
              <a:t> </a:t>
            </a:r>
            <a:r>
              <a:rPr lang="en-US" sz="2400" i="1" dirty="0" err="1"/>
              <a:t>olmaktan</a:t>
            </a:r>
            <a:r>
              <a:rPr lang="en-US" sz="2400" i="1" dirty="0"/>
              <a:t> </a:t>
            </a:r>
            <a:r>
              <a:rPr lang="en-US" sz="2400" i="1" dirty="0" err="1"/>
              <a:t>çıkıp</a:t>
            </a:r>
            <a:r>
              <a:rPr lang="en-US" sz="2400" i="1" dirty="0"/>
              <a:t>, </a:t>
            </a:r>
            <a:r>
              <a:rPr lang="en-US" sz="2400" i="1" dirty="0" err="1"/>
              <a:t>kişisel</a:t>
            </a:r>
            <a:r>
              <a:rPr lang="en-US" sz="2400" i="1" dirty="0"/>
              <a:t> </a:t>
            </a:r>
            <a:r>
              <a:rPr lang="en-US" sz="2400" i="1" dirty="0" err="1"/>
              <a:t>bilgisayarların</a:t>
            </a:r>
            <a:r>
              <a:rPr lang="en-US" sz="2400" i="1" dirty="0"/>
              <a:t> </a:t>
            </a:r>
            <a:r>
              <a:rPr lang="en-US" sz="2400" i="1" dirty="0" err="1"/>
              <a:t>geliştirilmesi</a:t>
            </a:r>
            <a:r>
              <a:rPr lang="en-US" sz="2400" i="1" dirty="0"/>
              <a:t> </a:t>
            </a:r>
            <a:r>
              <a:rPr lang="en-US" sz="2400" i="1" dirty="0" err="1"/>
              <a:t>ile</a:t>
            </a:r>
            <a:r>
              <a:rPr lang="en-US" sz="2400" i="1" dirty="0"/>
              <a:t> e-</a:t>
            </a:r>
            <a:r>
              <a:rPr lang="en-US" sz="2400" i="1" dirty="0" err="1"/>
              <a:t>ticaret</a:t>
            </a:r>
            <a:r>
              <a:rPr lang="en-US" sz="2400" i="1" dirty="0"/>
              <a:t> </a:t>
            </a:r>
            <a:r>
              <a:rPr lang="en-US" sz="2400" i="1" dirty="0" err="1"/>
              <a:t>doğmuştur</a:t>
            </a:r>
            <a:r>
              <a:rPr lang="en-US" sz="2400" i="1" dirty="0"/>
              <a:t>. </a:t>
            </a:r>
            <a:endParaRPr lang="en-US" sz="2400" i="1" dirty="0" smtClean="0"/>
          </a:p>
          <a:p>
            <a:endParaRPr lang="en-US" sz="2400" dirty="0"/>
          </a:p>
          <a:p>
            <a:endParaRPr lang="en-US" sz="2400" dirty="0"/>
          </a:p>
          <a:p>
            <a:endParaRPr lang="en-US" sz="2400" dirty="0"/>
          </a:p>
        </p:txBody>
      </p:sp>
      <p:sp>
        <p:nvSpPr>
          <p:cNvPr id="8" name="5-Point Star 7"/>
          <p:cNvSpPr/>
          <p:nvPr/>
        </p:nvSpPr>
        <p:spPr>
          <a:xfrm>
            <a:off x="7892795" y="5937772"/>
            <a:ext cx="514090" cy="38164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409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dissolve">
                                      <p:cBhvr>
                                        <p:cTn id="12" dur="500"/>
                                        <p:tgtEl>
                                          <p:spTgt spid="7">
                                            <p:txEl>
                                              <p:pRg st="6" end="6"/>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Effect transition="in" filter="dissolve">
                                      <p:cBhvr>
                                        <p:cTn id="1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95540" y="2018904"/>
            <a:ext cx="4048460" cy="2697382"/>
          </a:xfrm>
          <a:prstGeom prst="rect">
            <a:avLst/>
          </a:prstGeom>
        </p:spPr>
      </p:pic>
      <p:sp>
        <p:nvSpPr>
          <p:cNvPr id="3" name="Rectangle 2"/>
          <p:cNvSpPr/>
          <p:nvPr/>
        </p:nvSpPr>
        <p:spPr>
          <a:xfrm>
            <a:off x="90720" y="846617"/>
            <a:ext cx="4929217" cy="5324535"/>
          </a:xfrm>
          <a:prstGeom prst="rect">
            <a:avLst/>
          </a:prstGeom>
        </p:spPr>
        <p:txBody>
          <a:bodyPr wrap="square">
            <a:spAutoFit/>
          </a:bodyPr>
          <a:lstStyle/>
          <a:p>
            <a:r>
              <a:rPr lang="en-US" sz="2200" b="1" dirty="0" err="1"/>
              <a:t>Sunucu</a:t>
            </a:r>
            <a:r>
              <a:rPr lang="en-US" sz="2200" b="1" dirty="0"/>
              <a:t>(server</a:t>
            </a:r>
            <a:r>
              <a:rPr lang="en-US" sz="2200" b="1" dirty="0" smtClean="0"/>
              <a:t>) </a:t>
            </a:r>
            <a:r>
              <a:rPr lang="en-US" sz="2200" b="1" dirty="0" err="1" smtClean="0"/>
              <a:t>nedir</a:t>
            </a:r>
            <a:r>
              <a:rPr lang="en-US" sz="2200" b="1" dirty="0" smtClean="0"/>
              <a:t>?</a:t>
            </a:r>
          </a:p>
          <a:p>
            <a:pPr marL="342900" indent="-342900">
              <a:buFont typeface="Arial"/>
              <a:buChar char="•"/>
            </a:pPr>
            <a:r>
              <a:rPr lang="en-US" sz="2000" b="1" dirty="0" smtClean="0"/>
              <a:t> </a:t>
            </a:r>
            <a:r>
              <a:rPr lang="en-US" sz="2000" dirty="0" err="1" smtClean="0"/>
              <a:t>Verilere</a:t>
            </a:r>
            <a:r>
              <a:rPr lang="en-US" sz="2000" dirty="0" smtClean="0"/>
              <a:t> </a:t>
            </a:r>
            <a:r>
              <a:rPr lang="en-US" sz="2000" dirty="0" err="1"/>
              <a:t>ilişkin</a:t>
            </a:r>
            <a:r>
              <a:rPr lang="en-US" sz="2000" dirty="0"/>
              <a:t> </a:t>
            </a:r>
            <a:r>
              <a:rPr lang="en-US" sz="2000" dirty="0" err="1"/>
              <a:t>komut</a:t>
            </a:r>
            <a:r>
              <a:rPr lang="en-US" sz="2000" dirty="0"/>
              <a:t> </a:t>
            </a:r>
            <a:r>
              <a:rPr lang="en-US" sz="2000" dirty="0" err="1"/>
              <a:t>ve</a:t>
            </a:r>
            <a:r>
              <a:rPr lang="en-US" sz="2000" dirty="0"/>
              <a:t> </a:t>
            </a:r>
            <a:r>
              <a:rPr lang="en-US" sz="2000" dirty="0" err="1"/>
              <a:t>talepleri</a:t>
            </a:r>
            <a:r>
              <a:rPr lang="en-US" sz="2000" dirty="0"/>
              <a:t> </a:t>
            </a:r>
            <a:r>
              <a:rPr lang="en-US" sz="2000" dirty="0" err="1"/>
              <a:t>cevaplayan</a:t>
            </a:r>
            <a:r>
              <a:rPr lang="en-US" sz="2000" dirty="0"/>
              <a:t> </a:t>
            </a:r>
            <a:r>
              <a:rPr lang="en-US" sz="2000" u="sng" dirty="0" err="1"/>
              <a:t>bir</a:t>
            </a:r>
            <a:r>
              <a:rPr lang="en-US" sz="2000" u="sng" dirty="0"/>
              <a:t> </a:t>
            </a:r>
            <a:r>
              <a:rPr lang="en-US" sz="2000" u="sng" dirty="0" err="1"/>
              <a:t>bilgisayar</a:t>
            </a:r>
            <a:r>
              <a:rPr lang="en-US" sz="2000" u="sng" dirty="0"/>
              <a:t> </a:t>
            </a:r>
            <a:r>
              <a:rPr lang="en-US" sz="2000" u="sng" dirty="0" err="1"/>
              <a:t>ve</a:t>
            </a:r>
            <a:r>
              <a:rPr lang="en-US" sz="2000" u="sng" dirty="0"/>
              <a:t> </a:t>
            </a:r>
            <a:r>
              <a:rPr lang="en-US" sz="2000" u="sng" dirty="0" err="1"/>
              <a:t>ya</a:t>
            </a:r>
            <a:r>
              <a:rPr lang="en-US" sz="2000" u="sng" dirty="0"/>
              <a:t> </a:t>
            </a:r>
            <a:r>
              <a:rPr lang="en-US" sz="2000" u="sng" dirty="0" err="1"/>
              <a:t>bilgisayar</a:t>
            </a:r>
            <a:r>
              <a:rPr lang="en-US" sz="2000" u="sng" dirty="0"/>
              <a:t> </a:t>
            </a:r>
            <a:r>
              <a:rPr lang="en-US" sz="2000" u="sng" dirty="0" err="1"/>
              <a:t>programı</a:t>
            </a:r>
            <a:r>
              <a:rPr lang="en-US" sz="2000" dirty="0"/>
              <a:t> </a:t>
            </a:r>
            <a:r>
              <a:rPr lang="en-US" sz="2000" dirty="0" err="1"/>
              <a:t>olarak</a:t>
            </a:r>
            <a:r>
              <a:rPr lang="en-US" sz="2000" dirty="0"/>
              <a:t> </a:t>
            </a:r>
            <a:r>
              <a:rPr lang="en-US" sz="2000" dirty="0" err="1"/>
              <a:t>tanımlanır</a:t>
            </a:r>
            <a:r>
              <a:rPr lang="en-US" sz="2000" dirty="0"/>
              <a:t>. </a:t>
            </a:r>
            <a:endParaRPr lang="en-US" sz="2000" dirty="0" smtClean="0"/>
          </a:p>
          <a:p>
            <a:endParaRPr lang="en-US" sz="2000" dirty="0"/>
          </a:p>
          <a:p>
            <a:pPr marL="285750" lvl="0" indent="-285750">
              <a:buFont typeface="Arial"/>
              <a:buChar char="•"/>
            </a:pPr>
            <a:r>
              <a:rPr lang="en-US" sz="2000" dirty="0" err="1"/>
              <a:t>Sunucu</a:t>
            </a:r>
            <a:r>
              <a:rPr lang="en-US" sz="2000" i="1" u="sng" dirty="0"/>
              <a:t>, </a:t>
            </a:r>
            <a:r>
              <a:rPr lang="en-US" sz="2000" u="sng" dirty="0" err="1"/>
              <a:t>bilgisayarda</a:t>
            </a:r>
            <a:r>
              <a:rPr lang="en-US" sz="2000" u="sng" dirty="0"/>
              <a:t> </a:t>
            </a:r>
            <a:r>
              <a:rPr lang="en-US" sz="2000" u="sng" dirty="0" err="1"/>
              <a:t>bulunan</a:t>
            </a:r>
            <a:r>
              <a:rPr lang="en-US" sz="2000" u="sng" dirty="0"/>
              <a:t>, </a:t>
            </a:r>
            <a:r>
              <a:rPr lang="en-US" sz="2000" u="sng" dirty="0" err="1"/>
              <a:t>verilerin</a:t>
            </a:r>
            <a:r>
              <a:rPr lang="en-US" sz="2000" u="sng" dirty="0"/>
              <a:t> </a:t>
            </a:r>
            <a:r>
              <a:rPr lang="en-US" sz="2000" u="sng" dirty="0" err="1"/>
              <a:t>diğer</a:t>
            </a:r>
            <a:r>
              <a:rPr lang="en-US" sz="2000" u="sng" dirty="0"/>
              <a:t> </a:t>
            </a:r>
            <a:r>
              <a:rPr lang="en-US" sz="2000" u="sng" dirty="0" err="1"/>
              <a:t>bilgisayarlara</a:t>
            </a:r>
            <a:r>
              <a:rPr lang="en-US" sz="2000" u="sng" dirty="0"/>
              <a:t> </a:t>
            </a:r>
            <a:r>
              <a:rPr lang="en-US" sz="2000" u="sng" dirty="0" err="1"/>
              <a:t>aktarılmasında</a:t>
            </a:r>
            <a:r>
              <a:rPr lang="en-US" sz="2000" u="sng" dirty="0"/>
              <a:t> </a:t>
            </a:r>
            <a:r>
              <a:rPr lang="en-US" sz="2000" u="sng" dirty="0" err="1"/>
              <a:t>temel</a:t>
            </a:r>
            <a:r>
              <a:rPr lang="en-US" sz="2000" u="sng" dirty="0"/>
              <a:t> </a:t>
            </a:r>
            <a:r>
              <a:rPr lang="en-US" sz="2000" u="sng" dirty="0" err="1"/>
              <a:t>görev</a:t>
            </a:r>
            <a:r>
              <a:rPr lang="en-US" sz="2000" dirty="0"/>
              <a:t> </a:t>
            </a:r>
            <a:r>
              <a:rPr lang="en-US" sz="2000" dirty="0" err="1"/>
              <a:t>sunucu</a:t>
            </a:r>
            <a:r>
              <a:rPr lang="en-US" sz="2000" dirty="0"/>
              <a:t> </a:t>
            </a:r>
            <a:r>
              <a:rPr lang="en-US" sz="2000" dirty="0" err="1"/>
              <a:t>tarafında</a:t>
            </a:r>
            <a:r>
              <a:rPr lang="en-US" sz="2000" dirty="0"/>
              <a:t> </a:t>
            </a:r>
            <a:r>
              <a:rPr lang="en-US" sz="2000" dirty="0" err="1"/>
              <a:t>yerine</a:t>
            </a:r>
            <a:r>
              <a:rPr lang="en-US" sz="2000" dirty="0"/>
              <a:t> </a:t>
            </a:r>
            <a:r>
              <a:rPr lang="en-US" sz="2000" dirty="0" err="1"/>
              <a:t>getirilir</a:t>
            </a:r>
            <a:r>
              <a:rPr lang="en-US" sz="2000" dirty="0" smtClean="0"/>
              <a:t>.</a:t>
            </a:r>
          </a:p>
          <a:p>
            <a:pPr lvl="0"/>
            <a:endParaRPr lang="en-US" sz="2000" dirty="0"/>
          </a:p>
          <a:p>
            <a:pPr marL="285750" lvl="0" indent="-285750">
              <a:buFont typeface="Arial"/>
              <a:buChar char="•"/>
            </a:pPr>
            <a:r>
              <a:rPr lang="en-US" sz="2000" dirty="0" err="1"/>
              <a:t>Sunucudan</a:t>
            </a:r>
            <a:r>
              <a:rPr lang="en-US" sz="2000" dirty="0"/>
              <a:t> </a:t>
            </a:r>
            <a:r>
              <a:rPr lang="en-US" sz="2000" dirty="0" err="1"/>
              <a:t>veri</a:t>
            </a:r>
            <a:r>
              <a:rPr lang="en-US" sz="2000" dirty="0"/>
              <a:t> </a:t>
            </a:r>
            <a:r>
              <a:rPr lang="en-US" sz="2000" dirty="0" err="1"/>
              <a:t>talep</a:t>
            </a:r>
            <a:r>
              <a:rPr lang="en-US" sz="2000" dirty="0"/>
              <a:t> </a:t>
            </a:r>
            <a:r>
              <a:rPr lang="en-US" sz="2000" dirty="0" err="1"/>
              <a:t>eden</a:t>
            </a:r>
            <a:r>
              <a:rPr lang="en-US" sz="2000" dirty="0"/>
              <a:t> </a:t>
            </a:r>
            <a:r>
              <a:rPr lang="en-US" sz="2000" dirty="0" err="1"/>
              <a:t>ve</a:t>
            </a:r>
            <a:r>
              <a:rPr lang="en-US" sz="2000" dirty="0"/>
              <a:t> </a:t>
            </a:r>
            <a:r>
              <a:rPr lang="en-US" sz="2000" dirty="0" err="1"/>
              <a:t>ya</a:t>
            </a:r>
            <a:r>
              <a:rPr lang="en-US" sz="2000" dirty="0"/>
              <a:t> </a:t>
            </a:r>
            <a:r>
              <a:rPr lang="en-US" sz="2000" dirty="0" err="1"/>
              <a:t>sunucuya</a:t>
            </a:r>
            <a:r>
              <a:rPr lang="en-US" sz="2000" dirty="0"/>
              <a:t> </a:t>
            </a:r>
            <a:r>
              <a:rPr lang="en-US" sz="2000" dirty="0" err="1"/>
              <a:t>bir</a:t>
            </a:r>
            <a:r>
              <a:rPr lang="en-US" sz="2000" dirty="0"/>
              <a:t> </a:t>
            </a:r>
            <a:r>
              <a:rPr lang="en-US" sz="2000" dirty="0" err="1"/>
              <a:t>işlem</a:t>
            </a:r>
            <a:r>
              <a:rPr lang="en-US" sz="2000" dirty="0"/>
              <a:t> </a:t>
            </a:r>
            <a:r>
              <a:rPr lang="en-US" sz="2000" dirty="0" err="1"/>
              <a:t>yapmasını</a:t>
            </a:r>
            <a:r>
              <a:rPr lang="en-US" sz="2000" dirty="0"/>
              <a:t> </a:t>
            </a:r>
            <a:r>
              <a:rPr lang="en-US" sz="2000" dirty="0" err="1"/>
              <a:t>emreden</a:t>
            </a:r>
            <a:r>
              <a:rPr lang="en-US" sz="2000" dirty="0"/>
              <a:t> </a:t>
            </a:r>
            <a:r>
              <a:rPr lang="en-US" sz="2000" dirty="0" err="1"/>
              <a:t>bilgisayar</a:t>
            </a:r>
            <a:r>
              <a:rPr lang="en-US" sz="2000" dirty="0"/>
              <a:t> </a:t>
            </a:r>
            <a:r>
              <a:rPr lang="en-US" sz="2000" dirty="0" err="1"/>
              <a:t>istemci</a:t>
            </a:r>
            <a:r>
              <a:rPr lang="en-US" sz="2000" dirty="0"/>
              <a:t> (client) </a:t>
            </a:r>
            <a:r>
              <a:rPr lang="en-US" sz="2000" dirty="0" err="1"/>
              <a:t>olarak</a:t>
            </a:r>
            <a:r>
              <a:rPr lang="en-US" sz="2000" dirty="0"/>
              <a:t> </a:t>
            </a:r>
            <a:r>
              <a:rPr lang="en-US" sz="2000" dirty="0" err="1"/>
              <a:t>adlandırılır</a:t>
            </a:r>
            <a:r>
              <a:rPr lang="en-US" sz="2000" dirty="0"/>
              <a:t>. </a:t>
            </a:r>
            <a:endParaRPr lang="en-US" sz="2000" dirty="0" smtClean="0"/>
          </a:p>
          <a:p>
            <a:pPr lvl="0"/>
            <a:endParaRPr lang="en-US" sz="2000" dirty="0"/>
          </a:p>
          <a:p>
            <a:pPr marL="285750" lvl="0" indent="-285750">
              <a:buFont typeface="Arial"/>
              <a:buChar char="•"/>
            </a:pPr>
            <a:r>
              <a:rPr lang="en-US" sz="2000" dirty="0" err="1"/>
              <a:t>Yapılan</a:t>
            </a:r>
            <a:r>
              <a:rPr lang="en-US" sz="2000" dirty="0"/>
              <a:t> </a:t>
            </a:r>
            <a:r>
              <a:rPr lang="en-US" sz="2000" dirty="0" err="1"/>
              <a:t>işlem</a:t>
            </a:r>
            <a:r>
              <a:rPr lang="en-US" sz="2000" dirty="0"/>
              <a:t> </a:t>
            </a:r>
            <a:r>
              <a:rPr lang="en-US" sz="2000" dirty="0" err="1"/>
              <a:t>niteliğine</a:t>
            </a:r>
            <a:r>
              <a:rPr lang="en-US" sz="2000" dirty="0"/>
              <a:t> </a:t>
            </a:r>
            <a:r>
              <a:rPr lang="en-US" sz="2000" dirty="0" err="1"/>
              <a:t>göre</a:t>
            </a:r>
            <a:r>
              <a:rPr lang="en-US" sz="2000" dirty="0"/>
              <a:t>, </a:t>
            </a:r>
            <a:r>
              <a:rPr lang="en-US" sz="2000" u="sng" dirty="0" err="1"/>
              <a:t>bir</a:t>
            </a:r>
            <a:r>
              <a:rPr lang="en-US" sz="2000" u="sng" dirty="0"/>
              <a:t> </a:t>
            </a:r>
            <a:r>
              <a:rPr lang="en-US" sz="2000" u="sng" dirty="0" err="1"/>
              <a:t>işlemde</a:t>
            </a:r>
            <a:r>
              <a:rPr lang="en-US" sz="2000" u="sng" dirty="0"/>
              <a:t> </a:t>
            </a:r>
            <a:r>
              <a:rPr lang="en-US" sz="2000" u="sng" dirty="0" err="1"/>
              <a:t>sunucu</a:t>
            </a:r>
            <a:r>
              <a:rPr lang="en-US" sz="2000" u="sng" dirty="0"/>
              <a:t> </a:t>
            </a:r>
            <a:r>
              <a:rPr lang="en-US" sz="2000" u="sng" dirty="0" err="1"/>
              <a:t>olan</a:t>
            </a:r>
            <a:r>
              <a:rPr lang="en-US" sz="2000" u="sng" dirty="0"/>
              <a:t> </a:t>
            </a:r>
            <a:r>
              <a:rPr lang="en-US" sz="2000" u="sng" dirty="0" err="1"/>
              <a:t>bir</a:t>
            </a:r>
            <a:r>
              <a:rPr lang="en-US" sz="2000" u="sng" dirty="0"/>
              <a:t> </a:t>
            </a:r>
            <a:r>
              <a:rPr lang="en-US" sz="2000" u="sng" dirty="0" err="1"/>
              <a:t>bilgisayar</a:t>
            </a:r>
            <a:r>
              <a:rPr lang="en-US" sz="2000" u="sng" dirty="0"/>
              <a:t> </a:t>
            </a:r>
            <a:r>
              <a:rPr lang="en-US" sz="2000" u="sng" dirty="0" err="1"/>
              <a:t>başka</a:t>
            </a:r>
            <a:r>
              <a:rPr lang="en-US" sz="2000" u="sng" dirty="0"/>
              <a:t> </a:t>
            </a:r>
            <a:r>
              <a:rPr lang="en-US" sz="2000" u="sng" dirty="0" err="1"/>
              <a:t>bir</a:t>
            </a:r>
            <a:r>
              <a:rPr lang="en-US" sz="2000" u="sng" dirty="0"/>
              <a:t> </a:t>
            </a:r>
            <a:r>
              <a:rPr lang="en-US" sz="2000" u="sng" dirty="0" err="1"/>
              <a:t>işlemde</a:t>
            </a:r>
            <a:r>
              <a:rPr lang="en-US" sz="2000" u="sng" dirty="0"/>
              <a:t> </a:t>
            </a:r>
            <a:r>
              <a:rPr lang="en-US" sz="2000" u="sng" dirty="0" err="1"/>
              <a:t>istemci</a:t>
            </a:r>
            <a:r>
              <a:rPr lang="en-US" sz="2000" dirty="0"/>
              <a:t>, </a:t>
            </a:r>
            <a:r>
              <a:rPr lang="en-US" sz="2000" dirty="0" err="1"/>
              <a:t>bir</a:t>
            </a:r>
            <a:r>
              <a:rPr lang="en-US" sz="2000" dirty="0"/>
              <a:t> </a:t>
            </a:r>
            <a:r>
              <a:rPr lang="en-US" sz="2000" dirty="0" err="1"/>
              <a:t>işlemde</a:t>
            </a:r>
            <a:r>
              <a:rPr lang="en-US" sz="2000" dirty="0"/>
              <a:t> </a:t>
            </a:r>
            <a:r>
              <a:rPr lang="en-US" sz="2000" dirty="0" err="1"/>
              <a:t>istemci</a:t>
            </a:r>
            <a:r>
              <a:rPr lang="en-US" sz="2000" dirty="0"/>
              <a:t> </a:t>
            </a:r>
            <a:r>
              <a:rPr lang="en-US" sz="2000" dirty="0" err="1"/>
              <a:t>olan</a:t>
            </a:r>
            <a:r>
              <a:rPr lang="en-US" sz="2000" dirty="0"/>
              <a:t> </a:t>
            </a:r>
            <a:r>
              <a:rPr lang="en-US" sz="2000" dirty="0" err="1"/>
              <a:t>diğer</a:t>
            </a:r>
            <a:r>
              <a:rPr lang="en-US" sz="2000" dirty="0"/>
              <a:t> </a:t>
            </a:r>
            <a:r>
              <a:rPr lang="en-US" sz="2000" dirty="0" err="1"/>
              <a:t>bir</a:t>
            </a:r>
            <a:r>
              <a:rPr lang="en-US" sz="2000" dirty="0"/>
              <a:t> </a:t>
            </a:r>
            <a:r>
              <a:rPr lang="en-US" sz="2000" dirty="0" err="1"/>
              <a:t>işlemde</a:t>
            </a:r>
            <a:r>
              <a:rPr lang="en-US" sz="2000" dirty="0"/>
              <a:t> </a:t>
            </a:r>
            <a:r>
              <a:rPr lang="en-US" sz="2000" dirty="0" err="1"/>
              <a:t>sunucu</a:t>
            </a:r>
            <a:r>
              <a:rPr lang="en-US" sz="2000" dirty="0"/>
              <a:t> </a:t>
            </a:r>
            <a:r>
              <a:rPr lang="en-US" sz="2000" dirty="0" err="1"/>
              <a:t>görevini</a:t>
            </a:r>
            <a:r>
              <a:rPr lang="en-US" sz="2000" dirty="0"/>
              <a:t> </a:t>
            </a:r>
            <a:r>
              <a:rPr lang="en-US" sz="2000" dirty="0" err="1"/>
              <a:t>üstlenebilir</a:t>
            </a:r>
            <a:r>
              <a:rPr lang="en-US" sz="2000" dirty="0"/>
              <a:t>. </a:t>
            </a:r>
          </a:p>
        </p:txBody>
      </p:sp>
    </p:spTree>
    <p:extLst>
      <p:ext uri="{BB962C8B-B14F-4D97-AF65-F5344CB8AC3E}">
        <p14:creationId xmlns:p14="http://schemas.microsoft.com/office/powerpoint/2010/main" val="283988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286" y="914400"/>
            <a:ext cx="8565361" cy="5211763"/>
          </a:xfrm>
        </p:spPr>
        <p:txBody>
          <a:bodyPr>
            <a:normAutofit/>
          </a:bodyPr>
          <a:lstStyle/>
          <a:p>
            <a:r>
              <a:rPr lang="en-US" b="1" dirty="0" err="1"/>
              <a:t>Bilgisayar</a:t>
            </a:r>
            <a:r>
              <a:rPr lang="en-US" b="1" dirty="0"/>
              <a:t> </a:t>
            </a:r>
            <a:r>
              <a:rPr lang="en-US" b="1" dirty="0" err="1" smtClean="0"/>
              <a:t>ağı</a:t>
            </a:r>
            <a:r>
              <a:rPr lang="en-US" b="1" dirty="0" smtClean="0"/>
              <a:t> </a:t>
            </a:r>
            <a:r>
              <a:rPr lang="en-US" b="1" dirty="0" err="1" smtClean="0"/>
              <a:t>nedir</a:t>
            </a:r>
            <a:r>
              <a:rPr lang="en-US" b="1" dirty="0" smtClean="0"/>
              <a:t>?</a:t>
            </a:r>
          </a:p>
          <a:p>
            <a:r>
              <a:rPr lang="en-US" b="1" i="1" dirty="0" smtClean="0"/>
              <a:t>En </a:t>
            </a:r>
            <a:r>
              <a:rPr lang="en-US" b="1" i="1" dirty="0" err="1"/>
              <a:t>az</a:t>
            </a:r>
            <a:r>
              <a:rPr lang="en-US" b="1" i="1" dirty="0"/>
              <a:t> 2 </a:t>
            </a:r>
            <a:r>
              <a:rPr lang="en-US" b="1" i="1" dirty="0" err="1"/>
              <a:t>bilgisayarın</a:t>
            </a:r>
            <a:r>
              <a:rPr lang="en-US" b="1" i="1" dirty="0"/>
              <a:t> </a:t>
            </a:r>
            <a:r>
              <a:rPr lang="en-US" b="1" i="1" dirty="0" err="1"/>
              <a:t>birbirleriyle</a:t>
            </a:r>
            <a:r>
              <a:rPr lang="en-US" b="1" i="1" dirty="0"/>
              <a:t> </a:t>
            </a:r>
            <a:r>
              <a:rPr lang="en-US" b="1" i="1" dirty="0" err="1"/>
              <a:t>iletişim</a:t>
            </a:r>
            <a:r>
              <a:rPr lang="en-US" b="1" i="1" dirty="0"/>
              <a:t> </a:t>
            </a:r>
            <a:r>
              <a:rPr lang="en-US" b="1" i="1" dirty="0" err="1"/>
              <a:t>halinde</a:t>
            </a:r>
            <a:r>
              <a:rPr lang="en-US" b="1" i="1" dirty="0"/>
              <a:t> </a:t>
            </a:r>
            <a:r>
              <a:rPr lang="en-US" b="1" i="1" dirty="0" err="1"/>
              <a:t>olmasıdır</a:t>
            </a:r>
            <a:r>
              <a:rPr lang="en-US" dirty="0"/>
              <a:t>. Bu </a:t>
            </a:r>
            <a:r>
              <a:rPr lang="en-US" dirty="0" err="1"/>
              <a:t>iletişim</a:t>
            </a:r>
            <a:r>
              <a:rPr lang="en-US" dirty="0"/>
              <a:t> </a:t>
            </a:r>
            <a:r>
              <a:rPr lang="en-US" dirty="0" err="1"/>
              <a:t>farklı</a:t>
            </a:r>
            <a:r>
              <a:rPr lang="en-US" dirty="0"/>
              <a:t> </a:t>
            </a:r>
            <a:r>
              <a:rPr lang="en-US" dirty="0" err="1"/>
              <a:t>kıtalardaki</a:t>
            </a:r>
            <a:r>
              <a:rPr lang="en-US" dirty="0"/>
              <a:t> 2 </a:t>
            </a:r>
            <a:r>
              <a:rPr lang="en-US" dirty="0" err="1"/>
              <a:t>bilgisayar</a:t>
            </a:r>
            <a:r>
              <a:rPr lang="en-US" dirty="0"/>
              <a:t> </a:t>
            </a:r>
            <a:r>
              <a:rPr lang="en-US" dirty="0" err="1"/>
              <a:t>arasında</a:t>
            </a:r>
            <a:r>
              <a:rPr lang="en-US" dirty="0"/>
              <a:t> </a:t>
            </a:r>
            <a:r>
              <a:rPr lang="en-US" dirty="0" err="1"/>
              <a:t>ve</a:t>
            </a:r>
            <a:r>
              <a:rPr lang="en-US" dirty="0"/>
              <a:t> internet </a:t>
            </a:r>
            <a:r>
              <a:rPr lang="en-US" dirty="0" err="1"/>
              <a:t>üzerinde</a:t>
            </a:r>
            <a:r>
              <a:rPr lang="en-US" dirty="0"/>
              <a:t> de </a:t>
            </a:r>
            <a:r>
              <a:rPr lang="en-US" dirty="0" err="1"/>
              <a:t>olabilir</a:t>
            </a:r>
            <a:r>
              <a:rPr lang="en-US" dirty="0"/>
              <a:t>, </a:t>
            </a:r>
            <a:r>
              <a:rPr lang="en-US" dirty="0" err="1"/>
              <a:t>aynı</a:t>
            </a:r>
            <a:r>
              <a:rPr lang="en-US" dirty="0"/>
              <a:t> </a:t>
            </a:r>
            <a:r>
              <a:rPr lang="en-US" dirty="0" err="1"/>
              <a:t>odadaki</a:t>
            </a:r>
            <a:r>
              <a:rPr lang="en-US" dirty="0"/>
              <a:t> 2 </a:t>
            </a:r>
            <a:r>
              <a:rPr lang="en-US" dirty="0" err="1"/>
              <a:t>bilgisayar</a:t>
            </a:r>
            <a:r>
              <a:rPr lang="en-US" dirty="0"/>
              <a:t> </a:t>
            </a:r>
            <a:r>
              <a:rPr lang="en-US" dirty="0" err="1"/>
              <a:t>arasında</a:t>
            </a:r>
            <a:r>
              <a:rPr lang="en-US" dirty="0"/>
              <a:t> da </a:t>
            </a:r>
            <a:r>
              <a:rPr lang="en-US" dirty="0" err="1"/>
              <a:t>olabilir</a:t>
            </a:r>
            <a:r>
              <a:rPr lang="en-US" dirty="0"/>
              <a:t>.</a:t>
            </a:r>
          </a:p>
          <a:p>
            <a:r>
              <a:rPr lang="en-US" dirty="0"/>
              <a:t>-</a:t>
            </a:r>
            <a:r>
              <a:rPr lang="en-US" u="sng" dirty="0" err="1"/>
              <a:t>Eğer</a:t>
            </a:r>
            <a:r>
              <a:rPr lang="en-US" u="sng" dirty="0"/>
              <a:t> </a:t>
            </a:r>
            <a:r>
              <a:rPr lang="en-US" u="sng" dirty="0" err="1"/>
              <a:t>bilgisayarlar</a:t>
            </a:r>
            <a:r>
              <a:rPr lang="en-US" u="sng" dirty="0"/>
              <a:t> </a:t>
            </a:r>
            <a:r>
              <a:rPr lang="en-US" b="1" u="sng" dirty="0" err="1">
                <a:solidFill>
                  <a:srgbClr val="FFBA00"/>
                </a:solidFill>
              </a:rPr>
              <a:t>aynı</a:t>
            </a:r>
            <a:r>
              <a:rPr lang="en-US" b="1" u="sng" dirty="0">
                <a:solidFill>
                  <a:srgbClr val="FFBA00"/>
                </a:solidFill>
              </a:rPr>
              <a:t> </a:t>
            </a:r>
            <a:r>
              <a:rPr lang="en-US" b="1" u="sng" dirty="0" err="1">
                <a:solidFill>
                  <a:srgbClr val="FFBA00"/>
                </a:solidFill>
              </a:rPr>
              <a:t>yerel</a:t>
            </a:r>
            <a:r>
              <a:rPr lang="en-US" b="1" u="sng" dirty="0">
                <a:solidFill>
                  <a:srgbClr val="FFBA00"/>
                </a:solidFill>
              </a:rPr>
              <a:t> </a:t>
            </a:r>
            <a:r>
              <a:rPr lang="en-US" b="1" u="sng" dirty="0" err="1">
                <a:solidFill>
                  <a:srgbClr val="FFBA00"/>
                </a:solidFill>
              </a:rPr>
              <a:t>alan</a:t>
            </a:r>
            <a:r>
              <a:rPr lang="en-US" b="1" u="sng" dirty="0">
                <a:solidFill>
                  <a:srgbClr val="FFBA00"/>
                </a:solidFill>
              </a:rPr>
              <a:t> </a:t>
            </a:r>
            <a:r>
              <a:rPr lang="en-US" u="sng" dirty="0" err="1"/>
              <a:t>içinde</a:t>
            </a:r>
            <a:r>
              <a:rPr lang="en-US" u="sng" dirty="0"/>
              <a:t> </a:t>
            </a:r>
            <a:r>
              <a:rPr lang="en-US" u="sng" dirty="0" err="1"/>
              <a:t>bulunurlarsa</a:t>
            </a:r>
            <a:r>
              <a:rPr lang="en-US" u="sng" dirty="0"/>
              <a:t> </a:t>
            </a:r>
            <a:r>
              <a:rPr lang="en-US" u="sng" dirty="0" err="1"/>
              <a:t>yerel</a:t>
            </a:r>
            <a:r>
              <a:rPr lang="en-US" u="sng" dirty="0"/>
              <a:t> </a:t>
            </a:r>
            <a:r>
              <a:rPr lang="en-US" u="sng" dirty="0" err="1"/>
              <a:t>ağ</a:t>
            </a:r>
            <a:r>
              <a:rPr lang="en-US" u="sng" dirty="0"/>
              <a:t> </a:t>
            </a:r>
            <a:r>
              <a:rPr lang="en-US" dirty="0"/>
              <a:t>(</a:t>
            </a:r>
            <a:r>
              <a:rPr lang="en-US" b="1" i="1" dirty="0"/>
              <a:t>LAN; Local Area Network</a:t>
            </a:r>
            <a:r>
              <a:rPr lang="en-US" dirty="0"/>
              <a:t>)</a:t>
            </a:r>
            <a:r>
              <a:rPr lang="en-US" dirty="0" err="1"/>
              <a:t>denir</a:t>
            </a:r>
            <a:r>
              <a:rPr lang="en-US" dirty="0"/>
              <a:t>. </a:t>
            </a:r>
            <a:r>
              <a:rPr lang="en-US" dirty="0" err="1"/>
              <a:t>Yerel</a:t>
            </a:r>
            <a:r>
              <a:rPr lang="en-US" dirty="0"/>
              <a:t> </a:t>
            </a:r>
            <a:r>
              <a:rPr lang="en-US" dirty="0" err="1"/>
              <a:t>ağlarda</a:t>
            </a:r>
            <a:r>
              <a:rPr lang="en-US" dirty="0"/>
              <a:t> Ethernet </a:t>
            </a:r>
            <a:r>
              <a:rPr lang="en-US" dirty="0" err="1"/>
              <a:t>kartları</a:t>
            </a:r>
            <a:r>
              <a:rPr lang="en-US" dirty="0"/>
              <a:t> </a:t>
            </a:r>
            <a:r>
              <a:rPr lang="en-US" dirty="0" err="1"/>
              <a:t>ve</a:t>
            </a:r>
            <a:r>
              <a:rPr lang="en-US" dirty="0"/>
              <a:t> </a:t>
            </a:r>
            <a:r>
              <a:rPr lang="en-US" dirty="0" err="1"/>
              <a:t>kablosu</a:t>
            </a:r>
            <a:r>
              <a:rPr lang="en-US" dirty="0"/>
              <a:t> </a:t>
            </a:r>
            <a:r>
              <a:rPr lang="en-US" dirty="0" err="1"/>
              <a:t>gereklidir</a:t>
            </a:r>
            <a:r>
              <a:rPr lang="en-US" dirty="0"/>
              <a:t>. LAN </a:t>
            </a:r>
            <a:r>
              <a:rPr lang="en-US" dirty="0" err="1"/>
              <a:t>ile</a:t>
            </a:r>
            <a:r>
              <a:rPr lang="en-US" dirty="0"/>
              <a:t> </a:t>
            </a:r>
            <a:r>
              <a:rPr lang="en-US" dirty="0" err="1"/>
              <a:t>bir</a:t>
            </a:r>
            <a:r>
              <a:rPr lang="en-US" dirty="0"/>
              <a:t> </a:t>
            </a:r>
            <a:r>
              <a:rPr lang="en-US" dirty="0" err="1"/>
              <a:t>departman</a:t>
            </a:r>
            <a:r>
              <a:rPr lang="en-US" dirty="0"/>
              <a:t>, </a:t>
            </a:r>
            <a:r>
              <a:rPr lang="en-US" dirty="0" err="1"/>
              <a:t>çalışma</a:t>
            </a:r>
            <a:r>
              <a:rPr lang="en-US" dirty="0"/>
              <a:t> </a:t>
            </a:r>
            <a:r>
              <a:rPr lang="en-US" dirty="0" err="1"/>
              <a:t>grubu</a:t>
            </a:r>
            <a:r>
              <a:rPr lang="en-US" dirty="0"/>
              <a:t> </a:t>
            </a:r>
            <a:r>
              <a:rPr lang="en-US" dirty="0" err="1"/>
              <a:t>gibi</a:t>
            </a:r>
            <a:r>
              <a:rPr lang="en-US" dirty="0"/>
              <a:t> </a:t>
            </a:r>
            <a:r>
              <a:rPr lang="en-US" dirty="0" err="1"/>
              <a:t>aynı</a:t>
            </a:r>
            <a:r>
              <a:rPr lang="en-US" dirty="0"/>
              <a:t> </a:t>
            </a:r>
            <a:r>
              <a:rPr lang="en-US" dirty="0" err="1"/>
              <a:t>fiziksel</a:t>
            </a:r>
            <a:r>
              <a:rPr lang="en-US" dirty="0"/>
              <a:t> </a:t>
            </a:r>
            <a:r>
              <a:rPr lang="en-US" dirty="0" err="1"/>
              <a:t>lokasyondaki</a:t>
            </a:r>
            <a:r>
              <a:rPr lang="en-US" dirty="0"/>
              <a:t> </a:t>
            </a:r>
            <a:r>
              <a:rPr lang="en-US" dirty="0" err="1"/>
              <a:t>bilgisayarları</a:t>
            </a:r>
            <a:r>
              <a:rPr lang="en-US" dirty="0"/>
              <a:t> </a:t>
            </a:r>
            <a:r>
              <a:rPr lang="en-US" dirty="0" err="1"/>
              <a:t>birbirlerine</a:t>
            </a:r>
            <a:r>
              <a:rPr lang="en-US" dirty="0"/>
              <a:t> </a:t>
            </a:r>
            <a:r>
              <a:rPr lang="en-US" dirty="0" err="1"/>
              <a:t>bağlayan</a:t>
            </a:r>
            <a:r>
              <a:rPr lang="en-US" dirty="0"/>
              <a:t> </a:t>
            </a:r>
            <a:r>
              <a:rPr lang="en-US" dirty="0" err="1"/>
              <a:t>yüksek</a:t>
            </a:r>
            <a:r>
              <a:rPr lang="en-US" dirty="0"/>
              <a:t> </a:t>
            </a:r>
            <a:r>
              <a:rPr lang="en-US" dirty="0" err="1"/>
              <a:t>hızlı</a:t>
            </a:r>
            <a:r>
              <a:rPr lang="en-US" dirty="0"/>
              <a:t> </a:t>
            </a:r>
            <a:r>
              <a:rPr lang="en-US" dirty="0" err="1"/>
              <a:t>bir</a:t>
            </a:r>
            <a:r>
              <a:rPr lang="en-US" dirty="0"/>
              <a:t> </a:t>
            </a:r>
            <a:r>
              <a:rPr lang="en-US" dirty="0" err="1"/>
              <a:t>haberleşme</a:t>
            </a:r>
            <a:r>
              <a:rPr lang="en-US" dirty="0"/>
              <a:t> </a:t>
            </a:r>
            <a:r>
              <a:rPr lang="en-US" dirty="0" err="1"/>
              <a:t>sistemidir</a:t>
            </a:r>
            <a:r>
              <a:rPr lang="en-US" dirty="0"/>
              <a:t>.   </a:t>
            </a:r>
          </a:p>
          <a:p>
            <a:r>
              <a:rPr lang="en-US" u="sng" dirty="0" err="1"/>
              <a:t>İnterneti</a:t>
            </a:r>
            <a:r>
              <a:rPr lang="en-US" u="sng" dirty="0"/>
              <a:t> </a:t>
            </a:r>
            <a:r>
              <a:rPr lang="en-US" u="sng" dirty="0" err="1"/>
              <a:t>birbirinden</a:t>
            </a:r>
            <a:r>
              <a:rPr lang="en-US" u="sng" dirty="0"/>
              <a:t> </a:t>
            </a:r>
            <a:r>
              <a:rPr lang="en-US" b="1" u="sng" dirty="0" err="1">
                <a:solidFill>
                  <a:srgbClr val="FFBA00"/>
                </a:solidFill>
              </a:rPr>
              <a:t>uzak</a:t>
            </a:r>
            <a:r>
              <a:rPr lang="en-US" b="1" u="sng" dirty="0">
                <a:solidFill>
                  <a:srgbClr val="FFBA00"/>
                </a:solidFill>
              </a:rPr>
              <a:t> </a:t>
            </a:r>
            <a:r>
              <a:rPr lang="en-US" b="1" u="sng" dirty="0" err="1">
                <a:solidFill>
                  <a:srgbClr val="FFBA00"/>
                </a:solidFill>
              </a:rPr>
              <a:t>bir</a:t>
            </a:r>
            <a:r>
              <a:rPr lang="en-US" b="1" u="sng" dirty="0">
                <a:solidFill>
                  <a:srgbClr val="FFBA00"/>
                </a:solidFill>
              </a:rPr>
              <a:t> </a:t>
            </a:r>
            <a:r>
              <a:rPr lang="en-US" b="1" u="sng" dirty="0" err="1">
                <a:solidFill>
                  <a:srgbClr val="FFBA00"/>
                </a:solidFill>
              </a:rPr>
              <a:t>çok</a:t>
            </a:r>
            <a:r>
              <a:rPr lang="en-US" b="1" u="sng" dirty="0">
                <a:solidFill>
                  <a:srgbClr val="FFBA00"/>
                </a:solidFill>
              </a:rPr>
              <a:t> LAN / </a:t>
            </a:r>
            <a:r>
              <a:rPr lang="en-US" b="1" u="sng" dirty="0" err="1">
                <a:solidFill>
                  <a:srgbClr val="FFBA00"/>
                </a:solidFill>
              </a:rPr>
              <a:t>yerel</a:t>
            </a:r>
            <a:r>
              <a:rPr lang="en-US" b="1" u="sng" dirty="0">
                <a:solidFill>
                  <a:srgbClr val="FFBA00"/>
                </a:solidFill>
              </a:rPr>
              <a:t> </a:t>
            </a:r>
            <a:r>
              <a:rPr lang="en-US" b="1" u="sng" dirty="0" err="1">
                <a:solidFill>
                  <a:srgbClr val="FFBA00"/>
                </a:solidFill>
              </a:rPr>
              <a:t>ağ</a:t>
            </a:r>
            <a:r>
              <a:rPr lang="en-US" b="1" u="sng" dirty="0">
                <a:solidFill>
                  <a:srgbClr val="FFBA00"/>
                </a:solidFill>
              </a:rPr>
              <a:t> </a:t>
            </a:r>
            <a:r>
              <a:rPr lang="en-US" b="1" u="sng" dirty="0" err="1">
                <a:solidFill>
                  <a:srgbClr val="FFBA00"/>
                </a:solidFill>
              </a:rPr>
              <a:t>birleşerek</a:t>
            </a:r>
            <a:r>
              <a:rPr lang="en-US" b="1" u="sng" dirty="0">
                <a:solidFill>
                  <a:srgbClr val="FFBA00"/>
                </a:solidFill>
              </a:rPr>
              <a:t> </a:t>
            </a:r>
            <a:r>
              <a:rPr lang="en-US" u="sng" dirty="0" err="1"/>
              <a:t>milyonlarca</a:t>
            </a:r>
            <a:r>
              <a:rPr lang="en-US" u="sng" dirty="0"/>
              <a:t> </a:t>
            </a:r>
            <a:r>
              <a:rPr lang="en-US" b="1" i="1" u="sng" dirty="0"/>
              <a:t>Wide Area Network</a:t>
            </a:r>
            <a:r>
              <a:rPr lang="en-US" u="sng" dirty="0"/>
              <a:t>(</a:t>
            </a:r>
            <a:r>
              <a:rPr lang="en-US" u="sng" dirty="0" err="1"/>
              <a:t>Geniş</a:t>
            </a:r>
            <a:r>
              <a:rPr lang="en-US" u="sng" dirty="0"/>
              <a:t> </a:t>
            </a:r>
            <a:r>
              <a:rPr lang="en-US" u="sng" dirty="0" err="1"/>
              <a:t>alan</a:t>
            </a:r>
            <a:r>
              <a:rPr lang="en-US" u="sng" dirty="0"/>
              <a:t> </a:t>
            </a:r>
            <a:r>
              <a:rPr lang="en-US" u="sng" dirty="0" err="1"/>
              <a:t>ağlarını</a:t>
            </a:r>
            <a:r>
              <a:rPr lang="en-US" u="sng" dirty="0"/>
              <a:t>) </a:t>
            </a:r>
            <a:r>
              <a:rPr lang="en-US" u="sng" dirty="0" err="1"/>
              <a:t>oluşturur</a:t>
            </a:r>
            <a:r>
              <a:rPr lang="en-US" u="sng" dirty="0"/>
              <a:t>.</a:t>
            </a:r>
            <a:endParaRPr lang="en-US" dirty="0"/>
          </a:p>
          <a:p>
            <a:endParaRPr lang="tr-TR" dirty="0"/>
          </a:p>
        </p:txBody>
      </p:sp>
    </p:spTree>
    <p:extLst>
      <p:ext uri="{BB962C8B-B14F-4D97-AF65-F5344CB8AC3E}">
        <p14:creationId xmlns:p14="http://schemas.microsoft.com/office/powerpoint/2010/main" val="2472262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842" y="914400"/>
            <a:ext cx="8746805" cy="5692260"/>
          </a:xfrm>
        </p:spPr>
        <p:txBody>
          <a:bodyPr>
            <a:normAutofit fontScale="92500"/>
          </a:bodyPr>
          <a:lstStyle/>
          <a:p>
            <a:r>
              <a:rPr lang="en-US" sz="2600" b="1" u="sng" dirty="0" err="1">
                <a:solidFill>
                  <a:srgbClr val="FF6600"/>
                </a:solidFill>
              </a:rPr>
              <a:t>Bir</a:t>
            </a:r>
            <a:r>
              <a:rPr lang="en-US" sz="2600" b="1" u="sng" dirty="0">
                <a:solidFill>
                  <a:srgbClr val="FF6600"/>
                </a:solidFill>
              </a:rPr>
              <a:t> </a:t>
            </a:r>
            <a:r>
              <a:rPr lang="en-US" sz="2600" b="1" u="sng" dirty="0" err="1">
                <a:solidFill>
                  <a:srgbClr val="FF6600"/>
                </a:solidFill>
              </a:rPr>
              <a:t>ağ</a:t>
            </a:r>
            <a:r>
              <a:rPr lang="en-US" sz="2600" b="1" u="sng" dirty="0">
                <a:solidFill>
                  <a:srgbClr val="FF6600"/>
                </a:solidFill>
              </a:rPr>
              <a:t> </a:t>
            </a:r>
            <a:r>
              <a:rPr lang="en-US" sz="2600" b="1" u="sng" dirty="0" err="1">
                <a:solidFill>
                  <a:srgbClr val="FF6600"/>
                </a:solidFill>
              </a:rPr>
              <a:t>ile</a:t>
            </a:r>
            <a:r>
              <a:rPr lang="en-US" sz="2600" b="1" u="sng" dirty="0">
                <a:solidFill>
                  <a:srgbClr val="FF6600"/>
                </a:solidFill>
              </a:rPr>
              <a:t> </a:t>
            </a:r>
            <a:r>
              <a:rPr lang="en-US" sz="2600" b="1" u="sng" dirty="0" err="1">
                <a:solidFill>
                  <a:srgbClr val="FF6600"/>
                </a:solidFill>
              </a:rPr>
              <a:t>neler</a:t>
            </a:r>
            <a:r>
              <a:rPr lang="en-US" sz="2600" b="1" u="sng" dirty="0">
                <a:solidFill>
                  <a:srgbClr val="FF6600"/>
                </a:solidFill>
              </a:rPr>
              <a:t> </a:t>
            </a:r>
            <a:r>
              <a:rPr lang="en-US" sz="2600" b="1" u="sng" dirty="0" err="1">
                <a:solidFill>
                  <a:srgbClr val="FF6600"/>
                </a:solidFill>
              </a:rPr>
              <a:t>amaçlanır</a:t>
            </a:r>
            <a:r>
              <a:rPr lang="en-US" sz="2600" b="1" u="sng" dirty="0">
                <a:solidFill>
                  <a:srgbClr val="FF6600"/>
                </a:solidFill>
              </a:rPr>
              <a:t>?</a:t>
            </a:r>
            <a:endParaRPr lang="en-US" sz="2600" b="1" dirty="0">
              <a:solidFill>
                <a:srgbClr val="FF6600"/>
              </a:solidFill>
            </a:endParaRPr>
          </a:p>
          <a:p>
            <a:pPr marL="457200" lvl="0" indent="-457200">
              <a:buFont typeface="+mj-lt"/>
              <a:buAutoNum type="arabicPeriod"/>
            </a:pPr>
            <a:r>
              <a:rPr lang="en-US" sz="2300" b="1" dirty="0" err="1"/>
              <a:t>Kaynak</a:t>
            </a:r>
            <a:r>
              <a:rPr lang="en-US" sz="2300" b="1" dirty="0"/>
              <a:t> </a:t>
            </a:r>
            <a:r>
              <a:rPr lang="en-US" sz="2300" b="1" dirty="0" err="1"/>
              <a:t>paylaşımı</a:t>
            </a:r>
            <a:r>
              <a:rPr lang="en-US" sz="2300" b="1" dirty="0"/>
              <a:t>: </a:t>
            </a:r>
            <a:r>
              <a:rPr lang="en-US" sz="2300" dirty="0" err="1"/>
              <a:t>Donanım</a:t>
            </a:r>
            <a:r>
              <a:rPr lang="en-US" sz="2300" dirty="0"/>
              <a:t>, </a:t>
            </a:r>
            <a:r>
              <a:rPr lang="en-US" sz="2300" dirty="0" err="1"/>
              <a:t>yazılım</a:t>
            </a:r>
            <a:r>
              <a:rPr lang="en-US" sz="2300" dirty="0"/>
              <a:t>, </a:t>
            </a:r>
            <a:r>
              <a:rPr lang="en-US" sz="2300" dirty="0" err="1"/>
              <a:t>veri</a:t>
            </a:r>
            <a:r>
              <a:rPr lang="en-US" sz="2300" dirty="0"/>
              <a:t> </a:t>
            </a:r>
            <a:r>
              <a:rPr lang="en-US" sz="2300" dirty="0" err="1"/>
              <a:t>paylaşımı</a:t>
            </a:r>
            <a:endParaRPr lang="en-US" sz="2300" dirty="0"/>
          </a:p>
          <a:p>
            <a:pPr marL="457200" lvl="0" indent="-457200">
              <a:buFont typeface="+mj-lt"/>
              <a:buAutoNum type="arabicPeriod"/>
            </a:pPr>
            <a:r>
              <a:rPr lang="en-US" sz="2300" b="1" dirty="0" err="1"/>
              <a:t>Yüksek</a:t>
            </a:r>
            <a:r>
              <a:rPr lang="en-US" sz="2300" b="1" dirty="0"/>
              <a:t> </a:t>
            </a:r>
            <a:r>
              <a:rPr lang="en-US" sz="2300" b="1" dirty="0" err="1"/>
              <a:t>güvenilirlik</a:t>
            </a:r>
            <a:r>
              <a:rPr lang="en-US" sz="2300" b="1" dirty="0"/>
              <a:t>: </a:t>
            </a:r>
            <a:r>
              <a:rPr lang="en-US" sz="2300" dirty="0" err="1"/>
              <a:t>önemli</a:t>
            </a:r>
            <a:r>
              <a:rPr lang="en-US" sz="2300" dirty="0"/>
              <a:t> </a:t>
            </a:r>
            <a:r>
              <a:rPr lang="en-US" sz="2300" dirty="0" err="1"/>
              <a:t>dosyaların</a:t>
            </a:r>
            <a:r>
              <a:rPr lang="en-US" sz="2300" dirty="0"/>
              <a:t> </a:t>
            </a:r>
            <a:r>
              <a:rPr lang="en-US" sz="2300" dirty="0" err="1"/>
              <a:t>birkaç</a:t>
            </a:r>
            <a:r>
              <a:rPr lang="en-US" sz="2300" dirty="0"/>
              <a:t> </a:t>
            </a:r>
            <a:r>
              <a:rPr lang="en-US" sz="2300" dirty="0" err="1"/>
              <a:t>makinede</a:t>
            </a:r>
            <a:r>
              <a:rPr lang="en-US" sz="2300" dirty="0"/>
              <a:t> </a:t>
            </a:r>
            <a:r>
              <a:rPr lang="en-US" sz="2300" dirty="0" err="1"/>
              <a:t>yedeklenmesi</a:t>
            </a:r>
            <a:endParaRPr lang="en-US" sz="2300" dirty="0"/>
          </a:p>
          <a:p>
            <a:pPr marL="457200" lvl="0" indent="-457200">
              <a:buFont typeface="+mj-lt"/>
              <a:buAutoNum type="arabicPeriod"/>
            </a:pPr>
            <a:r>
              <a:rPr lang="en-US" sz="2300" b="1" dirty="0" err="1"/>
              <a:t>Harcanacak</a:t>
            </a:r>
            <a:r>
              <a:rPr lang="en-US" sz="2300" b="1" dirty="0"/>
              <a:t> </a:t>
            </a:r>
            <a:r>
              <a:rPr lang="en-US" sz="2300" b="1" dirty="0" err="1"/>
              <a:t>paradan</a:t>
            </a:r>
            <a:r>
              <a:rPr lang="en-US" sz="2300" b="1" dirty="0"/>
              <a:t> </a:t>
            </a:r>
            <a:r>
              <a:rPr lang="en-US" sz="2300" b="1" dirty="0" err="1"/>
              <a:t>tasarruf</a:t>
            </a:r>
            <a:r>
              <a:rPr lang="en-US" sz="2300" b="1" dirty="0"/>
              <a:t>: </a:t>
            </a:r>
            <a:r>
              <a:rPr lang="en-US" sz="2300" dirty="0" err="1"/>
              <a:t>bilgisayarların</a:t>
            </a:r>
            <a:r>
              <a:rPr lang="en-US" sz="2300" dirty="0"/>
              <a:t> her </a:t>
            </a:r>
            <a:r>
              <a:rPr lang="en-US" sz="2300" dirty="0" err="1"/>
              <a:t>geçen</a:t>
            </a:r>
            <a:r>
              <a:rPr lang="en-US" sz="2300" dirty="0"/>
              <a:t> </a:t>
            </a:r>
            <a:r>
              <a:rPr lang="en-US" sz="2300" dirty="0" err="1"/>
              <a:t>gün</a:t>
            </a:r>
            <a:r>
              <a:rPr lang="en-US" sz="2300" dirty="0"/>
              <a:t> </a:t>
            </a:r>
            <a:r>
              <a:rPr lang="en-US" sz="2300" dirty="0" err="1"/>
              <a:t>daha</a:t>
            </a:r>
            <a:r>
              <a:rPr lang="en-US" sz="2300" dirty="0"/>
              <a:t> </a:t>
            </a:r>
            <a:r>
              <a:rPr lang="en-US" sz="2300" dirty="0" err="1"/>
              <a:t>cazip</a:t>
            </a:r>
            <a:r>
              <a:rPr lang="en-US" sz="2300" dirty="0"/>
              <a:t> hale </a:t>
            </a:r>
            <a:r>
              <a:rPr lang="en-US" sz="2300" dirty="0" err="1"/>
              <a:t>gelen</a:t>
            </a:r>
            <a:r>
              <a:rPr lang="en-US" sz="2300" dirty="0"/>
              <a:t> </a:t>
            </a:r>
            <a:r>
              <a:rPr lang="en-US" sz="2300" dirty="0" err="1"/>
              <a:t>fiyat</a:t>
            </a:r>
            <a:r>
              <a:rPr lang="en-US" sz="2300" dirty="0"/>
              <a:t> / </a:t>
            </a:r>
            <a:r>
              <a:rPr lang="en-US" sz="2300" dirty="0" err="1"/>
              <a:t>performans</a:t>
            </a:r>
            <a:r>
              <a:rPr lang="en-US" sz="2300" dirty="0"/>
              <a:t> </a:t>
            </a:r>
            <a:r>
              <a:rPr lang="en-US" sz="2300" dirty="0" err="1"/>
              <a:t>oranı</a:t>
            </a:r>
            <a:endParaRPr lang="en-US" sz="2300" dirty="0"/>
          </a:p>
          <a:p>
            <a:pPr marL="457200" lvl="0" indent="-457200">
              <a:buFont typeface="+mj-lt"/>
              <a:buAutoNum type="arabicPeriod"/>
            </a:pPr>
            <a:r>
              <a:rPr lang="en-US" sz="2300" b="1" dirty="0" err="1"/>
              <a:t>Ölçeklenebilirlik</a:t>
            </a:r>
            <a:r>
              <a:rPr lang="en-US" sz="2300" b="1" dirty="0"/>
              <a:t>: </a:t>
            </a:r>
            <a:r>
              <a:rPr lang="en-US" sz="2300" dirty="0" err="1"/>
              <a:t>daha</a:t>
            </a:r>
            <a:r>
              <a:rPr lang="en-US" sz="2300" dirty="0"/>
              <a:t> </a:t>
            </a:r>
            <a:r>
              <a:rPr lang="en-US" sz="2300" dirty="0" err="1"/>
              <a:t>fazla</a:t>
            </a:r>
            <a:r>
              <a:rPr lang="en-US" sz="2300" dirty="0"/>
              <a:t> </a:t>
            </a:r>
            <a:r>
              <a:rPr lang="en-US" sz="2300" dirty="0" err="1"/>
              <a:t>işlemci</a:t>
            </a:r>
            <a:r>
              <a:rPr lang="en-US" sz="2300" dirty="0"/>
              <a:t> </a:t>
            </a:r>
            <a:r>
              <a:rPr lang="en-US" sz="2300" dirty="0" err="1"/>
              <a:t>eklenerek</a:t>
            </a:r>
            <a:r>
              <a:rPr lang="en-US" sz="2300" dirty="0"/>
              <a:t> </a:t>
            </a:r>
            <a:r>
              <a:rPr lang="en-US" sz="2300" dirty="0" err="1"/>
              <a:t>sistem</a:t>
            </a:r>
            <a:r>
              <a:rPr lang="en-US" sz="2300" dirty="0"/>
              <a:t> </a:t>
            </a:r>
            <a:r>
              <a:rPr lang="en-US" sz="2300" dirty="0" err="1"/>
              <a:t>performansının</a:t>
            </a:r>
            <a:r>
              <a:rPr lang="en-US" sz="2300" dirty="0"/>
              <a:t> </a:t>
            </a:r>
            <a:r>
              <a:rPr lang="en-US" sz="2300" dirty="0" err="1"/>
              <a:t>artması</a:t>
            </a:r>
            <a:endParaRPr lang="en-US" sz="2300" dirty="0"/>
          </a:p>
          <a:p>
            <a:pPr marL="457200" lvl="0" indent="-457200">
              <a:buFont typeface="+mj-lt"/>
              <a:buAutoNum type="arabicPeriod"/>
            </a:pPr>
            <a:r>
              <a:rPr lang="en-US" sz="2300" b="1" dirty="0" err="1"/>
              <a:t>İletişim</a:t>
            </a:r>
            <a:r>
              <a:rPr lang="en-US" sz="2300" b="1" dirty="0"/>
              <a:t>: </a:t>
            </a:r>
            <a:r>
              <a:rPr lang="en-US" sz="2300" dirty="0"/>
              <a:t> </a:t>
            </a:r>
            <a:r>
              <a:rPr lang="en-US" sz="2300" dirty="0" err="1"/>
              <a:t>Çalışanların</a:t>
            </a:r>
            <a:r>
              <a:rPr lang="en-US" sz="2300" dirty="0"/>
              <a:t> </a:t>
            </a:r>
            <a:r>
              <a:rPr lang="en-US" sz="2300" dirty="0" err="1"/>
              <a:t>kendi</a:t>
            </a:r>
            <a:r>
              <a:rPr lang="en-US" sz="2300" dirty="0"/>
              <a:t> </a:t>
            </a:r>
            <a:r>
              <a:rPr lang="en-US" sz="2300" dirty="0" err="1"/>
              <a:t>aralarında</a:t>
            </a:r>
            <a:r>
              <a:rPr lang="en-US" sz="2300" dirty="0"/>
              <a:t> </a:t>
            </a:r>
            <a:r>
              <a:rPr lang="en-US" sz="2300" dirty="0" err="1"/>
              <a:t>ve</a:t>
            </a:r>
            <a:r>
              <a:rPr lang="en-US" sz="2300" dirty="0"/>
              <a:t> </a:t>
            </a:r>
            <a:r>
              <a:rPr lang="en-US" sz="2300" dirty="0" err="1"/>
              <a:t>dünya</a:t>
            </a:r>
            <a:r>
              <a:rPr lang="en-US" sz="2300" dirty="0"/>
              <a:t> </a:t>
            </a:r>
            <a:r>
              <a:rPr lang="en-US" sz="2300" dirty="0" err="1"/>
              <a:t>ile</a:t>
            </a:r>
            <a:r>
              <a:rPr lang="en-US" sz="2300" dirty="0"/>
              <a:t> </a:t>
            </a:r>
            <a:r>
              <a:rPr lang="en-US" sz="2300" dirty="0" err="1"/>
              <a:t>kurdukları</a:t>
            </a:r>
            <a:r>
              <a:rPr lang="en-US" sz="2300" dirty="0"/>
              <a:t> </a:t>
            </a:r>
            <a:r>
              <a:rPr lang="en-US" sz="2300" dirty="0" err="1"/>
              <a:t>bir</a:t>
            </a:r>
            <a:r>
              <a:rPr lang="en-US" sz="2300" dirty="0"/>
              <a:t> </a:t>
            </a:r>
            <a:r>
              <a:rPr lang="en-US" sz="2300" dirty="0" err="1"/>
              <a:t>iletişim</a:t>
            </a:r>
            <a:r>
              <a:rPr lang="en-US" sz="2300" dirty="0"/>
              <a:t> </a:t>
            </a:r>
            <a:r>
              <a:rPr lang="en-US" sz="2300" dirty="0" err="1"/>
              <a:t>ortamı</a:t>
            </a:r>
            <a:r>
              <a:rPr lang="en-US" sz="2300" dirty="0"/>
              <a:t> </a:t>
            </a:r>
            <a:r>
              <a:rPr lang="en-US" sz="2300" dirty="0" err="1"/>
              <a:t>olması</a:t>
            </a:r>
            <a:r>
              <a:rPr lang="en-US" sz="2300" dirty="0"/>
              <a:t> </a:t>
            </a:r>
          </a:p>
          <a:p>
            <a:pPr marL="457200" indent="-457200">
              <a:buFont typeface="+mj-lt"/>
              <a:buAutoNum type="arabicPeriod"/>
            </a:pPr>
            <a:r>
              <a:rPr lang="en-US" sz="2300" b="1" dirty="0" err="1"/>
              <a:t>Bilgi</a:t>
            </a:r>
            <a:r>
              <a:rPr lang="en-US" sz="2300" b="1" dirty="0"/>
              <a:t> : </a:t>
            </a:r>
            <a:r>
              <a:rPr lang="en-US" sz="2300" dirty="0" err="1"/>
              <a:t>Gazetelerden</a:t>
            </a:r>
            <a:r>
              <a:rPr lang="en-US" sz="2300" dirty="0"/>
              <a:t> </a:t>
            </a:r>
            <a:r>
              <a:rPr lang="en-US" sz="2300" dirty="0" err="1"/>
              <a:t>tartışma</a:t>
            </a:r>
            <a:r>
              <a:rPr lang="en-US" sz="2300" dirty="0"/>
              <a:t> </a:t>
            </a:r>
            <a:r>
              <a:rPr lang="en-US" sz="2300" dirty="0" err="1"/>
              <a:t>gruplarına</a:t>
            </a:r>
            <a:r>
              <a:rPr lang="en-US" sz="2300" dirty="0"/>
              <a:t>, e-</a:t>
            </a:r>
            <a:r>
              <a:rPr lang="en-US" sz="2300" dirty="0" err="1"/>
              <a:t>posta’dan</a:t>
            </a:r>
            <a:r>
              <a:rPr lang="en-US" sz="2300" dirty="0"/>
              <a:t> </a:t>
            </a:r>
            <a:r>
              <a:rPr lang="en-US" sz="2300" dirty="0" err="1"/>
              <a:t>elektronik</a:t>
            </a:r>
            <a:r>
              <a:rPr lang="en-US" sz="2300" dirty="0"/>
              <a:t> </a:t>
            </a:r>
            <a:r>
              <a:rPr lang="en-US" sz="2300" dirty="0" err="1"/>
              <a:t>ticarete</a:t>
            </a:r>
            <a:r>
              <a:rPr lang="en-US" sz="2300" dirty="0"/>
              <a:t>, video-</a:t>
            </a:r>
            <a:r>
              <a:rPr lang="en-US" sz="2300" dirty="0" err="1"/>
              <a:t>konferans</a:t>
            </a:r>
            <a:r>
              <a:rPr lang="en-US" sz="2300" dirty="0"/>
              <a:t>, www, ftp (</a:t>
            </a:r>
            <a:r>
              <a:rPr lang="en-US" sz="2300" dirty="0" err="1"/>
              <a:t>dosya</a:t>
            </a:r>
            <a:r>
              <a:rPr lang="en-US" sz="2300" dirty="0"/>
              <a:t> </a:t>
            </a:r>
            <a:r>
              <a:rPr lang="en-US" sz="2300" dirty="0" err="1"/>
              <a:t>transferi</a:t>
            </a:r>
            <a:r>
              <a:rPr lang="en-US" sz="2300" dirty="0"/>
              <a:t>), </a:t>
            </a:r>
            <a:r>
              <a:rPr lang="en-US" sz="2300" dirty="0" err="1"/>
              <a:t>eğlence</a:t>
            </a:r>
            <a:r>
              <a:rPr lang="en-US" sz="2300" dirty="0"/>
              <a:t> </a:t>
            </a:r>
            <a:r>
              <a:rPr lang="en-US" sz="2300" dirty="0" err="1"/>
              <a:t>gibi</a:t>
            </a:r>
            <a:r>
              <a:rPr lang="en-US" sz="2300" dirty="0"/>
              <a:t> </a:t>
            </a:r>
            <a:r>
              <a:rPr lang="en-US" sz="2300" dirty="0" err="1"/>
              <a:t>bir</a:t>
            </a:r>
            <a:r>
              <a:rPr lang="en-US" sz="2300" dirty="0"/>
              <a:t> </a:t>
            </a:r>
            <a:r>
              <a:rPr lang="en-US" sz="2300" dirty="0" err="1"/>
              <a:t>çok</a:t>
            </a:r>
            <a:r>
              <a:rPr lang="en-US" sz="2300" dirty="0"/>
              <a:t> </a:t>
            </a:r>
            <a:r>
              <a:rPr lang="en-US" sz="2300" dirty="0" err="1"/>
              <a:t>ortama</a:t>
            </a:r>
            <a:r>
              <a:rPr lang="en-US" sz="2300" dirty="0"/>
              <a:t> internet </a:t>
            </a:r>
            <a:r>
              <a:rPr lang="en-US" sz="2300" dirty="0" err="1"/>
              <a:t>aracılığıyla</a:t>
            </a:r>
            <a:r>
              <a:rPr lang="en-US" sz="2300" dirty="0"/>
              <a:t> </a:t>
            </a:r>
            <a:r>
              <a:rPr lang="en-US" sz="2300" dirty="0" err="1"/>
              <a:t>ulaşılabilmesi</a:t>
            </a:r>
            <a:r>
              <a:rPr lang="en-US" sz="2300" dirty="0"/>
              <a:t> </a:t>
            </a:r>
            <a:r>
              <a:rPr lang="en-US" sz="2300" dirty="0" err="1"/>
              <a:t>ve</a:t>
            </a:r>
            <a:r>
              <a:rPr lang="en-US" sz="2300" dirty="0"/>
              <a:t> </a:t>
            </a:r>
            <a:r>
              <a:rPr lang="en-US" sz="2300" dirty="0" err="1"/>
              <a:t>bilgi</a:t>
            </a:r>
            <a:r>
              <a:rPr lang="en-US" sz="2300" dirty="0"/>
              <a:t> </a:t>
            </a:r>
            <a:r>
              <a:rPr lang="en-US" sz="2300" dirty="0" err="1"/>
              <a:t>toplanmasının</a:t>
            </a:r>
            <a:r>
              <a:rPr lang="en-US" sz="2300" dirty="0"/>
              <a:t> </a:t>
            </a:r>
            <a:r>
              <a:rPr lang="en-US" sz="2300" dirty="0" err="1"/>
              <a:t>sağlanmasıdır</a:t>
            </a:r>
            <a:r>
              <a:rPr lang="en-US" dirty="0"/>
              <a:t>. </a:t>
            </a:r>
            <a:endParaRPr lang="tr-TR" dirty="0"/>
          </a:p>
        </p:txBody>
      </p:sp>
    </p:spTree>
    <p:extLst>
      <p:ext uri="{BB962C8B-B14F-4D97-AF65-F5344CB8AC3E}">
        <p14:creationId xmlns:p14="http://schemas.microsoft.com/office/powerpoint/2010/main" val="8655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565" y="1285048"/>
            <a:ext cx="8769772" cy="5487906"/>
          </a:xfrm>
        </p:spPr>
        <p:txBody>
          <a:bodyPr numCol="2">
            <a:normAutofit/>
          </a:bodyPr>
          <a:lstStyle/>
          <a:p>
            <a:pPr>
              <a:lnSpc>
                <a:spcPct val="110000"/>
              </a:lnSpc>
              <a:spcBef>
                <a:spcPts val="200"/>
              </a:spcBef>
            </a:pPr>
            <a:r>
              <a:rPr lang="en-US" b="1" u="sng" dirty="0" err="1" smtClean="0"/>
              <a:t>Yerel</a:t>
            </a:r>
            <a:r>
              <a:rPr lang="en-US" b="1" u="sng" dirty="0" smtClean="0"/>
              <a:t> </a:t>
            </a:r>
            <a:r>
              <a:rPr lang="en-US" b="1" u="sng" dirty="0" err="1"/>
              <a:t>ağlar</a:t>
            </a:r>
            <a:r>
              <a:rPr lang="en-US" b="1" u="sng" dirty="0"/>
              <a:t>:</a:t>
            </a:r>
            <a:endParaRPr lang="en-US" dirty="0"/>
          </a:p>
          <a:p>
            <a:pPr lvl="0">
              <a:lnSpc>
                <a:spcPct val="110000"/>
              </a:lnSpc>
              <a:spcBef>
                <a:spcPts val="200"/>
              </a:spcBef>
            </a:pPr>
            <a:r>
              <a:rPr lang="en-US" u="sng" dirty="0" err="1"/>
              <a:t>Bina</a:t>
            </a:r>
            <a:r>
              <a:rPr lang="en-US" u="sng" dirty="0"/>
              <a:t> </a:t>
            </a:r>
            <a:r>
              <a:rPr lang="en-US" u="sng" dirty="0" err="1"/>
              <a:t>ve</a:t>
            </a:r>
            <a:r>
              <a:rPr lang="en-US" u="sng" dirty="0"/>
              <a:t> </a:t>
            </a:r>
            <a:r>
              <a:rPr lang="en-US" u="sng" dirty="0" err="1"/>
              <a:t>ya</a:t>
            </a:r>
            <a:r>
              <a:rPr lang="en-US" u="sng" dirty="0"/>
              <a:t> </a:t>
            </a:r>
            <a:r>
              <a:rPr lang="en-US" u="sng" dirty="0" err="1"/>
              <a:t>ofis</a:t>
            </a:r>
            <a:r>
              <a:rPr lang="en-US" u="sng" dirty="0"/>
              <a:t> </a:t>
            </a:r>
            <a:r>
              <a:rPr lang="en-US" u="sng" dirty="0" err="1"/>
              <a:t>içi</a:t>
            </a:r>
            <a:r>
              <a:rPr lang="en-US" u="sng" dirty="0"/>
              <a:t> </a:t>
            </a:r>
            <a:r>
              <a:rPr lang="en-US" u="sng" dirty="0" err="1"/>
              <a:t>gibi</a:t>
            </a:r>
            <a:r>
              <a:rPr lang="en-US" u="sng" dirty="0"/>
              <a:t> </a:t>
            </a:r>
            <a:r>
              <a:rPr lang="en-US" u="sng" dirty="0" err="1"/>
              <a:t>sınırlı</a:t>
            </a:r>
            <a:r>
              <a:rPr lang="en-US" u="sng" dirty="0"/>
              <a:t> </a:t>
            </a:r>
            <a:r>
              <a:rPr lang="en-US" u="sng" dirty="0" err="1"/>
              <a:t>alanlar</a:t>
            </a:r>
            <a:r>
              <a:rPr lang="en-US" u="sng" dirty="0"/>
              <a:t> </a:t>
            </a:r>
            <a:r>
              <a:rPr lang="en-US" u="sng" dirty="0" err="1"/>
              <a:t>dahilinde</a:t>
            </a:r>
            <a:r>
              <a:rPr lang="en-US" dirty="0"/>
              <a:t> </a:t>
            </a:r>
            <a:r>
              <a:rPr lang="en-US" dirty="0" err="1"/>
              <a:t>kurulurlar</a:t>
            </a:r>
            <a:r>
              <a:rPr lang="en-US" dirty="0"/>
              <a:t>.</a:t>
            </a:r>
          </a:p>
          <a:p>
            <a:pPr lvl="0">
              <a:lnSpc>
                <a:spcPct val="110000"/>
              </a:lnSpc>
              <a:spcBef>
                <a:spcPts val="200"/>
              </a:spcBef>
            </a:pPr>
            <a:r>
              <a:rPr lang="en-US" dirty="0" err="1"/>
              <a:t>Diğer</a:t>
            </a:r>
            <a:r>
              <a:rPr lang="en-US" dirty="0"/>
              <a:t> </a:t>
            </a:r>
            <a:r>
              <a:rPr lang="en-US" dirty="0" err="1"/>
              <a:t>ağ</a:t>
            </a:r>
            <a:r>
              <a:rPr lang="en-US" dirty="0"/>
              <a:t> </a:t>
            </a:r>
            <a:r>
              <a:rPr lang="en-US" dirty="0" err="1"/>
              <a:t>tiplerine</a:t>
            </a:r>
            <a:r>
              <a:rPr lang="en-US" dirty="0"/>
              <a:t> </a:t>
            </a:r>
            <a:r>
              <a:rPr lang="en-US" dirty="0" err="1"/>
              <a:t>göre</a:t>
            </a:r>
            <a:r>
              <a:rPr lang="en-US" dirty="0"/>
              <a:t> </a:t>
            </a:r>
            <a:r>
              <a:rPr lang="en-US" u="sng" dirty="0" err="1"/>
              <a:t>daha</a:t>
            </a:r>
            <a:r>
              <a:rPr lang="en-US" u="sng" dirty="0"/>
              <a:t> </a:t>
            </a:r>
            <a:r>
              <a:rPr lang="en-US" u="sng" dirty="0" err="1"/>
              <a:t>hızlı</a:t>
            </a:r>
            <a:r>
              <a:rPr lang="en-US" u="sng" dirty="0"/>
              <a:t> </a:t>
            </a:r>
            <a:r>
              <a:rPr lang="en-US" u="sng" dirty="0" err="1"/>
              <a:t>çalışırlar</a:t>
            </a:r>
            <a:r>
              <a:rPr lang="en-US" u="sng" dirty="0" smtClean="0"/>
              <a:t>.</a:t>
            </a:r>
          </a:p>
          <a:p>
            <a:pPr lvl="0">
              <a:lnSpc>
                <a:spcPct val="110000"/>
              </a:lnSpc>
              <a:spcBef>
                <a:spcPts val="200"/>
              </a:spcBef>
            </a:pPr>
            <a:endParaRPr lang="en-US" dirty="0"/>
          </a:p>
          <a:p>
            <a:pPr>
              <a:lnSpc>
                <a:spcPct val="110000"/>
              </a:lnSpc>
              <a:spcBef>
                <a:spcPts val="200"/>
              </a:spcBef>
            </a:pPr>
            <a:r>
              <a:rPr lang="en-US" b="1" u="sng" dirty="0" err="1"/>
              <a:t>Binalar</a:t>
            </a:r>
            <a:r>
              <a:rPr lang="en-US" b="1" u="sng" dirty="0"/>
              <a:t> </a:t>
            </a:r>
            <a:r>
              <a:rPr lang="en-US" b="1" u="sng" dirty="0" err="1"/>
              <a:t>arası</a:t>
            </a:r>
            <a:r>
              <a:rPr lang="en-US" b="1" u="sng" dirty="0"/>
              <a:t> </a:t>
            </a:r>
            <a:r>
              <a:rPr lang="en-US" b="1" u="sng" dirty="0" err="1"/>
              <a:t>ağlar</a:t>
            </a:r>
            <a:r>
              <a:rPr lang="en-US" b="1" u="sng" dirty="0"/>
              <a:t>:</a:t>
            </a:r>
            <a:endParaRPr lang="en-US" dirty="0"/>
          </a:p>
          <a:p>
            <a:pPr lvl="0">
              <a:lnSpc>
                <a:spcPct val="110000"/>
              </a:lnSpc>
              <a:spcBef>
                <a:spcPts val="200"/>
              </a:spcBef>
            </a:pPr>
            <a:r>
              <a:rPr lang="en-US" dirty="0" err="1"/>
              <a:t>Adını</a:t>
            </a:r>
            <a:r>
              <a:rPr lang="en-US" dirty="0"/>
              <a:t> </a:t>
            </a:r>
            <a:r>
              <a:rPr lang="en-US" u="sng" dirty="0" err="1"/>
              <a:t>birden</a:t>
            </a:r>
            <a:r>
              <a:rPr lang="en-US" u="sng" dirty="0"/>
              <a:t> </a:t>
            </a:r>
            <a:r>
              <a:rPr lang="en-US" u="sng" dirty="0" err="1"/>
              <a:t>fazla</a:t>
            </a:r>
            <a:r>
              <a:rPr lang="en-US" u="sng" dirty="0"/>
              <a:t> </a:t>
            </a:r>
            <a:r>
              <a:rPr lang="en-US" u="sng" dirty="0" err="1"/>
              <a:t>binayı</a:t>
            </a:r>
            <a:r>
              <a:rPr lang="en-US" u="sng" dirty="0"/>
              <a:t> </a:t>
            </a:r>
            <a:r>
              <a:rPr lang="en-US" u="sng" dirty="0" err="1"/>
              <a:t>bir</a:t>
            </a:r>
            <a:r>
              <a:rPr lang="en-US" u="sng" dirty="0"/>
              <a:t> </a:t>
            </a:r>
            <a:r>
              <a:rPr lang="en-US" u="sng" dirty="0" err="1"/>
              <a:t>ağ</a:t>
            </a:r>
            <a:r>
              <a:rPr lang="en-US" u="sng" dirty="0"/>
              <a:t> </a:t>
            </a:r>
            <a:r>
              <a:rPr lang="en-US" u="sng" dirty="0" err="1"/>
              <a:t>ile</a:t>
            </a:r>
            <a:r>
              <a:rPr lang="en-US" u="sng" dirty="0"/>
              <a:t> </a:t>
            </a:r>
            <a:r>
              <a:rPr lang="en-US" u="sng" dirty="0" err="1"/>
              <a:t>birleştiren</a:t>
            </a:r>
            <a:r>
              <a:rPr lang="en-US" u="sng" dirty="0"/>
              <a:t> ilk </a:t>
            </a:r>
            <a:r>
              <a:rPr lang="en-US" u="sng" dirty="0" err="1"/>
              <a:t>organizasyonlar</a:t>
            </a:r>
            <a:r>
              <a:rPr lang="en-US" u="sng" dirty="0"/>
              <a:t> </a:t>
            </a:r>
            <a:r>
              <a:rPr lang="en-US" u="sng" dirty="0" err="1"/>
              <a:t>olan</a:t>
            </a:r>
            <a:r>
              <a:rPr lang="en-US" u="sng" dirty="0"/>
              <a:t> </a:t>
            </a:r>
            <a:r>
              <a:rPr lang="en-US" u="sng" dirty="0" err="1"/>
              <a:t>üniversitelerden</a:t>
            </a:r>
            <a:r>
              <a:rPr lang="en-US" dirty="0"/>
              <a:t> </a:t>
            </a:r>
            <a:r>
              <a:rPr lang="en-US" dirty="0" err="1"/>
              <a:t>alıyor</a:t>
            </a:r>
            <a:r>
              <a:rPr lang="en-US" dirty="0"/>
              <a:t>. </a:t>
            </a:r>
          </a:p>
          <a:p>
            <a:pPr lvl="0">
              <a:lnSpc>
                <a:spcPct val="110000"/>
              </a:lnSpc>
              <a:spcBef>
                <a:spcPts val="200"/>
              </a:spcBef>
            </a:pPr>
            <a:r>
              <a:rPr lang="en-US" dirty="0" err="1"/>
              <a:t>Birbirine</a:t>
            </a:r>
            <a:r>
              <a:rPr lang="en-US" dirty="0"/>
              <a:t> </a:t>
            </a:r>
            <a:r>
              <a:rPr lang="en-US" dirty="0" err="1"/>
              <a:t>yakın</a:t>
            </a:r>
            <a:r>
              <a:rPr lang="en-US" dirty="0"/>
              <a:t> </a:t>
            </a:r>
            <a:r>
              <a:rPr lang="en-US" dirty="0" err="1"/>
              <a:t>olan</a:t>
            </a:r>
            <a:r>
              <a:rPr lang="en-US" dirty="0"/>
              <a:t> </a:t>
            </a:r>
            <a:r>
              <a:rPr lang="en-US" dirty="0" err="1"/>
              <a:t>binalar</a:t>
            </a:r>
            <a:r>
              <a:rPr lang="en-US" dirty="0"/>
              <a:t> </a:t>
            </a:r>
            <a:r>
              <a:rPr lang="en-US" dirty="0" err="1"/>
              <a:t>arasında</a:t>
            </a:r>
            <a:r>
              <a:rPr lang="en-US" dirty="0"/>
              <a:t> </a:t>
            </a:r>
            <a:r>
              <a:rPr lang="en-US" dirty="0" err="1"/>
              <a:t>bilgi</a:t>
            </a:r>
            <a:r>
              <a:rPr lang="en-US" dirty="0"/>
              <a:t> </a:t>
            </a:r>
            <a:r>
              <a:rPr lang="en-US" dirty="0" err="1"/>
              <a:t>ve</a:t>
            </a:r>
            <a:r>
              <a:rPr lang="en-US" dirty="0"/>
              <a:t> </a:t>
            </a:r>
            <a:r>
              <a:rPr lang="en-US" dirty="0" err="1"/>
              <a:t>kaynak</a:t>
            </a:r>
            <a:r>
              <a:rPr lang="en-US" dirty="0"/>
              <a:t> </a:t>
            </a:r>
            <a:r>
              <a:rPr lang="en-US" dirty="0" err="1"/>
              <a:t>paylaşımını</a:t>
            </a:r>
            <a:r>
              <a:rPr lang="en-US" dirty="0"/>
              <a:t> </a:t>
            </a:r>
            <a:r>
              <a:rPr lang="en-US" dirty="0" err="1"/>
              <a:t>sağlar</a:t>
            </a:r>
            <a:r>
              <a:rPr lang="en-US" dirty="0"/>
              <a:t>.</a:t>
            </a:r>
          </a:p>
          <a:p>
            <a:pPr marL="0" indent="0">
              <a:lnSpc>
                <a:spcPct val="110000"/>
              </a:lnSpc>
              <a:spcBef>
                <a:spcPts val="200"/>
              </a:spcBef>
              <a:buNone/>
            </a:pPr>
            <a:endParaRPr lang="en-US" b="1" u="sng" dirty="0"/>
          </a:p>
          <a:p>
            <a:pPr>
              <a:lnSpc>
                <a:spcPct val="110000"/>
              </a:lnSpc>
              <a:spcBef>
                <a:spcPts val="200"/>
              </a:spcBef>
            </a:pPr>
            <a:r>
              <a:rPr lang="en-US" b="1" u="sng" dirty="0" err="1" smtClean="0"/>
              <a:t>Ulusal</a:t>
            </a:r>
            <a:r>
              <a:rPr lang="en-US" b="1" u="sng" dirty="0" smtClean="0"/>
              <a:t> </a:t>
            </a:r>
            <a:r>
              <a:rPr lang="en-US" b="1" u="sng" dirty="0" err="1"/>
              <a:t>ağlar</a:t>
            </a:r>
            <a:r>
              <a:rPr lang="en-US" b="1" u="sng" dirty="0"/>
              <a:t>:</a:t>
            </a:r>
            <a:endParaRPr lang="en-US" dirty="0"/>
          </a:p>
          <a:p>
            <a:pPr lvl="0">
              <a:lnSpc>
                <a:spcPct val="110000"/>
              </a:lnSpc>
              <a:spcBef>
                <a:spcPts val="200"/>
              </a:spcBef>
            </a:pPr>
            <a:r>
              <a:rPr lang="en-US" dirty="0" err="1"/>
              <a:t>Tüm</a:t>
            </a:r>
            <a:r>
              <a:rPr lang="en-US" dirty="0"/>
              <a:t> </a:t>
            </a:r>
            <a:r>
              <a:rPr lang="en-US" dirty="0" err="1"/>
              <a:t>ülkeye</a:t>
            </a:r>
            <a:r>
              <a:rPr lang="en-US" dirty="0"/>
              <a:t> </a:t>
            </a:r>
            <a:r>
              <a:rPr lang="en-US" dirty="0" err="1"/>
              <a:t>yayılmış</a:t>
            </a:r>
            <a:r>
              <a:rPr lang="en-US" dirty="0"/>
              <a:t> </a:t>
            </a:r>
            <a:r>
              <a:rPr lang="en-US" dirty="0" err="1"/>
              <a:t>olan</a:t>
            </a:r>
            <a:r>
              <a:rPr lang="en-US" dirty="0"/>
              <a:t> </a:t>
            </a:r>
            <a:r>
              <a:rPr lang="en-US" dirty="0" err="1"/>
              <a:t>organizasyonların</a:t>
            </a:r>
            <a:r>
              <a:rPr lang="en-US" dirty="0"/>
              <a:t> </a:t>
            </a:r>
            <a:r>
              <a:rPr lang="en-US" dirty="0" err="1"/>
              <a:t>birimleri</a:t>
            </a:r>
            <a:r>
              <a:rPr lang="en-US" dirty="0"/>
              <a:t> </a:t>
            </a:r>
            <a:r>
              <a:rPr lang="en-US" dirty="0" err="1"/>
              <a:t>arasında</a:t>
            </a:r>
            <a:r>
              <a:rPr lang="en-US" dirty="0"/>
              <a:t> </a:t>
            </a:r>
            <a:r>
              <a:rPr lang="en-US" dirty="0" err="1"/>
              <a:t>veri</a:t>
            </a:r>
            <a:r>
              <a:rPr lang="en-US" dirty="0"/>
              <a:t> </a:t>
            </a:r>
            <a:r>
              <a:rPr lang="en-US" dirty="0" err="1"/>
              <a:t>iletişimini</a:t>
            </a:r>
            <a:r>
              <a:rPr lang="en-US" dirty="0"/>
              <a:t> </a:t>
            </a:r>
            <a:r>
              <a:rPr lang="en-US" dirty="0" err="1"/>
              <a:t>sağlarlar</a:t>
            </a:r>
            <a:r>
              <a:rPr lang="en-US" dirty="0"/>
              <a:t>. </a:t>
            </a:r>
          </a:p>
          <a:p>
            <a:pPr lvl="0">
              <a:lnSpc>
                <a:spcPct val="110000"/>
              </a:lnSpc>
              <a:spcBef>
                <a:spcPts val="200"/>
              </a:spcBef>
            </a:pPr>
            <a:r>
              <a:rPr lang="en-US" dirty="0" err="1"/>
              <a:t>Bölgeleri</a:t>
            </a:r>
            <a:r>
              <a:rPr lang="en-US" dirty="0"/>
              <a:t>, </a:t>
            </a:r>
            <a:r>
              <a:rPr lang="en-US" dirty="0" err="1"/>
              <a:t>şehirleri</a:t>
            </a:r>
            <a:r>
              <a:rPr lang="en-US" dirty="0"/>
              <a:t>, </a:t>
            </a:r>
            <a:r>
              <a:rPr lang="en-US" dirty="0" err="1"/>
              <a:t>eyaletleri</a:t>
            </a:r>
            <a:r>
              <a:rPr lang="en-US" dirty="0"/>
              <a:t> </a:t>
            </a:r>
            <a:r>
              <a:rPr lang="en-US" dirty="0" err="1"/>
              <a:t>ve</a:t>
            </a:r>
            <a:r>
              <a:rPr lang="en-US" dirty="0"/>
              <a:t> </a:t>
            </a:r>
            <a:r>
              <a:rPr lang="en-US" dirty="0" err="1"/>
              <a:t>tüm</a:t>
            </a:r>
            <a:r>
              <a:rPr lang="en-US" dirty="0"/>
              <a:t> </a:t>
            </a:r>
            <a:r>
              <a:rPr lang="en-US" dirty="0" err="1"/>
              <a:t>ülkeyi</a:t>
            </a:r>
            <a:r>
              <a:rPr lang="en-US" dirty="0"/>
              <a:t> </a:t>
            </a:r>
            <a:r>
              <a:rPr lang="en-US" dirty="0" err="1"/>
              <a:t>kapsayabilirler</a:t>
            </a:r>
            <a:r>
              <a:rPr lang="en-US" dirty="0" smtClean="0"/>
              <a:t>.</a:t>
            </a:r>
          </a:p>
          <a:p>
            <a:pPr>
              <a:lnSpc>
                <a:spcPct val="110000"/>
              </a:lnSpc>
              <a:spcBef>
                <a:spcPts val="200"/>
              </a:spcBef>
            </a:pPr>
            <a:r>
              <a:rPr lang="en-US" b="1" u="sng" dirty="0" err="1"/>
              <a:t>Uluslararası</a:t>
            </a:r>
            <a:r>
              <a:rPr lang="en-US" b="1" u="sng" dirty="0"/>
              <a:t> </a:t>
            </a:r>
            <a:r>
              <a:rPr lang="en-US" b="1" u="sng" dirty="0" err="1"/>
              <a:t>ağlar</a:t>
            </a:r>
            <a:r>
              <a:rPr lang="en-US" b="1" u="sng" dirty="0"/>
              <a:t>:</a:t>
            </a:r>
            <a:endParaRPr lang="en-US" dirty="0"/>
          </a:p>
          <a:p>
            <a:pPr lvl="0">
              <a:lnSpc>
                <a:spcPct val="110000"/>
              </a:lnSpc>
              <a:spcBef>
                <a:spcPts val="200"/>
              </a:spcBef>
            </a:pPr>
            <a:r>
              <a:rPr lang="en-US" dirty="0" err="1"/>
              <a:t>Veri</a:t>
            </a:r>
            <a:r>
              <a:rPr lang="en-US" dirty="0"/>
              <a:t>  </a:t>
            </a:r>
            <a:r>
              <a:rPr lang="en-US" dirty="0" err="1"/>
              <a:t>iletişim</a:t>
            </a:r>
            <a:r>
              <a:rPr lang="en-US" dirty="0"/>
              <a:t> </a:t>
            </a:r>
            <a:r>
              <a:rPr lang="en-US" dirty="0" err="1"/>
              <a:t>ihtiyacı</a:t>
            </a:r>
            <a:r>
              <a:rPr lang="en-US" dirty="0"/>
              <a:t> </a:t>
            </a:r>
            <a:r>
              <a:rPr lang="en-US" dirty="0" err="1"/>
              <a:t>ülke</a:t>
            </a:r>
            <a:r>
              <a:rPr lang="en-US" dirty="0"/>
              <a:t> </a:t>
            </a:r>
            <a:r>
              <a:rPr lang="en-US" dirty="0" err="1"/>
              <a:t>sınırlarını</a:t>
            </a:r>
            <a:r>
              <a:rPr lang="en-US" dirty="0"/>
              <a:t> </a:t>
            </a:r>
            <a:r>
              <a:rPr lang="en-US" dirty="0" err="1"/>
              <a:t>aşmaya</a:t>
            </a:r>
            <a:r>
              <a:rPr lang="en-US" dirty="0"/>
              <a:t> </a:t>
            </a:r>
            <a:r>
              <a:rPr lang="en-US" dirty="0" err="1"/>
              <a:t>başladığında</a:t>
            </a:r>
            <a:r>
              <a:rPr lang="en-US" dirty="0"/>
              <a:t> </a:t>
            </a:r>
            <a:r>
              <a:rPr lang="en-US" dirty="0" err="1"/>
              <a:t>devreye</a:t>
            </a:r>
            <a:r>
              <a:rPr lang="en-US" dirty="0"/>
              <a:t> </a:t>
            </a:r>
            <a:r>
              <a:rPr lang="en-US" dirty="0" err="1"/>
              <a:t>girerler</a:t>
            </a:r>
            <a:r>
              <a:rPr lang="en-US" dirty="0"/>
              <a:t>. </a:t>
            </a:r>
          </a:p>
          <a:p>
            <a:pPr>
              <a:lnSpc>
                <a:spcPct val="110000"/>
              </a:lnSpc>
              <a:spcBef>
                <a:spcPts val="200"/>
              </a:spcBef>
            </a:pPr>
            <a:r>
              <a:rPr lang="en-US" dirty="0" err="1"/>
              <a:t>İletişim</a:t>
            </a:r>
            <a:r>
              <a:rPr lang="en-US" dirty="0"/>
              <a:t>, </a:t>
            </a:r>
            <a:r>
              <a:rPr lang="en-US" dirty="0" err="1"/>
              <a:t>okyanusları</a:t>
            </a:r>
            <a:r>
              <a:rPr lang="en-US" dirty="0"/>
              <a:t> </a:t>
            </a:r>
            <a:r>
              <a:rPr lang="en-US" dirty="0" err="1"/>
              <a:t>aşan</a:t>
            </a:r>
            <a:r>
              <a:rPr lang="en-US" dirty="0"/>
              <a:t> </a:t>
            </a:r>
            <a:r>
              <a:rPr lang="en-US" dirty="0" err="1"/>
              <a:t>kablolar</a:t>
            </a:r>
            <a:r>
              <a:rPr lang="en-US" dirty="0"/>
              <a:t> </a:t>
            </a:r>
            <a:r>
              <a:rPr lang="en-US" dirty="0" err="1"/>
              <a:t>aracılığıyla</a:t>
            </a:r>
            <a:r>
              <a:rPr lang="en-US" dirty="0"/>
              <a:t> </a:t>
            </a:r>
            <a:r>
              <a:rPr lang="en-US" dirty="0" err="1"/>
              <a:t>sağlanabileceği</a:t>
            </a:r>
            <a:r>
              <a:rPr lang="en-US" dirty="0"/>
              <a:t> </a:t>
            </a:r>
            <a:r>
              <a:rPr lang="en-US" dirty="0" err="1"/>
              <a:t>gibi</a:t>
            </a:r>
            <a:r>
              <a:rPr lang="en-US" dirty="0"/>
              <a:t> </a:t>
            </a:r>
            <a:r>
              <a:rPr lang="en-US" dirty="0" err="1"/>
              <a:t>uydular</a:t>
            </a:r>
            <a:r>
              <a:rPr lang="en-US" dirty="0"/>
              <a:t> da </a:t>
            </a:r>
            <a:r>
              <a:rPr lang="en-US" dirty="0" err="1"/>
              <a:t>kullanılabilir</a:t>
            </a:r>
            <a:r>
              <a:rPr lang="en-US" dirty="0"/>
              <a:t>. </a:t>
            </a:r>
          </a:p>
          <a:p>
            <a:endParaRPr lang="tr-TR" dirty="0"/>
          </a:p>
        </p:txBody>
      </p:sp>
      <p:sp>
        <p:nvSpPr>
          <p:cNvPr id="5" name="TextBox 4"/>
          <p:cNvSpPr txBox="1"/>
          <p:nvPr/>
        </p:nvSpPr>
        <p:spPr>
          <a:xfrm>
            <a:off x="241925" y="725674"/>
            <a:ext cx="8610722" cy="738664"/>
          </a:xfrm>
          <a:prstGeom prst="rect">
            <a:avLst/>
          </a:prstGeom>
          <a:noFill/>
        </p:spPr>
        <p:txBody>
          <a:bodyPr wrap="square" rtlCol="0">
            <a:spAutoFit/>
          </a:bodyPr>
          <a:lstStyle/>
          <a:p>
            <a:r>
              <a:rPr lang="en-US" sz="2400" b="1" dirty="0" err="1"/>
              <a:t>Ağ</a:t>
            </a:r>
            <a:r>
              <a:rPr lang="en-US" sz="2400" b="1" dirty="0"/>
              <a:t> </a:t>
            </a:r>
            <a:r>
              <a:rPr lang="en-US" sz="2400" b="1" dirty="0" err="1" smtClean="0"/>
              <a:t>çeşitleri</a:t>
            </a:r>
            <a:r>
              <a:rPr lang="en-US" sz="2400" b="1" dirty="0" smtClean="0"/>
              <a:t> </a:t>
            </a:r>
            <a:r>
              <a:rPr lang="en-US" sz="2400" b="1" dirty="0" err="1" smtClean="0"/>
              <a:t>nelerdir</a:t>
            </a:r>
            <a:r>
              <a:rPr lang="en-US" sz="2400" b="1" dirty="0" smtClean="0"/>
              <a:t> ?</a:t>
            </a:r>
            <a:endParaRPr lang="en-US" sz="2400" dirty="0"/>
          </a:p>
          <a:p>
            <a:endParaRPr lang="tr-TR" dirty="0"/>
          </a:p>
        </p:txBody>
      </p:sp>
    </p:spTree>
    <p:extLst>
      <p:ext uri="{BB962C8B-B14F-4D97-AF65-F5344CB8AC3E}">
        <p14:creationId xmlns:p14="http://schemas.microsoft.com/office/powerpoint/2010/main" val="339504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trips(downLeft)">
                                      <p:cBhvr>
                                        <p:cTn id="15" dur="500"/>
                                        <p:tgtEl>
                                          <p:spTgt spid="3">
                                            <p:txEl>
                                              <p:pRg st="5" end="5"/>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strips(downLeft)">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strips(downLeft)">
                                      <p:cBhvr>
                                        <p:cTn id="23" dur="500"/>
                                        <p:tgtEl>
                                          <p:spTgt spid="3">
                                            <p:txEl>
                                              <p:pRg st="9" end="9"/>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strips(downLeft)">
                                      <p:cBhvr>
                                        <p:cTn id="26" dur="500"/>
                                        <p:tgtEl>
                                          <p:spTgt spid="3">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strips(downLeft)">
                                      <p:cBhvr>
                                        <p:cTn id="31" dur="500"/>
                                        <p:tgtEl>
                                          <p:spTgt spid="3">
                                            <p:txEl>
                                              <p:pRg st="12" end="12"/>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strips(downLeft)">
                                      <p:cBhvr>
                                        <p:cTn id="3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194</TotalTime>
  <Words>1954</Words>
  <Application>Microsoft Office PowerPoint</Application>
  <PresentationFormat>Ekran Gösterisi (4:3)</PresentationFormat>
  <Paragraphs>243</Paragraphs>
  <Slides>40</Slides>
  <Notes>1</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Spectrum</vt:lpstr>
      <vt:lpstr>E-Ticaret </vt:lpstr>
      <vt:lpstr>Araştırma ve Tartışma Soruları</vt:lpstr>
      <vt:lpstr>Terimler - kavramlar</vt:lpstr>
      <vt:lpstr>PowerPoint Sunusu</vt:lpstr>
      <vt:lpstr>PowerPoint Sunusu</vt:lpstr>
      <vt:lpstr>PowerPoint Sunusu</vt:lpstr>
      <vt:lpstr>PowerPoint Sunusu</vt:lpstr>
      <vt:lpstr>PowerPoint Sunusu</vt:lpstr>
      <vt:lpstr>PowerPoint Sunusu</vt:lpstr>
      <vt:lpstr>İnternet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İnternetin Tarihi Gelişiminde Önemli Olaylar</vt:lpstr>
      <vt:lpstr>İnternetin Tarihi Gelişiminde Önemli Olaylar</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E-Ticaret</dc:title>
  <dc:creator>DUYGU DEMIRCAN</dc:creator>
  <cp:lastModifiedBy>Duygu GUR</cp:lastModifiedBy>
  <cp:revision>17</cp:revision>
  <dcterms:created xsi:type="dcterms:W3CDTF">2019-01-30T22:05:49Z</dcterms:created>
  <dcterms:modified xsi:type="dcterms:W3CDTF">2019-02-11T12:53:20Z</dcterms:modified>
</cp:coreProperties>
</file>