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7315200" y="0"/>
            <a:ext cx="4876495" cy="6858000"/>
          </a:xfrm>
          <a:prstGeom prst="rect">
            <a:avLst/>
          </a:prstGeom>
          <a:solidFill>
            <a:srgbClr val="2563E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914400" y="2011680"/>
            <a:ext cx="5943600" cy="3200400"/>
          </a:xfrm>
          <a:prstGeom prst="rect">
            <a:avLst/>
          </a:prstGeom>
          <a:noFill/>
        </p:spPr>
        <p:txBody>
          <a:bodyPr wrap="square">
            <a:spAutoFit/>
          </a:bodyPr>
          <a:lstStyle/>
          <a:p>
            <a:pPr>
              <a:defRPr sz="1400" b="1">
                <a:solidFill>
                  <a:srgbClr val="2563EB"/>
                </a:solidFill>
              </a:defRPr>
            </a:pPr>
            <a:r>
              <a:t>Marketing Management and Strategic Planning</a:t>
            </a:r>
          </a:p>
          <a:p>
            <a:pPr>
              <a:defRPr sz="3200" b="1">
                <a:solidFill>
                  <a:srgbClr val="1E40AF"/>
                </a:solidFill>
              </a:defRPr>
            </a:pPr>
            <a:r>
              <a:t>DEMAND FORECASTING &amp;</a:t>
            </a:r>
            <a:br/>
            <a:r>
              <a:t>MARKET SEGMENTATION</a:t>
            </a:r>
          </a:p>
          <a:p>
            <a:pPr>
              <a:defRPr sz="1400">
                <a:solidFill>
                  <a:srgbClr val="6B7280"/>
                </a:solidFill>
              </a:defRPr>
            </a:pPr>
            <a:r>
              <a:t>Week 3 Presentation</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MARKETING MANAGEMENT AND STRATEGIC PLANNING</a:t>
            </a:r>
          </a:p>
          <a:p>
            <a:pPr>
              <a:defRPr sz="2200" b="1">
                <a:solidFill>
                  <a:srgbClr val="1E40AF"/>
                </a:solidFill>
              </a:defRPr>
            </a:pPr>
            <a:r>
              <a:t>DEMAND FORECASTING</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2</a:t>
            </a:r>
          </a:p>
        </p:txBody>
      </p:sp>
      <p:sp>
        <p:nvSpPr>
          <p:cNvPr id="4" name="TextBox 3"/>
          <p:cNvSpPr txBox="1"/>
          <p:nvPr/>
        </p:nvSpPr>
        <p:spPr>
          <a:xfrm>
            <a:off x="731520" y="1463040"/>
            <a:ext cx="10698480" cy="4754880"/>
          </a:xfrm>
          <a:prstGeom prst="rect">
            <a:avLst/>
          </a:prstGeom>
          <a:noFill/>
        </p:spPr>
        <p:txBody>
          <a:bodyPr wrap="square">
            <a:spAutoFit/>
          </a:bodyPr>
          <a:lstStyle/>
          <a:p>
            <a:pPr>
              <a:defRPr sz="1600">
                <a:solidFill>
                  <a:srgbClr val="1F2937"/>
                </a:solidFill>
              </a:defRPr>
            </a:pPr>
            <a:r>
              <a:t>As stated above, measuring market opportunities depends heavily on revealing market potential. These activities, called demand forecasting, carry critical importance especially during the initial periods of the business. Through demand forecasting, an entrepreneur measures the volume of sales they can achieve within a specific period. By forecasting business demand, the entrepreneur can also calculate the size of the identified opportunity, estimated growth rate, profitability, and efficiency.</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DEMAND FORECASTING</a:t>
            </a:r>
          </a:p>
          <a:p>
            <a:pPr>
              <a:defRPr sz="2200" b="1">
                <a:solidFill>
                  <a:srgbClr val="1E40AF"/>
                </a:solidFill>
              </a:defRPr>
            </a:pPr>
            <a:r>
              <a:t>Market Tests</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3</a:t>
            </a:r>
          </a:p>
        </p:txBody>
      </p:sp>
      <p:sp>
        <p:nvSpPr>
          <p:cNvPr id="4" name="TextBox 3"/>
          <p:cNvSpPr txBox="1"/>
          <p:nvPr/>
        </p:nvSpPr>
        <p:spPr>
          <a:xfrm>
            <a:off x="731520" y="1463040"/>
            <a:ext cx="10698480" cy="4754880"/>
          </a:xfrm>
          <a:prstGeom prst="rect">
            <a:avLst/>
          </a:prstGeom>
          <a:noFill/>
        </p:spPr>
        <p:txBody>
          <a:bodyPr wrap="square">
            <a:spAutoFit/>
          </a:bodyPr>
          <a:lstStyle/>
          <a:p>
            <a:pPr>
              <a:defRPr sz="1500">
                <a:solidFill>
                  <a:srgbClr val="1F2937"/>
                </a:solidFill>
              </a:defRPr>
            </a:pPr>
            <a:r>
              <a:t>Market tests (Uzkurt, 2012). This method is especially recommended for products that have significant differences from existing products. The main reason for this is to reveal the potential demand for the product on one hand, and to plan potential improvements in the product by gathering user evaluations on the other. Since the product has not been in the market before, collecting user feedback is as important as demand forecasting. In market tests, the product is tested by potential customers in a laboratory environment or at the point of consumption, depending on the situation. User experiences before, during, and after use are gathered and evaluated. Testing a limited number of product features in market tests is important to avoid research errors.</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DEMAND FORECASTING</a:t>
            </a:r>
          </a:p>
          <a:p>
            <a:pPr>
              <a:defRPr sz="2200" b="1">
                <a:solidFill>
                  <a:srgbClr val="1E40AF"/>
                </a:solidFill>
              </a:defRPr>
            </a:pPr>
            <a:r>
              <a:t>Judgmental Forecasting Method</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4</a:t>
            </a:r>
          </a:p>
        </p:txBody>
      </p:sp>
      <p:sp>
        <p:nvSpPr>
          <p:cNvPr id="4" name="TextBox 3"/>
          <p:cNvSpPr txBox="1"/>
          <p:nvPr/>
        </p:nvSpPr>
        <p:spPr>
          <a:xfrm>
            <a:off x="731520" y="1463040"/>
            <a:ext cx="10698480" cy="4754880"/>
          </a:xfrm>
          <a:prstGeom prst="rect">
            <a:avLst/>
          </a:prstGeom>
          <a:noFill/>
        </p:spPr>
        <p:txBody>
          <a:bodyPr wrap="square">
            <a:spAutoFit/>
          </a:bodyPr>
          <a:lstStyle/>
          <a:p>
            <a:pPr>
              <a:defRPr sz="1500">
                <a:solidFill>
                  <a:srgbClr val="1F2937"/>
                </a:solidFill>
              </a:defRPr>
            </a:pPr>
            <a:r>
              <a:t>Judgmental Forecasting Method: Forming the oldest and fastest forecasting method, judgmental forecasting utilizes the opinions of experienced individuals and industry experts.</a:t>
            </a:r>
          </a:p>
          <a:p/>
          <a:p>
            <a:r>
              <a:t>Purpose: Forecasting is made by obtaining sales potential estimates for existing or new products. Just like in market tests, this method can be useful when no historical data is available. It is widely used due to its ability to produce data quickly and easily. However, because its operation relies on personal evaluations, the experience and expertise of participants carry great importance.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DEMAND FORECASTING</a:t>
            </a:r>
          </a:p>
          <a:p>
            <a:pPr>
              <a:defRPr sz="2200" b="1">
                <a:solidFill>
                  <a:srgbClr val="1E40AF"/>
                </a:solidFill>
              </a:defRPr>
            </a:pPr>
            <a:r>
              <a:t>Consumer Surveys</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5</a:t>
            </a:r>
          </a:p>
        </p:txBody>
      </p:sp>
      <p:sp>
        <p:nvSpPr>
          <p:cNvPr id="4" name="TextBox 3"/>
          <p:cNvSpPr txBox="1"/>
          <p:nvPr/>
        </p:nvSpPr>
        <p:spPr>
          <a:xfrm>
            <a:off x="731520" y="1463040"/>
            <a:ext cx="10698480" cy="4754880"/>
          </a:xfrm>
          <a:prstGeom prst="rect">
            <a:avLst/>
          </a:prstGeom>
          <a:noFill/>
        </p:spPr>
        <p:txBody>
          <a:bodyPr wrap="square">
            <a:spAutoFit/>
          </a:bodyPr>
          <a:lstStyle/>
          <a:p>
            <a:pPr>
              <a:defRPr sz="1500">
                <a:solidFill>
                  <a:srgbClr val="1F2937"/>
                </a:solidFill>
              </a:defRPr>
            </a:pPr>
            <a:r>
              <a:t>Consumer surveys are methods that can be used to forecast market demand. In this method, existing or potential buyers are asked directly what level of purchases they will make within the forecasting period. Especially for firms operating in industrial markets, this method is quite useful due to the small number of buyers. However, as the number of users increases, the method becomes more difficult to implement (Kerin &amp; Hartley, 2015). In this case, using the buying power factor method is recommended.</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DEMAND FORECASTING</a:t>
            </a:r>
          </a:p>
          <a:p>
            <a:pPr>
              <a:defRPr sz="2200" b="1">
                <a:solidFill>
                  <a:srgbClr val="1E40AF"/>
                </a:solidFill>
              </a:defRPr>
            </a:pPr>
            <a:r>
              <a:t>Factor Method</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6</a:t>
            </a:r>
          </a:p>
        </p:txBody>
      </p:sp>
      <p:sp>
        <p:nvSpPr>
          <p:cNvPr id="4" name="TextBox 3"/>
          <p:cNvSpPr txBox="1"/>
          <p:nvPr/>
        </p:nvSpPr>
        <p:spPr>
          <a:xfrm>
            <a:off x="731520" y="1463040"/>
            <a:ext cx="10698480" cy="4754880"/>
          </a:xfrm>
          <a:prstGeom prst="rect">
            <a:avLst/>
          </a:prstGeom>
          <a:noFill/>
        </p:spPr>
        <p:txBody>
          <a:bodyPr wrap="square">
            <a:spAutoFit/>
          </a:bodyPr>
          <a:lstStyle/>
          <a:p>
            <a:pPr>
              <a:defRPr sz="1400">
                <a:solidFill>
                  <a:srgbClr val="1F2937"/>
                </a:solidFill>
              </a:defRPr>
            </a:pPr>
            <a:r>
              <a:t>Factor method: Developed primarily for companies operating in the consumer products category to estimate market potential. Since the number of buyers is very high, identifying every potential customer and estimating their purchase volume is quite difficult. Therefore, sales estimation is performed by developing a factor. Here, the factor represents one or more variables affecting sales (Perreault et al., 2013). For example, if diaper sales are to be estimated, an entrepreneur can calculate market potential based on the number of infants, birth rates, and average usage amount. For instance, assume we want to forecast demand for Izmir. According to TurkStat data, infants aged 0-2 constitute 2% of the country's population (80,810,525 people), and Izmir's population accounts for 5.37% of Turkey. Accordingly, Izmir's total market potential;</a:t>
            </a:r>
          </a:p>
          <a:p>
            <a:r>
              <a:t>Izmir province market potential = 80,810,525 x 0.02 x 0.0537 = 86,790 persons.</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DEMAND FORECASTING</a:t>
            </a:r>
          </a:p>
          <a:p>
            <a:pPr>
              <a:defRPr sz="2200" b="1">
                <a:solidFill>
                  <a:srgbClr val="1E40AF"/>
                </a:solidFill>
              </a:defRPr>
            </a:pPr>
            <a:r>
              <a:t>Best Practices in Market Measurement</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7</a:t>
            </a:r>
          </a:p>
        </p:txBody>
      </p:sp>
      <p:sp>
        <p:nvSpPr>
          <p:cNvPr id="4" name="TextBox 3"/>
          <p:cNvSpPr txBox="1"/>
          <p:nvPr/>
        </p:nvSpPr>
        <p:spPr>
          <a:xfrm>
            <a:off x="731520" y="1463040"/>
            <a:ext cx="10698480" cy="4754880"/>
          </a:xfrm>
          <a:prstGeom prst="rect">
            <a:avLst/>
          </a:prstGeom>
          <a:noFill/>
        </p:spPr>
        <p:txBody>
          <a:bodyPr wrap="square">
            <a:spAutoFit/>
          </a:bodyPr>
          <a:lstStyle/>
          <a:p>
            <a:pPr>
              <a:defRPr sz="1600">
                <a:solidFill>
                  <a:srgbClr val="1F2937"/>
                </a:solidFill>
              </a:defRPr>
            </a:pPr>
            <a:r>
              <a:t>Using only one of the methods mentioned above in market measurement may produce erroneous results. Ultimately, all of these methods involve making predictions about the future. Particularly for new entrepreneurs who lack historical sales performance, there can be significant deviations in the accuracy of these forecasts. Therefore, it is beneficial to base forecasts on data as much as possible and reach conclusions by employing multiple methods.</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Introduction to Market Segmentation</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8</a:t>
            </a:r>
          </a:p>
        </p:txBody>
      </p:sp>
      <p:sp>
        <p:nvSpPr>
          <p:cNvPr id="4" name="TextBox 3"/>
          <p:cNvSpPr txBox="1"/>
          <p:nvPr/>
        </p:nvSpPr>
        <p:spPr>
          <a:xfrm>
            <a:off x="731520" y="1463040"/>
            <a:ext cx="10698480" cy="4754880"/>
          </a:xfrm>
          <a:prstGeom prst="rect">
            <a:avLst/>
          </a:prstGeom>
          <a:noFill/>
        </p:spPr>
        <p:txBody>
          <a:bodyPr wrap="square">
            <a:spAutoFit/>
          </a:bodyPr>
          <a:lstStyle/>
          <a:p>
            <a:pPr>
              <a:defRPr sz="1500">
                <a:solidFill>
                  <a:srgbClr val="1F2937"/>
                </a:solidFill>
              </a:defRPr>
            </a:pPr>
            <a:r>
              <a:t>The features demanded by consumers for homes, cars, and phones are becoming increasingly differentiated. Therefore, a successful entrepreneur must group consumers with differing demands into homogeneous, meaningful segments and satisfy these needs by producing products/services tailored to them.</a:t>
            </a:r>
          </a:p>
          <a:p/>
          <a:p>
            <a:r>
              <a:t>Accordingly, dividing consumers with varying needs and wants into groups that require similar products is called market segmentation.</a:t>
            </a:r>
          </a:p>
          <a:p/>
          <a:p>
            <a:r>
              <a:t>For example, a bicycle represents a general market product. However, expectations of someone buying a bicycle for racing versus someone buying it for leisure will differ significantly.</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Market Segmentation Types &amp; Size Breakdown</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9</a:t>
            </a:r>
          </a:p>
        </p:txBody>
      </p:sp>
      <p:sp>
        <p:nvSpPr>
          <p:cNvPr id="4" name="Rounded Rectangle 3"/>
          <p:cNvSpPr/>
          <p:nvPr/>
        </p:nvSpPr>
        <p:spPr>
          <a:xfrm>
            <a:off x="731520" y="1463040"/>
            <a:ext cx="2468880" cy="4389120"/>
          </a:xfrm>
          <a:prstGeom prst="roundRect">
            <a:avLst/>
          </a:prstGeom>
          <a:solidFill>
            <a:srgbClr val="EFF6FF"/>
          </a:solidFill>
          <a:ln>
            <a:solidFill>
              <a:srgbClr val="2563EB"/>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a:solidFill>
                  <a:srgbClr val="1F2937"/>
                </a:solidFill>
              </a:defRPr>
            </a:pPr>
            <a:r>
              <a:t>1- Unsegmented Market</a:t>
            </a:r>
            <a:br/>
            <a:br/>
            <a:r>
              <a:t>Entire consumer base treated as a single target market.</a:t>
            </a:r>
          </a:p>
        </p:txBody>
      </p:sp>
      <p:sp>
        <p:nvSpPr>
          <p:cNvPr id="5" name="Rounded Rectangle 4"/>
          <p:cNvSpPr/>
          <p:nvPr/>
        </p:nvSpPr>
        <p:spPr>
          <a:xfrm>
            <a:off x="3474720" y="1463040"/>
            <a:ext cx="2468880" cy="4389120"/>
          </a:xfrm>
          <a:prstGeom prst="roundRect">
            <a:avLst/>
          </a:prstGeom>
          <a:solidFill>
            <a:srgbClr val="EFF6FF"/>
          </a:solidFill>
          <a:ln>
            <a:solidFill>
              <a:srgbClr val="2563EB"/>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a:solidFill>
                  <a:srgbClr val="1F2937"/>
                </a:solidFill>
              </a:defRPr>
            </a:pPr>
            <a:r>
              <a:t>2- Fully Segmented Market</a:t>
            </a:r>
            <a:br/>
            <a:br/>
            <a:r>
              <a:t>Divided into distinct, homogeneous target sub-groups.</a:t>
            </a:r>
          </a:p>
        </p:txBody>
      </p:sp>
      <p:sp>
        <p:nvSpPr>
          <p:cNvPr id="6" name="Rounded Rectangle 5"/>
          <p:cNvSpPr/>
          <p:nvPr/>
        </p:nvSpPr>
        <p:spPr>
          <a:xfrm>
            <a:off x="6217920" y="1463040"/>
            <a:ext cx="2468880" cy="4389120"/>
          </a:xfrm>
          <a:prstGeom prst="roundRect">
            <a:avLst/>
          </a:prstGeom>
          <a:solidFill>
            <a:srgbClr val="EFF6FF"/>
          </a:solidFill>
          <a:ln>
            <a:solidFill>
              <a:srgbClr val="2563EB"/>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a:solidFill>
                  <a:srgbClr val="1F2937"/>
                </a:solidFill>
              </a:defRPr>
            </a:pPr>
            <a:r>
              <a:t>3- Market Size by 20% Income Groups</a:t>
            </a:r>
            <a:br/>
            <a:br/>
            <a:r>
              <a:t>5th 20%: 46.4%</a:t>
            </a:r>
            <a:br/>
            <a:r>
              <a:t>4th 20%: 21.7%</a:t>
            </a:r>
            <a:br/>
            <a:r>
              <a:t>3rd 20%: 15.2%</a:t>
            </a:r>
            <a:br/>
            <a:r>
              <a:t>2nd 20%: 10.6%</a:t>
            </a:r>
            <a:br/>
            <a:r>
              <a:t>1st 20%: 5.8%</a:t>
            </a:r>
          </a:p>
        </p:txBody>
      </p:sp>
      <p:sp>
        <p:nvSpPr>
          <p:cNvPr id="7" name="Rounded Rectangle 6"/>
          <p:cNvSpPr/>
          <p:nvPr/>
        </p:nvSpPr>
        <p:spPr>
          <a:xfrm>
            <a:off x="8961120" y="1463040"/>
            <a:ext cx="2468880" cy="4389120"/>
          </a:xfrm>
          <a:prstGeom prst="roundRect">
            <a:avLst/>
          </a:prstGeom>
          <a:solidFill>
            <a:srgbClr val="EFF6FF"/>
          </a:solidFill>
          <a:ln>
            <a:solidFill>
              <a:srgbClr val="2563EB"/>
            </a:solidFill>
          </a:ln>
        </p:spPr>
        <p:style>
          <a:lnRef idx="1">
            <a:schemeClr val="accent1"/>
          </a:lnRef>
          <a:fillRef idx="3">
            <a:schemeClr val="accent1"/>
          </a:fillRef>
          <a:effectRef idx="2">
            <a:schemeClr val="accent1"/>
          </a:effectRef>
          <a:fontRef idx="minor">
            <a:schemeClr val="lt1"/>
          </a:fontRef>
        </p:style>
        <p:txBody>
          <a:bodyPr rtlCol="0" anchor="ctr" wrap="square"/>
          <a:lstStyle/>
          <a:p>
            <a:pPr algn="ctr">
              <a:defRPr sz="1300">
                <a:solidFill>
                  <a:srgbClr val="1F2937"/>
                </a:solidFill>
              </a:defRPr>
            </a:pPr>
            <a:r>
              <a:t>4- Market Size by Age Groups</a:t>
            </a:r>
            <a:br/>
            <a:br/>
            <a:r>
              <a:t>0-14: 25%</a:t>
            </a:r>
            <a:br/>
            <a:r>
              <a:t>15-24: 17%</a:t>
            </a:r>
            <a:br/>
            <a:r>
              <a:t>25-34: 17%</a:t>
            </a:r>
            <a:br/>
            <a:r>
              <a:t>35-44: 14%</a:t>
            </a:r>
            <a:br/>
            <a:r>
              <a:t>45-54: 12%</a:t>
            </a:r>
            <a:br/>
            <a:r>
              <a:t>55-64: 8%</a:t>
            </a:r>
            <a:br/>
            <a:r>
              <a:t>65+: 7%</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Four Key Segmentation Alternatives</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10</a:t>
            </a:r>
          </a:p>
        </p:txBody>
      </p:sp>
      <p:sp>
        <p:nvSpPr>
          <p:cNvPr id="4" name="TextBox 3"/>
          <p:cNvSpPr txBox="1"/>
          <p:nvPr/>
        </p:nvSpPr>
        <p:spPr>
          <a:xfrm>
            <a:off x="731520" y="1463040"/>
            <a:ext cx="10698480" cy="4754880"/>
          </a:xfrm>
          <a:prstGeom prst="rect">
            <a:avLst/>
          </a:prstGeom>
          <a:noFill/>
        </p:spPr>
        <p:txBody>
          <a:bodyPr wrap="square">
            <a:spAutoFit/>
          </a:bodyPr>
          <a:lstStyle/>
          <a:p>
            <a:pPr>
              <a:defRPr sz="1600">
                <a:solidFill>
                  <a:srgbClr val="1F2937"/>
                </a:solidFill>
              </a:defRPr>
            </a:pPr>
            <a:r>
              <a:t>A marketer wishing to segment their market can select one or several of four different segmentation alternatives. These alternatives are:</a:t>
            </a:r>
          </a:p>
          <a:p/>
          <a:p>
            <a:r>
              <a:t>• Geographic segmentation</a:t>
            </a:r>
          </a:p>
          <a:p>
            <a:r>
              <a:t>• Demographic segmentation</a:t>
            </a:r>
          </a:p>
          <a:p>
            <a:r>
              <a:t>• Psychographic segmentation</a:t>
            </a:r>
          </a:p>
          <a:p>
            <a:r>
              <a:t>• Segmentation based on buyer behavior</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Geographic Segmentation</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11</a:t>
            </a:r>
          </a:p>
        </p:txBody>
      </p:sp>
      <p:sp>
        <p:nvSpPr>
          <p:cNvPr id="4" name="TextBox 3"/>
          <p:cNvSpPr txBox="1"/>
          <p:nvPr/>
        </p:nvSpPr>
        <p:spPr>
          <a:xfrm>
            <a:off x="731520" y="1463040"/>
            <a:ext cx="10698480" cy="4754880"/>
          </a:xfrm>
          <a:prstGeom prst="rect">
            <a:avLst/>
          </a:prstGeom>
          <a:noFill/>
        </p:spPr>
        <p:txBody>
          <a:bodyPr wrap="square">
            <a:spAutoFit/>
          </a:bodyPr>
          <a:lstStyle/>
          <a:p>
            <a:pPr>
              <a:defRPr sz="1600">
                <a:solidFill>
                  <a:srgbClr val="1F2937"/>
                </a:solidFill>
              </a:defRPr>
            </a:pPr>
            <a:r>
              <a:t>Geographic segmentation is dividing the market into groups according to geographic variables such as country, region, city, settlement characteristics, and climate.</a:t>
            </a:r>
          </a:p>
          <a:p/>
          <a:p>
            <a:r>
              <a:t>Many businesses today try to tailor their products to the demands of the region in which they operate.</a:t>
            </a:r>
          </a:p>
          <a:p/>
          <a:p>
            <a:r>
              <a:t>For example, even companies operating in many countries like McDonald's localize their products.</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Demographic Segmentation</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12</a:t>
            </a:r>
          </a:p>
        </p:txBody>
      </p:sp>
      <p:sp>
        <p:nvSpPr>
          <p:cNvPr id="4" name="TextBox 3"/>
          <p:cNvSpPr txBox="1"/>
          <p:nvPr/>
        </p:nvSpPr>
        <p:spPr>
          <a:xfrm>
            <a:off x="731520" y="1463040"/>
            <a:ext cx="10698480" cy="4754880"/>
          </a:xfrm>
          <a:prstGeom prst="rect">
            <a:avLst/>
          </a:prstGeom>
          <a:noFill/>
        </p:spPr>
        <p:txBody>
          <a:bodyPr wrap="square">
            <a:spAutoFit/>
          </a:bodyPr>
          <a:lstStyle/>
          <a:p>
            <a:pPr>
              <a:defRPr sz="1500">
                <a:solidFill>
                  <a:srgbClr val="1F2937"/>
                </a:solidFill>
              </a:defRPr>
            </a:pPr>
            <a:r>
              <a:t>Demographic segmentation includes segmentation criteria regarding population structure. Consumers in the market are divided into segments according to characteristics such as age, gender, income level, family structure, marital status, presence of children, occupation, education, and nationality.</a:t>
            </a:r>
          </a:p>
          <a:p/>
          <a:p>
            <a:r>
              <a:t>Here, the entrepreneur needs to decide which demographic factors are meaningful for their own product and segment accordingly.</a:t>
            </a:r>
          </a:p>
          <a:p/>
          <a:p>
            <a:r>
              <a:t>For example, while gender and income level may be meaningful factors for an entrepreneur operating in the cosmetics or textile sector, these criteria will be different for a different product category.</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Psychographic Segmentation</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13</a:t>
            </a:r>
          </a:p>
        </p:txBody>
      </p:sp>
      <p:sp>
        <p:nvSpPr>
          <p:cNvPr id="4" name="TextBox 3"/>
          <p:cNvSpPr txBox="1"/>
          <p:nvPr/>
        </p:nvSpPr>
        <p:spPr>
          <a:xfrm>
            <a:off x="731520" y="1463040"/>
            <a:ext cx="10698480" cy="4754880"/>
          </a:xfrm>
          <a:prstGeom prst="rect">
            <a:avLst/>
          </a:prstGeom>
          <a:noFill/>
        </p:spPr>
        <p:txBody>
          <a:bodyPr wrap="square">
            <a:spAutoFit/>
          </a:bodyPr>
          <a:lstStyle/>
          <a:p>
            <a:pPr>
              <a:defRPr sz="1500">
                <a:solidFill>
                  <a:srgbClr val="1F2937"/>
                </a:solidFill>
              </a:defRPr>
            </a:pPr>
            <a:r>
              <a:t>In psychographic segmentation, buyers are grouped according to social class, lifestyle, or personality traits.</a:t>
            </a:r>
          </a:p>
          <a:p/>
          <a:p>
            <a:r>
              <a:t>Although this segmentation is not as successful at numerically quantifying consumers as geographic and demographic segmentation, it is increasingly used due to its ability to bring together people with similar behavioral characteristics.</a:t>
            </a:r>
          </a:p>
          <a:p/>
          <a:p>
            <a:r>
              <a:t>For example, consumers who easily adopt innovations can form a meaningful market segment for a firm launching a new product. For instance, Harley Davidson motorcycles target adventurous consumers through market segmentation.</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Behavioral Segmentation</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14</a:t>
            </a:r>
          </a:p>
        </p:txBody>
      </p:sp>
      <p:sp>
        <p:nvSpPr>
          <p:cNvPr id="4" name="TextBox 3"/>
          <p:cNvSpPr txBox="1"/>
          <p:nvPr/>
        </p:nvSpPr>
        <p:spPr>
          <a:xfrm>
            <a:off x="731520" y="1463040"/>
            <a:ext cx="10698480" cy="4754880"/>
          </a:xfrm>
          <a:prstGeom prst="rect">
            <a:avLst/>
          </a:prstGeom>
          <a:noFill/>
        </p:spPr>
        <p:txBody>
          <a:bodyPr wrap="square">
            <a:spAutoFit/>
          </a:bodyPr>
          <a:lstStyle/>
          <a:p>
            <a:pPr>
              <a:defRPr sz="1400">
                <a:solidFill>
                  <a:srgbClr val="1F2937"/>
                </a:solidFill>
              </a:defRPr>
            </a:pPr>
            <a:r>
              <a:t>In segmentation according to buyer behavior: Consumers are segmented based on topics such as benefit, usage level, and usage status.</a:t>
            </a:r>
          </a:p>
          <a:p/>
          <a:p>
            <a:r>
              <a:t>In benefit segmentation, consumers are separated according to the benefit they expect from the product. For example, some bicycle users demand bicycles for weight loss, others for transportation, and another group for entertainment.</a:t>
            </a:r>
          </a:p>
          <a:p/>
          <a:p>
            <a:r>
              <a:t>In usage level segmentation, consumers are grouped by consumption frequency or amount, such as non-users, occasional users, and regular users. For example, a business can create advantages for regular customers such as extra discounts, conveniences, and special sales terms.</a:t>
            </a:r>
          </a:p>
          <a:p/>
          <a:p>
            <a:r>
              <a:t>In loyalty level segmentation, consumers are grouped according to brand loyalty. Some consumers form emotional bonds and develop loyalty toward specific brands, while others see no difference among competing brands.</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365760"/>
            <a:ext cx="9601200" cy="731520"/>
          </a:xfrm>
          <a:prstGeom prst="rect">
            <a:avLst/>
          </a:prstGeom>
          <a:noFill/>
        </p:spPr>
        <p:txBody>
          <a:bodyPr wrap="square">
            <a:spAutoFit/>
          </a:bodyPr>
          <a:lstStyle/>
          <a:p>
            <a:pPr>
              <a:defRPr sz="1100" b="1">
                <a:solidFill>
                  <a:srgbClr val="2563EB"/>
                </a:solidFill>
              </a:defRPr>
            </a:pPr>
            <a:r>
              <a:t>MARKET SEGMENTATION</a:t>
            </a:r>
          </a:p>
          <a:p>
            <a:pPr>
              <a:defRPr sz="2200" b="1">
                <a:solidFill>
                  <a:srgbClr val="1E40AF"/>
                </a:solidFill>
              </a:defRPr>
            </a:pPr>
            <a:r>
              <a:t>Criteria for Effective Market Segmentation</a:t>
            </a:r>
          </a:p>
        </p:txBody>
      </p:sp>
      <p:sp>
        <p:nvSpPr>
          <p:cNvPr id="3" name="TextBox 2"/>
          <p:cNvSpPr txBox="1"/>
          <p:nvPr/>
        </p:nvSpPr>
        <p:spPr>
          <a:xfrm>
            <a:off x="10789920" y="365760"/>
            <a:ext cx="731520" cy="457200"/>
          </a:xfrm>
          <a:prstGeom prst="rect">
            <a:avLst/>
          </a:prstGeom>
          <a:noFill/>
        </p:spPr>
        <p:txBody>
          <a:bodyPr wrap="none">
            <a:spAutoFit/>
          </a:bodyPr>
          <a:lstStyle/>
          <a:p>
            <a:pPr algn="r">
              <a:defRPr sz="1400" b="1">
                <a:solidFill>
                  <a:srgbClr val="6B7280"/>
                </a:solidFill>
              </a:defRPr>
            </a:pPr>
            <a:r>
              <a:t>15</a:t>
            </a:r>
          </a:p>
        </p:txBody>
      </p:sp>
      <p:sp>
        <p:nvSpPr>
          <p:cNvPr id="4" name="TextBox 3"/>
          <p:cNvSpPr txBox="1"/>
          <p:nvPr/>
        </p:nvSpPr>
        <p:spPr>
          <a:xfrm>
            <a:off x="731520" y="1463040"/>
            <a:ext cx="10698480" cy="4754880"/>
          </a:xfrm>
          <a:prstGeom prst="rect">
            <a:avLst/>
          </a:prstGeom>
          <a:noFill/>
        </p:spPr>
        <p:txBody>
          <a:bodyPr wrap="square">
            <a:spAutoFit/>
          </a:bodyPr>
          <a:lstStyle/>
          <a:p>
            <a:pPr>
              <a:defRPr sz="1400">
                <a:solidFill>
                  <a:srgbClr val="1F2937"/>
                </a:solidFill>
              </a:defRPr>
            </a:pPr>
            <a:r>
              <a:t>To perform effective market segmentation, attention should be paid to the presence of the following characteristics:</a:t>
            </a:r>
          </a:p>
          <a:p/>
          <a:p>
            <a:r>
              <a:t>• Measurability: Numerical characteristics of consumer groups resulting from segmentation must be known or at least predictable. Knowing potential consumer counts, purchasing power, and geographic locations is necessary.</a:t>
            </a:r>
          </a:p>
          <a:p/>
          <a:p>
            <a:r>
              <a:t>• Accessibility: Created market segments must be reachable through various marketing tools.</a:t>
            </a:r>
          </a:p>
          <a:p/>
          <a:p>
            <a:r>
              <a:t>• Substantiality (Size): The market segment must be large enough to allow profitable operations. Excessively small markets won't be profitable; overly large markets lead to heterogeneity.</a:t>
            </a:r>
          </a:p>
          <a:p/>
          <a:p>
            <a:r>
              <a:t>• Differentiability: Responses to the product from consumers in created segments must differ. If men and women react identically to a soft drink, gender segmentation is meaningless.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