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49" r:id="rId2"/>
  </p:sldMasterIdLst>
  <p:notesMasterIdLst>
    <p:notesMasterId r:id="rId69"/>
  </p:notesMasterIdLst>
  <p:sldIdLst>
    <p:sldId id="257" r:id="rId3"/>
    <p:sldId id="385" r:id="rId4"/>
    <p:sldId id="258" r:id="rId5"/>
    <p:sldId id="259" r:id="rId6"/>
    <p:sldId id="260" r:id="rId7"/>
    <p:sldId id="261" r:id="rId8"/>
    <p:sldId id="264" r:id="rId9"/>
    <p:sldId id="265" r:id="rId10"/>
    <p:sldId id="266" r:id="rId11"/>
    <p:sldId id="38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83" r:id="rId46"/>
    <p:sldId id="382" r:id="rId47"/>
    <p:sldId id="381" r:id="rId48"/>
    <p:sldId id="303" r:id="rId49"/>
    <p:sldId id="304" r:id="rId50"/>
    <p:sldId id="305" r:id="rId51"/>
    <p:sldId id="368" r:id="rId52"/>
    <p:sldId id="369" r:id="rId53"/>
    <p:sldId id="370" r:id="rId54"/>
    <p:sldId id="371" r:id="rId55"/>
    <p:sldId id="372" r:id="rId56"/>
    <p:sldId id="373" r:id="rId57"/>
    <p:sldId id="374" r:id="rId58"/>
    <p:sldId id="375" r:id="rId59"/>
    <p:sldId id="377" r:id="rId60"/>
    <p:sldId id="308" r:id="rId61"/>
    <p:sldId id="309" r:id="rId62"/>
    <p:sldId id="310" r:id="rId63"/>
    <p:sldId id="311" r:id="rId64"/>
    <p:sldId id="312" r:id="rId65"/>
    <p:sldId id="316" r:id="rId66"/>
    <p:sldId id="317" r:id="rId67"/>
    <p:sldId id="318" r:id="rId6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tr-TR">
              <a:ea typeface="+mn-ea"/>
              <a:cs typeface="Arial" charset="0"/>
            </a:endParaRPr>
          </a:p>
        </p:txBody>
      </p:sp>
      <p:sp>
        <p:nvSpPr>
          <p:cNvPr id="3074" name="Text Box 2"/>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pPr>
              <a:defRPr/>
            </a:pPr>
            <a:endParaRPr lang="tr-TR">
              <a:ea typeface="+mn-ea"/>
              <a:cs typeface="Arial" charset="0"/>
            </a:endParaRPr>
          </a:p>
        </p:txBody>
      </p:sp>
      <p:sp>
        <p:nvSpPr>
          <p:cNvPr id="3075" name="Rectangle 3"/>
          <p:cNvSpPr>
            <a:spLocks noGrp="1" noChangeArrowheads="1"/>
          </p:cNvSpPr>
          <p:nvPr>
            <p:ph type="dt"/>
          </p:nvPr>
        </p:nvSpPr>
        <p:spPr bwMode="auto">
          <a:xfrm>
            <a:off x="3884613" y="0"/>
            <a:ext cx="2970212"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mn-ea"/>
                <a:cs typeface="Arial" charset="0"/>
              </a:defRPr>
            </a:lvl1pPr>
          </a:lstStyle>
          <a:p>
            <a:pPr>
              <a:defRPr/>
            </a:pPr>
            <a:endParaRPr lang="tr-TR"/>
          </a:p>
        </p:txBody>
      </p:sp>
      <p:sp>
        <p:nvSpPr>
          <p:cNvPr id="124933" name="Rectangle 4"/>
          <p:cNvSpPr>
            <a:spLocks noGrp="1" noRot="1" noChangeAspect="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p:spPr>
      </p:sp>
      <p:sp>
        <p:nvSpPr>
          <p:cNvPr id="3077" name="Rectangle 5"/>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tr-TR" noProof="0"/>
          </a:p>
        </p:txBody>
      </p:sp>
      <p:sp>
        <p:nvSpPr>
          <p:cNvPr id="3078" name="Text Box 6"/>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pPr>
              <a:defRPr/>
            </a:pPr>
            <a:endParaRPr lang="tr-TR">
              <a:ea typeface="+mn-ea"/>
              <a:cs typeface="Arial" charset="0"/>
            </a:endParaRPr>
          </a:p>
        </p:txBody>
      </p:sp>
      <p:sp>
        <p:nvSpPr>
          <p:cNvPr id="3079" name="Rectangle 7"/>
          <p:cNvSpPr>
            <a:spLocks noGrp="1" noChangeArrowheads="1"/>
          </p:cNvSpPr>
          <p:nvPr>
            <p:ph type="sldNum"/>
          </p:nvPr>
        </p:nvSpPr>
        <p:spPr bwMode="auto">
          <a:xfrm>
            <a:off x="3884613" y="8685213"/>
            <a:ext cx="2970212"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mn-ea"/>
                <a:cs typeface="Arial" charset="0"/>
              </a:defRPr>
            </a:lvl1pPr>
          </a:lstStyle>
          <a:p>
            <a:pPr>
              <a:defRPr/>
            </a:pPr>
            <a:fld id="{954B45D2-95A2-4151-BE6D-D15EC9244482}" type="slidenum">
              <a:rPr lang="tr-TR"/>
              <a:pPr>
                <a:defRPr/>
              </a:pPr>
              <a:t>‹#›</a:t>
            </a:fld>
            <a:endParaRPr lang="tr-TR"/>
          </a:p>
        </p:txBody>
      </p:sp>
    </p:spTree>
    <p:extLst>
      <p:ext uri="{BB962C8B-B14F-4D97-AF65-F5344CB8AC3E}">
        <p14:creationId xmlns:p14="http://schemas.microsoft.com/office/powerpoint/2010/main" val="160654354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p:spPr>
        <p:txBody>
          <a:bodyPr/>
          <a:lstStyle/>
          <a:p>
            <a:fld id="{AF0E1C53-CB42-4847-866A-B54CEA4CE65C}" type="slidenum">
              <a:rPr lang="tr-TR" smtClean="0">
                <a:ea typeface="Microsoft YaHei" charset="-122"/>
              </a:rPr>
              <a:pPr/>
              <a:t>1</a:t>
            </a:fld>
            <a:endParaRPr lang="tr-TR">
              <a:ea typeface="Microsoft YaHei" charset="-122"/>
            </a:endParaRPr>
          </a:p>
        </p:txBody>
      </p:sp>
      <p:sp>
        <p:nvSpPr>
          <p:cNvPr id="12697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698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73322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p:nvPr>
        </p:nvSpPr>
        <p:spPr>
          <a:noFill/>
          <a:ln/>
        </p:spPr>
        <p:txBody>
          <a:bodyPr/>
          <a:lstStyle/>
          <a:p>
            <a:fld id="{26611C98-4048-4475-A0F4-2DCD70CA42A2}" type="slidenum">
              <a:rPr lang="tr-TR" smtClean="0">
                <a:ea typeface="Microsoft YaHei" charset="-122"/>
              </a:rPr>
              <a:pPr/>
              <a:t>11</a:t>
            </a:fld>
            <a:endParaRPr lang="tr-TR">
              <a:ea typeface="Microsoft YaHei" charset="-122"/>
            </a:endParaRPr>
          </a:p>
        </p:txBody>
      </p:sp>
      <p:sp>
        <p:nvSpPr>
          <p:cNvPr id="1372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722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18049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p:nvPr>
        </p:nvSpPr>
        <p:spPr>
          <a:noFill/>
          <a:ln/>
        </p:spPr>
        <p:txBody>
          <a:bodyPr/>
          <a:lstStyle/>
          <a:p>
            <a:fld id="{B7F8815E-7BE4-4F40-B4F6-BCB7704B7E08}" type="slidenum">
              <a:rPr lang="tr-TR" smtClean="0">
                <a:ea typeface="Microsoft YaHei" charset="-122"/>
              </a:rPr>
              <a:pPr/>
              <a:t>12</a:t>
            </a:fld>
            <a:endParaRPr lang="tr-TR">
              <a:ea typeface="Microsoft YaHei" charset="-122"/>
            </a:endParaRPr>
          </a:p>
        </p:txBody>
      </p:sp>
      <p:sp>
        <p:nvSpPr>
          <p:cNvPr id="1382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824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54459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a:ln/>
        </p:spPr>
        <p:txBody>
          <a:bodyPr/>
          <a:lstStyle/>
          <a:p>
            <a:fld id="{C69D9B4C-CA22-4710-8307-BC710C343969}" type="slidenum">
              <a:rPr lang="tr-TR" smtClean="0">
                <a:ea typeface="Microsoft YaHei" charset="-122"/>
              </a:rPr>
              <a:pPr/>
              <a:t>13</a:t>
            </a:fld>
            <a:endParaRPr lang="tr-TR">
              <a:ea typeface="Microsoft YaHei" charset="-122"/>
            </a:endParaRPr>
          </a:p>
        </p:txBody>
      </p:sp>
      <p:sp>
        <p:nvSpPr>
          <p:cNvPr id="1392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926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76698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7"/>
          <p:cNvSpPr>
            <a:spLocks noGrp="1" noChangeArrowheads="1"/>
          </p:cNvSpPr>
          <p:nvPr>
            <p:ph type="sldNum" sz="quarter"/>
          </p:nvPr>
        </p:nvSpPr>
        <p:spPr>
          <a:noFill/>
          <a:ln/>
        </p:spPr>
        <p:txBody>
          <a:bodyPr/>
          <a:lstStyle/>
          <a:p>
            <a:fld id="{E360D53B-B641-4CDA-903A-2329F2A9991C}" type="slidenum">
              <a:rPr lang="tr-TR" smtClean="0">
                <a:ea typeface="Microsoft YaHei" charset="-122"/>
              </a:rPr>
              <a:pPr/>
              <a:t>14</a:t>
            </a:fld>
            <a:endParaRPr lang="tr-TR">
              <a:ea typeface="Microsoft YaHei" charset="-122"/>
            </a:endParaRPr>
          </a:p>
        </p:txBody>
      </p:sp>
      <p:sp>
        <p:nvSpPr>
          <p:cNvPr id="1402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029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860771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p:nvPr>
        </p:nvSpPr>
        <p:spPr>
          <a:noFill/>
          <a:ln/>
        </p:spPr>
        <p:txBody>
          <a:bodyPr/>
          <a:lstStyle/>
          <a:p>
            <a:fld id="{9D7B53B8-B035-4E06-8465-E52E32DACC45}" type="slidenum">
              <a:rPr lang="tr-TR" smtClean="0">
                <a:ea typeface="Microsoft YaHei" charset="-122"/>
              </a:rPr>
              <a:pPr/>
              <a:t>15</a:t>
            </a:fld>
            <a:endParaRPr lang="tr-TR">
              <a:ea typeface="Microsoft YaHei" charset="-122"/>
            </a:endParaRPr>
          </a:p>
        </p:txBody>
      </p:sp>
      <p:sp>
        <p:nvSpPr>
          <p:cNvPr id="1413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131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06693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7"/>
          <p:cNvSpPr>
            <a:spLocks noGrp="1" noChangeArrowheads="1"/>
          </p:cNvSpPr>
          <p:nvPr>
            <p:ph type="sldNum" sz="quarter"/>
          </p:nvPr>
        </p:nvSpPr>
        <p:spPr>
          <a:noFill/>
          <a:ln/>
        </p:spPr>
        <p:txBody>
          <a:bodyPr/>
          <a:lstStyle/>
          <a:p>
            <a:fld id="{9EE6CB5E-4263-475F-87DC-005C36238B99}" type="slidenum">
              <a:rPr lang="tr-TR" smtClean="0">
                <a:ea typeface="Microsoft YaHei" charset="-122"/>
              </a:rPr>
              <a:pPr/>
              <a:t>16</a:t>
            </a:fld>
            <a:endParaRPr lang="tr-TR">
              <a:ea typeface="Microsoft YaHei" charset="-122"/>
            </a:endParaRPr>
          </a:p>
        </p:txBody>
      </p:sp>
      <p:sp>
        <p:nvSpPr>
          <p:cNvPr id="1423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234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82685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7"/>
          <p:cNvSpPr>
            <a:spLocks noGrp="1" noChangeArrowheads="1"/>
          </p:cNvSpPr>
          <p:nvPr>
            <p:ph type="sldNum" sz="quarter"/>
          </p:nvPr>
        </p:nvSpPr>
        <p:spPr>
          <a:noFill/>
          <a:ln/>
        </p:spPr>
        <p:txBody>
          <a:bodyPr/>
          <a:lstStyle/>
          <a:p>
            <a:fld id="{D709C5A3-9DA7-4D69-9D7B-2287329903B9}" type="slidenum">
              <a:rPr lang="tr-TR" smtClean="0">
                <a:ea typeface="Microsoft YaHei" charset="-122"/>
              </a:rPr>
              <a:pPr/>
              <a:t>17</a:t>
            </a:fld>
            <a:endParaRPr lang="tr-TR">
              <a:ea typeface="Microsoft YaHei" charset="-122"/>
            </a:endParaRPr>
          </a:p>
        </p:txBody>
      </p:sp>
      <p:sp>
        <p:nvSpPr>
          <p:cNvPr id="1433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336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36039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7"/>
          <p:cNvSpPr>
            <a:spLocks noGrp="1" noChangeArrowheads="1"/>
          </p:cNvSpPr>
          <p:nvPr>
            <p:ph type="sldNum" sz="quarter"/>
          </p:nvPr>
        </p:nvSpPr>
        <p:spPr>
          <a:noFill/>
          <a:ln/>
        </p:spPr>
        <p:txBody>
          <a:bodyPr/>
          <a:lstStyle/>
          <a:p>
            <a:fld id="{5A629557-ACA5-49F0-BCAA-D7D38928A35A}" type="slidenum">
              <a:rPr lang="tr-TR" smtClean="0">
                <a:ea typeface="Microsoft YaHei" charset="-122"/>
              </a:rPr>
              <a:pPr/>
              <a:t>18</a:t>
            </a:fld>
            <a:endParaRPr lang="tr-TR">
              <a:ea typeface="Microsoft YaHei" charset="-122"/>
            </a:endParaRPr>
          </a:p>
        </p:txBody>
      </p:sp>
      <p:sp>
        <p:nvSpPr>
          <p:cNvPr id="1443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438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4058112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p:nvPr>
        </p:nvSpPr>
        <p:spPr>
          <a:noFill/>
          <a:ln/>
        </p:spPr>
        <p:txBody>
          <a:bodyPr/>
          <a:lstStyle/>
          <a:p>
            <a:fld id="{236763D1-783E-4179-BF0E-9EEE279BDA01}" type="slidenum">
              <a:rPr lang="tr-TR" smtClean="0">
                <a:ea typeface="Microsoft YaHei" charset="-122"/>
              </a:rPr>
              <a:pPr/>
              <a:t>19</a:t>
            </a:fld>
            <a:endParaRPr lang="tr-TR">
              <a:ea typeface="Microsoft YaHei" charset="-122"/>
            </a:endParaRPr>
          </a:p>
        </p:txBody>
      </p:sp>
      <p:sp>
        <p:nvSpPr>
          <p:cNvPr id="1454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541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79583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7"/>
          <p:cNvSpPr>
            <a:spLocks noGrp="1" noChangeArrowheads="1"/>
          </p:cNvSpPr>
          <p:nvPr>
            <p:ph type="sldNum" sz="quarter"/>
          </p:nvPr>
        </p:nvSpPr>
        <p:spPr>
          <a:noFill/>
          <a:ln/>
        </p:spPr>
        <p:txBody>
          <a:bodyPr/>
          <a:lstStyle/>
          <a:p>
            <a:fld id="{F57742C6-273E-4FBB-9A66-2C5D4194470E}" type="slidenum">
              <a:rPr lang="tr-TR" smtClean="0">
                <a:ea typeface="Microsoft YaHei" charset="-122"/>
              </a:rPr>
              <a:pPr/>
              <a:t>20</a:t>
            </a:fld>
            <a:endParaRPr lang="tr-TR">
              <a:ea typeface="Microsoft YaHei" charset="-122"/>
            </a:endParaRPr>
          </a:p>
        </p:txBody>
      </p:sp>
      <p:sp>
        <p:nvSpPr>
          <p:cNvPr id="1464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643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88165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p:nvPr>
        </p:nvSpPr>
        <p:spPr>
          <a:noFill/>
          <a:ln/>
        </p:spPr>
        <p:txBody>
          <a:bodyPr/>
          <a:lstStyle/>
          <a:p>
            <a:fld id="{37ADA7C8-8EEF-41FA-8128-1EAF18AD0AD1}" type="slidenum">
              <a:rPr lang="tr-TR" smtClean="0">
                <a:ea typeface="Microsoft YaHei" charset="-122"/>
              </a:rPr>
              <a:pPr/>
              <a:t>2</a:t>
            </a:fld>
            <a:endParaRPr lang="tr-TR">
              <a:ea typeface="Microsoft YaHei" charset="-122"/>
            </a:endParaRPr>
          </a:p>
        </p:txBody>
      </p:sp>
      <p:sp>
        <p:nvSpPr>
          <p:cNvPr id="1331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312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100924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7"/>
          <p:cNvSpPr>
            <a:spLocks noGrp="1" noChangeArrowheads="1"/>
          </p:cNvSpPr>
          <p:nvPr>
            <p:ph type="sldNum" sz="quarter"/>
          </p:nvPr>
        </p:nvSpPr>
        <p:spPr>
          <a:noFill/>
          <a:ln/>
        </p:spPr>
        <p:txBody>
          <a:bodyPr/>
          <a:lstStyle/>
          <a:p>
            <a:fld id="{ACAB4EF4-0A7C-4C1D-8BF2-3CD9B84676B9}" type="slidenum">
              <a:rPr lang="tr-TR" smtClean="0">
                <a:ea typeface="Microsoft YaHei" charset="-122"/>
              </a:rPr>
              <a:pPr/>
              <a:t>21</a:t>
            </a:fld>
            <a:endParaRPr lang="tr-TR">
              <a:ea typeface="Microsoft YaHei" charset="-122"/>
            </a:endParaRPr>
          </a:p>
        </p:txBody>
      </p:sp>
      <p:sp>
        <p:nvSpPr>
          <p:cNvPr id="1474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746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40128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p:cNvSpPr>
            <a:spLocks noGrp="1" noChangeArrowheads="1"/>
          </p:cNvSpPr>
          <p:nvPr>
            <p:ph type="sldNum" sz="quarter"/>
          </p:nvPr>
        </p:nvSpPr>
        <p:spPr>
          <a:noFill/>
          <a:ln/>
        </p:spPr>
        <p:txBody>
          <a:bodyPr/>
          <a:lstStyle/>
          <a:p>
            <a:fld id="{67732AFF-FC3D-49F5-A8D7-FBFF9857B977}" type="slidenum">
              <a:rPr lang="tr-TR" smtClean="0">
                <a:ea typeface="Microsoft YaHei" charset="-122"/>
              </a:rPr>
              <a:pPr/>
              <a:t>22</a:t>
            </a:fld>
            <a:endParaRPr lang="tr-TR">
              <a:ea typeface="Microsoft YaHei" charset="-122"/>
            </a:endParaRPr>
          </a:p>
        </p:txBody>
      </p:sp>
      <p:sp>
        <p:nvSpPr>
          <p:cNvPr id="1484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848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4028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p:nvPr>
        </p:nvSpPr>
        <p:spPr>
          <a:noFill/>
          <a:ln/>
        </p:spPr>
        <p:txBody>
          <a:bodyPr/>
          <a:lstStyle/>
          <a:p>
            <a:fld id="{CF794293-E132-4F22-A793-CE2E30A0C611}" type="slidenum">
              <a:rPr lang="tr-TR" smtClean="0">
                <a:ea typeface="Microsoft YaHei" charset="-122"/>
              </a:rPr>
              <a:pPr/>
              <a:t>23</a:t>
            </a:fld>
            <a:endParaRPr lang="tr-TR">
              <a:ea typeface="Microsoft YaHei" charset="-122"/>
            </a:endParaRPr>
          </a:p>
        </p:txBody>
      </p:sp>
      <p:sp>
        <p:nvSpPr>
          <p:cNvPr id="1495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4950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60852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p:cNvSpPr>
            <a:spLocks noGrp="1" noChangeArrowheads="1"/>
          </p:cNvSpPr>
          <p:nvPr>
            <p:ph type="sldNum" sz="quarter"/>
          </p:nvPr>
        </p:nvSpPr>
        <p:spPr>
          <a:noFill/>
          <a:ln/>
        </p:spPr>
        <p:txBody>
          <a:bodyPr/>
          <a:lstStyle/>
          <a:p>
            <a:fld id="{64C990E6-910E-4D4B-BAF7-ECF193EA1B25}" type="slidenum">
              <a:rPr lang="tr-TR" smtClean="0">
                <a:ea typeface="Microsoft YaHei" charset="-122"/>
              </a:rPr>
              <a:pPr/>
              <a:t>24</a:t>
            </a:fld>
            <a:endParaRPr lang="tr-TR">
              <a:ea typeface="Microsoft YaHei" charset="-122"/>
            </a:endParaRPr>
          </a:p>
        </p:txBody>
      </p:sp>
      <p:sp>
        <p:nvSpPr>
          <p:cNvPr id="150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053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190968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7"/>
          <p:cNvSpPr>
            <a:spLocks noGrp="1" noChangeArrowheads="1"/>
          </p:cNvSpPr>
          <p:nvPr>
            <p:ph type="sldNum" sz="quarter"/>
          </p:nvPr>
        </p:nvSpPr>
        <p:spPr>
          <a:noFill/>
          <a:ln/>
        </p:spPr>
        <p:txBody>
          <a:bodyPr/>
          <a:lstStyle/>
          <a:p>
            <a:fld id="{DD8BA04C-B177-4040-85B3-DE9B69BF4C60}" type="slidenum">
              <a:rPr lang="tr-TR" smtClean="0">
                <a:ea typeface="Microsoft YaHei" charset="-122"/>
              </a:rPr>
              <a:pPr/>
              <a:t>25</a:t>
            </a:fld>
            <a:endParaRPr lang="tr-TR">
              <a:ea typeface="Microsoft YaHei" charset="-122"/>
            </a:endParaRPr>
          </a:p>
        </p:txBody>
      </p:sp>
      <p:sp>
        <p:nvSpPr>
          <p:cNvPr id="1515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155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95415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p:nvPr>
        </p:nvSpPr>
        <p:spPr>
          <a:noFill/>
          <a:ln/>
        </p:spPr>
        <p:txBody>
          <a:bodyPr/>
          <a:lstStyle/>
          <a:p>
            <a:fld id="{5A351618-8C97-4A69-A3EE-54A466742FE0}" type="slidenum">
              <a:rPr lang="tr-TR" smtClean="0">
                <a:ea typeface="Microsoft YaHei" charset="-122"/>
              </a:rPr>
              <a:pPr/>
              <a:t>26</a:t>
            </a:fld>
            <a:endParaRPr lang="tr-TR">
              <a:ea typeface="Microsoft YaHei" charset="-122"/>
            </a:endParaRPr>
          </a:p>
        </p:txBody>
      </p:sp>
      <p:sp>
        <p:nvSpPr>
          <p:cNvPr id="15257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258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11900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a:spLocks noGrp="1" noChangeArrowheads="1"/>
          </p:cNvSpPr>
          <p:nvPr>
            <p:ph type="sldNum" sz="quarter"/>
          </p:nvPr>
        </p:nvSpPr>
        <p:spPr>
          <a:noFill/>
          <a:ln/>
        </p:spPr>
        <p:txBody>
          <a:bodyPr/>
          <a:lstStyle/>
          <a:p>
            <a:fld id="{13CC333D-DAB1-4960-9DB5-AF53A0619441}" type="slidenum">
              <a:rPr lang="tr-TR" smtClean="0">
                <a:ea typeface="Microsoft YaHei" charset="-122"/>
              </a:rPr>
              <a:pPr/>
              <a:t>27</a:t>
            </a:fld>
            <a:endParaRPr lang="tr-TR">
              <a:ea typeface="Microsoft YaHei" charset="-122"/>
            </a:endParaRPr>
          </a:p>
        </p:txBody>
      </p:sp>
      <p:sp>
        <p:nvSpPr>
          <p:cNvPr id="1536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360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533569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p:nvPr>
        </p:nvSpPr>
        <p:spPr>
          <a:noFill/>
          <a:ln/>
        </p:spPr>
        <p:txBody>
          <a:bodyPr/>
          <a:lstStyle/>
          <a:p>
            <a:fld id="{1AD42B9D-92A5-4867-992A-59C762F50AC8}" type="slidenum">
              <a:rPr lang="tr-TR" smtClean="0">
                <a:ea typeface="Microsoft YaHei" charset="-122"/>
              </a:rPr>
              <a:pPr/>
              <a:t>28</a:t>
            </a:fld>
            <a:endParaRPr lang="tr-TR">
              <a:ea typeface="Microsoft YaHei" charset="-122"/>
            </a:endParaRPr>
          </a:p>
        </p:txBody>
      </p:sp>
      <p:sp>
        <p:nvSpPr>
          <p:cNvPr id="1546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462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77433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p:spPr>
        <p:txBody>
          <a:bodyPr/>
          <a:lstStyle/>
          <a:p>
            <a:fld id="{7B374277-BCA6-4ED8-9513-2CE741FC107B}" type="slidenum">
              <a:rPr lang="tr-TR" smtClean="0">
                <a:ea typeface="Microsoft YaHei" charset="-122"/>
              </a:rPr>
              <a:pPr/>
              <a:t>29</a:t>
            </a:fld>
            <a:endParaRPr lang="tr-TR">
              <a:ea typeface="Microsoft YaHei" charset="-122"/>
            </a:endParaRPr>
          </a:p>
        </p:txBody>
      </p:sp>
      <p:sp>
        <p:nvSpPr>
          <p:cNvPr id="1556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565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152329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p:cNvSpPr>
            <a:spLocks noGrp="1" noChangeArrowheads="1"/>
          </p:cNvSpPr>
          <p:nvPr>
            <p:ph type="sldNum" sz="quarter"/>
          </p:nvPr>
        </p:nvSpPr>
        <p:spPr>
          <a:noFill/>
          <a:ln/>
        </p:spPr>
        <p:txBody>
          <a:bodyPr/>
          <a:lstStyle/>
          <a:p>
            <a:fld id="{30E15DAA-E51C-4DA1-BE9A-B0721D77CF58}" type="slidenum">
              <a:rPr lang="tr-TR" smtClean="0">
                <a:ea typeface="Microsoft YaHei" charset="-122"/>
              </a:rPr>
              <a:pPr/>
              <a:t>30</a:t>
            </a:fld>
            <a:endParaRPr lang="tr-TR">
              <a:ea typeface="Microsoft YaHei" charset="-122"/>
            </a:endParaRPr>
          </a:p>
        </p:txBody>
      </p:sp>
      <p:sp>
        <p:nvSpPr>
          <p:cNvPr id="1566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667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22642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p:nvPr>
        </p:nvSpPr>
        <p:spPr>
          <a:noFill/>
          <a:ln/>
        </p:spPr>
        <p:txBody>
          <a:bodyPr/>
          <a:lstStyle/>
          <a:p>
            <a:fld id="{E264E018-D8E4-42A1-94C4-022272420BA9}" type="slidenum">
              <a:rPr lang="tr-TR" smtClean="0">
                <a:ea typeface="Microsoft YaHei" charset="-122"/>
              </a:rPr>
              <a:pPr/>
              <a:t>3</a:t>
            </a:fld>
            <a:endParaRPr lang="tr-TR">
              <a:ea typeface="Microsoft YaHei" charset="-122"/>
            </a:endParaRPr>
          </a:p>
        </p:txBody>
      </p:sp>
      <p:sp>
        <p:nvSpPr>
          <p:cNvPr id="1280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800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274811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7"/>
          <p:cNvSpPr>
            <a:spLocks noGrp="1" noChangeArrowheads="1"/>
          </p:cNvSpPr>
          <p:nvPr>
            <p:ph type="sldNum" sz="quarter"/>
          </p:nvPr>
        </p:nvSpPr>
        <p:spPr>
          <a:noFill/>
          <a:ln/>
        </p:spPr>
        <p:txBody>
          <a:bodyPr/>
          <a:lstStyle/>
          <a:p>
            <a:fld id="{682FEF5D-945E-4E90-AC3C-00561B0C2FAF}" type="slidenum">
              <a:rPr lang="tr-TR" smtClean="0">
                <a:ea typeface="Microsoft YaHei" charset="-122"/>
              </a:rPr>
              <a:pPr/>
              <a:t>31</a:t>
            </a:fld>
            <a:endParaRPr lang="tr-TR">
              <a:ea typeface="Microsoft YaHei" charset="-122"/>
            </a:endParaRPr>
          </a:p>
        </p:txBody>
      </p:sp>
      <p:sp>
        <p:nvSpPr>
          <p:cNvPr id="1576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770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709201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a:ln/>
        </p:spPr>
        <p:txBody>
          <a:bodyPr/>
          <a:lstStyle/>
          <a:p>
            <a:fld id="{A36D1DFF-AA3E-46D6-B3E0-EB0581DAE83A}" type="slidenum">
              <a:rPr lang="tr-TR" smtClean="0">
                <a:ea typeface="Microsoft YaHei" charset="-122"/>
              </a:rPr>
              <a:pPr/>
              <a:t>32</a:t>
            </a:fld>
            <a:endParaRPr lang="tr-TR">
              <a:ea typeface="Microsoft YaHei" charset="-122"/>
            </a:endParaRPr>
          </a:p>
        </p:txBody>
      </p:sp>
      <p:sp>
        <p:nvSpPr>
          <p:cNvPr id="1597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974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4264989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p:nvPr>
        </p:nvSpPr>
        <p:spPr>
          <a:noFill/>
          <a:ln/>
        </p:spPr>
        <p:txBody>
          <a:bodyPr/>
          <a:lstStyle/>
          <a:p>
            <a:fld id="{18DA5894-DFFA-434E-A8A2-EC1EA982C6BC}" type="slidenum">
              <a:rPr lang="tr-TR" smtClean="0">
                <a:ea typeface="Microsoft YaHei" charset="-122"/>
              </a:rPr>
              <a:pPr/>
              <a:t>33</a:t>
            </a:fld>
            <a:endParaRPr lang="tr-TR">
              <a:ea typeface="Microsoft YaHei" charset="-122"/>
            </a:endParaRPr>
          </a:p>
        </p:txBody>
      </p:sp>
      <p:sp>
        <p:nvSpPr>
          <p:cNvPr id="160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077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28330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p:nvPr>
        </p:nvSpPr>
        <p:spPr>
          <a:noFill/>
          <a:ln/>
        </p:spPr>
        <p:txBody>
          <a:bodyPr/>
          <a:lstStyle/>
          <a:p>
            <a:fld id="{B1EC22B3-84A3-406F-A893-217794B5ED18}" type="slidenum">
              <a:rPr lang="tr-TR" smtClean="0">
                <a:ea typeface="Microsoft YaHei" charset="-122"/>
              </a:rPr>
              <a:pPr/>
              <a:t>34</a:t>
            </a:fld>
            <a:endParaRPr lang="tr-TR">
              <a:ea typeface="Microsoft YaHei" charset="-122"/>
            </a:endParaRPr>
          </a:p>
        </p:txBody>
      </p:sp>
      <p:sp>
        <p:nvSpPr>
          <p:cNvPr id="1617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179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566157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7"/>
          <p:cNvSpPr>
            <a:spLocks noGrp="1" noChangeArrowheads="1"/>
          </p:cNvSpPr>
          <p:nvPr>
            <p:ph type="sldNum" sz="quarter"/>
          </p:nvPr>
        </p:nvSpPr>
        <p:spPr>
          <a:noFill/>
          <a:ln/>
        </p:spPr>
        <p:txBody>
          <a:bodyPr/>
          <a:lstStyle/>
          <a:p>
            <a:fld id="{273FAA99-EF04-4CC5-899C-6EC1FCB720B7}" type="slidenum">
              <a:rPr lang="tr-TR" smtClean="0">
                <a:ea typeface="Microsoft YaHei" charset="-122"/>
              </a:rPr>
              <a:pPr/>
              <a:t>35</a:t>
            </a:fld>
            <a:endParaRPr lang="tr-TR">
              <a:ea typeface="Microsoft YaHei" charset="-122"/>
            </a:endParaRPr>
          </a:p>
        </p:txBody>
      </p:sp>
      <p:sp>
        <p:nvSpPr>
          <p:cNvPr id="162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282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563955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7"/>
          <p:cNvSpPr>
            <a:spLocks noGrp="1" noChangeArrowheads="1"/>
          </p:cNvSpPr>
          <p:nvPr>
            <p:ph type="sldNum" sz="quarter"/>
          </p:nvPr>
        </p:nvSpPr>
        <p:spPr>
          <a:noFill/>
          <a:ln/>
        </p:spPr>
        <p:txBody>
          <a:bodyPr/>
          <a:lstStyle/>
          <a:p>
            <a:fld id="{41C8A237-E848-4848-BD14-53440A1A8120}" type="slidenum">
              <a:rPr lang="tr-TR" smtClean="0">
                <a:ea typeface="Microsoft YaHei" charset="-122"/>
              </a:rPr>
              <a:pPr/>
              <a:t>36</a:t>
            </a:fld>
            <a:endParaRPr lang="tr-TR">
              <a:ea typeface="Microsoft YaHei" charset="-122"/>
            </a:endParaRPr>
          </a:p>
        </p:txBody>
      </p:sp>
      <p:sp>
        <p:nvSpPr>
          <p:cNvPr id="1638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384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072768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7"/>
          <p:cNvSpPr>
            <a:spLocks noGrp="1" noChangeArrowheads="1"/>
          </p:cNvSpPr>
          <p:nvPr>
            <p:ph type="sldNum" sz="quarter"/>
          </p:nvPr>
        </p:nvSpPr>
        <p:spPr>
          <a:noFill/>
          <a:ln/>
        </p:spPr>
        <p:txBody>
          <a:bodyPr/>
          <a:lstStyle/>
          <a:p>
            <a:fld id="{93D59307-FE83-4164-A338-3CEFCB407CB8}" type="slidenum">
              <a:rPr lang="tr-TR" smtClean="0">
                <a:ea typeface="Microsoft YaHei" charset="-122"/>
              </a:rPr>
              <a:pPr/>
              <a:t>37</a:t>
            </a:fld>
            <a:endParaRPr lang="tr-TR">
              <a:ea typeface="Microsoft YaHei" charset="-122"/>
            </a:endParaRPr>
          </a:p>
        </p:txBody>
      </p:sp>
      <p:sp>
        <p:nvSpPr>
          <p:cNvPr id="1648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486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4030463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p:nvPr>
        </p:nvSpPr>
        <p:spPr>
          <a:noFill/>
          <a:ln/>
        </p:spPr>
        <p:txBody>
          <a:bodyPr/>
          <a:lstStyle/>
          <a:p>
            <a:fld id="{A523FC89-A816-475C-8531-67E9D2F58105}" type="slidenum">
              <a:rPr lang="tr-TR" smtClean="0">
                <a:ea typeface="Microsoft YaHei" charset="-122"/>
              </a:rPr>
              <a:pPr/>
              <a:t>38</a:t>
            </a:fld>
            <a:endParaRPr lang="tr-TR">
              <a:ea typeface="Microsoft YaHei" charset="-122"/>
            </a:endParaRPr>
          </a:p>
        </p:txBody>
      </p:sp>
      <p:sp>
        <p:nvSpPr>
          <p:cNvPr id="1658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589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791525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7"/>
          <p:cNvSpPr>
            <a:spLocks noGrp="1" noChangeArrowheads="1"/>
          </p:cNvSpPr>
          <p:nvPr>
            <p:ph type="sldNum" sz="quarter"/>
          </p:nvPr>
        </p:nvSpPr>
        <p:spPr>
          <a:noFill/>
          <a:ln/>
        </p:spPr>
        <p:txBody>
          <a:bodyPr/>
          <a:lstStyle/>
          <a:p>
            <a:fld id="{DDCB808C-E3FF-4C66-8768-A46BFB3B7C16}" type="slidenum">
              <a:rPr lang="tr-TR" smtClean="0">
                <a:ea typeface="Microsoft YaHei" charset="-122"/>
              </a:rPr>
              <a:pPr/>
              <a:t>39</a:t>
            </a:fld>
            <a:endParaRPr lang="tr-TR">
              <a:ea typeface="Microsoft YaHei" charset="-122"/>
            </a:endParaRPr>
          </a:p>
        </p:txBody>
      </p:sp>
      <p:sp>
        <p:nvSpPr>
          <p:cNvPr id="1669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691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580284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7"/>
          <p:cNvSpPr>
            <a:spLocks noGrp="1" noChangeArrowheads="1"/>
          </p:cNvSpPr>
          <p:nvPr>
            <p:ph type="sldNum" sz="quarter"/>
          </p:nvPr>
        </p:nvSpPr>
        <p:spPr>
          <a:noFill/>
          <a:ln/>
        </p:spPr>
        <p:txBody>
          <a:bodyPr/>
          <a:lstStyle/>
          <a:p>
            <a:fld id="{88C65CCF-4FB6-47CC-A696-AB685ADAE1D3}" type="slidenum">
              <a:rPr lang="tr-TR" smtClean="0">
                <a:ea typeface="Microsoft YaHei" charset="-122"/>
              </a:rPr>
              <a:pPr/>
              <a:t>40</a:t>
            </a:fld>
            <a:endParaRPr lang="tr-TR">
              <a:ea typeface="Microsoft YaHei" charset="-122"/>
            </a:endParaRPr>
          </a:p>
        </p:txBody>
      </p:sp>
      <p:sp>
        <p:nvSpPr>
          <p:cNvPr id="1679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794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75297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a:ln/>
        </p:spPr>
        <p:txBody>
          <a:bodyPr/>
          <a:lstStyle/>
          <a:p>
            <a:fld id="{318EE510-419E-4547-809D-11281AF1708B}" type="slidenum">
              <a:rPr lang="tr-TR" smtClean="0">
                <a:ea typeface="Microsoft YaHei" charset="-122"/>
              </a:rPr>
              <a:pPr/>
              <a:t>4</a:t>
            </a:fld>
            <a:endParaRPr lang="tr-TR">
              <a:ea typeface="Microsoft YaHei" charset="-122"/>
            </a:endParaRPr>
          </a:p>
        </p:txBody>
      </p:sp>
      <p:sp>
        <p:nvSpPr>
          <p:cNvPr id="1290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902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4166774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7"/>
          <p:cNvSpPr>
            <a:spLocks noGrp="1" noChangeArrowheads="1"/>
          </p:cNvSpPr>
          <p:nvPr>
            <p:ph type="sldNum" sz="quarter"/>
          </p:nvPr>
        </p:nvSpPr>
        <p:spPr>
          <a:noFill/>
          <a:ln/>
        </p:spPr>
        <p:txBody>
          <a:bodyPr/>
          <a:lstStyle/>
          <a:p>
            <a:fld id="{798DE5CE-CF65-4BF0-BAC7-986618B46B50}" type="slidenum">
              <a:rPr lang="tr-TR" smtClean="0">
                <a:ea typeface="Microsoft YaHei" charset="-122"/>
              </a:rPr>
              <a:pPr/>
              <a:t>41</a:t>
            </a:fld>
            <a:endParaRPr lang="tr-TR">
              <a:ea typeface="Microsoft YaHei" charset="-122"/>
            </a:endParaRPr>
          </a:p>
        </p:txBody>
      </p:sp>
      <p:sp>
        <p:nvSpPr>
          <p:cNvPr id="1689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896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340415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7"/>
          <p:cNvSpPr>
            <a:spLocks noGrp="1" noChangeArrowheads="1"/>
          </p:cNvSpPr>
          <p:nvPr>
            <p:ph type="sldNum" sz="quarter"/>
          </p:nvPr>
        </p:nvSpPr>
        <p:spPr>
          <a:noFill/>
          <a:ln/>
        </p:spPr>
        <p:txBody>
          <a:bodyPr/>
          <a:lstStyle/>
          <a:p>
            <a:fld id="{4FFEE689-8D42-4DDE-8806-1BF7F1375747}" type="slidenum">
              <a:rPr lang="tr-TR" smtClean="0">
                <a:ea typeface="Microsoft YaHei" charset="-122"/>
              </a:rPr>
              <a:pPr/>
              <a:t>42</a:t>
            </a:fld>
            <a:endParaRPr lang="tr-TR">
              <a:ea typeface="Microsoft YaHei" charset="-122"/>
            </a:endParaRPr>
          </a:p>
        </p:txBody>
      </p:sp>
      <p:sp>
        <p:nvSpPr>
          <p:cNvPr id="1699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998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318213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7"/>
          <p:cNvSpPr>
            <a:spLocks noGrp="1" noChangeArrowheads="1"/>
          </p:cNvSpPr>
          <p:nvPr>
            <p:ph type="sldNum" sz="quarter"/>
          </p:nvPr>
        </p:nvSpPr>
        <p:spPr>
          <a:noFill/>
          <a:ln/>
        </p:spPr>
        <p:txBody>
          <a:bodyPr/>
          <a:lstStyle/>
          <a:p>
            <a:fld id="{3774FBEE-E3EE-4845-AE76-321E6472BC01}" type="slidenum">
              <a:rPr lang="tr-TR" smtClean="0">
                <a:ea typeface="Microsoft YaHei" charset="-122"/>
              </a:rPr>
              <a:pPr/>
              <a:t>43</a:t>
            </a:fld>
            <a:endParaRPr lang="tr-TR">
              <a:ea typeface="Microsoft YaHei" charset="-122"/>
            </a:endParaRPr>
          </a:p>
        </p:txBody>
      </p:sp>
      <p:sp>
        <p:nvSpPr>
          <p:cNvPr id="1710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101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312872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7"/>
          <p:cNvSpPr>
            <a:spLocks noGrp="1" noChangeArrowheads="1"/>
          </p:cNvSpPr>
          <p:nvPr>
            <p:ph type="sldNum" sz="quarter"/>
          </p:nvPr>
        </p:nvSpPr>
        <p:spPr>
          <a:noFill/>
          <a:ln/>
        </p:spPr>
        <p:txBody>
          <a:bodyPr/>
          <a:lstStyle/>
          <a:p>
            <a:fld id="{1A38E652-809C-47ED-B866-6BC194A42D9D}" type="slidenum">
              <a:rPr lang="tr-TR" smtClean="0">
                <a:ea typeface="Microsoft YaHei" charset="-122"/>
              </a:rPr>
              <a:pPr/>
              <a:t>44</a:t>
            </a:fld>
            <a:endParaRPr lang="tr-TR">
              <a:ea typeface="Microsoft YaHei" charset="-122"/>
            </a:endParaRPr>
          </a:p>
        </p:txBody>
      </p:sp>
      <p:sp>
        <p:nvSpPr>
          <p:cNvPr id="1720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203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849649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7"/>
          <p:cNvSpPr>
            <a:spLocks noGrp="1" noChangeArrowheads="1"/>
          </p:cNvSpPr>
          <p:nvPr>
            <p:ph type="sldNum" sz="quarter"/>
          </p:nvPr>
        </p:nvSpPr>
        <p:spPr>
          <a:noFill/>
          <a:ln/>
        </p:spPr>
        <p:txBody>
          <a:bodyPr/>
          <a:lstStyle/>
          <a:p>
            <a:fld id="{1A38E652-809C-47ED-B866-6BC194A42D9D}" type="slidenum">
              <a:rPr lang="tr-TR" smtClean="0">
                <a:ea typeface="Microsoft YaHei" charset="-122"/>
              </a:rPr>
              <a:pPr/>
              <a:t>45</a:t>
            </a:fld>
            <a:endParaRPr lang="tr-TR">
              <a:ea typeface="Microsoft YaHei" charset="-122"/>
            </a:endParaRPr>
          </a:p>
        </p:txBody>
      </p:sp>
      <p:sp>
        <p:nvSpPr>
          <p:cNvPr id="1720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203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505553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7"/>
          <p:cNvSpPr>
            <a:spLocks noGrp="1" noChangeArrowheads="1"/>
          </p:cNvSpPr>
          <p:nvPr>
            <p:ph type="sldNum" sz="quarter"/>
          </p:nvPr>
        </p:nvSpPr>
        <p:spPr>
          <a:noFill/>
          <a:ln/>
        </p:spPr>
        <p:txBody>
          <a:bodyPr/>
          <a:lstStyle/>
          <a:p>
            <a:fld id="{CE02246A-DDD3-42AA-8D06-DD34170BCD54}" type="slidenum">
              <a:rPr lang="tr-TR" smtClean="0">
                <a:ea typeface="Microsoft YaHei" charset="-122"/>
              </a:rPr>
              <a:pPr/>
              <a:t>46</a:t>
            </a:fld>
            <a:endParaRPr lang="tr-TR">
              <a:ea typeface="Microsoft YaHei" charset="-122"/>
            </a:endParaRPr>
          </a:p>
        </p:txBody>
      </p:sp>
      <p:sp>
        <p:nvSpPr>
          <p:cNvPr id="1730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306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526992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7"/>
          <p:cNvSpPr>
            <a:spLocks noGrp="1" noChangeArrowheads="1"/>
          </p:cNvSpPr>
          <p:nvPr>
            <p:ph type="sldNum" sz="quarter"/>
          </p:nvPr>
        </p:nvSpPr>
        <p:spPr>
          <a:noFill/>
          <a:ln/>
        </p:spPr>
        <p:txBody>
          <a:bodyPr/>
          <a:lstStyle/>
          <a:p>
            <a:fld id="{D3824594-4A63-43B7-93C5-5339EFFE5F52}" type="slidenum">
              <a:rPr lang="tr-TR" smtClean="0">
                <a:ea typeface="Microsoft YaHei" charset="-122"/>
              </a:rPr>
              <a:pPr/>
              <a:t>47</a:t>
            </a:fld>
            <a:endParaRPr lang="tr-TR">
              <a:ea typeface="Microsoft YaHei" charset="-122"/>
            </a:endParaRPr>
          </a:p>
        </p:txBody>
      </p:sp>
      <p:sp>
        <p:nvSpPr>
          <p:cNvPr id="1740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408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052024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7"/>
          <p:cNvSpPr>
            <a:spLocks noGrp="1" noChangeArrowheads="1"/>
          </p:cNvSpPr>
          <p:nvPr>
            <p:ph type="sldNum" sz="quarter"/>
          </p:nvPr>
        </p:nvSpPr>
        <p:spPr>
          <a:noFill/>
          <a:ln/>
        </p:spPr>
        <p:txBody>
          <a:bodyPr/>
          <a:lstStyle/>
          <a:p>
            <a:fld id="{0502DE0B-393C-4AC8-9AB3-577B58D9F261}" type="slidenum">
              <a:rPr lang="tr-TR" smtClean="0">
                <a:ea typeface="Microsoft YaHei" charset="-122"/>
              </a:rPr>
              <a:pPr/>
              <a:t>48</a:t>
            </a:fld>
            <a:endParaRPr lang="tr-TR">
              <a:ea typeface="Microsoft YaHei" charset="-122"/>
            </a:endParaRPr>
          </a:p>
        </p:txBody>
      </p:sp>
      <p:sp>
        <p:nvSpPr>
          <p:cNvPr id="1751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510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45321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7"/>
          <p:cNvSpPr>
            <a:spLocks noGrp="1" noChangeArrowheads="1"/>
          </p:cNvSpPr>
          <p:nvPr>
            <p:ph type="sldNum" sz="quarter"/>
          </p:nvPr>
        </p:nvSpPr>
        <p:spPr>
          <a:noFill/>
          <a:ln/>
        </p:spPr>
        <p:txBody>
          <a:bodyPr/>
          <a:lstStyle/>
          <a:p>
            <a:fld id="{C645F674-7172-4869-AFE1-840EB517744B}" type="slidenum">
              <a:rPr lang="tr-TR" smtClean="0">
                <a:ea typeface="Microsoft YaHei" charset="-122"/>
              </a:rPr>
              <a:pPr/>
              <a:t>49</a:t>
            </a:fld>
            <a:endParaRPr lang="tr-TR">
              <a:ea typeface="Microsoft YaHei" charset="-122"/>
            </a:endParaRPr>
          </a:p>
        </p:txBody>
      </p:sp>
      <p:sp>
        <p:nvSpPr>
          <p:cNvPr id="1761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613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224623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7"/>
          <p:cNvSpPr>
            <a:spLocks noGrp="1" noChangeArrowheads="1"/>
          </p:cNvSpPr>
          <p:nvPr>
            <p:ph type="sldNum" sz="quarter"/>
          </p:nvPr>
        </p:nvSpPr>
        <p:spPr>
          <a:noFill/>
          <a:ln/>
        </p:spPr>
        <p:txBody>
          <a:bodyPr/>
          <a:lstStyle/>
          <a:p>
            <a:fld id="{8AC20D44-73F6-4551-8F7B-419727DCBFD0}" type="slidenum">
              <a:rPr lang="tr-TR" smtClean="0">
                <a:ea typeface="Microsoft YaHei" charset="-122"/>
              </a:rPr>
              <a:pPr/>
              <a:t>51</a:t>
            </a:fld>
            <a:endParaRPr lang="tr-TR">
              <a:ea typeface="Microsoft YaHei" charset="-122"/>
            </a:endParaRPr>
          </a:p>
        </p:txBody>
      </p:sp>
      <p:sp>
        <p:nvSpPr>
          <p:cNvPr id="1771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715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33772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p:nvPr>
        </p:nvSpPr>
        <p:spPr>
          <a:noFill/>
          <a:ln/>
        </p:spPr>
        <p:txBody>
          <a:bodyPr/>
          <a:lstStyle/>
          <a:p>
            <a:fld id="{0D19CB6D-0A9E-42FD-B3B0-DCAA3DD62661}" type="slidenum">
              <a:rPr lang="tr-TR" smtClean="0">
                <a:ea typeface="Microsoft YaHei" charset="-122"/>
              </a:rPr>
              <a:pPr/>
              <a:t>5</a:t>
            </a:fld>
            <a:endParaRPr lang="tr-TR">
              <a:ea typeface="Microsoft YaHei" charset="-122"/>
            </a:endParaRPr>
          </a:p>
        </p:txBody>
      </p:sp>
      <p:sp>
        <p:nvSpPr>
          <p:cNvPr id="1300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005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5194405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7"/>
          <p:cNvSpPr>
            <a:spLocks noGrp="1" noChangeArrowheads="1"/>
          </p:cNvSpPr>
          <p:nvPr>
            <p:ph type="sldNum" sz="quarter"/>
          </p:nvPr>
        </p:nvSpPr>
        <p:spPr>
          <a:noFill/>
          <a:ln/>
        </p:spPr>
        <p:txBody>
          <a:bodyPr/>
          <a:lstStyle/>
          <a:p>
            <a:fld id="{9CC914CA-47B5-4384-BBDC-C32F48F5C457}" type="slidenum">
              <a:rPr lang="tr-TR" smtClean="0">
                <a:ea typeface="Microsoft YaHei" charset="-122"/>
              </a:rPr>
              <a:pPr/>
              <a:t>59</a:t>
            </a:fld>
            <a:endParaRPr lang="tr-TR">
              <a:ea typeface="Microsoft YaHei" charset="-122"/>
            </a:endParaRPr>
          </a:p>
        </p:txBody>
      </p:sp>
      <p:sp>
        <p:nvSpPr>
          <p:cNvPr id="1792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9204"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968042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7"/>
          <p:cNvSpPr>
            <a:spLocks noGrp="1" noChangeArrowheads="1"/>
          </p:cNvSpPr>
          <p:nvPr>
            <p:ph type="sldNum" sz="quarter"/>
          </p:nvPr>
        </p:nvSpPr>
        <p:spPr>
          <a:noFill/>
          <a:ln/>
        </p:spPr>
        <p:txBody>
          <a:bodyPr/>
          <a:lstStyle/>
          <a:p>
            <a:fld id="{2A848000-E1C7-41B1-8231-E4EBFC3B8D74}" type="slidenum">
              <a:rPr lang="tr-TR" smtClean="0">
                <a:ea typeface="Microsoft YaHei" charset="-122"/>
              </a:rPr>
              <a:pPr/>
              <a:t>60</a:t>
            </a:fld>
            <a:endParaRPr lang="tr-TR">
              <a:ea typeface="Microsoft YaHei" charset="-122"/>
            </a:endParaRPr>
          </a:p>
        </p:txBody>
      </p:sp>
      <p:sp>
        <p:nvSpPr>
          <p:cNvPr id="1802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022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038210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7"/>
          <p:cNvSpPr>
            <a:spLocks noGrp="1" noChangeArrowheads="1"/>
          </p:cNvSpPr>
          <p:nvPr>
            <p:ph type="sldNum" sz="quarter"/>
          </p:nvPr>
        </p:nvSpPr>
        <p:spPr>
          <a:noFill/>
          <a:ln/>
        </p:spPr>
        <p:txBody>
          <a:bodyPr/>
          <a:lstStyle/>
          <a:p>
            <a:fld id="{03339CAB-907C-4BF5-8FBC-F18FBD5EF271}" type="slidenum">
              <a:rPr lang="tr-TR" smtClean="0">
                <a:ea typeface="Microsoft YaHei" charset="-122"/>
              </a:rPr>
              <a:pPr/>
              <a:t>61</a:t>
            </a:fld>
            <a:endParaRPr lang="tr-TR">
              <a:ea typeface="Microsoft YaHei" charset="-122"/>
            </a:endParaRPr>
          </a:p>
        </p:txBody>
      </p:sp>
      <p:sp>
        <p:nvSpPr>
          <p:cNvPr id="1812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125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5746970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7"/>
          <p:cNvSpPr>
            <a:spLocks noGrp="1" noChangeArrowheads="1"/>
          </p:cNvSpPr>
          <p:nvPr>
            <p:ph type="sldNum" sz="quarter"/>
          </p:nvPr>
        </p:nvSpPr>
        <p:spPr>
          <a:noFill/>
          <a:ln/>
        </p:spPr>
        <p:txBody>
          <a:bodyPr/>
          <a:lstStyle/>
          <a:p>
            <a:fld id="{DD7F1A45-DA84-4C55-B80E-1FD4F6B50FE0}" type="slidenum">
              <a:rPr lang="tr-TR" smtClean="0">
                <a:ea typeface="Microsoft YaHei" charset="-122"/>
              </a:rPr>
              <a:pPr/>
              <a:t>62</a:t>
            </a:fld>
            <a:endParaRPr lang="tr-TR">
              <a:ea typeface="Microsoft YaHei" charset="-122"/>
            </a:endParaRPr>
          </a:p>
        </p:txBody>
      </p:sp>
      <p:sp>
        <p:nvSpPr>
          <p:cNvPr id="1822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227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783647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7"/>
          <p:cNvSpPr>
            <a:spLocks noGrp="1" noChangeArrowheads="1"/>
          </p:cNvSpPr>
          <p:nvPr>
            <p:ph type="sldNum" sz="quarter"/>
          </p:nvPr>
        </p:nvSpPr>
        <p:spPr>
          <a:noFill/>
          <a:ln/>
        </p:spPr>
        <p:txBody>
          <a:bodyPr/>
          <a:lstStyle/>
          <a:p>
            <a:fld id="{C65D1423-082C-4776-B742-5AC69B0B77AE}" type="slidenum">
              <a:rPr lang="tr-TR" smtClean="0">
                <a:ea typeface="Microsoft YaHei" charset="-122"/>
              </a:rPr>
              <a:pPr/>
              <a:t>63</a:t>
            </a:fld>
            <a:endParaRPr lang="tr-TR">
              <a:ea typeface="Microsoft YaHei" charset="-122"/>
            </a:endParaRPr>
          </a:p>
        </p:txBody>
      </p:sp>
      <p:sp>
        <p:nvSpPr>
          <p:cNvPr id="1832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3300"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175984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p:nvPr>
        </p:nvSpPr>
        <p:spPr>
          <a:noFill/>
          <a:ln/>
        </p:spPr>
        <p:txBody>
          <a:bodyPr/>
          <a:lstStyle/>
          <a:p>
            <a:fld id="{3246CF64-36DB-4385-8C6E-81B3C8AA76C1}" type="slidenum">
              <a:rPr lang="tr-TR" smtClean="0">
                <a:ea typeface="Microsoft YaHei" charset="-122"/>
              </a:rPr>
              <a:pPr/>
              <a:t>64</a:t>
            </a:fld>
            <a:endParaRPr lang="tr-TR">
              <a:ea typeface="Microsoft YaHei" charset="-122"/>
            </a:endParaRPr>
          </a:p>
        </p:txBody>
      </p:sp>
      <p:sp>
        <p:nvSpPr>
          <p:cNvPr id="1853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534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2276456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p:spPr>
        <p:txBody>
          <a:bodyPr/>
          <a:lstStyle/>
          <a:p>
            <a:fld id="{5979A20E-BAE5-495F-9B3C-15FA5061F315}" type="slidenum">
              <a:rPr lang="tr-TR" smtClean="0">
                <a:ea typeface="Microsoft YaHei" charset="-122"/>
              </a:rPr>
              <a:pPr/>
              <a:t>65</a:t>
            </a:fld>
            <a:endParaRPr lang="tr-TR">
              <a:ea typeface="Microsoft YaHei" charset="-122"/>
            </a:endParaRPr>
          </a:p>
        </p:txBody>
      </p:sp>
      <p:sp>
        <p:nvSpPr>
          <p:cNvPr id="1863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637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636247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7"/>
          <p:cNvSpPr>
            <a:spLocks noGrp="1" noChangeArrowheads="1"/>
          </p:cNvSpPr>
          <p:nvPr>
            <p:ph type="sldNum" sz="quarter"/>
          </p:nvPr>
        </p:nvSpPr>
        <p:spPr>
          <a:noFill/>
          <a:ln/>
        </p:spPr>
        <p:txBody>
          <a:bodyPr/>
          <a:lstStyle/>
          <a:p>
            <a:fld id="{6C599921-5447-4DA2-A6D9-7963087F2603}" type="slidenum">
              <a:rPr lang="tr-TR" smtClean="0">
                <a:ea typeface="Microsoft YaHei" charset="-122"/>
              </a:rPr>
              <a:pPr/>
              <a:t>66</a:t>
            </a:fld>
            <a:endParaRPr lang="tr-TR">
              <a:ea typeface="Microsoft YaHei" charset="-122"/>
            </a:endParaRPr>
          </a:p>
        </p:txBody>
      </p:sp>
      <p:sp>
        <p:nvSpPr>
          <p:cNvPr id="1873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8739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29344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a:ln/>
        </p:spPr>
        <p:txBody>
          <a:bodyPr/>
          <a:lstStyle/>
          <a:p>
            <a:fld id="{F3B6E789-2887-4803-B287-9926F32FC770}" type="slidenum">
              <a:rPr lang="tr-TR" smtClean="0">
                <a:ea typeface="Microsoft YaHei" charset="-122"/>
              </a:rPr>
              <a:pPr/>
              <a:t>6</a:t>
            </a:fld>
            <a:endParaRPr lang="tr-TR">
              <a:ea typeface="Microsoft YaHei" charset="-122"/>
            </a:endParaRPr>
          </a:p>
        </p:txBody>
      </p:sp>
      <p:sp>
        <p:nvSpPr>
          <p:cNvPr id="1310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107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92510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p:nvPr>
        </p:nvSpPr>
        <p:spPr>
          <a:noFill/>
          <a:ln/>
        </p:spPr>
        <p:txBody>
          <a:bodyPr/>
          <a:lstStyle/>
          <a:p>
            <a:fld id="{C7124EF8-56C1-40CD-AFF3-7F04178E55EC}" type="slidenum">
              <a:rPr lang="tr-TR" smtClean="0">
                <a:ea typeface="Microsoft YaHei" charset="-122"/>
              </a:rPr>
              <a:pPr/>
              <a:t>7</a:t>
            </a:fld>
            <a:endParaRPr lang="tr-TR">
              <a:ea typeface="Microsoft YaHei" charset="-122"/>
            </a:endParaRPr>
          </a:p>
        </p:txBody>
      </p:sp>
      <p:sp>
        <p:nvSpPr>
          <p:cNvPr id="1341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4148"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327973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a:ln/>
        </p:spPr>
        <p:txBody>
          <a:bodyPr/>
          <a:lstStyle/>
          <a:p>
            <a:fld id="{09AAF6EB-750B-4CA0-A651-FBF0052ED258}" type="slidenum">
              <a:rPr lang="tr-TR" smtClean="0">
                <a:ea typeface="Microsoft YaHei" charset="-122"/>
              </a:rPr>
              <a:pPr/>
              <a:t>8</a:t>
            </a:fld>
            <a:endParaRPr lang="tr-TR">
              <a:ea typeface="Microsoft YaHei" charset="-122"/>
            </a:endParaRPr>
          </a:p>
        </p:txBody>
      </p:sp>
      <p:sp>
        <p:nvSpPr>
          <p:cNvPr id="1351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5172"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49874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p:nvPr>
        </p:nvSpPr>
        <p:spPr>
          <a:noFill/>
          <a:ln/>
        </p:spPr>
        <p:txBody>
          <a:bodyPr/>
          <a:lstStyle/>
          <a:p>
            <a:fld id="{7B5CE09F-B7A1-4E5B-AB36-867E2DC465BF}" type="slidenum">
              <a:rPr lang="tr-TR" smtClean="0">
                <a:ea typeface="Microsoft YaHei" charset="-122"/>
              </a:rPr>
              <a:pPr/>
              <a:t>9</a:t>
            </a:fld>
            <a:endParaRPr lang="tr-TR">
              <a:ea typeface="Microsoft YaHei" charset="-122"/>
            </a:endParaRPr>
          </a:p>
        </p:txBody>
      </p:sp>
      <p:sp>
        <p:nvSpPr>
          <p:cNvPr id="1361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6196" name="Rectangle 2"/>
          <p:cNvSpPr>
            <a:spLocks noGrp="1" noChangeArrowheads="1"/>
          </p:cNvSpPr>
          <p:nvPr>
            <p:ph type="body" idx="1"/>
          </p:nvPr>
        </p:nvSpPr>
        <p:spPr>
          <a:xfrm>
            <a:off x="685800" y="4343400"/>
            <a:ext cx="5486400" cy="4114800"/>
          </a:xfrm>
          <a:noFill/>
          <a:ln/>
        </p:spPr>
        <p:txBody>
          <a:bodyPr wrap="none" anchor="ctr"/>
          <a:lstStyle/>
          <a:p>
            <a:endParaRPr lang="tr-TR"/>
          </a:p>
        </p:txBody>
      </p:sp>
    </p:spTree>
    <p:extLst>
      <p:ext uri="{BB962C8B-B14F-4D97-AF65-F5344CB8AC3E}">
        <p14:creationId xmlns:p14="http://schemas.microsoft.com/office/powerpoint/2010/main" val="127889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6"/>
          <p:cNvSpPr>
            <a:spLocks noGrp="1" noChangeArrowheads="1"/>
          </p:cNvSpPr>
          <p:nvPr>
            <p:ph type="dt" idx="10"/>
          </p:nvPr>
        </p:nvSpPr>
        <p:spPr>
          <a:ln/>
        </p:spPr>
        <p:txBody>
          <a:bodyPr/>
          <a:lstStyle>
            <a:lvl1pPr>
              <a:defRPr/>
            </a:lvl1pPr>
          </a:lstStyle>
          <a:p>
            <a:pPr>
              <a:defRPr/>
            </a:pPr>
            <a:fld id="{134A37C3-FF16-408E-B40C-9CF43DB0BB07}" type="datetime1">
              <a:rPr lang="tr-TR" smtClean="0"/>
              <a:t>29.09.2025</a:t>
            </a:fld>
            <a:endParaRPr lang="tr-TR"/>
          </a:p>
        </p:txBody>
      </p:sp>
      <p:sp>
        <p:nvSpPr>
          <p:cNvPr id="5"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8"/>
          <p:cNvSpPr>
            <a:spLocks noGrp="1" noChangeArrowheads="1"/>
          </p:cNvSpPr>
          <p:nvPr>
            <p:ph type="sldNum" idx="12"/>
          </p:nvPr>
        </p:nvSpPr>
        <p:spPr>
          <a:ln/>
        </p:spPr>
        <p:txBody>
          <a:bodyPr/>
          <a:lstStyle>
            <a:lvl1pPr>
              <a:defRPr/>
            </a:lvl1pPr>
          </a:lstStyle>
          <a:p>
            <a:pPr>
              <a:defRPr/>
            </a:pPr>
            <a:fld id="{51F298EC-D18D-4FEA-BD24-BC71671A4E0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dt" idx="10"/>
          </p:nvPr>
        </p:nvSpPr>
        <p:spPr>
          <a:ln/>
        </p:spPr>
        <p:txBody>
          <a:bodyPr/>
          <a:lstStyle>
            <a:lvl1pPr>
              <a:defRPr/>
            </a:lvl1pPr>
          </a:lstStyle>
          <a:p>
            <a:pPr>
              <a:defRPr/>
            </a:pPr>
            <a:fld id="{61E39255-6B5F-4C87-9489-E4736773258F}" type="datetime1">
              <a:rPr lang="tr-TR" smtClean="0"/>
              <a:t>29.09.2025</a:t>
            </a:fld>
            <a:endParaRPr lang="tr-TR"/>
          </a:p>
        </p:txBody>
      </p:sp>
      <p:sp>
        <p:nvSpPr>
          <p:cNvPr id="5"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8"/>
          <p:cNvSpPr>
            <a:spLocks noGrp="1" noChangeArrowheads="1"/>
          </p:cNvSpPr>
          <p:nvPr>
            <p:ph type="sldNum" idx="12"/>
          </p:nvPr>
        </p:nvSpPr>
        <p:spPr>
          <a:ln/>
        </p:spPr>
        <p:txBody>
          <a:bodyPr/>
          <a:lstStyle>
            <a:lvl1pPr>
              <a:defRPr/>
            </a:lvl1pPr>
          </a:lstStyle>
          <a:p>
            <a:pPr>
              <a:defRPr/>
            </a:pPr>
            <a:fld id="{C67F8717-D319-4F4F-AC9B-111E4D7F537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04850"/>
            <a:ext cx="2055813" cy="5618163"/>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704850"/>
            <a:ext cx="6019800" cy="56181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dt" idx="10"/>
          </p:nvPr>
        </p:nvSpPr>
        <p:spPr>
          <a:ln/>
        </p:spPr>
        <p:txBody>
          <a:bodyPr/>
          <a:lstStyle>
            <a:lvl1pPr>
              <a:defRPr/>
            </a:lvl1pPr>
          </a:lstStyle>
          <a:p>
            <a:pPr>
              <a:defRPr/>
            </a:pPr>
            <a:fld id="{5572551E-9E95-46F8-8364-71EB337706B0}" type="datetime1">
              <a:rPr lang="tr-TR" smtClean="0"/>
              <a:t>29.09.2025</a:t>
            </a:fld>
            <a:endParaRPr lang="tr-TR"/>
          </a:p>
        </p:txBody>
      </p:sp>
      <p:sp>
        <p:nvSpPr>
          <p:cNvPr id="5"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8"/>
          <p:cNvSpPr>
            <a:spLocks noGrp="1" noChangeArrowheads="1"/>
          </p:cNvSpPr>
          <p:nvPr>
            <p:ph type="sldNum" idx="12"/>
          </p:nvPr>
        </p:nvSpPr>
        <p:spPr>
          <a:ln/>
        </p:spPr>
        <p:txBody>
          <a:bodyPr/>
          <a:lstStyle>
            <a:lvl1pPr>
              <a:defRPr/>
            </a:lvl1pPr>
          </a:lstStyle>
          <a:p>
            <a:pPr>
              <a:defRPr/>
            </a:pPr>
            <a:fld id="{C7DDB817-A718-49C8-9CF5-2EABDDAF5152}"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7"/>
          <p:cNvSpPr>
            <a:spLocks noGrp="1" noChangeArrowheads="1"/>
          </p:cNvSpPr>
          <p:nvPr>
            <p:ph type="dt" idx="10"/>
          </p:nvPr>
        </p:nvSpPr>
        <p:spPr>
          <a:ln/>
        </p:spPr>
        <p:txBody>
          <a:bodyPr/>
          <a:lstStyle>
            <a:lvl1pPr>
              <a:defRPr/>
            </a:lvl1pPr>
          </a:lstStyle>
          <a:p>
            <a:pPr>
              <a:defRPr/>
            </a:pPr>
            <a:fld id="{9E28797A-E233-4A78-8C71-AFF7F06CB993}" type="datetime1">
              <a:rPr lang="tr-TR" smtClean="0"/>
              <a:t>29.09.2025</a:t>
            </a:fld>
            <a:endParaRPr lang="tr-TR"/>
          </a:p>
        </p:txBody>
      </p:sp>
      <p:sp>
        <p:nvSpPr>
          <p:cNvPr id="5"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9"/>
          <p:cNvSpPr>
            <a:spLocks noGrp="1" noChangeArrowheads="1"/>
          </p:cNvSpPr>
          <p:nvPr>
            <p:ph type="sldNum" idx="12"/>
          </p:nvPr>
        </p:nvSpPr>
        <p:spPr>
          <a:ln/>
        </p:spPr>
        <p:txBody>
          <a:bodyPr/>
          <a:lstStyle>
            <a:lvl1pPr>
              <a:defRPr/>
            </a:lvl1pPr>
          </a:lstStyle>
          <a:p>
            <a:pPr>
              <a:defRPr/>
            </a:pPr>
            <a:fld id="{B1B4E247-2B20-49A9-B139-7BB394504546}"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idx="10"/>
          </p:nvPr>
        </p:nvSpPr>
        <p:spPr>
          <a:ln/>
        </p:spPr>
        <p:txBody>
          <a:bodyPr/>
          <a:lstStyle>
            <a:lvl1pPr>
              <a:defRPr/>
            </a:lvl1pPr>
          </a:lstStyle>
          <a:p>
            <a:pPr>
              <a:defRPr/>
            </a:pPr>
            <a:fld id="{95D0EF76-9F62-488B-A53D-967731EF4047}" type="datetime1">
              <a:rPr lang="tr-TR" smtClean="0"/>
              <a:t>29.09.2025</a:t>
            </a:fld>
            <a:endParaRPr lang="tr-TR"/>
          </a:p>
        </p:txBody>
      </p:sp>
      <p:sp>
        <p:nvSpPr>
          <p:cNvPr id="5"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9"/>
          <p:cNvSpPr>
            <a:spLocks noGrp="1" noChangeArrowheads="1"/>
          </p:cNvSpPr>
          <p:nvPr>
            <p:ph type="sldNum" idx="12"/>
          </p:nvPr>
        </p:nvSpPr>
        <p:spPr>
          <a:ln/>
        </p:spPr>
        <p:txBody>
          <a:bodyPr/>
          <a:lstStyle>
            <a:lvl1pPr>
              <a:defRPr/>
            </a:lvl1pPr>
          </a:lstStyle>
          <a:p>
            <a:pPr>
              <a:defRPr/>
            </a:pPr>
            <a:fld id="{25768769-51AC-47DC-8400-3817C3999DD1}"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7"/>
          <p:cNvSpPr>
            <a:spLocks noGrp="1" noChangeArrowheads="1"/>
          </p:cNvSpPr>
          <p:nvPr>
            <p:ph type="dt" idx="10"/>
          </p:nvPr>
        </p:nvSpPr>
        <p:spPr>
          <a:ln/>
        </p:spPr>
        <p:txBody>
          <a:bodyPr/>
          <a:lstStyle>
            <a:lvl1pPr>
              <a:defRPr/>
            </a:lvl1pPr>
          </a:lstStyle>
          <a:p>
            <a:pPr>
              <a:defRPr/>
            </a:pPr>
            <a:fld id="{9291D987-C03D-4EA8-8D5B-B6B1D4EF3962}" type="datetime1">
              <a:rPr lang="tr-TR" smtClean="0"/>
              <a:t>29.09.2025</a:t>
            </a:fld>
            <a:endParaRPr lang="tr-TR"/>
          </a:p>
        </p:txBody>
      </p:sp>
      <p:sp>
        <p:nvSpPr>
          <p:cNvPr id="5"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9"/>
          <p:cNvSpPr>
            <a:spLocks noGrp="1" noChangeArrowheads="1"/>
          </p:cNvSpPr>
          <p:nvPr>
            <p:ph type="sldNum" idx="12"/>
          </p:nvPr>
        </p:nvSpPr>
        <p:spPr>
          <a:ln/>
        </p:spPr>
        <p:txBody>
          <a:bodyPr/>
          <a:lstStyle>
            <a:lvl1pPr>
              <a:defRPr/>
            </a:lvl1pPr>
          </a:lstStyle>
          <a:p>
            <a:pPr>
              <a:defRPr/>
            </a:pPr>
            <a:fld id="{69F2E4E2-C8C5-4781-919D-99EA2C9CF0EF}"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935163"/>
            <a:ext cx="403701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6613" y="1935163"/>
            <a:ext cx="4038600"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p:cNvSpPr>
            <a:spLocks noGrp="1" noChangeArrowheads="1"/>
          </p:cNvSpPr>
          <p:nvPr>
            <p:ph type="dt" idx="10"/>
          </p:nvPr>
        </p:nvSpPr>
        <p:spPr>
          <a:ln/>
        </p:spPr>
        <p:txBody>
          <a:bodyPr/>
          <a:lstStyle>
            <a:lvl1pPr>
              <a:defRPr/>
            </a:lvl1pPr>
          </a:lstStyle>
          <a:p>
            <a:pPr>
              <a:defRPr/>
            </a:pPr>
            <a:fld id="{4A956161-9FE6-4D5E-983E-194BC79529D4}" type="datetime1">
              <a:rPr lang="tr-TR" smtClean="0"/>
              <a:t>29.09.2025</a:t>
            </a:fld>
            <a:endParaRPr lang="tr-TR"/>
          </a:p>
        </p:txBody>
      </p:sp>
      <p:sp>
        <p:nvSpPr>
          <p:cNvPr id="6"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7" name="Rectangle 9"/>
          <p:cNvSpPr>
            <a:spLocks noGrp="1" noChangeArrowheads="1"/>
          </p:cNvSpPr>
          <p:nvPr>
            <p:ph type="sldNum" idx="12"/>
          </p:nvPr>
        </p:nvSpPr>
        <p:spPr>
          <a:ln/>
        </p:spPr>
        <p:txBody>
          <a:bodyPr/>
          <a:lstStyle>
            <a:lvl1pPr>
              <a:defRPr/>
            </a:lvl1pPr>
          </a:lstStyle>
          <a:p>
            <a:pPr>
              <a:defRPr/>
            </a:pPr>
            <a:fld id="{C96A51E7-044A-4964-83E3-CDC3E485A537}"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7"/>
          <p:cNvSpPr>
            <a:spLocks noGrp="1" noChangeArrowheads="1"/>
          </p:cNvSpPr>
          <p:nvPr>
            <p:ph type="dt" idx="10"/>
          </p:nvPr>
        </p:nvSpPr>
        <p:spPr>
          <a:ln/>
        </p:spPr>
        <p:txBody>
          <a:bodyPr/>
          <a:lstStyle>
            <a:lvl1pPr>
              <a:defRPr/>
            </a:lvl1pPr>
          </a:lstStyle>
          <a:p>
            <a:pPr>
              <a:defRPr/>
            </a:pPr>
            <a:fld id="{3755339E-3E8C-4524-A148-871B85604967}" type="datetime1">
              <a:rPr lang="tr-TR" smtClean="0"/>
              <a:t>29.09.2025</a:t>
            </a:fld>
            <a:endParaRPr lang="tr-TR"/>
          </a:p>
        </p:txBody>
      </p:sp>
      <p:sp>
        <p:nvSpPr>
          <p:cNvPr id="8"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9" name="Rectangle 9"/>
          <p:cNvSpPr>
            <a:spLocks noGrp="1" noChangeArrowheads="1"/>
          </p:cNvSpPr>
          <p:nvPr>
            <p:ph type="sldNum" idx="12"/>
          </p:nvPr>
        </p:nvSpPr>
        <p:spPr>
          <a:ln/>
        </p:spPr>
        <p:txBody>
          <a:bodyPr/>
          <a:lstStyle>
            <a:lvl1pPr>
              <a:defRPr/>
            </a:lvl1pPr>
          </a:lstStyle>
          <a:p>
            <a:pPr>
              <a:defRPr/>
            </a:pPr>
            <a:fld id="{E58C51CD-BCC5-461A-AD99-168F22A8E587}"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7"/>
          <p:cNvSpPr>
            <a:spLocks noGrp="1" noChangeArrowheads="1"/>
          </p:cNvSpPr>
          <p:nvPr>
            <p:ph type="dt" idx="10"/>
          </p:nvPr>
        </p:nvSpPr>
        <p:spPr>
          <a:ln/>
        </p:spPr>
        <p:txBody>
          <a:bodyPr/>
          <a:lstStyle>
            <a:lvl1pPr>
              <a:defRPr/>
            </a:lvl1pPr>
          </a:lstStyle>
          <a:p>
            <a:pPr>
              <a:defRPr/>
            </a:pPr>
            <a:fld id="{150E7A02-AF8B-4073-BEEB-18B8E38ADADA}" type="datetime1">
              <a:rPr lang="tr-TR" smtClean="0"/>
              <a:t>29.09.2025</a:t>
            </a:fld>
            <a:endParaRPr lang="tr-TR"/>
          </a:p>
        </p:txBody>
      </p:sp>
      <p:sp>
        <p:nvSpPr>
          <p:cNvPr id="4"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5" name="Rectangle 9"/>
          <p:cNvSpPr>
            <a:spLocks noGrp="1" noChangeArrowheads="1"/>
          </p:cNvSpPr>
          <p:nvPr>
            <p:ph type="sldNum" idx="12"/>
          </p:nvPr>
        </p:nvSpPr>
        <p:spPr>
          <a:ln/>
        </p:spPr>
        <p:txBody>
          <a:bodyPr/>
          <a:lstStyle>
            <a:lvl1pPr>
              <a:defRPr/>
            </a:lvl1pPr>
          </a:lstStyle>
          <a:p>
            <a:pPr>
              <a:defRPr/>
            </a:pPr>
            <a:fld id="{00C53529-7525-471A-8A98-E8C09BA04FBE}"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fld id="{A6D95D07-F42F-4E2F-A69B-54BDFC6E6250}" type="datetime1">
              <a:rPr lang="tr-TR" smtClean="0"/>
              <a:t>29.09.2025</a:t>
            </a:fld>
            <a:endParaRPr lang="tr-TR"/>
          </a:p>
        </p:txBody>
      </p:sp>
      <p:sp>
        <p:nvSpPr>
          <p:cNvPr id="3"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4" name="Rectangle 9"/>
          <p:cNvSpPr>
            <a:spLocks noGrp="1" noChangeArrowheads="1"/>
          </p:cNvSpPr>
          <p:nvPr>
            <p:ph type="sldNum" idx="12"/>
          </p:nvPr>
        </p:nvSpPr>
        <p:spPr>
          <a:ln/>
        </p:spPr>
        <p:txBody>
          <a:bodyPr/>
          <a:lstStyle>
            <a:lvl1pPr>
              <a:defRPr/>
            </a:lvl1pPr>
          </a:lstStyle>
          <a:p>
            <a:pPr>
              <a:defRPr/>
            </a:pPr>
            <a:fld id="{B3848B36-ECC0-4DDA-8F99-B2EA9A63E989}"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p:cNvSpPr>
            <a:spLocks noGrp="1" noChangeArrowheads="1"/>
          </p:cNvSpPr>
          <p:nvPr>
            <p:ph type="dt" idx="10"/>
          </p:nvPr>
        </p:nvSpPr>
        <p:spPr>
          <a:ln/>
        </p:spPr>
        <p:txBody>
          <a:bodyPr/>
          <a:lstStyle>
            <a:lvl1pPr>
              <a:defRPr/>
            </a:lvl1pPr>
          </a:lstStyle>
          <a:p>
            <a:pPr>
              <a:defRPr/>
            </a:pPr>
            <a:fld id="{FFF2A740-B932-4B45-9D38-F2D244E35F62}" type="datetime1">
              <a:rPr lang="tr-TR" smtClean="0"/>
              <a:t>29.09.2025</a:t>
            </a:fld>
            <a:endParaRPr lang="tr-TR"/>
          </a:p>
        </p:txBody>
      </p:sp>
      <p:sp>
        <p:nvSpPr>
          <p:cNvPr id="6"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7" name="Rectangle 9"/>
          <p:cNvSpPr>
            <a:spLocks noGrp="1" noChangeArrowheads="1"/>
          </p:cNvSpPr>
          <p:nvPr>
            <p:ph type="sldNum" idx="12"/>
          </p:nvPr>
        </p:nvSpPr>
        <p:spPr>
          <a:ln/>
        </p:spPr>
        <p:txBody>
          <a:bodyPr/>
          <a:lstStyle>
            <a:lvl1pPr>
              <a:defRPr/>
            </a:lvl1pPr>
          </a:lstStyle>
          <a:p>
            <a:pPr>
              <a:defRPr/>
            </a:pPr>
            <a:fld id="{CE02E29F-2512-4811-8B5B-63CB496C82B5}"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dt" idx="10"/>
          </p:nvPr>
        </p:nvSpPr>
        <p:spPr>
          <a:ln/>
        </p:spPr>
        <p:txBody>
          <a:bodyPr/>
          <a:lstStyle>
            <a:lvl1pPr>
              <a:defRPr/>
            </a:lvl1pPr>
          </a:lstStyle>
          <a:p>
            <a:pPr>
              <a:defRPr/>
            </a:pPr>
            <a:fld id="{C1B9B67B-774F-4ED6-B980-5C180EF2F395}" type="datetime1">
              <a:rPr lang="tr-TR" smtClean="0"/>
              <a:t>29.09.2025</a:t>
            </a:fld>
            <a:endParaRPr lang="tr-TR"/>
          </a:p>
        </p:txBody>
      </p:sp>
      <p:sp>
        <p:nvSpPr>
          <p:cNvPr id="5"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8"/>
          <p:cNvSpPr>
            <a:spLocks noGrp="1" noChangeArrowheads="1"/>
          </p:cNvSpPr>
          <p:nvPr>
            <p:ph type="sldNum" idx="12"/>
          </p:nvPr>
        </p:nvSpPr>
        <p:spPr>
          <a:ln/>
        </p:spPr>
        <p:txBody>
          <a:bodyPr/>
          <a:lstStyle>
            <a:lvl1pPr>
              <a:defRPr/>
            </a:lvl1pPr>
          </a:lstStyle>
          <a:p>
            <a:pPr>
              <a:defRPr/>
            </a:pPr>
            <a:fld id="{46CED2E1-356E-47FA-990B-4C193DB556AC}"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p:cNvSpPr>
            <a:spLocks noGrp="1" noChangeArrowheads="1"/>
          </p:cNvSpPr>
          <p:nvPr>
            <p:ph type="dt" idx="10"/>
          </p:nvPr>
        </p:nvSpPr>
        <p:spPr>
          <a:ln/>
        </p:spPr>
        <p:txBody>
          <a:bodyPr/>
          <a:lstStyle>
            <a:lvl1pPr>
              <a:defRPr/>
            </a:lvl1pPr>
          </a:lstStyle>
          <a:p>
            <a:pPr>
              <a:defRPr/>
            </a:pPr>
            <a:fld id="{9811615D-41CC-4272-B284-30209453391E}" type="datetime1">
              <a:rPr lang="tr-TR" smtClean="0"/>
              <a:t>29.09.2025</a:t>
            </a:fld>
            <a:endParaRPr lang="tr-TR"/>
          </a:p>
        </p:txBody>
      </p:sp>
      <p:sp>
        <p:nvSpPr>
          <p:cNvPr id="6"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7" name="Rectangle 9"/>
          <p:cNvSpPr>
            <a:spLocks noGrp="1" noChangeArrowheads="1"/>
          </p:cNvSpPr>
          <p:nvPr>
            <p:ph type="sldNum" idx="12"/>
          </p:nvPr>
        </p:nvSpPr>
        <p:spPr>
          <a:ln/>
        </p:spPr>
        <p:txBody>
          <a:bodyPr/>
          <a:lstStyle>
            <a:lvl1pPr>
              <a:defRPr/>
            </a:lvl1pPr>
          </a:lstStyle>
          <a:p>
            <a:pPr>
              <a:defRPr/>
            </a:pPr>
            <a:fld id="{DF002624-728B-45D4-980C-F72E98CE781E}"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idx="10"/>
          </p:nvPr>
        </p:nvSpPr>
        <p:spPr>
          <a:ln/>
        </p:spPr>
        <p:txBody>
          <a:bodyPr/>
          <a:lstStyle>
            <a:lvl1pPr>
              <a:defRPr/>
            </a:lvl1pPr>
          </a:lstStyle>
          <a:p>
            <a:pPr>
              <a:defRPr/>
            </a:pPr>
            <a:fld id="{A992B457-E394-4EA2-B283-3BF59E1C45F4}" type="datetime1">
              <a:rPr lang="tr-TR" smtClean="0"/>
              <a:t>29.09.2025</a:t>
            </a:fld>
            <a:endParaRPr lang="tr-TR"/>
          </a:p>
        </p:txBody>
      </p:sp>
      <p:sp>
        <p:nvSpPr>
          <p:cNvPr id="5"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9"/>
          <p:cNvSpPr>
            <a:spLocks noGrp="1" noChangeArrowheads="1"/>
          </p:cNvSpPr>
          <p:nvPr>
            <p:ph type="sldNum" idx="12"/>
          </p:nvPr>
        </p:nvSpPr>
        <p:spPr>
          <a:ln/>
        </p:spPr>
        <p:txBody>
          <a:bodyPr/>
          <a:lstStyle>
            <a:lvl1pPr>
              <a:defRPr/>
            </a:lvl1pPr>
          </a:lstStyle>
          <a:p>
            <a:pPr>
              <a:defRPr/>
            </a:pPr>
            <a:fld id="{A7F3BA5E-9C54-416A-AD72-7CADAF8A5D31}"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04850"/>
            <a:ext cx="2055813" cy="5618163"/>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704850"/>
            <a:ext cx="6019800" cy="56181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idx="10"/>
          </p:nvPr>
        </p:nvSpPr>
        <p:spPr>
          <a:ln/>
        </p:spPr>
        <p:txBody>
          <a:bodyPr/>
          <a:lstStyle>
            <a:lvl1pPr>
              <a:defRPr/>
            </a:lvl1pPr>
          </a:lstStyle>
          <a:p>
            <a:pPr>
              <a:defRPr/>
            </a:pPr>
            <a:fld id="{D1DEF6B6-8EDF-49D9-AEF7-70AE9914904D}" type="datetime1">
              <a:rPr lang="tr-TR" smtClean="0"/>
              <a:t>29.09.2025</a:t>
            </a:fld>
            <a:endParaRPr lang="tr-TR"/>
          </a:p>
        </p:txBody>
      </p:sp>
      <p:sp>
        <p:nvSpPr>
          <p:cNvPr id="5" name="Rectangle 8"/>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9"/>
          <p:cNvSpPr>
            <a:spLocks noGrp="1" noChangeArrowheads="1"/>
          </p:cNvSpPr>
          <p:nvPr>
            <p:ph type="sldNum" idx="12"/>
          </p:nvPr>
        </p:nvSpPr>
        <p:spPr>
          <a:ln/>
        </p:spPr>
        <p:txBody>
          <a:bodyPr/>
          <a:lstStyle>
            <a:lvl1pPr>
              <a:defRPr/>
            </a:lvl1pPr>
          </a:lstStyle>
          <a:p>
            <a:pPr>
              <a:defRPr/>
            </a:pPr>
            <a:fld id="{E67C25C6-F0DA-46F1-8C81-630E357B1C0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6"/>
          <p:cNvSpPr>
            <a:spLocks noGrp="1" noChangeArrowheads="1"/>
          </p:cNvSpPr>
          <p:nvPr>
            <p:ph type="dt" idx="10"/>
          </p:nvPr>
        </p:nvSpPr>
        <p:spPr>
          <a:ln/>
        </p:spPr>
        <p:txBody>
          <a:bodyPr/>
          <a:lstStyle>
            <a:lvl1pPr>
              <a:defRPr/>
            </a:lvl1pPr>
          </a:lstStyle>
          <a:p>
            <a:pPr>
              <a:defRPr/>
            </a:pPr>
            <a:fld id="{266E7491-C988-4B7E-8FDD-1F52C3585EE2}" type="datetime1">
              <a:rPr lang="tr-TR" smtClean="0"/>
              <a:t>29.09.2025</a:t>
            </a:fld>
            <a:endParaRPr lang="tr-TR"/>
          </a:p>
        </p:txBody>
      </p:sp>
      <p:sp>
        <p:nvSpPr>
          <p:cNvPr id="5"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6" name="Rectangle 8"/>
          <p:cNvSpPr>
            <a:spLocks noGrp="1" noChangeArrowheads="1"/>
          </p:cNvSpPr>
          <p:nvPr>
            <p:ph type="sldNum" idx="12"/>
          </p:nvPr>
        </p:nvSpPr>
        <p:spPr>
          <a:ln/>
        </p:spPr>
        <p:txBody>
          <a:bodyPr/>
          <a:lstStyle>
            <a:lvl1pPr>
              <a:defRPr/>
            </a:lvl1pPr>
          </a:lstStyle>
          <a:p>
            <a:pPr>
              <a:defRPr/>
            </a:pPr>
            <a:fld id="{4473AB5E-7382-4239-A398-E75CCB6FE4F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935163"/>
            <a:ext cx="403701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6613" y="1935163"/>
            <a:ext cx="4038600"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6"/>
          <p:cNvSpPr>
            <a:spLocks noGrp="1" noChangeArrowheads="1"/>
          </p:cNvSpPr>
          <p:nvPr>
            <p:ph type="dt" idx="10"/>
          </p:nvPr>
        </p:nvSpPr>
        <p:spPr>
          <a:ln/>
        </p:spPr>
        <p:txBody>
          <a:bodyPr/>
          <a:lstStyle>
            <a:lvl1pPr>
              <a:defRPr/>
            </a:lvl1pPr>
          </a:lstStyle>
          <a:p>
            <a:pPr>
              <a:defRPr/>
            </a:pPr>
            <a:fld id="{C1E25697-EBDB-430A-8354-9C7B71A2D275}" type="datetime1">
              <a:rPr lang="tr-TR" smtClean="0"/>
              <a:t>29.09.2025</a:t>
            </a:fld>
            <a:endParaRPr lang="tr-TR"/>
          </a:p>
        </p:txBody>
      </p:sp>
      <p:sp>
        <p:nvSpPr>
          <p:cNvPr id="6"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7" name="Rectangle 8"/>
          <p:cNvSpPr>
            <a:spLocks noGrp="1" noChangeArrowheads="1"/>
          </p:cNvSpPr>
          <p:nvPr>
            <p:ph type="sldNum" idx="12"/>
          </p:nvPr>
        </p:nvSpPr>
        <p:spPr>
          <a:ln/>
        </p:spPr>
        <p:txBody>
          <a:bodyPr/>
          <a:lstStyle>
            <a:lvl1pPr>
              <a:defRPr/>
            </a:lvl1pPr>
          </a:lstStyle>
          <a:p>
            <a:pPr>
              <a:defRPr/>
            </a:pPr>
            <a:fld id="{44371012-9471-4C51-9DB4-D84F7EBD5F9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6"/>
          <p:cNvSpPr>
            <a:spLocks noGrp="1" noChangeArrowheads="1"/>
          </p:cNvSpPr>
          <p:nvPr>
            <p:ph type="dt" idx="10"/>
          </p:nvPr>
        </p:nvSpPr>
        <p:spPr>
          <a:ln/>
        </p:spPr>
        <p:txBody>
          <a:bodyPr/>
          <a:lstStyle>
            <a:lvl1pPr>
              <a:defRPr/>
            </a:lvl1pPr>
          </a:lstStyle>
          <a:p>
            <a:pPr>
              <a:defRPr/>
            </a:pPr>
            <a:fld id="{7321F760-B6DD-49FF-A256-DC267BFCAA77}" type="datetime1">
              <a:rPr lang="tr-TR" smtClean="0"/>
              <a:t>29.09.2025</a:t>
            </a:fld>
            <a:endParaRPr lang="tr-TR"/>
          </a:p>
        </p:txBody>
      </p:sp>
      <p:sp>
        <p:nvSpPr>
          <p:cNvPr id="8"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9" name="Rectangle 8"/>
          <p:cNvSpPr>
            <a:spLocks noGrp="1" noChangeArrowheads="1"/>
          </p:cNvSpPr>
          <p:nvPr>
            <p:ph type="sldNum" idx="12"/>
          </p:nvPr>
        </p:nvSpPr>
        <p:spPr>
          <a:ln/>
        </p:spPr>
        <p:txBody>
          <a:bodyPr/>
          <a:lstStyle>
            <a:lvl1pPr>
              <a:defRPr/>
            </a:lvl1pPr>
          </a:lstStyle>
          <a:p>
            <a:pPr>
              <a:defRPr/>
            </a:pPr>
            <a:fld id="{6528538C-3C68-4C2D-9645-30E85CBE2A2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6"/>
          <p:cNvSpPr>
            <a:spLocks noGrp="1" noChangeArrowheads="1"/>
          </p:cNvSpPr>
          <p:nvPr>
            <p:ph type="dt" idx="10"/>
          </p:nvPr>
        </p:nvSpPr>
        <p:spPr>
          <a:ln/>
        </p:spPr>
        <p:txBody>
          <a:bodyPr/>
          <a:lstStyle>
            <a:lvl1pPr>
              <a:defRPr/>
            </a:lvl1pPr>
          </a:lstStyle>
          <a:p>
            <a:pPr>
              <a:defRPr/>
            </a:pPr>
            <a:fld id="{63F54005-1D16-4B07-A787-ADF68DC011F4}" type="datetime1">
              <a:rPr lang="tr-TR" smtClean="0"/>
              <a:t>29.09.2025</a:t>
            </a:fld>
            <a:endParaRPr lang="tr-TR"/>
          </a:p>
        </p:txBody>
      </p:sp>
      <p:sp>
        <p:nvSpPr>
          <p:cNvPr id="4"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5" name="Rectangle 8"/>
          <p:cNvSpPr>
            <a:spLocks noGrp="1" noChangeArrowheads="1"/>
          </p:cNvSpPr>
          <p:nvPr>
            <p:ph type="sldNum" idx="12"/>
          </p:nvPr>
        </p:nvSpPr>
        <p:spPr>
          <a:ln/>
        </p:spPr>
        <p:txBody>
          <a:bodyPr/>
          <a:lstStyle>
            <a:lvl1pPr>
              <a:defRPr/>
            </a:lvl1pPr>
          </a:lstStyle>
          <a:p>
            <a:pPr>
              <a:defRPr/>
            </a:pPr>
            <a:fld id="{FBF1E00D-A8F8-442C-BC6A-EA6ADE58FDD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fld id="{DE23B044-0128-4EF5-88BB-3D4315BA514F}" type="datetime1">
              <a:rPr lang="tr-TR" smtClean="0"/>
              <a:t>29.09.2025</a:t>
            </a:fld>
            <a:endParaRPr lang="tr-TR"/>
          </a:p>
        </p:txBody>
      </p:sp>
      <p:sp>
        <p:nvSpPr>
          <p:cNvPr id="3"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4" name="Rectangle 8"/>
          <p:cNvSpPr>
            <a:spLocks noGrp="1" noChangeArrowheads="1"/>
          </p:cNvSpPr>
          <p:nvPr>
            <p:ph type="sldNum" idx="12"/>
          </p:nvPr>
        </p:nvSpPr>
        <p:spPr>
          <a:ln/>
        </p:spPr>
        <p:txBody>
          <a:bodyPr/>
          <a:lstStyle>
            <a:lvl1pPr>
              <a:defRPr/>
            </a:lvl1pPr>
          </a:lstStyle>
          <a:p>
            <a:pPr>
              <a:defRPr/>
            </a:pPr>
            <a:fld id="{091A2848-5681-44F4-B6C8-A8D163F0916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6"/>
          <p:cNvSpPr>
            <a:spLocks noGrp="1" noChangeArrowheads="1"/>
          </p:cNvSpPr>
          <p:nvPr>
            <p:ph type="dt" idx="10"/>
          </p:nvPr>
        </p:nvSpPr>
        <p:spPr>
          <a:ln/>
        </p:spPr>
        <p:txBody>
          <a:bodyPr/>
          <a:lstStyle>
            <a:lvl1pPr>
              <a:defRPr/>
            </a:lvl1pPr>
          </a:lstStyle>
          <a:p>
            <a:pPr>
              <a:defRPr/>
            </a:pPr>
            <a:fld id="{620ED14A-B602-4737-BBC3-1BB141EB1796}" type="datetime1">
              <a:rPr lang="tr-TR" smtClean="0"/>
              <a:t>29.09.2025</a:t>
            </a:fld>
            <a:endParaRPr lang="tr-TR"/>
          </a:p>
        </p:txBody>
      </p:sp>
      <p:sp>
        <p:nvSpPr>
          <p:cNvPr id="6"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7" name="Rectangle 8"/>
          <p:cNvSpPr>
            <a:spLocks noGrp="1" noChangeArrowheads="1"/>
          </p:cNvSpPr>
          <p:nvPr>
            <p:ph type="sldNum" idx="12"/>
          </p:nvPr>
        </p:nvSpPr>
        <p:spPr>
          <a:ln/>
        </p:spPr>
        <p:txBody>
          <a:bodyPr/>
          <a:lstStyle>
            <a:lvl1pPr>
              <a:defRPr/>
            </a:lvl1pPr>
          </a:lstStyle>
          <a:p>
            <a:pPr>
              <a:defRPr/>
            </a:pPr>
            <a:fld id="{57F53868-12D3-47E4-9745-763E2B53E779}"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6"/>
          <p:cNvSpPr>
            <a:spLocks noGrp="1" noChangeArrowheads="1"/>
          </p:cNvSpPr>
          <p:nvPr>
            <p:ph type="dt" idx="10"/>
          </p:nvPr>
        </p:nvSpPr>
        <p:spPr>
          <a:ln/>
        </p:spPr>
        <p:txBody>
          <a:bodyPr/>
          <a:lstStyle>
            <a:lvl1pPr>
              <a:defRPr/>
            </a:lvl1pPr>
          </a:lstStyle>
          <a:p>
            <a:pPr>
              <a:defRPr/>
            </a:pPr>
            <a:fld id="{51A35ED2-4209-41DD-BE21-F2F0BDF63A2E}" type="datetime1">
              <a:rPr lang="tr-TR" smtClean="0"/>
              <a:t>29.09.2025</a:t>
            </a:fld>
            <a:endParaRPr lang="tr-TR"/>
          </a:p>
        </p:txBody>
      </p:sp>
      <p:sp>
        <p:nvSpPr>
          <p:cNvPr id="6" name="Rectangle 7"/>
          <p:cNvSpPr>
            <a:spLocks noGrp="1" noChangeArrowheads="1"/>
          </p:cNvSpPr>
          <p:nvPr>
            <p:ph type="ftr" idx="11"/>
          </p:nvPr>
        </p:nvSpPr>
        <p:spPr>
          <a:ln/>
        </p:spPr>
        <p:txBody>
          <a:bodyPr/>
          <a:lstStyle>
            <a:lvl1pPr>
              <a:defRPr/>
            </a:lvl1pPr>
          </a:lstStyle>
          <a:p>
            <a:pPr>
              <a:defRPr/>
            </a:pPr>
            <a:r>
              <a:rPr lang="tr-TR"/>
              <a:t>www.yta.com.tr</a:t>
            </a:r>
          </a:p>
        </p:txBody>
      </p:sp>
      <p:sp>
        <p:nvSpPr>
          <p:cNvPr id="7" name="Rectangle 8"/>
          <p:cNvSpPr>
            <a:spLocks noGrp="1" noChangeArrowheads="1"/>
          </p:cNvSpPr>
          <p:nvPr>
            <p:ph type="sldNum" idx="12"/>
          </p:nvPr>
        </p:nvSpPr>
        <p:spPr>
          <a:ln/>
        </p:spPr>
        <p:txBody>
          <a:bodyPr/>
          <a:lstStyle>
            <a:lvl1pPr>
              <a:defRPr/>
            </a:lvl1pPr>
          </a:lstStyle>
          <a:p>
            <a:pPr>
              <a:defRPr/>
            </a:pPr>
            <a:fld id="{5A837142-2CBF-4CCE-AF51-A230C68EDCD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lum bright="70000" contrast="-70000"/>
          </a:blip>
          <a:srcRect r="-37080"/>
          <a:stretch>
            <a:fillRect/>
          </a:stretch>
        </p:blipFill>
        <p:spPr bwMode="auto">
          <a:xfrm>
            <a:off x="2143125" y="1000125"/>
            <a:ext cx="5143500" cy="4516438"/>
          </a:xfrm>
          <a:prstGeom prst="rect">
            <a:avLst/>
          </a:prstGeom>
          <a:noFill/>
          <a:ln w="9525">
            <a:noFill/>
            <a:round/>
            <a:headEnd/>
            <a:tailEnd/>
          </a:ln>
        </p:spPr>
      </p:pic>
      <p:sp>
        <p:nvSpPr>
          <p:cNvPr id="2" name="Freeform 2"/>
          <p:cNvSpPr>
            <a:spLocks noChangeArrowheads="1"/>
          </p:cNvSpPr>
          <p:nvPr/>
        </p:nvSpPr>
        <p:spPr bwMode="auto">
          <a:xfrm>
            <a:off x="-9525" y="-7938"/>
            <a:ext cx="9163050" cy="1041401"/>
          </a:xfrm>
          <a:custGeom>
            <a:avLst/>
            <a:gdLst>
              <a:gd name="G0" fmla="+- 2542 0 0"/>
              <a:gd name="G1" fmla="+- 1 0 0"/>
              <a:gd name="G2" fmla="+- 1 0 0"/>
              <a:gd name="G3" fmla="+- 1 0 0"/>
              <a:gd name="G4" fmla="+- 1 0 0"/>
              <a:gd name="G5" fmla="+- 1 0 0"/>
              <a:gd name="G6" fmla="+- 437 0 0"/>
              <a:gd name="G7" fmla="+- 1 0 0"/>
              <a:gd name="G8" fmla="+- 65362 0 0"/>
              <a:gd name="G9" fmla="+- 11 0 0"/>
              <a:gd name="G10" fmla="*/ 1 16385 2"/>
              <a:gd name="G11" fmla="+- 1 0 0"/>
              <a:gd name="G12" fmla="+- 1 0 0"/>
              <a:gd name="T0" fmla="*/ 8 256 1"/>
              <a:gd name="T1" fmla="*/ 0 256 1"/>
              <a:gd name="G13" fmla="+- 0 T0 T1"/>
              <a:gd name="G14" fmla="sin 12 G13"/>
              <a:gd name="G15" fmla="+- 62996 0 0"/>
              <a:gd name="G16" fmla="+- 61162 0 0"/>
              <a:gd name="G17" fmla="+- 60137 0 0"/>
              <a:gd name="G18" fmla="+- 59819 0 0"/>
              <a:gd name="G19" fmla="+- 61447 0 0"/>
              <a:gd name="T2" fmla="*/ 6 w 5772"/>
              <a:gd name="T3" fmla="*/ 2 h 656"/>
              <a:gd name="T4" fmla="*/ 2542 w 5772"/>
              <a:gd name="T5" fmla="*/ 0 h 656"/>
              <a:gd name="T6" fmla="*/ 4374 w 5772"/>
              <a:gd name="T7" fmla="*/ 367 h 656"/>
              <a:gd name="T8" fmla="*/ 5766 w 5772"/>
              <a:gd name="T9" fmla="*/ 55 h 656"/>
              <a:gd name="T10" fmla="*/ 5772 w 5772"/>
              <a:gd name="T11" fmla="*/ 213 h 656"/>
              <a:gd name="T12" fmla="*/ 4302 w 5772"/>
              <a:gd name="T13" fmla="*/ 439 h 656"/>
              <a:gd name="T14" fmla="*/ 1488 w 5772"/>
              <a:gd name="T15" fmla="*/ 201 h 656"/>
              <a:gd name="T16" fmla="*/ 0 w 5772"/>
              <a:gd name="T17" fmla="*/ 656 h 656"/>
              <a:gd name="T18" fmla="*/ 6 w 5772"/>
              <a:gd name="T19" fmla="*/ 2 h 656"/>
              <a:gd name="T20" fmla="*/ 0 w 5772"/>
              <a:gd name="T21" fmla="*/ 0 h 656"/>
              <a:gd name="T22" fmla="*/ 5772 w 5772"/>
              <a:gd name="T23" fmla="*/ 656 h 656"/>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999"/>
                </a:srgbClr>
              </a:gs>
              <a:gs pos="100000">
                <a:srgbClr val="00EBF8">
                  <a:alpha val="56000"/>
                </a:srgbClr>
              </a:gs>
            </a:gsLst>
            <a:lin ang="5400000" scaled="1"/>
          </a:gradFill>
          <a:ln w="9525" cap="flat">
            <a:noFill/>
            <a:round/>
            <a:headEnd/>
            <a:tailEnd/>
          </a:ln>
          <a:effectLst/>
        </p:spPr>
        <p:txBody>
          <a:bodyPr wrap="none" anchor="ctr"/>
          <a:lstStyle/>
          <a:p>
            <a:pPr>
              <a:defRPr/>
            </a:pPr>
            <a:endParaRPr lang="tr-TR">
              <a:ea typeface="+mn-ea"/>
              <a:cs typeface="Arial" charset="0"/>
            </a:endParaRPr>
          </a:p>
        </p:txBody>
      </p:sp>
      <p:sp>
        <p:nvSpPr>
          <p:cNvPr id="1027" name="Freeform 3"/>
          <p:cNvSpPr>
            <a:spLocks noChangeArrowheads="1"/>
          </p:cNvSpPr>
          <p:nvPr/>
        </p:nvSpPr>
        <p:spPr bwMode="auto">
          <a:xfrm>
            <a:off x="4381500" y="-7938"/>
            <a:ext cx="4762500" cy="638176"/>
          </a:xfrm>
          <a:custGeom>
            <a:avLst/>
            <a:gdLst>
              <a:gd name="G0" fmla="+- 72 0 0"/>
              <a:gd name="G1" fmla="+- 1 0 0"/>
              <a:gd name="G2" fmla="+- 1 0 0"/>
              <a:gd name="G3" fmla="+- 1 0 0"/>
              <a:gd name="G4" fmla="+- 65535 0 0"/>
              <a:gd name="G5" fmla="*/ 1 24577 2"/>
              <a:gd name="G6" fmla="*/ 1 29003 51712"/>
              <a:gd name="G7" fmla="+- 8 0 0"/>
              <a:gd name="G8" fmla="+- 63868 0 0"/>
              <a:gd name="T0" fmla="*/ 0 w 3000"/>
              <a:gd name="T1" fmla="*/ 0 h 595"/>
              <a:gd name="T2" fmla="*/ 1668 w 3000"/>
              <a:gd name="T3" fmla="*/ 564 h 595"/>
              <a:gd name="T4" fmla="*/ 3000 w 3000"/>
              <a:gd name="T5" fmla="*/ 186 h 595"/>
              <a:gd name="T6" fmla="*/ 3000 w 3000"/>
              <a:gd name="T7" fmla="*/ 6 h 595"/>
              <a:gd name="T8" fmla="*/ 0 w 3000"/>
              <a:gd name="T9" fmla="*/ 0 h 595"/>
              <a:gd name="T10" fmla="*/ 0 w 3000"/>
              <a:gd name="T11" fmla="*/ 0 h 595"/>
              <a:gd name="T12" fmla="*/ 3000 w 3000"/>
              <a:gd name="T13" fmla="*/ 595 h 595"/>
            </a:gdLst>
            <a:ahLst/>
            <a:cxnLst>
              <a:cxn ang="0">
                <a:pos x="T0" y="T1"/>
              </a:cxn>
              <a:cxn ang="0">
                <a:pos x="T2" y="T3"/>
              </a:cxn>
              <a:cxn ang="0">
                <a:pos x="T4" y="T5"/>
              </a:cxn>
              <a:cxn ang="0">
                <a:pos x="T6" y="T7"/>
              </a:cxn>
              <a:cxn ang="0">
                <a:pos x="T8" y="T9"/>
              </a:cxn>
            </a:cxnLst>
            <a:rect l="T10" t="T11" r="T12" b="T1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5999"/>
                </a:srgbClr>
              </a:gs>
              <a:gs pos="100000">
                <a:srgbClr val="009BE5">
                  <a:alpha val="31000"/>
                </a:srgbClr>
              </a:gs>
            </a:gsLst>
            <a:lin ang="5400000" scaled="1"/>
          </a:gradFill>
          <a:ln w="9525" cap="flat">
            <a:noFill/>
            <a:round/>
            <a:headEnd/>
            <a:tailEnd/>
          </a:ln>
          <a:effectLst/>
        </p:spPr>
        <p:txBody>
          <a:bodyPr wrap="none" anchor="ctr"/>
          <a:lstStyle/>
          <a:p>
            <a:pPr>
              <a:defRPr/>
            </a:pPr>
            <a:endParaRPr lang="tr-TR">
              <a:ea typeface="+mn-ea"/>
              <a:cs typeface="Arial" charset="0"/>
            </a:endParaRPr>
          </a:p>
        </p:txBody>
      </p:sp>
      <p:sp>
        <p:nvSpPr>
          <p:cNvPr id="1029" name="Rectangle 4"/>
          <p:cNvSpPr>
            <a:spLocks noGrp="1" noChangeArrowheads="1"/>
          </p:cNvSpPr>
          <p:nvPr>
            <p:ph type="title"/>
          </p:nvPr>
        </p:nvSpPr>
        <p:spPr bwMode="auto">
          <a:xfrm>
            <a:off x="457200" y="704850"/>
            <a:ext cx="8228013" cy="1141413"/>
          </a:xfrm>
          <a:prstGeom prst="rect">
            <a:avLst/>
          </a:prstGeom>
          <a:noFill/>
          <a:ln w="9525">
            <a:noFill/>
            <a:round/>
            <a:headEnd/>
            <a:tailEnd/>
          </a:ln>
        </p:spPr>
        <p:txBody>
          <a:bodyPr vert="horz" wrap="square" lIns="0" tIns="46800" rIns="0" bIns="0" numCol="1" anchor="b" anchorCtr="0" compatLnSpc="1">
            <a:prstTxWarp prst="textNoShape">
              <a:avLst/>
            </a:prstTxWarp>
          </a:bodyPr>
          <a:lstStyle/>
          <a:p>
            <a:pPr lvl="0"/>
            <a:r>
              <a:rPr lang="en-GB"/>
              <a:t>Ana başlık metnini düzenlemek için tıklayın</a:t>
            </a:r>
          </a:p>
        </p:txBody>
      </p:sp>
      <p:sp>
        <p:nvSpPr>
          <p:cNvPr id="1030" name="Rectangle 5"/>
          <p:cNvSpPr>
            <a:spLocks noGrp="1" noChangeArrowheads="1"/>
          </p:cNvSpPr>
          <p:nvPr>
            <p:ph type="body" idx="1"/>
          </p:nvPr>
        </p:nvSpPr>
        <p:spPr bwMode="auto">
          <a:xfrm>
            <a:off x="457200" y="1935163"/>
            <a:ext cx="8228013" cy="43878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Anahat metninin biçimini düzenlemek için tıklayın</a:t>
            </a:r>
          </a:p>
          <a:p>
            <a:pPr lvl="1"/>
            <a:r>
              <a:rPr lang="en-GB"/>
              <a:t>İkinci Anahat Düzeyi</a:t>
            </a:r>
          </a:p>
          <a:p>
            <a:pPr lvl="2"/>
            <a:r>
              <a:rPr lang="en-GB"/>
              <a:t>Üçüncü Anahat Düzeyi</a:t>
            </a:r>
          </a:p>
          <a:p>
            <a:pPr lvl="3"/>
            <a:r>
              <a:rPr lang="en-GB"/>
              <a:t>Dördüncü Anahat Düzeyi</a:t>
            </a:r>
          </a:p>
          <a:p>
            <a:pPr lvl="4"/>
            <a:r>
              <a:rPr lang="en-GB"/>
              <a:t>Beşinci Anahat Düzeyi</a:t>
            </a:r>
          </a:p>
          <a:p>
            <a:pPr lvl="4"/>
            <a:r>
              <a:rPr lang="en-GB"/>
              <a:t>Altıncı Anahat Düzeyi</a:t>
            </a:r>
          </a:p>
          <a:p>
            <a:pPr lvl="4"/>
            <a:r>
              <a:rPr lang="en-GB"/>
              <a:t>Yedinci Anahat Düzeyi</a:t>
            </a:r>
          </a:p>
        </p:txBody>
      </p:sp>
      <p:sp>
        <p:nvSpPr>
          <p:cNvPr id="3" name="Rectangle 6"/>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charset="0"/>
              </a:defRPr>
            </a:lvl1pPr>
          </a:lstStyle>
          <a:p>
            <a:pPr>
              <a:defRPr/>
            </a:pPr>
            <a:fld id="{37A27AAF-208C-4B8B-9094-F76F74DD9812}" type="datetime1">
              <a:rPr lang="tr-TR" smtClean="0"/>
              <a:t>29.09.2025</a:t>
            </a:fld>
            <a:endParaRPr lang="tr-TR"/>
          </a:p>
        </p:txBody>
      </p:sp>
      <p:sp>
        <p:nvSpPr>
          <p:cNvPr id="1031" name="Rectangle 7"/>
          <p:cNvSpPr>
            <a:spLocks noGrp="1" noChangeArrowheads="1"/>
          </p:cNvSpPr>
          <p:nvPr>
            <p:ph type="ftr"/>
          </p:nvPr>
        </p:nvSpPr>
        <p:spPr bwMode="auto">
          <a:xfrm>
            <a:off x="2667000" y="6356350"/>
            <a:ext cx="3351213" cy="3635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charset="0"/>
              </a:defRPr>
            </a:lvl1pPr>
          </a:lstStyle>
          <a:p>
            <a:pPr>
              <a:defRPr/>
            </a:pPr>
            <a:r>
              <a:rPr lang="tr-TR"/>
              <a:t>www.yta.com.tr</a:t>
            </a:r>
          </a:p>
        </p:txBody>
      </p:sp>
      <p:sp>
        <p:nvSpPr>
          <p:cNvPr id="1032" name="Rectangle 8"/>
          <p:cNvSpPr>
            <a:spLocks noGrp="1" noChangeArrowheads="1"/>
          </p:cNvSpPr>
          <p:nvPr>
            <p:ph type="sldNum"/>
          </p:nvPr>
        </p:nvSpPr>
        <p:spPr bwMode="auto">
          <a:xfrm>
            <a:off x="7924800" y="6356350"/>
            <a:ext cx="760413" cy="3635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charset="0"/>
              </a:defRPr>
            </a:lvl1pPr>
          </a:lstStyle>
          <a:p>
            <a:pPr>
              <a:defRPr/>
            </a:pPr>
            <a:fld id="{9F9A6D5C-BB9D-4FC0-A594-7BCF5A4C3227}" type="slidenum">
              <a:rPr lang="tr-TR"/>
              <a:pPr>
                <a:defRPr/>
              </a:pPr>
              <a:t>‹#›</a:t>
            </a:fld>
            <a:endParaRPr lang="tr-TR"/>
          </a:p>
        </p:txBody>
      </p:sp>
      <p:grpSp>
        <p:nvGrpSpPr>
          <p:cNvPr id="1034" name="Group 9"/>
          <p:cNvGrpSpPr>
            <a:grpSpLocks/>
          </p:cNvGrpSpPr>
          <p:nvPr/>
        </p:nvGrpSpPr>
        <p:grpSpPr bwMode="auto">
          <a:xfrm>
            <a:off x="-19050" y="203200"/>
            <a:ext cx="9178925" cy="646113"/>
            <a:chOff x="-12" y="128"/>
            <a:chExt cx="5782" cy="407"/>
          </a:xfrm>
        </p:grpSpPr>
        <p:grpSp>
          <p:nvGrpSpPr>
            <p:cNvPr id="1035" name="Group 10"/>
            <p:cNvGrpSpPr>
              <a:grpSpLocks/>
            </p:cNvGrpSpPr>
            <p:nvPr/>
          </p:nvGrpSpPr>
          <p:grpSpPr bwMode="auto">
            <a:xfrm>
              <a:off x="-12" y="128"/>
              <a:ext cx="5771" cy="407"/>
              <a:chOff x="-12" y="128"/>
              <a:chExt cx="5771" cy="407"/>
            </a:xfrm>
          </p:grpSpPr>
          <p:pic>
            <p:nvPicPr>
              <p:cNvPr id="4" name="Picture 11"/>
              <p:cNvPicPr>
                <a:picLocks noChangeAspect="1" noChangeArrowheads="1"/>
              </p:cNvPicPr>
              <p:nvPr/>
            </p:nvPicPr>
            <p:blipFill>
              <a:blip r:embed="rId14" cstate="print"/>
              <a:srcRect/>
              <a:stretch>
                <a:fillRect/>
              </a:stretch>
            </p:blipFill>
            <p:spPr bwMode="auto">
              <a:xfrm>
                <a:off x="2" y="128"/>
                <a:ext cx="5756" cy="407"/>
              </a:xfrm>
              <a:prstGeom prst="rect">
                <a:avLst/>
              </a:prstGeom>
              <a:noFill/>
              <a:ln w="9525">
                <a:noFill/>
                <a:round/>
                <a:headEnd/>
                <a:tailEnd/>
              </a:ln>
            </p:spPr>
          </p:pic>
          <p:sp>
            <p:nvSpPr>
              <p:cNvPr id="5" name="Text Box 12"/>
              <p:cNvSpPr txBox="1">
                <a:spLocks noChangeArrowheads="1"/>
              </p:cNvSpPr>
              <p:nvPr/>
            </p:nvSpPr>
            <p:spPr bwMode="auto">
              <a:xfrm rot="21420000">
                <a:off x="-12" y="302"/>
                <a:ext cx="0" cy="0"/>
              </a:xfrm>
              <a:prstGeom prst="rect">
                <a:avLst/>
              </a:prstGeom>
              <a:noFill/>
              <a:ln w="9525" cap="flat">
                <a:noFill/>
                <a:round/>
                <a:headEnd/>
                <a:tailEnd/>
              </a:ln>
              <a:effectLst/>
            </p:spPr>
            <p:txBody>
              <a:bodyPr wrap="none" anchor="ctr"/>
              <a:lstStyle/>
              <a:p>
                <a:pPr>
                  <a:defRPr/>
                </a:pPr>
                <a:endParaRPr lang="tr-TR">
                  <a:ea typeface="+mn-ea"/>
                  <a:cs typeface="Arial" charset="0"/>
                </a:endParaRPr>
              </a:p>
            </p:txBody>
          </p:sp>
        </p:grpSp>
        <p:grpSp>
          <p:nvGrpSpPr>
            <p:cNvPr id="1036" name="Group 13"/>
            <p:cNvGrpSpPr>
              <a:grpSpLocks/>
            </p:cNvGrpSpPr>
            <p:nvPr/>
          </p:nvGrpSpPr>
          <p:grpSpPr bwMode="auto">
            <a:xfrm>
              <a:off x="-12" y="156"/>
              <a:ext cx="5782" cy="353"/>
              <a:chOff x="-12" y="156"/>
              <a:chExt cx="5782" cy="353"/>
            </a:xfrm>
          </p:grpSpPr>
          <p:pic>
            <p:nvPicPr>
              <p:cNvPr id="1037" name="Picture 14"/>
              <p:cNvPicPr>
                <a:picLocks noChangeAspect="1" noChangeArrowheads="1"/>
              </p:cNvPicPr>
              <p:nvPr/>
            </p:nvPicPr>
            <p:blipFill>
              <a:blip r:embed="rId15" cstate="print"/>
              <a:srcRect/>
              <a:stretch>
                <a:fillRect/>
              </a:stretch>
            </p:blipFill>
            <p:spPr bwMode="auto">
              <a:xfrm>
                <a:off x="-2" y="156"/>
                <a:ext cx="5772" cy="353"/>
              </a:xfrm>
              <a:prstGeom prst="rect">
                <a:avLst/>
              </a:prstGeom>
              <a:noFill/>
              <a:ln w="9525">
                <a:noFill/>
                <a:round/>
                <a:headEnd/>
                <a:tailEnd/>
              </a:ln>
            </p:spPr>
          </p:pic>
          <p:sp>
            <p:nvSpPr>
              <p:cNvPr id="1039" name="Text Box 15"/>
              <p:cNvSpPr txBox="1">
                <a:spLocks noChangeArrowheads="1"/>
              </p:cNvSpPr>
              <p:nvPr/>
            </p:nvSpPr>
            <p:spPr bwMode="auto">
              <a:xfrm rot="21420000">
                <a:off x="-12" y="330"/>
                <a:ext cx="0" cy="0"/>
              </a:xfrm>
              <a:prstGeom prst="rect">
                <a:avLst/>
              </a:prstGeom>
              <a:noFill/>
              <a:ln w="9525" cap="flat">
                <a:noFill/>
                <a:round/>
                <a:headEnd/>
                <a:tailEnd/>
              </a:ln>
              <a:effectLst/>
            </p:spPr>
            <p:txBody>
              <a:bodyPr wrap="none" anchor="ctr"/>
              <a:lstStyle/>
              <a:p>
                <a:pPr>
                  <a:defRPr/>
                </a:pPr>
                <a:endParaRPr lang="tr-TR">
                  <a:ea typeface="+mn-ea"/>
                  <a:cs typeface="Arial" charset="0"/>
                </a:endParaRPr>
              </a:p>
            </p:txBody>
          </p:sp>
        </p:gr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itchFamily="16" charset="0"/>
        <a:buChar char="•"/>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itchFamily="16" charset="0"/>
        <a:buChar char="•"/>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rot="420000" flipV="1">
            <a:off x="3163888" y="1108075"/>
            <a:ext cx="5257800" cy="4114800"/>
          </a:xfrm>
          <a:custGeom>
            <a:avLst/>
            <a:gdLst>
              <a:gd name="G0" fmla="+- 1 0 0"/>
              <a:gd name="G1" fmla="+- 1 0 0"/>
              <a:gd name="G2" fmla="+- 1 0 0"/>
              <a:gd name="G3" fmla="+- 1 0 0"/>
              <a:gd name="G4" fmla="+- 51506 0 0"/>
              <a:gd name="G5" fmla="+- 1 0 0"/>
              <a:gd name="T0" fmla="*/ 5257800 w 5257800"/>
              <a:gd name="T1" fmla="*/ 2057400 h 4114800"/>
              <a:gd name="T2" fmla="*/ 2628900 w 5257800"/>
              <a:gd name="T3" fmla="*/ 4114800 h 4114800"/>
              <a:gd name="T4" fmla="*/ 0 w 5257800"/>
              <a:gd name="T5" fmla="*/ 2057400 h 4114800"/>
              <a:gd name="T6" fmla="*/ 2628900 w 5257800"/>
              <a:gd name="T7" fmla="*/ 0 h 4114800"/>
              <a:gd name="T8" fmla="*/ 0 w 5257800"/>
              <a:gd name="T9" fmla="*/ 0 h 4114800"/>
              <a:gd name="T10" fmla="*/ 5182785 w 5257800"/>
              <a:gd name="T11" fmla="*/ 4114800 h 4114800"/>
            </a:gdLst>
            <a:ahLst/>
            <a:cxnLst>
              <a:cxn ang="0">
                <a:pos x="T0" y="T1"/>
              </a:cxn>
              <a:cxn ang="0">
                <a:pos x="T2" y="T3"/>
              </a:cxn>
              <a:cxn ang="0">
                <a:pos x="T4" y="T5"/>
              </a:cxn>
              <a:cxn ang="0">
                <a:pos x="T6" y="T7"/>
              </a:cxn>
            </a:cxnLst>
            <a:rect l="T8" t="T9" r="T10" b="T11"/>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240" cap="rnd">
            <a:solidFill>
              <a:srgbClr val="C0C0C0"/>
            </a:solidFill>
            <a:round/>
            <a:headEnd/>
            <a:tailEnd/>
          </a:ln>
          <a:effectLst>
            <a:outerShdw dist="38547" dir="7483740" algn="ctr" rotWithShape="0">
              <a:srgbClr val="000000">
                <a:alpha val="25041"/>
              </a:srgbClr>
            </a:outerShdw>
          </a:effectLst>
        </p:spPr>
        <p:txBody>
          <a:bodyPr wrap="none" anchor="ctr"/>
          <a:lstStyle/>
          <a:p>
            <a:pPr>
              <a:defRPr/>
            </a:pPr>
            <a:endParaRPr lang="tr-TR">
              <a:ea typeface="+mn-ea"/>
              <a:cs typeface="Arial" charset="0"/>
            </a:endParaRPr>
          </a:p>
        </p:txBody>
      </p:sp>
      <p:sp>
        <p:nvSpPr>
          <p:cNvPr id="2050" name="AutoShape 2"/>
          <p:cNvSpPr>
            <a:spLocks noChangeArrowheads="1"/>
          </p:cNvSpPr>
          <p:nvPr/>
        </p:nvSpPr>
        <p:spPr bwMode="auto">
          <a:xfrm rot="420000" flipV="1">
            <a:off x="8002588" y="5359400"/>
            <a:ext cx="155575" cy="155575"/>
          </a:xfrm>
          <a:prstGeom prst="rtTriangle">
            <a:avLst/>
          </a:prstGeom>
          <a:solidFill>
            <a:srgbClr val="FFFFFF"/>
          </a:solidFill>
          <a:ln w="12600" cap="sq">
            <a:solidFill>
              <a:srgbClr val="FFFFFF"/>
            </a:solidFill>
            <a:bevel/>
            <a:headEnd/>
            <a:tailEnd/>
          </a:ln>
          <a:effectLst>
            <a:outerShdw dist="6194" dir="12932261" algn="ctr" rotWithShape="0">
              <a:srgbClr val="000000">
                <a:alpha val="47029"/>
              </a:srgbClr>
            </a:outerShdw>
          </a:effectLst>
        </p:spPr>
        <p:txBody>
          <a:bodyPr wrap="none" anchor="ctr"/>
          <a:lstStyle/>
          <a:p>
            <a:pPr>
              <a:defRPr/>
            </a:pPr>
            <a:endParaRPr lang="tr-TR">
              <a:ea typeface="+mn-ea"/>
              <a:cs typeface="Arial" charset="0"/>
            </a:endParaRPr>
          </a:p>
        </p:txBody>
      </p:sp>
      <p:sp>
        <p:nvSpPr>
          <p:cNvPr id="2051" name="Freeform 3"/>
          <p:cNvSpPr>
            <a:spLocks noChangeArrowheads="1"/>
          </p:cNvSpPr>
          <p:nvPr/>
        </p:nvSpPr>
        <p:spPr bwMode="auto">
          <a:xfrm flipV="1">
            <a:off x="-9525" y="5815013"/>
            <a:ext cx="9163050" cy="1041400"/>
          </a:xfrm>
          <a:custGeom>
            <a:avLst/>
            <a:gdLst>
              <a:gd name="G0" fmla="+- 2542 0 0"/>
              <a:gd name="G1" fmla="+- 1 0 0"/>
              <a:gd name="G2" fmla="+- 1 0 0"/>
              <a:gd name="G3" fmla="+- 1 0 0"/>
              <a:gd name="G4" fmla="+- 1 0 0"/>
              <a:gd name="G5" fmla="+- 1 0 0"/>
              <a:gd name="G6" fmla="+- 437 0 0"/>
              <a:gd name="G7" fmla="+- 1 0 0"/>
              <a:gd name="G8" fmla="+- 65362 0 0"/>
              <a:gd name="G9" fmla="+- 11 0 0"/>
              <a:gd name="G10" fmla="*/ 1 16385 2"/>
              <a:gd name="G11" fmla="+- 1 0 0"/>
              <a:gd name="G12" fmla="+- 1 0 0"/>
              <a:gd name="T0" fmla="*/ 8 256 1"/>
              <a:gd name="T1" fmla="*/ 0 256 1"/>
              <a:gd name="G13" fmla="+- 0 T0 T1"/>
              <a:gd name="G14" fmla="sin 12 G13"/>
              <a:gd name="G15" fmla="+- 62996 0 0"/>
              <a:gd name="G16" fmla="+- 61162 0 0"/>
              <a:gd name="G17" fmla="+- 60137 0 0"/>
              <a:gd name="G18" fmla="+- 59819 0 0"/>
              <a:gd name="G19" fmla="+- 61447 0 0"/>
              <a:gd name="T2" fmla="*/ 6 w 5772"/>
              <a:gd name="T3" fmla="*/ 2 h 656"/>
              <a:gd name="T4" fmla="*/ 2542 w 5772"/>
              <a:gd name="T5" fmla="*/ 0 h 656"/>
              <a:gd name="T6" fmla="*/ 4374 w 5772"/>
              <a:gd name="T7" fmla="*/ 367 h 656"/>
              <a:gd name="T8" fmla="*/ 5766 w 5772"/>
              <a:gd name="T9" fmla="*/ 55 h 656"/>
              <a:gd name="T10" fmla="*/ 5772 w 5772"/>
              <a:gd name="T11" fmla="*/ 213 h 656"/>
              <a:gd name="T12" fmla="*/ 4302 w 5772"/>
              <a:gd name="T13" fmla="*/ 439 h 656"/>
              <a:gd name="T14" fmla="*/ 1488 w 5772"/>
              <a:gd name="T15" fmla="*/ 201 h 656"/>
              <a:gd name="T16" fmla="*/ 0 w 5772"/>
              <a:gd name="T17" fmla="*/ 656 h 656"/>
              <a:gd name="T18" fmla="*/ 6 w 5772"/>
              <a:gd name="T19" fmla="*/ 2 h 656"/>
              <a:gd name="T20" fmla="*/ 0 w 5772"/>
              <a:gd name="T21" fmla="*/ 0 h 656"/>
              <a:gd name="T22" fmla="*/ 5772 w 5772"/>
              <a:gd name="T23" fmla="*/ 656 h 656"/>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999"/>
                </a:srgbClr>
              </a:gs>
              <a:gs pos="100000">
                <a:srgbClr val="00EBF8">
                  <a:alpha val="56000"/>
                </a:srgbClr>
              </a:gs>
            </a:gsLst>
            <a:lin ang="5400000" scaled="1"/>
          </a:gradFill>
          <a:ln w="9525" cap="flat">
            <a:noFill/>
            <a:round/>
            <a:headEnd/>
            <a:tailEnd/>
          </a:ln>
          <a:effectLst/>
        </p:spPr>
        <p:txBody>
          <a:bodyPr wrap="none" anchor="ctr"/>
          <a:lstStyle/>
          <a:p>
            <a:pPr>
              <a:defRPr/>
            </a:pPr>
            <a:endParaRPr lang="tr-TR">
              <a:ea typeface="+mn-ea"/>
              <a:cs typeface="Arial" charset="0"/>
            </a:endParaRPr>
          </a:p>
        </p:txBody>
      </p:sp>
      <p:sp>
        <p:nvSpPr>
          <p:cNvPr id="2052" name="Freeform 4"/>
          <p:cNvSpPr>
            <a:spLocks noChangeArrowheads="1"/>
          </p:cNvSpPr>
          <p:nvPr/>
        </p:nvSpPr>
        <p:spPr bwMode="auto">
          <a:xfrm flipV="1">
            <a:off x="4381500" y="6218238"/>
            <a:ext cx="4762500" cy="638175"/>
          </a:xfrm>
          <a:custGeom>
            <a:avLst/>
            <a:gdLst>
              <a:gd name="G0" fmla="+- 72 0 0"/>
              <a:gd name="G1" fmla="+- 1 0 0"/>
              <a:gd name="G2" fmla="+- 1 0 0"/>
              <a:gd name="G3" fmla="+- 1 0 0"/>
              <a:gd name="G4" fmla="+- 65535 0 0"/>
              <a:gd name="G5" fmla="*/ 1 24577 2"/>
              <a:gd name="G6" fmla="*/ 1 29003 51712"/>
              <a:gd name="G7" fmla="+- 8 0 0"/>
              <a:gd name="G8" fmla="+- 63868 0 0"/>
              <a:gd name="T0" fmla="*/ 0 w 3000"/>
              <a:gd name="T1" fmla="*/ 0 h 595"/>
              <a:gd name="T2" fmla="*/ 1668 w 3000"/>
              <a:gd name="T3" fmla="*/ 564 h 595"/>
              <a:gd name="T4" fmla="*/ 3000 w 3000"/>
              <a:gd name="T5" fmla="*/ 186 h 595"/>
              <a:gd name="T6" fmla="*/ 3000 w 3000"/>
              <a:gd name="T7" fmla="*/ 6 h 595"/>
              <a:gd name="T8" fmla="*/ 0 w 3000"/>
              <a:gd name="T9" fmla="*/ 0 h 595"/>
              <a:gd name="T10" fmla="*/ 0 w 3000"/>
              <a:gd name="T11" fmla="*/ 0 h 595"/>
              <a:gd name="T12" fmla="*/ 3000 w 3000"/>
              <a:gd name="T13" fmla="*/ 595 h 595"/>
            </a:gdLst>
            <a:ahLst/>
            <a:cxnLst>
              <a:cxn ang="0">
                <a:pos x="T0" y="T1"/>
              </a:cxn>
              <a:cxn ang="0">
                <a:pos x="T2" y="T3"/>
              </a:cxn>
              <a:cxn ang="0">
                <a:pos x="T4" y="T5"/>
              </a:cxn>
              <a:cxn ang="0">
                <a:pos x="T6" y="T7"/>
              </a:cxn>
              <a:cxn ang="0">
                <a:pos x="T8" y="T9"/>
              </a:cxn>
            </a:cxnLst>
            <a:rect l="T10" t="T11" r="T12" b="T1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5999"/>
                </a:srgbClr>
              </a:gs>
              <a:gs pos="100000">
                <a:srgbClr val="009BE5">
                  <a:alpha val="31000"/>
                </a:srgbClr>
              </a:gs>
            </a:gsLst>
            <a:lin ang="5400000" scaled="1"/>
          </a:gradFill>
          <a:ln w="9525" cap="flat">
            <a:noFill/>
            <a:round/>
            <a:headEnd/>
            <a:tailEnd/>
          </a:ln>
          <a:effectLst/>
        </p:spPr>
        <p:txBody>
          <a:bodyPr wrap="none" anchor="ctr"/>
          <a:lstStyle/>
          <a:p>
            <a:pPr>
              <a:defRPr/>
            </a:pPr>
            <a:endParaRPr lang="tr-TR">
              <a:ea typeface="+mn-ea"/>
              <a:cs typeface="Arial" charset="0"/>
            </a:endParaRPr>
          </a:p>
        </p:txBody>
      </p:sp>
      <p:sp>
        <p:nvSpPr>
          <p:cNvPr id="2054" name="Rectangle 5"/>
          <p:cNvSpPr>
            <a:spLocks noGrp="1" noChangeArrowheads="1"/>
          </p:cNvSpPr>
          <p:nvPr>
            <p:ph type="title"/>
          </p:nvPr>
        </p:nvSpPr>
        <p:spPr bwMode="auto">
          <a:xfrm>
            <a:off x="457200" y="704850"/>
            <a:ext cx="8228013" cy="1141413"/>
          </a:xfrm>
          <a:prstGeom prst="rect">
            <a:avLst/>
          </a:prstGeom>
          <a:noFill/>
          <a:ln w="9525">
            <a:noFill/>
            <a:round/>
            <a:headEnd/>
            <a:tailEnd/>
          </a:ln>
        </p:spPr>
        <p:txBody>
          <a:bodyPr vert="horz" wrap="square" lIns="0" tIns="46800" rIns="0" bIns="0" numCol="1" anchor="b" anchorCtr="0" compatLnSpc="1">
            <a:prstTxWarp prst="textNoShape">
              <a:avLst/>
            </a:prstTxWarp>
          </a:bodyPr>
          <a:lstStyle/>
          <a:p>
            <a:pPr lvl="0"/>
            <a:r>
              <a:rPr lang="en-GB"/>
              <a:t>Ana başlık metnini düzenlemek için tıklayın</a:t>
            </a:r>
          </a:p>
        </p:txBody>
      </p:sp>
      <p:sp>
        <p:nvSpPr>
          <p:cNvPr id="2055" name="Rectangle 6"/>
          <p:cNvSpPr>
            <a:spLocks noGrp="1" noChangeArrowheads="1"/>
          </p:cNvSpPr>
          <p:nvPr>
            <p:ph type="body" idx="1"/>
          </p:nvPr>
        </p:nvSpPr>
        <p:spPr bwMode="auto">
          <a:xfrm>
            <a:off x="457200" y="1935163"/>
            <a:ext cx="8228013" cy="43878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Anahat metninin biçimini düzenlemek için tıklayın</a:t>
            </a:r>
          </a:p>
          <a:p>
            <a:pPr lvl="1"/>
            <a:r>
              <a:rPr lang="en-GB"/>
              <a:t>İkinci Anahat Düzeyi</a:t>
            </a:r>
          </a:p>
          <a:p>
            <a:pPr lvl="2"/>
            <a:r>
              <a:rPr lang="en-GB"/>
              <a:t>Üçüncü Anahat Düzeyi</a:t>
            </a:r>
          </a:p>
          <a:p>
            <a:pPr lvl="3"/>
            <a:r>
              <a:rPr lang="en-GB"/>
              <a:t>Dördüncü Anahat Düzeyi</a:t>
            </a:r>
          </a:p>
          <a:p>
            <a:pPr lvl="4"/>
            <a:r>
              <a:rPr lang="en-GB"/>
              <a:t>Beşinci Anahat Düzeyi</a:t>
            </a:r>
          </a:p>
          <a:p>
            <a:pPr lvl="4"/>
            <a:r>
              <a:rPr lang="en-GB"/>
              <a:t>Altıncı Anahat Düzeyi</a:t>
            </a:r>
          </a:p>
          <a:p>
            <a:pPr lvl="4"/>
            <a:r>
              <a:rPr lang="en-GB"/>
              <a:t>Yedinci Anahat Düzeyi</a:t>
            </a:r>
          </a:p>
        </p:txBody>
      </p:sp>
      <p:sp>
        <p:nvSpPr>
          <p:cNvPr id="2" name="Rectangle 7"/>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045C75"/>
                </a:solidFill>
                <a:latin typeface="Times New Roman" pitchFamily="16" charset="0"/>
                <a:ea typeface="+mn-ea"/>
                <a:cs typeface="Segoe UI" charset="0"/>
              </a:defRPr>
            </a:lvl1pPr>
          </a:lstStyle>
          <a:p>
            <a:pPr>
              <a:defRPr/>
            </a:pPr>
            <a:fld id="{60245050-D867-410E-B028-5D0B458A82FE}" type="datetime1">
              <a:rPr lang="tr-TR" smtClean="0"/>
              <a:t>29.09.2025</a:t>
            </a:fld>
            <a:endParaRPr lang="tr-TR"/>
          </a:p>
        </p:txBody>
      </p:sp>
      <p:sp>
        <p:nvSpPr>
          <p:cNvPr id="2056" name="Rectangle 8"/>
          <p:cNvSpPr>
            <a:spLocks noGrp="1" noChangeArrowheads="1"/>
          </p:cNvSpPr>
          <p:nvPr>
            <p:ph type="ftr"/>
          </p:nvPr>
        </p:nvSpPr>
        <p:spPr bwMode="auto">
          <a:xfrm>
            <a:off x="2667000" y="6356350"/>
            <a:ext cx="3351213" cy="3635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buClrTx/>
              <a:buFontTx/>
              <a:buNone/>
              <a:tabLst>
                <a:tab pos="449263" algn="l"/>
                <a:tab pos="898525" algn="l"/>
                <a:tab pos="1347788" algn="l"/>
                <a:tab pos="1797050" algn="l"/>
                <a:tab pos="2246313" algn="l"/>
                <a:tab pos="2695575" algn="l"/>
                <a:tab pos="3144838" algn="l"/>
              </a:tabLst>
              <a:defRPr sz="1200">
                <a:solidFill>
                  <a:srgbClr val="045C75"/>
                </a:solidFill>
                <a:latin typeface="Times New Roman" pitchFamily="16" charset="0"/>
                <a:ea typeface="+mn-ea"/>
                <a:cs typeface="Segoe UI" charset="0"/>
              </a:defRPr>
            </a:lvl1pPr>
          </a:lstStyle>
          <a:p>
            <a:pPr>
              <a:defRPr/>
            </a:pPr>
            <a:r>
              <a:rPr lang="tr-TR"/>
              <a:t>www.yta.com.tr</a:t>
            </a:r>
          </a:p>
        </p:txBody>
      </p:sp>
      <p:sp>
        <p:nvSpPr>
          <p:cNvPr id="2057" name="Rectangle 9"/>
          <p:cNvSpPr>
            <a:spLocks noGrp="1" noChangeArrowheads="1"/>
          </p:cNvSpPr>
          <p:nvPr>
            <p:ph type="sldNum"/>
          </p:nvPr>
        </p:nvSpPr>
        <p:spPr bwMode="auto">
          <a:xfrm>
            <a:off x="8077200" y="6356350"/>
            <a:ext cx="608013" cy="3635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buClrTx/>
              <a:buFontTx/>
              <a:buNone/>
              <a:tabLst>
                <a:tab pos="449263" algn="l"/>
              </a:tabLst>
              <a:defRPr sz="1200">
                <a:solidFill>
                  <a:srgbClr val="045C75"/>
                </a:solidFill>
                <a:latin typeface="Times New Roman" pitchFamily="16" charset="0"/>
                <a:ea typeface="+mn-ea"/>
                <a:cs typeface="Segoe UI" charset="0"/>
              </a:defRPr>
            </a:lvl1pPr>
          </a:lstStyle>
          <a:p>
            <a:pPr>
              <a:defRPr/>
            </a:pPr>
            <a:fld id="{482C05FA-834B-46C3-A320-8F1A4E96CBA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Arial"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itchFamily="16" charset="0"/>
        <a:buChar char="•"/>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itchFamily="16" charset="0"/>
        <a:buChar char="•"/>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0" y="1214422"/>
            <a:ext cx="9144000" cy="4374818"/>
          </a:xfrm>
          <a:prstGeom prst="rect">
            <a:avLst/>
          </a:prstGeom>
          <a:solidFill>
            <a:srgbClr val="0070C0"/>
          </a:solid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28662" y="1285860"/>
            <a:ext cx="7500990" cy="3539430"/>
          </a:xfrm>
          <a:prstGeom prst="rect">
            <a:avLst/>
          </a:prstGeom>
        </p:spPr>
        <p:txBody>
          <a:bodyPr wrap="square">
            <a:spAutoFit/>
          </a:bodyPr>
          <a:lstStyle/>
          <a:p>
            <a:r>
              <a:rPr lang="tr-TR" sz="2800" dirty="0">
                <a:solidFill>
                  <a:schemeClr val="tx1"/>
                </a:solidFill>
              </a:rPr>
              <a:t>5510 sayılı Kanunun 14. Maddesine göre; </a:t>
            </a:r>
          </a:p>
          <a:p>
            <a:endParaRPr lang="tr-TR" sz="2800" b="1" dirty="0">
              <a:solidFill>
                <a:schemeClr val="tx1"/>
              </a:solidFill>
            </a:endParaRPr>
          </a:p>
          <a:p>
            <a:r>
              <a:rPr lang="tr-TR" sz="2800" b="1" dirty="0">
                <a:solidFill>
                  <a:srgbClr val="C00000"/>
                </a:solidFill>
              </a:rPr>
              <a:t>MESLEK HASTALIĞI, </a:t>
            </a:r>
            <a:r>
              <a:rPr lang="tr-TR" sz="2800" dirty="0">
                <a:solidFill>
                  <a:schemeClr val="tx1"/>
                </a:solidFill>
              </a:rPr>
              <a:t>sigortalının çalıştığı veya yaptığı işin niteliğinden dolayı tekrarlanan bir sebeple veya işin yürütüm şartları yüzünden uğradığı geçici veya sürekli hastalık, bedensel veya ruhsal özürlülük halleridir.</a:t>
            </a:r>
          </a:p>
        </p:txBody>
      </p:sp>
      <p:pic>
        <p:nvPicPr>
          <p:cNvPr id="1026" name="Picture 2" descr="meslek-hastaligi-nedir"/>
          <p:cNvPicPr>
            <a:picLocks noChangeAspect="1" noChangeArrowheads="1"/>
          </p:cNvPicPr>
          <p:nvPr/>
        </p:nvPicPr>
        <p:blipFill>
          <a:blip r:embed="rId2" cstate="print"/>
          <a:srcRect/>
          <a:stretch>
            <a:fillRect/>
          </a:stretch>
        </p:blipFill>
        <p:spPr bwMode="auto">
          <a:xfrm>
            <a:off x="4143372" y="4429132"/>
            <a:ext cx="4286280" cy="18954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79388" y="1571625"/>
            <a:ext cx="8713787" cy="4752975"/>
          </a:xfrm>
          <a:prstGeom prst="rect">
            <a:avLst/>
          </a:prstGeom>
          <a:noFill/>
          <a:ln w="9525" cap="flat">
            <a:noFill/>
            <a:round/>
            <a:headEnd/>
            <a:tailEnd/>
          </a:ln>
          <a:effectLst/>
        </p:spPr>
        <p:txBody>
          <a:bodyPr/>
          <a:lstStyle/>
          <a:p>
            <a:pPr marL="271463" indent="-271463">
              <a:spcBef>
                <a:spcPts val="8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3200" b="1" dirty="0">
                <a:solidFill>
                  <a:srgbClr val="0070C0"/>
                </a:solidFill>
                <a:effectLst>
                  <a:outerShdw blurRad="38100" dist="38100" dir="2700000" algn="tl">
                    <a:srgbClr val="C0C0C0"/>
                  </a:outerShdw>
                </a:effectLst>
                <a:cs typeface="Arial" charset="0"/>
              </a:rPr>
              <a:t>6331 Sayılı İş Sağlığı Ve Güvenliği Kanunu</a:t>
            </a:r>
          </a:p>
          <a:p>
            <a:pPr marL="271463" indent="-271463">
              <a:spcBef>
                <a:spcPts val="8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3200" b="1" dirty="0">
              <a:solidFill>
                <a:srgbClr val="0070C0"/>
              </a:solidFill>
              <a:effectLst>
                <a:outerShdw blurRad="38100" dist="38100" dir="2700000" algn="tl">
                  <a:srgbClr val="C0C0C0"/>
                </a:outerShdw>
              </a:effectLst>
              <a:cs typeface="Arial" charset="0"/>
            </a:endParaRPr>
          </a:p>
          <a:p>
            <a:pPr marL="273050"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FF0000"/>
                </a:solidFill>
                <a:cs typeface="Arial" charset="0"/>
              </a:rPr>
              <a:t>  </a:t>
            </a:r>
            <a:r>
              <a:rPr lang="tr-TR" sz="2800" b="1" dirty="0">
                <a:solidFill>
                  <a:srgbClr val="00B050"/>
                </a:solidFill>
                <a:cs typeface="Arial" charset="0"/>
              </a:rPr>
              <a:t>İş kazası</a:t>
            </a:r>
            <a:r>
              <a:rPr lang="tr-TR" sz="2800" dirty="0">
                <a:solidFill>
                  <a:srgbClr val="0070C0"/>
                </a:solidFill>
                <a:cs typeface="Arial" charset="0"/>
              </a:rPr>
              <a:t>: </a:t>
            </a:r>
            <a:r>
              <a:rPr lang="tr-TR" sz="2800" dirty="0">
                <a:solidFill>
                  <a:srgbClr val="000000"/>
                </a:solidFill>
                <a:cs typeface="Arial" charset="0"/>
              </a:rPr>
              <a:t>İşyerinde veya işin yürütümü nedeniyle meydana gelen, ölüme sebebiyet veren veya vücut bütünlüğünü ruhen ya da </a:t>
            </a:r>
            <a:r>
              <a:rPr lang="tr-TR" sz="2800" dirty="0">
                <a:solidFill>
                  <a:schemeClr val="tx1"/>
                </a:solidFill>
                <a:cs typeface="Arial" charset="0"/>
              </a:rPr>
              <a:t>bedenen </a:t>
            </a:r>
            <a:r>
              <a:rPr lang="tr-TR" sz="2800" dirty="0">
                <a:solidFill>
                  <a:schemeClr val="tx1"/>
                </a:solidFill>
              </a:rPr>
              <a:t>engelli hâle getiren</a:t>
            </a:r>
            <a:r>
              <a:rPr lang="tr-TR" sz="2800" dirty="0"/>
              <a:t> </a:t>
            </a:r>
            <a:r>
              <a:rPr lang="tr-TR" sz="2800" dirty="0">
                <a:solidFill>
                  <a:srgbClr val="000000"/>
                </a:solidFill>
                <a:cs typeface="Arial" charset="0"/>
              </a:rPr>
              <a:t>olay</a:t>
            </a:r>
            <a:r>
              <a:rPr lang="tr-TR" sz="2600" dirty="0">
                <a:solidFill>
                  <a:srgbClr val="000000"/>
                </a:solidFill>
                <a:cs typeface="Arial"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476250"/>
            <a:ext cx="8229600" cy="5848350"/>
          </a:xfrm>
          <a:prstGeom prst="rect">
            <a:avLst/>
          </a:prstGeom>
          <a:noFill/>
          <a:ln w="9525">
            <a:noFill/>
            <a:round/>
            <a:headEnd/>
            <a:tailEnd/>
          </a:ln>
        </p:spPr>
        <p:txBody>
          <a:bodyPr/>
          <a:lstStyle/>
          <a:p>
            <a:pPr marL="271463" indent="-271463">
              <a:spcBef>
                <a:spcPts val="5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000" b="1" dirty="0">
              <a:solidFill>
                <a:srgbClr val="000000"/>
              </a:solidFill>
            </a:endParaRP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b="1" dirty="0">
                <a:solidFill>
                  <a:srgbClr val="0070C0"/>
                </a:solidFill>
              </a:rPr>
              <a:t>SOSYAL SİGORTALAR VE GENEL SAĞLIK </a:t>
            </a: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b="1" dirty="0">
                <a:solidFill>
                  <a:srgbClr val="0070C0"/>
                </a:solidFill>
              </a:rPr>
              <a:t>SİGORTASI KANUNU</a:t>
            </a: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b="1" dirty="0">
                <a:solidFill>
                  <a:srgbClr val="00B050"/>
                </a:solidFill>
              </a:rPr>
              <a:t>MADDE 13- İş kazası;</a:t>
            </a: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dirty="0">
                <a:solidFill>
                  <a:srgbClr val="000000"/>
                </a:solidFill>
              </a:rPr>
              <a:t>a) Sigortalının işyerinde bulunduğu sırada,</a:t>
            </a: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dirty="0">
                <a:solidFill>
                  <a:srgbClr val="000000"/>
                </a:solidFill>
              </a:rPr>
              <a:t>b) İşveren tarafından yürütülmekte olan iş nedeniyle veya görevi nedeniyle, sigortalı kendi adına ve hesabına bağımsız çalışıyorsa yürütmekte olduğu iş veya çalışma konusu nedeniyle işyeri dışında,</a:t>
            </a: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dirty="0">
                <a:solidFill>
                  <a:srgbClr val="000000"/>
                </a:solidFill>
              </a:rPr>
              <a:t>c) Bir işverene bağlı olarak çalışan sigortalının, görevli olarak işyeri dışında başka bir yere gönderilmesi nedeniyle asıl işini yapmaksızın geçen zamanlarda,</a:t>
            </a: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dirty="0">
                <a:solidFill>
                  <a:srgbClr val="000000"/>
                </a:solidFill>
              </a:rPr>
              <a:t>d) Emziren kadın sigortalının, çocuğuna süt vermek için ayrılan zamanlarda,</a:t>
            </a:r>
          </a:p>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dirty="0">
                <a:solidFill>
                  <a:srgbClr val="000000"/>
                </a:solidFill>
              </a:rPr>
              <a:t>e) Sigortalıların, işverence sağlanan bir taşıtla işin yapıldığı yere gidiş gelişi sırasında,meydana gelen ve sigortalıyı hemen veya sonradan bedenen ya da ruhen </a:t>
            </a:r>
            <a:r>
              <a:rPr lang="tr-TR" sz="2000" dirty="0">
                <a:solidFill>
                  <a:schemeClr val="tx1"/>
                </a:solidFill>
              </a:rPr>
              <a:t>engelli hâle getire</a:t>
            </a:r>
            <a:r>
              <a:rPr lang="tr-TR" sz="2000" dirty="0"/>
              <a:t>n </a:t>
            </a:r>
            <a:r>
              <a:rPr lang="tr-TR" sz="2000" dirty="0">
                <a:solidFill>
                  <a:srgbClr val="000000"/>
                </a:solidFill>
              </a:rPr>
              <a:t>olaydır.</a:t>
            </a:r>
          </a:p>
          <a:p>
            <a:pPr marL="271463" indent="-271463">
              <a:spcBef>
                <a:spcPts val="5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000" dirty="0">
              <a:solidFill>
                <a:srgbClr val="000000"/>
              </a:solidFill>
            </a:endParaRPr>
          </a:p>
        </p:txBody>
      </p:sp>
      <p:sp>
        <p:nvSpPr>
          <p:cNvPr id="15364" name="Rectangle 3"/>
          <p:cNvSpPr>
            <a:spLocks noChangeArrowheads="1"/>
          </p:cNvSpPr>
          <p:nvPr/>
        </p:nvSpPr>
        <p:spPr bwMode="auto">
          <a:xfrm>
            <a:off x="155575" y="-144463"/>
            <a:ext cx="304800" cy="304801"/>
          </a:xfrm>
          <a:prstGeom prst="rect">
            <a:avLst/>
          </a:prstGeom>
          <a:noFill/>
          <a:ln w="9525">
            <a:noFill/>
            <a:round/>
            <a:headEnd/>
            <a:tailEnd/>
          </a:ln>
        </p:spPr>
        <p:txBody>
          <a:bodyPr wrap="none" anchor="ctr"/>
          <a:lstStyle/>
          <a:p>
            <a:endParaRPr lang="tr-TR"/>
          </a:p>
        </p:txBody>
      </p:sp>
      <p:pic>
        <p:nvPicPr>
          <p:cNvPr id="15365" name="Picture 4"/>
          <p:cNvPicPr>
            <a:picLocks noChangeAspect="1" noChangeArrowheads="1"/>
          </p:cNvPicPr>
          <p:nvPr/>
        </p:nvPicPr>
        <p:blipFill>
          <a:blip r:embed="rId3" cstate="print"/>
          <a:srcRect/>
          <a:stretch>
            <a:fillRect/>
          </a:stretch>
        </p:blipFill>
        <p:spPr bwMode="auto">
          <a:xfrm>
            <a:off x="6786563" y="0"/>
            <a:ext cx="2357437" cy="15716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381000" y="693738"/>
            <a:ext cx="8382000" cy="5470525"/>
          </a:xfrm>
          <a:prstGeom prst="rect">
            <a:avLst/>
          </a:prstGeom>
          <a:noFill/>
          <a:ln w="9360" cap="sq">
            <a:solidFill>
              <a:srgbClr val="1DEEB5"/>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785786" y="-428652"/>
            <a:ext cx="8358214" cy="5786454"/>
          </a:xfrm>
          <a:prstGeom prst="rect">
            <a:avLst/>
          </a:prstGeom>
          <a:noFill/>
          <a:ln w="9525" cap="flat">
            <a:noFill/>
            <a:round/>
            <a:headEnd/>
            <a:tailEnd/>
          </a:ln>
          <a:effectLst/>
        </p:spPr>
        <p:txBody>
          <a:bodyPr/>
          <a:lstStyle/>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b="1"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b="1" dirty="0">
              <a:solidFill>
                <a:srgbClr val="000000"/>
              </a:solidFill>
              <a:cs typeface="Arial" charset="0"/>
            </a:endParaRPr>
          </a:p>
          <a:p>
            <a:pPr marL="273050"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b="1" dirty="0">
              <a:solidFill>
                <a:srgbClr val="000000"/>
              </a:solidFill>
              <a:cs typeface="Arial" charset="0"/>
            </a:endParaRPr>
          </a:p>
          <a:p>
            <a:pPr marL="273050" indent="-271463">
              <a:spcBef>
                <a:spcPts val="11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3200" b="1" dirty="0">
              <a:solidFill>
                <a:srgbClr val="0070C0"/>
              </a:solidFill>
              <a:effectLst>
                <a:outerShdw blurRad="38100" dist="38100" dir="2700000" algn="tl">
                  <a:srgbClr val="C0C0C0"/>
                </a:outerShdw>
              </a:effectLst>
              <a:cs typeface="Arial" charset="0"/>
            </a:endParaRPr>
          </a:p>
          <a:p>
            <a:pPr marL="273050" indent="-271463">
              <a:spcBef>
                <a:spcPts val="11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3200" b="1" dirty="0">
              <a:solidFill>
                <a:srgbClr val="0070C0"/>
              </a:solidFill>
              <a:effectLst>
                <a:outerShdw blurRad="38100" dist="38100" dir="2700000" algn="tl">
                  <a:srgbClr val="C0C0C0"/>
                </a:outerShdw>
              </a:effectLst>
              <a:cs typeface="Arial" charset="0"/>
            </a:endParaRPr>
          </a:p>
          <a:p>
            <a:pPr marL="273050" indent="-271463">
              <a:spcBef>
                <a:spcPts val="11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3200" b="1" dirty="0">
              <a:solidFill>
                <a:srgbClr val="0070C0"/>
              </a:solidFill>
              <a:effectLst>
                <a:outerShdw blurRad="38100" dist="38100" dir="2700000" algn="tl">
                  <a:srgbClr val="C0C0C0"/>
                </a:outerShdw>
              </a:effectLst>
              <a:cs typeface="Arial" charset="0"/>
            </a:endParaRPr>
          </a:p>
          <a:p>
            <a:pPr marL="273050" indent="-271463">
              <a:spcBef>
                <a:spcPts val="11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3200" b="1" dirty="0">
                <a:solidFill>
                  <a:srgbClr val="0070C0"/>
                </a:solidFill>
                <a:effectLst>
                  <a:outerShdw blurRad="38100" dist="38100" dir="2700000" algn="tl">
                    <a:srgbClr val="C0C0C0"/>
                  </a:outerShdw>
                </a:effectLst>
                <a:cs typeface="Arial" charset="0"/>
              </a:rPr>
              <a:t>Sağlık : </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cs typeface="Arial" charset="0"/>
              </a:rPr>
              <a:t>Dünya Sağlık Örgütü (WHO) sağlığı şöyle tanımlamaktadır;</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cs typeface="Arial" charset="0"/>
              </a:rPr>
              <a:t>Sadece hastalık ve sakatlığın olmaması değil,  Bedenen, Ruhen ve Sosyal yönden tam bir iyilik halidir.</a:t>
            </a:r>
          </a:p>
          <a:p>
            <a:pPr marL="273050" indent="-271463">
              <a:spcBef>
                <a:spcPts val="15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6200" dirty="0">
              <a:solidFill>
                <a:srgbClr val="000000"/>
              </a:solidFill>
              <a:cs typeface="Arial" charset="0"/>
            </a:endParaRPr>
          </a:p>
          <a:p>
            <a:pPr marL="273050" indent="-271463">
              <a:spcBef>
                <a:spcPts val="15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6200" dirty="0">
              <a:solidFill>
                <a:srgbClr val="000000"/>
              </a:solidFill>
              <a:cs typeface="Arial" charset="0"/>
            </a:endParaRPr>
          </a:p>
          <a:p>
            <a:pPr marL="273050" indent="-271463">
              <a:spcBef>
                <a:spcPts val="15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62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3050" indent="-271463">
              <a:spcBef>
                <a:spcPts val="13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5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6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p:txBody>
      </p:sp>
      <p:pic>
        <p:nvPicPr>
          <p:cNvPr id="236546" name="Picture 2" descr="Görsel sonucu"/>
          <p:cNvPicPr>
            <a:picLocks noChangeAspect="1" noChangeArrowheads="1"/>
          </p:cNvPicPr>
          <p:nvPr/>
        </p:nvPicPr>
        <p:blipFill>
          <a:blip r:embed="rId3" cstate="print"/>
          <a:srcRect/>
          <a:stretch>
            <a:fillRect/>
          </a:stretch>
        </p:blipFill>
        <p:spPr bwMode="auto">
          <a:xfrm>
            <a:off x="2143108" y="857232"/>
            <a:ext cx="2595564" cy="180977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000100" y="0"/>
            <a:ext cx="7000924" cy="6858000"/>
          </a:xfrm>
          <a:prstGeom prst="rect">
            <a:avLst/>
          </a:prstGeom>
          <a:noFill/>
          <a:ln w="9525" cap="flat">
            <a:noFill/>
            <a:round/>
            <a:headEnd/>
            <a:tailEnd/>
          </a:ln>
          <a:effectLst/>
        </p:spPr>
        <p:txBody>
          <a:bodyPr/>
          <a:lstStyle/>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b="1"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b="1" dirty="0">
              <a:solidFill>
                <a:srgbClr val="000000"/>
              </a:solidFill>
              <a:cs typeface="Arial" charset="0"/>
            </a:endParaRPr>
          </a:p>
          <a:p>
            <a:pPr marL="273050" indent="-271463">
              <a:lnSpc>
                <a:spcPct val="80000"/>
              </a:lnSpc>
              <a:spcBef>
                <a:spcPts val="5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b="1" dirty="0">
              <a:solidFill>
                <a:srgbClr val="000000"/>
              </a:solidFill>
              <a:cs typeface="Arial" charset="0"/>
            </a:endParaRPr>
          </a:p>
          <a:p>
            <a:pPr marL="273050" indent="-271463">
              <a:lnSpc>
                <a:spcPct val="80000"/>
              </a:lnSpc>
              <a:spcBef>
                <a:spcPts val="8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dirty="0">
              <a:solidFill>
                <a:srgbClr val="000000"/>
              </a:solidFill>
              <a:cs typeface="Arial" charset="0"/>
            </a:endParaRPr>
          </a:p>
          <a:p>
            <a:pPr marL="273050" indent="-271463">
              <a:lnSpc>
                <a:spcPct val="80000"/>
              </a:lnSpc>
              <a:spcBef>
                <a:spcPts val="132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rgbClr val="0070C0"/>
                </a:solidFill>
                <a:effectLst>
                  <a:outerShdw blurRad="38100" dist="38100" dir="2700000" algn="tl">
                    <a:srgbClr val="C0C0C0"/>
                  </a:outerShdw>
                </a:effectLst>
                <a:cs typeface="Arial" charset="0"/>
              </a:rPr>
              <a:t>İş Sağlığı </a:t>
            </a:r>
          </a:p>
          <a:p>
            <a:pPr marL="273050" indent="-271463">
              <a:lnSpc>
                <a:spcPct val="80000"/>
              </a:lnSpc>
              <a:spcBef>
                <a:spcPts val="9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cs typeface="Arial" charset="0"/>
              </a:rPr>
              <a:t>Bütün mesleklerde çalışanların bedensel, ruhsal ve sosyal yönden iyilik hallerinin en üstün düzeyde tutulması, sürdürülmesi ve geliştirilmesi çalışmalarıdır. </a:t>
            </a:r>
            <a:r>
              <a:rPr lang="tr-TR" sz="2800" b="1" i="1" dirty="0">
                <a:solidFill>
                  <a:srgbClr val="00B050"/>
                </a:solidFill>
                <a:cs typeface="Arial" charset="0"/>
              </a:rPr>
              <a:t>(Uluslararası Çalışma Örgütü-Dünya Sağlık Örgütü – 1950</a:t>
            </a:r>
            <a:r>
              <a:rPr lang="tr-TR" sz="3800" b="1" i="1" dirty="0">
                <a:solidFill>
                  <a:srgbClr val="00B050"/>
                </a:solidFill>
                <a:cs typeface="Arial" charset="0"/>
              </a:rPr>
              <a:t>)</a:t>
            </a:r>
          </a:p>
          <a:p>
            <a:pPr marL="273050" indent="-271463">
              <a:lnSpc>
                <a:spcPct val="80000"/>
              </a:lnSpc>
              <a:spcBef>
                <a:spcPts val="132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300" dirty="0">
              <a:solidFill>
                <a:srgbClr val="000000"/>
              </a:solidFill>
              <a:cs typeface="Arial" charset="0"/>
            </a:endParaRPr>
          </a:p>
          <a:p>
            <a:pPr marL="273050" indent="-271463">
              <a:lnSpc>
                <a:spcPct val="80000"/>
              </a:lnSpc>
              <a:spcBef>
                <a:spcPts val="132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300" dirty="0">
              <a:solidFill>
                <a:srgbClr val="000000"/>
              </a:solidFill>
              <a:cs typeface="Arial" charset="0"/>
            </a:endParaRPr>
          </a:p>
          <a:p>
            <a:pPr marL="273050" indent="-271463">
              <a:lnSpc>
                <a:spcPct val="80000"/>
              </a:lnSpc>
              <a:spcBef>
                <a:spcPts val="132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53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3050" indent="-271463">
              <a:lnSpc>
                <a:spcPct val="80000"/>
              </a:lnSpc>
              <a:spcBef>
                <a:spcPts val="1175"/>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47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a:p>
            <a:pPr marL="271463" indent="-271463">
              <a:lnSpc>
                <a:spcPct val="80000"/>
              </a:lnSpc>
              <a:spcBef>
                <a:spcPts val="550"/>
              </a:spcBef>
              <a:buClr>
                <a:srgbClr val="0BD0D9"/>
              </a:buClr>
              <a:buSzPct val="95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200" dirty="0">
              <a:solidFill>
                <a:srgbClr val="000000"/>
              </a:solidFill>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857250"/>
            <a:ext cx="8229600" cy="5467350"/>
          </a:xfrm>
          <a:prstGeom prst="rect">
            <a:avLst/>
          </a:prstGeom>
          <a:noFill/>
          <a:ln w="9525" cap="flat">
            <a:noFill/>
            <a:round/>
            <a:headEnd/>
            <a:tailEnd/>
          </a:ln>
          <a:effectLst/>
        </p:spPr>
        <p:txBody>
          <a:bodyPr/>
          <a:lstStyle/>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dirty="0">
                <a:solidFill>
                  <a:srgbClr val="0070C0"/>
                </a:solidFill>
                <a:effectLst>
                  <a:outerShdw blurRad="38100" dist="38100" dir="2700000" algn="tl">
                    <a:srgbClr val="C0C0C0"/>
                  </a:outerShdw>
                </a:effectLst>
                <a:cs typeface="Arial" charset="0"/>
              </a:rPr>
              <a:t>İş Sağlığı ve Güvenliği</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dirty="0">
                <a:solidFill>
                  <a:srgbClr val="000000"/>
                </a:solidFill>
                <a:cs typeface="Arial" charset="0"/>
              </a:rPr>
              <a:t>Bütün mesleklerde;</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dirty="0">
                <a:solidFill>
                  <a:srgbClr val="000000"/>
                </a:solidFill>
                <a:cs typeface="Arial" charset="0"/>
              </a:rPr>
              <a:t>Çalışanların sağlıklarını, </a:t>
            </a:r>
            <a:r>
              <a:rPr lang="tr-TR" sz="2800" dirty="0">
                <a:solidFill>
                  <a:srgbClr val="000000"/>
                </a:solidFill>
                <a:cs typeface="Arial" charset="0"/>
              </a:rPr>
              <a:t>Sosyal, Ruhsal ve Bedensel olarak en üst düzeyde sürdürmek, </a:t>
            </a:r>
            <a:r>
              <a:rPr lang="tr-TR" sz="2800" b="1" dirty="0">
                <a:solidFill>
                  <a:srgbClr val="000000"/>
                </a:solidFill>
                <a:cs typeface="Arial" charset="0"/>
              </a:rPr>
              <a:t>Çalışma koşullarını</a:t>
            </a:r>
            <a:r>
              <a:rPr lang="tr-TR" sz="2800" dirty="0">
                <a:solidFill>
                  <a:srgbClr val="000000"/>
                </a:solidFill>
                <a:cs typeface="Arial" charset="0"/>
              </a:rPr>
              <a:t>,</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dirty="0">
                <a:solidFill>
                  <a:srgbClr val="000000"/>
                </a:solidFill>
                <a:cs typeface="Arial" charset="0"/>
              </a:rPr>
              <a:t>Sağlığa uygun hale getirmek için; Çalışanları zararlı etkilerden ve tehlikelerden koruyup daha güvenli bir çalışma ortamı yaratarak, </a:t>
            </a:r>
            <a:r>
              <a:rPr lang="tr-TR" sz="2800" b="1" dirty="0">
                <a:solidFill>
                  <a:srgbClr val="000000"/>
                </a:solidFill>
                <a:cs typeface="Arial" charset="0"/>
              </a:rPr>
              <a:t>İşin ve Çalışanın; </a:t>
            </a:r>
            <a:r>
              <a:rPr lang="tr-TR" sz="2800" dirty="0">
                <a:solidFill>
                  <a:srgbClr val="000000"/>
                </a:solidFill>
                <a:cs typeface="Arial" charset="0"/>
              </a:rPr>
              <a:t>birbirine uyumunu sağlamak üzere kurulmuş, bir bilim dalıdır.</a:t>
            </a:r>
          </a:p>
          <a:p>
            <a:pPr marL="271463" indent="379413" eaLnBrk="0" hangingPunct="0">
              <a:spcBef>
                <a:spcPts val="700"/>
              </a:spcBef>
              <a:buClr>
                <a:srgbClr val="0BD0D9"/>
              </a:buClr>
              <a:buSzPct val="95000"/>
              <a:buFont typeface="Wingdings 2" pitchFamily="16" charset="2"/>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dirty="0">
              <a:solidFill>
                <a:srgbClr val="000000"/>
              </a:solidFill>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28596" y="0"/>
            <a:ext cx="8215370" cy="6309320"/>
          </a:xfrm>
          <a:prstGeom prst="rect">
            <a:avLst/>
          </a:prstGeom>
          <a:noFill/>
          <a:ln w="9525" cap="flat">
            <a:noFill/>
            <a:round/>
            <a:headEnd/>
            <a:tailEnd/>
          </a:ln>
          <a:effectLst/>
        </p:spPr>
        <p:txBody>
          <a:bodyPr/>
          <a:lstStyle/>
          <a:p>
            <a:pPr marL="273050" indent="37941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000" b="1" dirty="0">
              <a:solidFill>
                <a:srgbClr val="000000"/>
              </a:solidFill>
              <a:cs typeface="Arial" charset="0"/>
            </a:endParaRPr>
          </a:p>
          <a:p>
            <a:pPr marL="273050" indent="37941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000" b="1" dirty="0">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dirty="0">
                <a:solidFill>
                  <a:srgbClr val="0070C0"/>
                </a:solidFill>
                <a:effectLst>
                  <a:outerShdw blurRad="38100" dist="38100" dir="2700000" algn="tl">
                    <a:srgbClr val="C0C0C0"/>
                  </a:outerShdw>
                </a:effectLst>
                <a:cs typeface="Arial" charset="0"/>
              </a:rPr>
              <a:t>İş Sağlığı ve Güvenliği;</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i="1" dirty="0">
                <a:solidFill>
                  <a:srgbClr val="000000"/>
                </a:solidFill>
                <a:cs typeface="Arial" charset="0"/>
              </a:rPr>
              <a:t>Tıbbi, Teknik,  ekonomik, Sosyal ve  Hukuki yönleri  </a:t>
            </a:r>
            <a:r>
              <a:rPr lang="tr-TR" sz="2800" dirty="0">
                <a:solidFill>
                  <a:srgbClr val="000000"/>
                </a:solidFill>
                <a:cs typeface="Arial" charset="0"/>
              </a:rPr>
              <a:t>olan bir kavram olarak </a:t>
            </a:r>
            <a:r>
              <a:rPr lang="tr-TR" sz="2800" b="1" dirty="0">
                <a:solidFill>
                  <a:srgbClr val="000000"/>
                </a:solidFill>
                <a:cs typeface="Arial" charset="0"/>
              </a:rPr>
              <a:t>kısaca;</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dirty="0">
                <a:solidFill>
                  <a:srgbClr val="000000"/>
                </a:solidFill>
                <a:cs typeface="Arial" charset="0"/>
              </a:rPr>
              <a:t>“İşçilerin iş kazaları ve meslek hastalıklarına karşı korunmalarının sağlanması”</a:t>
            </a:r>
            <a:r>
              <a:rPr lang="tr-TR" sz="2800" dirty="0">
                <a:solidFill>
                  <a:srgbClr val="000000"/>
                </a:solidFill>
                <a:cs typeface="Arial" charset="0"/>
              </a:rPr>
              <a:t> şeklinde tanımlanabilir.</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dirty="0">
                <a:solidFill>
                  <a:srgbClr val="000000"/>
                </a:solidFill>
                <a:cs typeface="Arial" charset="0"/>
              </a:rPr>
              <a:t>Bu durum sağlanırken  diğer taraftan da </a:t>
            </a:r>
            <a:r>
              <a:rPr lang="tr-TR" sz="2800" b="1" dirty="0">
                <a:solidFill>
                  <a:srgbClr val="000000"/>
                </a:solidFill>
                <a:cs typeface="Arial" charset="0"/>
              </a:rPr>
              <a:t>üretim güvenliğini sağlayarak verimi  </a:t>
            </a:r>
            <a:r>
              <a:rPr lang="tr-TR" sz="2800" dirty="0">
                <a:solidFill>
                  <a:srgbClr val="000000"/>
                </a:solidFill>
                <a:cs typeface="Arial" charset="0"/>
              </a:rPr>
              <a:t>artırmak  ve  </a:t>
            </a:r>
            <a:r>
              <a:rPr lang="tr-TR" sz="2800" b="1" dirty="0">
                <a:solidFill>
                  <a:srgbClr val="000000"/>
                </a:solidFill>
                <a:cs typeface="Arial" charset="0"/>
              </a:rPr>
              <a:t>işletme güvenliğini sağlamaktır.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95288" y="0"/>
            <a:ext cx="8391525" cy="6615113"/>
          </a:xfrm>
          <a:prstGeom prst="rect">
            <a:avLst/>
          </a:prstGeom>
          <a:noFill/>
          <a:ln w="9525" cap="flat">
            <a:noFill/>
            <a:round/>
            <a:headEnd/>
            <a:tailEnd/>
          </a:ln>
          <a:effectLst/>
        </p:spPr>
        <p:txBody>
          <a:bodyPr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b="1">
              <a:solidFill>
                <a:srgbClr val="0070C0"/>
              </a:solidFill>
              <a:effectLst>
                <a:outerShdw blurRad="38100" dist="38100" dir="2700000" algn="tl">
                  <a:srgbClr val="C0C0C0"/>
                </a:outerShdw>
              </a:effectLst>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400" b="1">
                <a:solidFill>
                  <a:srgbClr val="0070C0"/>
                </a:solidFill>
                <a:effectLst>
                  <a:outerShdw blurRad="38100" dist="38100" dir="2700000" algn="tl">
                    <a:srgbClr val="C0C0C0"/>
                  </a:outerShdw>
                </a:effectLst>
                <a:latin typeface="Calibri" pitchFamily="32" charset="0"/>
                <a:ea typeface="+mn-ea"/>
                <a:cs typeface="Arial" charset="0"/>
              </a:rPr>
              <a:t>Dünya Sağlık Örgütü (WHO) ile Uluslararası Çalışma Örgütü (ILO)</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000" b="1">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800" b="1">
                <a:solidFill>
                  <a:srgbClr val="00B050"/>
                </a:solidFill>
                <a:latin typeface="Calibri" pitchFamily="32" charset="0"/>
                <a:ea typeface="+mn-ea"/>
                <a:cs typeface="Arial" charset="0"/>
              </a:rPr>
              <a:t>İş sağlığı ve güvenliğini;</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800">
                <a:solidFill>
                  <a:srgbClr val="000000"/>
                </a:solidFill>
                <a:latin typeface="Calibri" pitchFamily="32" charset="0"/>
                <a:ea typeface="+mn-ea"/>
                <a:cs typeface="Arial" charset="0"/>
              </a:rPr>
              <a:t>“Tüm mesleklerde işçilerin bedensel, ruhsal,sosyal iyilik  durumlarını en üst düzeye ulaştırmak, bu düzeyde sürdürmek, işçilerin çalışma koşulları yüzünden sağlıklarının bozulmasını önlemek, işçileri çalıştırılmaları sırasında sağlığa aykırı </a:t>
            </a:r>
            <a:r>
              <a:rPr lang="nb-NO" sz="2800">
                <a:solidFill>
                  <a:srgbClr val="000000"/>
                </a:solidFill>
                <a:latin typeface="Calibri" pitchFamily="32" charset="0"/>
                <a:ea typeface="+mn-ea"/>
                <a:cs typeface="Arial" charset="0"/>
              </a:rPr>
              <a:t>etmenlerden oluşan tehlikelerden korumak, işçileri</a:t>
            </a:r>
            <a:r>
              <a:rPr lang="tr-TR" sz="2800">
                <a:solidFill>
                  <a:srgbClr val="000000"/>
                </a:solidFill>
                <a:latin typeface="Calibri" pitchFamily="32" charset="0"/>
                <a:ea typeface="+mn-ea"/>
                <a:cs typeface="Arial" charset="0"/>
              </a:rPr>
              <a:t> fizyolojik ve psikolojik durumlarına en uygun mesleksel ortamlara yerleştirmek ve bu durumları sürdürmek, özet olarak işin </a:t>
            </a:r>
            <a:r>
              <a:rPr lang="nn-NO" sz="2800">
                <a:solidFill>
                  <a:srgbClr val="000000"/>
                </a:solidFill>
                <a:latin typeface="Calibri" pitchFamily="32" charset="0"/>
                <a:ea typeface="+mn-ea"/>
                <a:cs typeface="Arial" charset="0"/>
              </a:rPr>
              <a:t>insana ve her insanın kendi işine</a:t>
            </a:r>
            <a:r>
              <a:rPr lang="tr-TR" sz="2800">
                <a:solidFill>
                  <a:srgbClr val="000000"/>
                </a:solidFill>
                <a:latin typeface="Calibri" pitchFamily="32" charset="0"/>
                <a:ea typeface="+mn-ea"/>
                <a:cs typeface="Arial" charset="0"/>
              </a:rPr>
              <a:t>  uyumunu sağlamak” olarak tanımlamıştır.</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800">
              <a:solidFill>
                <a:srgbClr val="000000"/>
              </a:solidFill>
              <a:latin typeface="Calibri" pitchFamily="32" charset="0"/>
              <a:ea typeface="+mn-ea"/>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333375"/>
            <a:ext cx="8786813" cy="3356946"/>
          </a:xfrm>
          <a:prstGeom prst="rect">
            <a:avLst/>
          </a:prstGeom>
          <a:noFill/>
          <a:ln w="9525" cap="flat">
            <a:noFill/>
            <a:round/>
            <a:headEnd/>
            <a:tailEnd/>
          </a:ln>
          <a:effectLst/>
        </p:spPr>
        <p:txBody>
          <a:bodyPr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b="1" dirty="0">
              <a:solidFill>
                <a:srgbClr val="0070C0"/>
              </a:solidFill>
              <a:effectLst>
                <a:outerShdw blurRad="38100" dist="38100" dir="2700000" algn="tl">
                  <a:srgbClr val="C0C0C0"/>
                </a:outerShdw>
              </a:effectLst>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000" b="1" dirty="0">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800" b="1" dirty="0">
                <a:solidFill>
                  <a:srgbClr val="00B050"/>
                </a:solidFill>
                <a:latin typeface="Calibri" pitchFamily="32" charset="0"/>
                <a:ea typeface="+mn-ea"/>
                <a:cs typeface="Arial" charset="0"/>
              </a:rPr>
              <a:t>İş sağlığı ve güvenliğini;</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800" dirty="0">
                <a:solidFill>
                  <a:srgbClr val="000000"/>
                </a:solidFill>
                <a:latin typeface="Calibri" pitchFamily="32" charset="0"/>
                <a:ea typeface="+mn-ea"/>
                <a:cs typeface="Arial" charset="0"/>
              </a:rPr>
              <a:t>İş sağlığı ve güvenliği konusu değişik aşamalardan geçerek, günümüzdeki anlamını kazanması çok uzun zaman almıştır.</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800" dirty="0">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800" dirty="0">
              <a:solidFill>
                <a:srgbClr val="000000"/>
              </a:solidFill>
              <a:latin typeface="Calibri" pitchFamily="32" charset="0"/>
              <a:ea typeface="+mn-ea"/>
              <a:cs typeface="Arial" charset="0"/>
            </a:endParaRPr>
          </a:p>
        </p:txBody>
      </p:sp>
      <p:sp>
        <p:nvSpPr>
          <p:cNvPr id="22532" name="Rectangle 3"/>
          <p:cNvSpPr>
            <a:spLocks noChangeArrowheads="1"/>
          </p:cNvSpPr>
          <p:nvPr/>
        </p:nvSpPr>
        <p:spPr bwMode="auto">
          <a:xfrm>
            <a:off x="179388" y="3068638"/>
            <a:ext cx="8497887" cy="2227262"/>
          </a:xfrm>
          <a:prstGeom prst="rect">
            <a:avLst/>
          </a:prstGeom>
          <a:noFill/>
          <a:ln w="9525">
            <a:noFill/>
            <a:round/>
            <a:headEnd/>
            <a:tailEnd/>
          </a:ln>
        </p:spPr>
        <p:txBody>
          <a:bodyPr lIns="90000" tIns="46800" rIns="90000" bIns="46800">
            <a:spAutoFit/>
          </a:bodyPr>
          <a:lstStyle/>
          <a:p>
            <a:pPr marL="355600" indent="366713">
              <a:buClrTx/>
              <a:buFontTx/>
              <a:buNone/>
              <a:tabLst>
                <a:tab pos="355600" algn="l"/>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a:solidFill>
                  <a:srgbClr val="000000"/>
                </a:solidFill>
                <a:latin typeface="Calibri" pitchFamily="32" charset="0"/>
              </a:rPr>
              <a:t>	Birçok uzmanlık alanından bilim insanlarının çalışmaları sonucunda günümüzde bir bilim dalı haline gelen </a:t>
            </a:r>
            <a:r>
              <a:rPr lang="tr-TR" sz="2800" b="1" dirty="0">
                <a:solidFill>
                  <a:srgbClr val="000000"/>
                </a:solidFill>
                <a:latin typeface="Calibri" pitchFamily="32" charset="0"/>
              </a:rPr>
              <a:t>iş sağlığı ve güvenliği</a:t>
            </a:r>
            <a:r>
              <a:rPr lang="tr-TR" sz="2800" dirty="0">
                <a:solidFill>
                  <a:srgbClr val="000000"/>
                </a:solidFill>
                <a:latin typeface="Calibri" pitchFamily="32" charset="0"/>
              </a:rPr>
              <a:t>, üretim sürecindeki ve toplum yaşamındaki   değişimlere bağlı olarak gelişim göstermiştir.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79388" y="1935163"/>
            <a:ext cx="8964612" cy="4389437"/>
          </a:xfrm>
          <a:prstGeom prst="rect">
            <a:avLst/>
          </a:prstGeom>
          <a:noFill/>
          <a:ln w="9525" cap="flat">
            <a:noFill/>
            <a:round/>
            <a:headEnd/>
            <a:tailEnd/>
          </a:ln>
          <a:effectLst/>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rgbClr val="FF0000"/>
                </a:solidFill>
                <a:effectLst>
                  <a:outerShdw blurRad="38100" dist="38100" dir="2700000" algn="tl">
                    <a:srgbClr val="C0C0C0"/>
                  </a:outerShdw>
                </a:effectLst>
                <a:cs typeface="Arial" charset="0"/>
              </a:rPr>
              <a:t>6331 SAYILI  İŞ SAĞLIĞI VE GÜVENLİĞİ KANUNU</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rgbClr val="FF0000"/>
                </a:solidFill>
                <a:effectLst>
                  <a:outerShdw blurRad="38100" dist="38100" dir="2700000" algn="tl">
                    <a:srgbClr val="C0C0C0"/>
                  </a:outerShdw>
                </a:effectLst>
                <a:cs typeface="Arial" charset="0"/>
              </a:rPr>
              <a:t>  </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rgbClr val="FF0000"/>
                </a:solidFill>
                <a:effectLst>
                  <a:outerShdw blurRad="38100" dist="38100" dir="2700000" algn="tl">
                    <a:srgbClr val="C0C0C0"/>
                  </a:outerShdw>
                </a:effectLst>
                <a:cs typeface="Arial" charset="0"/>
              </a:rPr>
              <a:t>                                     </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b="1" dirty="0">
              <a:solidFill>
                <a:srgbClr val="FF0000"/>
              </a:solidFill>
              <a:effectLst>
                <a:outerShdw blurRad="38100" dist="38100" dir="2700000" algn="tl">
                  <a:srgbClr val="C0C0C0"/>
                </a:outerShdw>
              </a:effectLst>
              <a:cs typeface="Arial" charset="0"/>
            </a:endParaRP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rgbClr val="FF0000"/>
                </a:solidFill>
                <a:effectLst>
                  <a:outerShdw blurRad="38100" dist="38100" dir="2700000" algn="tl">
                    <a:srgbClr val="C0C0C0"/>
                  </a:outerShdw>
                </a:effectLst>
                <a:cs typeface="Arial" charset="0"/>
              </a:rPr>
              <a:t>                        </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rgbClr val="FF0000"/>
                </a:solidFill>
                <a:effectLst>
                  <a:outerShdw blurRad="38100" dist="38100" dir="2700000" algn="tl">
                    <a:srgbClr val="C0C0C0"/>
                  </a:outerShdw>
                </a:effectLst>
                <a:cs typeface="Arial" charset="0"/>
              </a:rPr>
              <a:t>                          YÖNETMELİKLER</a:t>
            </a:r>
          </a:p>
          <a:p>
            <a:pPr marL="271463" indent="-271463">
              <a:spcBef>
                <a:spcPts val="7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b="1" dirty="0">
              <a:solidFill>
                <a:srgbClr val="00B050"/>
              </a:solidFill>
              <a:effectLst>
                <a:outerShdw blurRad="38100" dist="38100" dir="2700000" algn="tl">
                  <a:srgbClr val="C0C0C0"/>
                </a:outerShdw>
              </a:effectLst>
              <a:cs typeface="Arial" charset="0"/>
            </a:endParaRPr>
          </a:p>
        </p:txBody>
      </p:sp>
      <p:sp>
        <p:nvSpPr>
          <p:cNvPr id="4" name="3 Aşağı Ok"/>
          <p:cNvSpPr/>
          <p:nvPr/>
        </p:nvSpPr>
        <p:spPr bwMode="auto">
          <a:xfrm>
            <a:off x="3428992" y="2714620"/>
            <a:ext cx="1428760" cy="1785950"/>
          </a:xfrm>
          <a:prstGeom prst="down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endParaRPr>
          </a:p>
          <a:p>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VE</a:t>
            </a:r>
            <a:endParaRPr kumimoji="0" lang="tr-TR" sz="2800" b="0" i="0" u="none" strike="noStrike" cap="none" normalizeH="0" baseline="0" dirty="0">
              <a:ln>
                <a:noFill/>
              </a:ln>
              <a:solidFill>
                <a:schemeClr val="bg1"/>
              </a:solidFill>
              <a:effectLst/>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11188" y="620713"/>
            <a:ext cx="8229600" cy="5715000"/>
          </a:xfrm>
          <a:prstGeom prst="rect">
            <a:avLst/>
          </a:prstGeom>
          <a:noFill/>
          <a:ln w="9525">
            <a:noFill/>
            <a:round/>
            <a:headEnd/>
            <a:tailEnd/>
          </a:ln>
        </p:spPr>
        <p:txBody>
          <a:bodyPr/>
          <a:lstStyle/>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800">
                <a:solidFill>
                  <a:srgbClr val="000000"/>
                </a:solidFill>
                <a:latin typeface="Calibri" pitchFamily="32" charset="0"/>
              </a:rPr>
              <a:t>İnsanlığın doğa ile savaşımı ile başlayan ve değişik aşamalardan geçen çalışma yaşamındaki gelişmeler, iş sağlığı ve güvenliği sorunlarının da gündeme gelmesine yol açmıştır.</a:t>
            </a: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800">
                <a:solidFill>
                  <a:srgbClr val="000000"/>
                </a:solidFill>
                <a:latin typeface="Calibri" pitchFamily="32" charset="0"/>
              </a:rPr>
              <a:t>Üretim araçlarında ve üretim yöntemlerindeki değişim ve dönüşümler sonucunda çalışanların sağlık ve güvenlik sorunları da çoğalmış ve giderek önem kazanmaya başlamıştır.</a:t>
            </a:r>
          </a:p>
          <a:p>
            <a:pPr marL="354013" indent="366713">
              <a:spcBef>
                <a:spcPts val="6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800">
                <a:solidFill>
                  <a:srgbClr val="000000"/>
                </a:solidFill>
                <a:latin typeface="Calibri" pitchFamily="32" charset="0"/>
              </a:rPr>
              <a:t>Tarih boyunca çalışma yaşamındaki gelişmeler, iş sağlığı ve güvenliği konusundaki gelişmelere de kaynaklık etmiştir</a:t>
            </a:r>
            <a:r>
              <a:rPr lang="tr-TR" sz="2400">
                <a:solidFill>
                  <a:srgbClr val="000000"/>
                </a:solidFill>
                <a:latin typeface="Calibri"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3111500"/>
          </a:xfrm>
          <a:prstGeom prst="rect">
            <a:avLst/>
          </a:prstGeom>
          <a:noFill/>
          <a:ln w="9525">
            <a:noFill/>
            <a:round/>
            <a:headEnd/>
            <a:tailEnd/>
          </a:ln>
        </p:spPr>
        <p:txBody>
          <a:bodyPr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b="1">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endParaRPr>
          </a:p>
        </p:txBody>
      </p:sp>
      <p:sp>
        <p:nvSpPr>
          <p:cNvPr id="24579" name="Rectangle 2"/>
          <p:cNvSpPr>
            <a:spLocks noChangeArrowheads="1"/>
          </p:cNvSpPr>
          <p:nvPr/>
        </p:nvSpPr>
        <p:spPr bwMode="auto">
          <a:xfrm>
            <a:off x="684213" y="-652888"/>
            <a:ext cx="8280400" cy="7481152"/>
          </a:xfrm>
          <a:prstGeom prst="rect">
            <a:avLst/>
          </a:prstGeom>
          <a:noFill/>
          <a:ln w="9525">
            <a:noFill/>
            <a:round/>
            <a:headEnd/>
            <a:tailEnd/>
          </a:ln>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1200" b="1" dirty="0">
              <a:solidFill>
                <a:srgbClr val="000000"/>
              </a:solidFill>
              <a:latin typeface="Calibri" pitchFamily="32"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1200" b="1" dirty="0">
              <a:solidFill>
                <a:srgbClr val="000000"/>
              </a:solidFill>
              <a:latin typeface="Calibri" pitchFamily="32"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200" b="1" dirty="0">
                <a:solidFill>
                  <a:srgbClr val="000000"/>
                </a:solidFill>
                <a:latin typeface="Calibri" pitchFamily="32" charset="0"/>
                <a:cs typeface="Times New Roman" pitchFamily="16" charset="0"/>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1200" b="1" dirty="0">
              <a:solidFill>
                <a:srgbClr val="000000"/>
              </a:solidFill>
              <a:latin typeface="Calibri" pitchFamily="32"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1200" b="1" dirty="0">
              <a:solidFill>
                <a:srgbClr val="000000"/>
              </a:solidFill>
              <a:latin typeface="Calibri" pitchFamily="32"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b="1" dirty="0">
                <a:solidFill>
                  <a:srgbClr val="FF0000"/>
                </a:solidFill>
                <a:latin typeface="Calibri" pitchFamily="32" charset="0"/>
                <a:cs typeface="Times New Roman" pitchFamily="16" charset="0"/>
              </a:rPr>
              <a:t>İş Sağlığının gelişme süreci</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dirty="0">
              <a:solidFill>
                <a:srgbClr val="FF0000"/>
              </a:solidFill>
              <a:latin typeface="Calibri" pitchFamily="32"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latin typeface="Calibri" pitchFamily="32" charset="0"/>
                <a:cs typeface="Times New Roman" pitchFamily="16" charset="0"/>
              </a:rPr>
              <a:t>	Esas olarak “işçi sınıfı” kavramı ile birlikte ortaya çıkmıştır. Ancak, ilk çağlardan beri adı konulmuş olmasa bile çalışanın sağlığı ile ilgili çalışmalar yapılmış, bazı hastalıklar tanımlanmıştır. Bu çalışmaları;</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dirty="0">
              <a:solidFill>
                <a:srgbClr val="000000"/>
              </a:solidFill>
              <a:latin typeface="Calibri" pitchFamily="32" charset="0"/>
              <a:cs typeface="Times New Roman" pitchFamily="16" charset="0"/>
            </a:endParaRPr>
          </a:p>
          <a:p>
            <a:pPr>
              <a:buFont typeface="Calibri"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latin typeface="Calibri" pitchFamily="32" charset="0"/>
                <a:cs typeface="Times New Roman" pitchFamily="16" charset="0"/>
              </a:rPr>
              <a:t>İlk çağlar</a:t>
            </a:r>
          </a:p>
          <a:p>
            <a:pPr>
              <a:buFont typeface="Calibri"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latin typeface="Calibri" pitchFamily="32" charset="0"/>
                <a:cs typeface="Times New Roman" pitchFamily="16" charset="0"/>
              </a:rPr>
              <a:t>Taş ocakları, madenler</a:t>
            </a:r>
          </a:p>
          <a:p>
            <a:pPr>
              <a:buFont typeface="Calibri"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err="1">
                <a:solidFill>
                  <a:srgbClr val="000000"/>
                </a:solidFill>
                <a:latin typeface="Calibri" pitchFamily="32" charset="0"/>
                <a:cs typeface="Times New Roman" pitchFamily="16" charset="0"/>
              </a:rPr>
              <a:t>Bernardino</a:t>
            </a:r>
            <a:r>
              <a:rPr lang="tr-TR" sz="2800" dirty="0">
                <a:solidFill>
                  <a:srgbClr val="000000"/>
                </a:solidFill>
                <a:latin typeface="Calibri" pitchFamily="32" charset="0"/>
                <a:cs typeface="Times New Roman" pitchFamily="16" charset="0"/>
              </a:rPr>
              <a:t> </a:t>
            </a:r>
            <a:r>
              <a:rPr lang="tr-TR" sz="2800" dirty="0" err="1">
                <a:solidFill>
                  <a:srgbClr val="000000"/>
                </a:solidFill>
                <a:latin typeface="Calibri" pitchFamily="32" charset="0"/>
                <a:cs typeface="Times New Roman" pitchFamily="16" charset="0"/>
              </a:rPr>
              <a:t>Ramazzini</a:t>
            </a:r>
            <a:endParaRPr lang="tr-TR" sz="2800" dirty="0">
              <a:solidFill>
                <a:srgbClr val="000000"/>
              </a:solidFill>
              <a:latin typeface="Calibri" pitchFamily="32" charset="0"/>
              <a:cs typeface="Times New Roman" pitchFamily="16" charset="0"/>
            </a:endParaRPr>
          </a:p>
          <a:p>
            <a:pPr>
              <a:buFont typeface="Calibri"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latin typeface="Calibri" pitchFamily="32" charset="0"/>
                <a:cs typeface="Times New Roman" pitchFamily="16" charset="0"/>
              </a:rPr>
              <a:t>Endüstri devrimi ve izleyen yıllar</a:t>
            </a:r>
          </a:p>
          <a:p>
            <a:pPr>
              <a:buFont typeface="Calibri"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latin typeface="Calibri" pitchFamily="32" charset="0"/>
                <a:cs typeface="Times New Roman" pitchFamily="16" charset="0"/>
              </a:rPr>
              <a:t>Günümüz</a:t>
            </a:r>
          </a:p>
          <a:p>
            <a:pPr>
              <a:buFont typeface="Calibri"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dirty="0">
              <a:solidFill>
                <a:srgbClr val="000000"/>
              </a:solidFill>
              <a:latin typeface="Calibri" pitchFamily="32"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latin typeface="Calibri" pitchFamily="32" charset="0"/>
                <a:cs typeface="Times New Roman" pitchFamily="16" charset="0"/>
              </a:rPr>
              <a:t>Şeklinde sıralamak mümkündür.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dirty="0">
              <a:solidFill>
                <a:srgbClr val="000000"/>
              </a:solidFill>
              <a:latin typeface="Calibri" pitchFamily="32"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95536" y="1124744"/>
            <a:ext cx="8258175" cy="295275"/>
          </a:xfrm>
          <a:prstGeom prst="rect">
            <a:avLst/>
          </a:prstGeom>
          <a:noFill/>
          <a:ln w="9525">
            <a:noFill/>
            <a:round/>
            <a:headEnd/>
            <a:tailEnd/>
          </a:ln>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000" b="1" dirty="0">
                <a:solidFill>
                  <a:srgbClr val="000000"/>
                </a:solidFill>
                <a:latin typeface="Calibri" pitchFamily="32" charset="0"/>
                <a:cs typeface="Times New Roman" pitchFamily="16" charset="0"/>
              </a:rPr>
              <a:t>İş Sağlığının gelişme süreci</a:t>
            </a:r>
          </a:p>
        </p:txBody>
      </p:sp>
      <p:sp>
        <p:nvSpPr>
          <p:cNvPr id="25603" name="Text Box 2"/>
          <p:cNvSpPr txBox="1">
            <a:spLocks noChangeArrowheads="1"/>
          </p:cNvSpPr>
          <p:nvPr/>
        </p:nvSpPr>
        <p:spPr bwMode="auto">
          <a:xfrm>
            <a:off x="457200" y="1357313"/>
            <a:ext cx="8229600" cy="4967287"/>
          </a:xfrm>
          <a:prstGeom prst="rect">
            <a:avLst/>
          </a:prstGeom>
          <a:noFill/>
          <a:ln w="9525">
            <a:noFill/>
            <a:round/>
            <a:headEnd/>
            <a:tailEnd/>
          </a:ln>
        </p:spPr>
        <p:txBody>
          <a:bodyPr/>
          <a:lstStyle/>
          <a:p>
            <a:pPr marL="271463" indent="-271463">
              <a:spcBef>
                <a:spcPts val="6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400" b="1" dirty="0">
              <a:solidFill>
                <a:srgbClr val="000000"/>
              </a:solidFill>
              <a:latin typeface="Calibri" pitchFamily="32" charset="0"/>
            </a:endParaRPr>
          </a:p>
          <a:p>
            <a:pPr marL="271463" indent="-271463">
              <a:spcBef>
                <a:spcPts val="6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400" b="1" dirty="0">
              <a:solidFill>
                <a:srgbClr val="000000"/>
              </a:solidFill>
              <a:latin typeface="Calibri" pitchFamily="32" charset="0"/>
            </a:endParaRPr>
          </a:p>
          <a:p>
            <a:pPr marL="271463" indent="-271463">
              <a:spcBef>
                <a:spcPts val="6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b="1" dirty="0">
                <a:solidFill>
                  <a:srgbClr val="000000"/>
                </a:solidFill>
                <a:latin typeface="Calibri" pitchFamily="32" charset="0"/>
              </a:rPr>
              <a:t>M.Ö. 2000’lerde </a:t>
            </a:r>
            <a:r>
              <a:rPr lang="tr-TR" sz="2400" b="1" dirty="0" err="1">
                <a:solidFill>
                  <a:srgbClr val="000000"/>
                </a:solidFill>
                <a:latin typeface="Calibri" pitchFamily="32" charset="0"/>
              </a:rPr>
              <a:t>Babil</a:t>
            </a:r>
            <a:r>
              <a:rPr lang="tr-TR" sz="2400" b="1" dirty="0">
                <a:solidFill>
                  <a:srgbClr val="000000"/>
                </a:solidFill>
                <a:latin typeface="Calibri" pitchFamily="32" charset="0"/>
              </a:rPr>
              <a:t> dönemi </a:t>
            </a:r>
            <a:r>
              <a:rPr lang="tr-TR" sz="2400" b="1" dirty="0" err="1">
                <a:solidFill>
                  <a:srgbClr val="000000"/>
                </a:solidFill>
                <a:latin typeface="Calibri" pitchFamily="32" charset="0"/>
              </a:rPr>
              <a:t>Hammurabi</a:t>
            </a:r>
            <a:r>
              <a:rPr lang="tr-TR" sz="2400" b="1" dirty="0">
                <a:solidFill>
                  <a:srgbClr val="000000"/>
                </a:solidFill>
                <a:latin typeface="Calibri" pitchFamily="32" charset="0"/>
              </a:rPr>
              <a:t> Kanunlarından;</a:t>
            </a:r>
          </a:p>
          <a:p>
            <a:pPr marL="271463" indent="-271463">
              <a:spcBef>
                <a:spcPts val="6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dirty="0">
                <a:solidFill>
                  <a:srgbClr val="000000"/>
                </a:solidFill>
                <a:latin typeface="Calibri" pitchFamily="32" charset="0"/>
              </a:rPr>
              <a:t>Eğer bir müteahhidin sağlam yapmadığı bir binanın çökmesi sonucunda bina sahibi hayatını kaybederse, müteahhit ölüm cezasına çarptırılır</a:t>
            </a:r>
          </a:p>
          <a:p>
            <a:pPr marL="271463" indent="-271463">
              <a:spcBef>
                <a:spcPts val="6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dirty="0">
                <a:solidFill>
                  <a:srgbClr val="000000"/>
                </a:solidFill>
                <a:latin typeface="Calibri" pitchFamily="32" charset="0"/>
              </a:rPr>
              <a:t>Eğer bina sahibinin oğlu hayatını kaybetmişse, müteahhidin oğlu ölüm cezasına çarptırılır</a:t>
            </a:r>
          </a:p>
          <a:p>
            <a:pPr marL="271463" indent="-271463">
              <a:spcBef>
                <a:spcPts val="6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dirty="0">
                <a:solidFill>
                  <a:srgbClr val="000000"/>
                </a:solidFill>
                <a:latin typeface="Calibri" pitchFamily="32" charset="0"/>
              </a:rPr>
              <a:t>Eğer bina sahibinin kölesi hayatını kaybetmişse, müteahhit aynı değerde bir köleyi bina sahibine verir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a:blip r:embed="rId3" cstate="print"/>
          <a:srcRect/>
          <a:stretch>
            <a:fillRect/>
          </a:stretch>
        </p:blipFill>
        <p:spPr bwMode="auto">
          <a:xfrm>
            <a:off x="0" y="1143000"/>
            <a:ext cx="4057650" cy="4733925"/>
          </a:xfrm>
          <a:prstGeom prst="rect">
            <a:avLst/>
          </a:prstGeom>
          <a:noFill/>
          <a:ln w="9525">
            <a:noFill/>
            <a:round/>
            <a:headEnd/>
            <a:tailEnd/>
          </a:ln>
        </p:spPr>
      </p:pic>
      <p:pic>
        <p:nvPicPr>
          <p:cNvPr id="26628" name="Picture 3"/>
          <p:cNvPicPr>
            <a:picLocks noChangeAspect="1" noChangeArrowheads="1"/>
          </p:cNvPicPr>
          <p:nvPr/>
        </p:nvPicPr>
        <p:blipFill>
          <a:blip r:embed="rId4" cstate="print"/>
          <a:srcRect/>
          <a:stretch>
            <a:fillRect/>
          </a:stretch>
        </p:blipFill>
        <p:spPr bwMode="auto">
          <a:xfrm>
            <a:off x="4071938" y="714375"/>
            <a:ext cx="4572000" cy="5143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0" y="0"/>
            <a:ext cx="9144000" cy="6858000"/>
          </a:xfrm>
          <a:prstGeom prst="rect">
            <a:avLst/>
          </a:prstGeom>
          <a:noFill/>
          <a:ln w="9525" cap="flat">
            <a:noFill/>
            <a:round/>
            <a:headEnd/>
            <a:tailEnd/>
          </a:ln>
          <a:effectLst/>
        </p:spPr>
        <p:txBody>
          <a:bodyPr/>
          <a:lstStyle/>
          <a:p>
            <a:pPr marL="273050" indent="-271463">
              <a:spcBef>
                <a:spcPts val="550"/>
              </a:spcBef>
              <a:buClrTx/>
              <a:buSzPct val="95000"/>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200" b="1">
                <a:solidFill>
                  <a:srgbClr val="000000"/>
                </a:solidFill>
                <a:cs typeface="Arial" charset="0"/>
              </a:rPr>
              <a:t>		</a:t>
            </a:r>
          </a:p>
          <a:p>
            <a:pPr marL="273050" indent="-271463">
              <a:spcBef>
                <a:spcPts val="500"/>
              </a:spcBef>
              <a:buClrTx/>
              <a:buSzPct val="95000"/>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000" b="1">
              <a:solidFill>
                <a:srgbClr val="000000"/>
              </a:solidFill>
              <a:cs typeface="Arial" charset="0"/>
            </a:endParaRPr>
          </a:p>
          <a:p>
            <a:pPr marL="273050" indent="-271463">
              <a:spcBef>
                <a:spcPts val="500"/>
              </a:spcBef>
              <a:buClrTx/>
              <a:buSzPct val="95000"/>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000" b="1">
              <a:solidFill>
                <a:srgbClr val="000000"/>
              </a:solidFill>
              <a:cs typeface="Arial" charset="0"/>
            </a:endParaRPr>
          </a:p>
          <a:p>
            <a:pPr marL="273050" indent="-271463">
              <a:spcBef>
                <a:spcPts val="700"/>
              </a:spcBef>
              <a:buClrTx/>
              <a:buSzPct val="95000"/>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a:solidFill>
                  <a:srgbClr val="000000"/>
                </a:solidFill>
                <a:cs typeface="Arial" charset="0"/>
              </a:rPr>
              <a:t>- Eski Mısırlılar (M.Ö. 1500) döneminde; </a:t>
            </a:r>
            <a:r>
              <a:rPr lang="tr-TR" sz="2800">
                <a:solidFill>
                  <a:srgbClr val="000000"/>
                </a:solidFill>
                <a:cs typeface="Arial" charset="0"/>
              </a:rPr>
              <a:t>Piramitlerin inşaatı sırasında yeterli iş gücünün sağlanması için, </a:t>
            </a:r>
            <a:r>
              <a:rPr lang="tr-TR" sz="2800">
                <a:solidFill>
                  <a:srgbClr val="00B050"/>
                </a:solidFill>
                <a:effectLst>
                  <a:outerShdw blurRad="38100" dist="38100" dir="2700000" algn="tl">
                    <a:srgbClr val="C0C0C0"/>
                  </a:outerShdw>
                </a:effectLst>
                <a:cs typeface="Arial" charset="0"/>
              </a:rPr>
              <a:t>tıbbi servisler kurulmuştur.</a:t>
            </a:r>
          </a:p>
          <a:p>
            <a:pPr marL="273050" indent="-271463">
              <a:spcBef>
                <a:spcPts val="500"/>
              </a:spcBef>
              <a:buClrTx/>
              <a:buSzPct val="95000"/>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000" b="1">
              <a:solidFill>
                <a:srgbClr val="000000"/>
              </a:solidFill>
              <a:cs typeface="Arial" charset="0"/>
            </a:endParaRPr>
          </a:p>
          <a:p>
            <a:pPr marL="273050" indent="-271463">
              <a:spcBef>
                <a:spcPts val="500"/>
              </a:spcBef>
              <a:buClrTx/>
              <a:buSzPct val="95000"/>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000" b="1">
              <a:solidFill>
                <a:srgbClr val="000000"/>
              </a:solidFill>
              <a:cs typeface="Arial" charset="0"/>
            </a:endParaRPr>
          </a:p>
          <a:p>
            <a:pPr marL="271463" indent="-269875">
              <a:spcBef>
                <a:spcPts val="500"/>
              </a:spcBef>
              <a:buClr>
                <a:srgbClr val="0BD0D9"/>
              </a:buClr>
              <a:buSzPct val="95000"/>
              <a:buFont typeface="Arial" charset="0"/>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000" b="1">
              <a:solidFill>
                <a:srgbClr val="000000"/>
              </a:solidFill>
              <a:cs typeface="Arial" charset="0"/>
            </a:endParaRPr>
          </a:p>
        </p:txBody>
      </p:sp>
      <p:pic>
        <p:nvPicPr>
          <p:cNvPr id="27652" name="Picture 3"/>
          <p:cNvPicPr>
            <a:picLocks noChangeAspect="1" noChangeArrowheads="1"/>
          </p:cNvPicPr>
          <p:nvPr/>
        </p:nvPicPr>
        <p:blipFill>
          <a:blip r:embed="rId3" cstate="print"/>
          <a:srcRect/>
          <a:stretch>
            <a:fillRect/>
          </a:stretch>
        </p:blipFill>
        <p:spPr bwMode="auto">
          <a:xfrm>
            <a:off x="155575" y="2714625"/>
            <a:ext cx="5559425" cy="3643313"/>
          </a:xfrm>
          <a:prstGeom prst="rect">
            <a:avLst/>
          </a:prstGeom>
          <a:noFill/>
          <a:ln w="9525">
            <a:noFill/>
            <a:round/>
            <a:headEnd/>
            <a:tailEnd/>
          </a:ln>
        </p:spPr>
      </p:pic>
      <p:pic>
        <p:nvPicPr>
          <p:cNvPr id="27653" name="Picture 4"/>
          <p:cNvPicPr>
            <a:picLocks noChangeAspect="1" noChangeArrowheads="1"/>
          </p:cNvPicPr>
          <p:nvPr/>
        </p:nvPicPr>
        <p:blipFill>
          <a:blip r:embed="rId4" cstate="print"/>
          <a:srcRect/>
          <a:stretch>
            <a:fillRect/>
          </a:stretch>
        </p:blipFill>
        <p:spPr bwMode="auto">
          <a:xfrm>
            <a:off x="5929313" y="3643313"/>
            <a:ext cx="3214687" cy="28082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1052513"/>
            <a:ext cx="8229600" cy="5272087"/>
          </a:xfrm>
          <a:prstGeom prst="rect">
            <a:avLst/>
          </a:prstGeom>
          <a:noFill/>
          <a:ln w="9525" cap="flat">
            <a:noFill/>
            <a:round/>
            <a:headEnd/>
            <a:tailEnd/>
          </a:ln>
          <a:effectLst/>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cs typeface="Arial" charset="0"/>
              </a:rPr>
              <a:t>Ünlü tarihçi </a:t>
            </a:r>
            <a:r>
              <a:rPr lang="tr-TR" sz="3200" b="1" dirty="0" err="1">
                <a:solidFill>
                  <a:srgbClr val="00B050"/>
                </a:solidFill>
                <a:effectLst>
                  <a:outerShdw blurRad="38100" dist="38100" dir="2700000" algn="tl">
                    <a:srgbClr val="C0C0C0"/>
                  </a:outerShdw>
                </a:effectLst>
                <a:cs typeface="Arial" charset="0"/>
              </a:rPr>
              <a:t>Heredot</a:t>
            </a:r>
            <a:r>
              <a:rPr lang="tr-TR" sz="3200" b="1" dirty="0">
                <a:solidFill>
                  <a:srgbClr val="00B050"/>
                </a:solidFill>
                <a:effectLst>
                  <a:outerShdw blurRad="38100" dist="38100" dir="2700000" algn="tl">
                    <a:srgbClr val="C0C0C0"/>
                  </a:outerShdw>
                </a:effectLst>
                <a:cs typeface="Arial" charset="0"/>
              </a:rPr>
              <a:t>, (</a:t>
            </a:r>
            <a:r>
              <a:rPr lang="tr-TR" sz="2800" dirty="0">
                <a:solidFill>
                  <a:srgbClr val="000000"/>
                </a:solidFill>
                <a:cs typeface="Arial" charset="0"/>
              </a:rPr>
              <a:t>ilk kez) çalışanların verimli olabilmesi için </a:t>
            </a:r>
            <a:r>
              <a:rPr lang="tr-TR" sz="2800" b="1" dirty="0">
                <a:solidFill>
                  <a:srgbClr val="0070C0"/>
                </a:solidFill>
                <a:cs typeface="Arial" charset="0"/>
              </a:rPr>
              <a:t>yüksek enerjili besinlerle </a:t>
            </a:r>
            <a:r>
              <a:rPr lang="tr-TR" sz="2800" dirty="0">
                <a:solidFill>
                  <a:srgbClr val="000000"/>
                </a:solidFill>
                <a:cs typeface="Arial" charset="0"/>
              </a:rPr>
              <a:t>beslenmeleri gerektiğine değinmiştir</a:t>
            </a:r>
          </a:p>
        </p:txBody>
      </p:sp>
      <p:pic>
        <p:nvPicPr>
          <p:cNvPr id="28676" name="Picture 3"/>
          <p:cNvPicPr>
            <a:picLocks noChangeAspect="1" noChangeArrowheads="1"/>
          </p:cNvPicPr>
          <p:nvPr/>
        </p:nvPicPr>
        <p:blipFill>
          <a:blip r:embed="rId3" cstate="print"/>
          <a:srcRect/>
          <a:stretch>
            <a:fillRect/>
          </a:stretch>
        </p:blipFill>
        <p:spPr bwMode="auto">
          <a:xfrm>
            <a:off x="755650" y="3429000"/>
            <a:ext cx="2576513" cy="1914525"/>
          </a:xfrm>
          <a:prstGeom prst="rect">
            <a:avLst/>
          </a:prstGeom>
          <a:noFill/>
          <a:ln w="9525">
            <a:noFill/>
            <a:round/>
            <a:headEnd/>
            <a:tailEnd/>
          </a:ln>
        </p:spPr>
      </p:pic>
      <p:pic>
        <p:nvPicPr>
          <p:cNvPr id="28677" name="Picture 4"/>
          <p:cNvPicPr>
            <a:picLocks noChangeAspect="1" noChangeArrowheads="1"/>
          </p:cNvPicPr>
          <p:nvPr/>
        </p:nvPicPr>
        <p:blipFill>
          <a:blip r:embed="rId4" cstate="print"/>
          <a:srcRect/>
          <a:stretch>
            <a:fillRect/>
          </a:stretch>
        </p:blipFill>
        <p:spPr bwMode="auto">
          <a:xfrm>
            <a:off x="6011863" y="3357563"/>
            <a:ext cx="2447925" cy="1866900"/>
          </a:xfrm>
          <a:prstGeom prst="rect">
            <a:avLst/>
          </a:prstGeom>
          <a:noFill/>
          <a:ln w="9525">
            <a:noFill/>
            <a:round/>
            <a:headEnd/>
            <a:tailEnd/>
          </a:ln>
        </p:spPr>
      </p:pic>
      <p:pic>
        <p:nvPicPr>
          <p:cNvPr id="28678" name="Picture 5"/>
          <p:cNvPicPr>
            <a:picLocks noChangeAspect="1" noChangeArrowheads="1"/>
          </p:cNvPicPr>
          <p:nvPr/>
        </p:nvPicPr>
        <p:blipFill>
          <a:blip r:embed="rId5" cstate="print"/>
          <a:srcRect/>
          <a:stretch>
            <a:fillRect/>
          </a:stretch>
        </p:blipFill>
        <p:spPr bwMode="auto">
          <a:xfrm>
            <a:off x="3492500" y="3213100"/>
            <a:ext cx="2622550" cy="30241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642938"/>
            <a:ext cx="8229600" cy="5681662"/>
          </a:xfrm>
          <a:prstGeom prst="rect">
            <a:avLst/>
          </a:prstGeom>
          <a:noFill/>
          <a:ln w="9525" cap="flat">
            <a:noFill/>
            <a:round/>
            <a:headEnd/>
            <a:tailEnd/>
          </a:ln>
          <a:effectLst/>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a:solidFill>
                  <a:srgbClr val="000000"/>
                </a:solidFill>
                <a:cs typeface="Arial" charset="0"/>
              </a:rPr>
              <a:t>  </a:t>
            </a:r>
            <a:r>
              <a:rPr lang="tr-TR" sz="2800" b="1">
                <a:solidFill>
                  <a:srgbClr val="00B050"/>
                </a:solidFill>
                <a:effectLst>
                  <a:outerShdw blurRad="38100" dist="38100" dir="2700000" algn="tl">
                    <a:srgbClr val="C0C0C0"/>
                  </a:outerShdw>
                </a:effectLst>
                <a:cs typeface="Arial" charset="0"/>
              </a:rPr>
              <a:t>Hipokrat (MÖ.460-370); </a:t>
            </a:r>
            <a:r>
              <a:rPr lang="tr-TR" sz="2800">
                <a:solidFill>
                  <a:srgbClr val="000000"/>
                </a:solidFill>
                <a:cs typeface="Arial" charset="0"/>
              </a:rPr>
              <a:t>Kurşun zehirlenmesini tanımlamış, kurşunun zararlı etkilerinden söz etmiş, halsizlik, kabızlık, felçler ve görme bozuklukları gibi belirtileri tespit etmiş ve tespitlerin  </a:t>
            </a:r>
            <a:r>
              <a:rPr lang="tr-TR" sz="2800" b="1">
                <a:solidFill>
                  <a:srgbClr val="0070C0"/>
                </a:solidFill>
                <a:cs typeface="Arial" charset="0"/>
              </a:rPr>
              <a:t>kurşun ile ilişkisini </a:t>
            </a:r>
            <a:r>
              <a:rPr lang="tr-TR" sz="2800">
                <a:solidFill>
                  <a:srgbClr val="000000"/>
                </a:solidFill>
                <a:cs typeface="Arial" charset="0"/>
              </a:rPr>
              <a:t>açık bir biçimde ortaya koymuştur.</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a:solidFill>
                  <a:srgbClr val="00B050"/>
                </a:solidFill>
                <a:effectLst>
                  <a:outerShdw blurRad="38100" dist="38100" dir="2700000" algn="tl">
                    <a:srgbClr val="C0C0C0"/>
                  </a:outerShdw>
                </a:effectLst>
                <a:cs typeface="Arial" charset="0"/>
              </a:rPr>
              <a:t>- Platon (Eflatun) (MÖ.428-348); </a:t>
            </a:r>
            <a:r>
              <a:rPr lang="tr-TR" sz="2800">
                <a:solidFill>
                  <a:srgbClr val="000000"/>
                </a:solidFill>
                <a:cs typeface="Arial" charset="0"/>
              </a:rPr>
              <a:t>Zanaatkârların </a:t>
            </a:r>
            <a:r>
              <a:rPr lang="tr-TR" sz="2800" b="1">
                <a:solidFill>
                  <a:srgbClr val="0070C0"/>
                </a:solidFill>
                <a:cs typeface="Arial" charset="0"/>
              </a:rPr>
              <a:t>çalışma koşullarından </a:t>
            </a:r>
            <a:r>
              <a:rPr lang="tr-TR" sz="2800">
                <a:solidFill>
                  <a:srgbClr val="000000"/>
                </a:solidFill>
                <a:cs typeface="Arial" charset="0"/>
              </a:rPr>
              <a:t>kaynaklanan problemlerl dile getirmiştir.</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a:solidFill>
                  <a:srgbClr val="000000"/>
                </a:solidFill>
                <a:cs typeface="Arial" charset="0"/>
              </a:rPr>
              <a:t>		</a:t>
            </a:r>
          </a:p>
          <a:p>
            <a:pPr marL="271463" indent="-271463" eaLnBrk="0" hangingPunct="0">
              <a:spcBef>
                <a:spcPts val="7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a:solidFill>
                <a:srgbClr val="000000"/>
              </a:solidFill>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0" y="0"/>
            <a:ext cx="8624888" cy="6015038"/>
          </a:xfrm>
          <a:prstGeom prst="rect">
            <a:avLst/>
          </a:prstGeom>
          <a:noFill/>
          <a:ln w="9525" cap="flat">
            <a:noFill/>
            <a:round/>
            <a:headEnd/>
            <a:tailEnd/>
          </a:ln>
          <a:effectLst/>
        </p:spPr>
        <p:txBody>
          <a:bodyPr/>
          <a:lstStyle/>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b="1">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a:solidFill>
                  <a:srgbClr val="00B050"/>
                </a:solidFill>
                <a:effectLst>
                  <a:outerShdw blurRad="38100" dist="38100" dir="2700000" algn="tl">
                    <a:srgbClr val="C0C0C0"/>
                  </a:outerShdw>
                </a:effectLst>
                <a:cs typeface="Arial" charset="0"/>
              </a:rPr>
              <a:t>Aristo (MÖ.384-322); </a:t>
            </a:r>
            <a:r>
              <a:rPr lang="tr-TR" sz="2800" b="1">
                <a:solidFill>
                  <a:srgbClr val="0070C0"/>
                </a:solidFill>
                <a:cs typeface="Arial" charset="0"/>
              </a:rPr>
              <a:t>Gladyatör diyetini </a:t>
            </a:r>
            <a:r>
              <a:rPr lang="tr-TR" sz="2800">
                <a:solidFill>
                  <a:srgbClr val="000000"/>
                </a:solidFill>
                <a:cs typeface="Arial" charset="0"/>
              </a:rPr>
              <a:t>tanımlamıştır.</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a:solidFill>
                <a:srgbClr val="000000"/>
              </a:solidFill>
              <a:cs typeface="Arial" charset="0"/>
            </a:endParaRP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a:solidFill>
                  <a:srgbClr val="000000"/>
                </a:solidFill>
                <a:cs typeface="Arial" charset="0"/>
              </a:rPr>
              <a:t>	      M.Ö. 200 yıllarında Hipokrates’in çalışmalarını daha geliştiren </a:t>
            </a:r>
            <a:r>
              <a:rPr lang="tr-TR" sz="2800" b="1">
                <a:solidFill>
                  <a:srgbClr val="00B050"/>
                </a:solidFill>
                <a:effectLst>
                  <a:outerShdw blurRad="38100" dist="38100" dir="2700000" algn="tl">
                    <a:srgbClr val="C0C0C0"/>
                  </a:outerShdw>
                </a:effectLst>
                <a:cs typeface="Arial" charset="0"/>
              </a:rPr>
              <a:t>Nicander, </a:t>
            </a:r>
            <a:r>
              <a:rPr lang="tr-TR" sz="2800" b="1">
                <a:solidFill>
                  <a:srgbClr val="0070C0"/>
                </a:solidFill>
                <a:cs typeface="Arial" charset="0"/>
              </a:rPr>
              <a:t>kurşunkoliği ve kurşun anemisini incelemiş </a:t>
            </a:r>
            <a:r>
              <a:rPr lang="tr-TR" sz="2800" b="1">
                <a:solidFill>
                  <a:srgbClr val="000000"/>
                </a:solidFill>
                <a:cs typeface="Arial" charset="0"/>
              </a:rPr>
              <a:t>ve </a:t>
            </a:r>
            <a:r>
              <a:rPr lang="tr-TR" sz="2800">
                <a:solidFill>
                  <a:srgbClr val="000000"/>
                </a:solidFill>
                <a:cs typeface="Arial" charset="0"/>
              </a:rPr>
              <a:t>bunların özelliklerini tanımlamıştır.</a:t>
            </a:r>
          </a:p>
          <a:p>
            <a:pPr marL="273050" indent="37941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a:solidFill>
                  <a:srgbClr val="000000"/>
                </a:solidFill>
                <a:cs typeface="Arial" charset="0"/>
              </a:rPr>
              <a:t>		</a:t>
            </a:r>
          </a:p>
          <a:p>
            <a:pPr marL="271463" indent="379413" eaLnBrk="0" hangingPunct="0">
              <a:spcBef>
                <a:spcPts val="700"/>
              </a:spcBef>
              <a:buClr>
                <a:srgbClr val="0BD0D9"/>
              </a:buClr>
              <a:buSzPct val="95000"/>
              <a:buFont typeface="Wingdings 2" pitchFamily="16" charset="2"/>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a:solidFill>
                <a:srgbClr val="000000"/>
              </a:solidFill>
              <a:cs typeface="Arial" charset="0"/>
            </a:endParaRPr>
          </a:p>
        </p:txBody>
      </p:sp>
      <p:pic>
        <p:nvPicPr>
          <p:cNvPr id="30724" name="Picture 3"/>
          <p:cNvPicPr>
            <a:picLocks noChangeAspect="1" noChangeArrowheads="1"/>
          </p:cNvPicPr>
          <p:nvPr/>
        </p:nvPicPr>
        <p:blipFill>
          <a:blip r:embed="rId3" cstate="print"/>
          <a:srcRect/>
          <a:stretch>
            <a:fillRect/>
          </a:stretch>
        </p:blipFill>
        <p:spPr bwMode="auto">
          <a:xfrm>
            <a:off x="2411413" y="1341438"/>
            <a:ext cx="4824412" cy="32400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928688"/>
            <a:ext cx="8229600" cy="5395912"/>
          </a:xfrm>
          <a:prstGeom prst="rect">
            <a:avLst/>
          </a:prstGeom>
          <a:noFill/>
          <a:ln w="9525" cap="flat">
            <a:noFill/>
            <a:round/>
            <a:headEnd/>
            <a:tailEnd/>
          </a:ln>
          <a:effectLst/>
        </p:spPr>
        <p:txBody>
          <a:bodyPr/>
          <a:lstStyle/>
          <a:p>
            <a:pPr marL="273050" indent="-27146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400" dirty="0">
                <a:solidFill>
                  <a:srgbClr val="000000"/>
                </a:solidFill>
                <a:cs typeface="Arial" charset="0"/>
              </a:rPr>
              <a:t>         </a:t>
            </a:r>
            <a:r>
              <a:rPr lang="tr-TR" sz="2800" dirty="0">
                <a:solidFill>
                  <a:srgbClr val="000000"/>
                </a:solidFill>
                <a:cs typeface="Arial" charset="0"/>
              </a:rPr>
              <a:t>Roma İmparatorluğu döneminde toksikoloji oldukça ilerlemiş, birçok bitkisel zehir, arsenik ve arsenik asidinin sülfit tuzları bulunmuştur. </a:t>
            </a:r>
          </a:p>
          <a:p>
            <a:pPr marL="273050" indent="-27146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dirty="0" err="1">
                <a:solidFill>
                  <a:srgbClr val="00B050"/>
                </a:solidFill>
                <a:cs typeface="Arial" charset="0"/>
              </a:rPr>
              <a:t>Dioscorides</a:t>
            </a:r>
            <a:r>
              <a:rPr lang="tr-TR" sz="2800" b="1" dirty="0">
                <a:solidFill>
                  <a:srgbClr val="00B050"/>
                </a:solidFill>
                <a:cs typeface="Arial" charset="0"/>
              </a:rPr>
              <a:t> </a:t>
            </a:r>
            <a:r>
              <a:rPr lang="tr-TR" sz="2800" b="1" dirty="0">
                <a:solidFill>
                  <a:srgbClr val="000000"/>
                </a:solidFill>
                <a:cs typeface="Arial" charset="0"/>
              </a:rPr>
              <a:t>ise zehirleri </a:t>
            </a:r>
            <a:r>
              <a:rPr lang="tr-TR" sz="2800" b="1" dirty="0">
                <a:solidFill>
                  <a:srgbClr val="0070C0"/>
                </a:solidFill>
                <a:cs typeface="Arial" charset="0"/>
              </a:rPr>
              <a:t>bitkisel, hayvansal ve mineral kaynaklı olmak üzere kökenine göre üçe ayırmış </a:t>
            </a:r>
            <a:r>
              <a:rPr lang="tr-TR" sz="2800" dirty="0">
                <a:solidFill>
                  <a:srgbClr val="000000"/>
                </a:solidFill>
                <a:cs typeface="Arial" charset="0"/>
              </a:rPr>
              <a:t>ve bu ayrım yüzyıllar boyunca kullanılmıştır.</a:t>
            </a:r>
          </a:p>
          <a:p>
            <a:pPr marL="273050" indent="-271463">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400" dirty="0">
                <a:solidFill>
                  <a:srgbClr val="000000"/>
                </a:solidFill>
                <a:cs typeface="Arial" charset="0"/>
              </a:rPr>
              <a:t>		</a:t>
            </a:r>
          </a:p>
          <a:p>
            <a:pPr marL="273050" indent="-271463">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400" b="1" dirty="0">
                <a:solidFill>
                  <a:srgbClr val="000000"/>
                </a:solidFill>
                <a:cs typeface="Arial" charset="0"/>
              </a:rPr>
              <a:t>	</a:t>
            </a:r>
          </a:p>
          <a:p>
            <a:pPr marL="271463" indent="-269875" eaLnBrk="0" hangingPunct="0">
              <a:spcBef>
                <a:spcPts val="600"/>
              </a:spcBef>
              <a:buClr>
                <a:srgbClr val="0BD0D9"/>
              </a:buClr>
              <a:buSzPct val="95000"/>
              <a:buFont typeface="Wingdings 2" pitchFamily="16" charset="2"/>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400" b="1" dirty="0">
              <a:solidFill>
                <a:srgbClr val="000000"/>
              </a:solidFill>
              <a:cs typeface="Arial" charset="0"/>
            </a:endParaRPr>
          </a:p>
        </p:txBody>
      </p:sp>
      <p:sp>
        <p:nvSpPr>
          <p:cNvPr id="31748" name="Rectangle 3"/>
          <p:cNvSpPr>
            <a:spLocks noChangeArrowheads="1"/>
          </p:cNvSpPr>
          <p:nvPr/>
        </p:nvSpPr>
        <p:spPr bwMode="auto">
          <a:xfrm>
            <a:off x="155575" y="-144463"/>
            <a:ext cx="304800" cy="304801"/>
          </a:xfrm>
          <a:prstGeom prst="rect">
            <a:avLst/>
          </a:prstGeom>
          <a:noFill/>
          <a:ln w="9525">
            <a:noFill/>
            <a:round/>
            <a:headEnd/>
            <a:tailEnd/>
          </a:ln>
        </p:spPr>
        <p:txBody>
          <a:bodyPr wrap="none" anchor="ctr"/>
          <a:lstStyle/>
          <a:p>
            <a:endParaRPr lang="tr-TR"/>
          </a:p>
        </p:txBody>
      </p:sp>
      <p:sp>
        <p:nvSpPr>
          <p:cNvPr id="31749" name="Rectangle 4"/>
          <p:cNvSpPr>
            <a:spLocks noChangeArrowheads="1"/>
          </p:cNvSpPr>
          <p:nvPr/>
        </p:nvSpPr>
        <p:spPr bwMode="auto">
          <a:xfrm>
            <a:off x="155575" y="-144463"/>
            <a:ext cx="304800" cy="304801"/>
          </a:xfrm>
          <a:prstGeom prst="rect">
            <a:avLst/>
          </a:prstGeom>
          <a:noFill/>
          <a:ln w="9525">
            <a:noFill/>
            <a:round/>
            <a:headEnd/>
            <a:tailEnd/>
          </a:ln>
        </p:spPr>
        <p:txBody>
          <a:bodyPr wrap="none" anchor="ctr"/>
          <a:lstStyle/>
          <a:p>
            <a:endParaRPr lang="tr-TR"/>
          </a:p>
        </p:txBody>
      </p:sp>
      <p:sp>
        <p:nvSpPr>
          <p:cNvPr id="31750" name="Rectangle 5"/>
          <p:cNvSpPr>
            <a:spLocks noChangeArrowheads="1"/>
          </p:cNvSpPr>
          <p:nvPr/>
        </p:nvSpPr>
        <p:spPr bwMode="auto">
          <a:xfrm>
            <a:off x="155575" y="-144463"/>
            <a:ext cx="304800" cy="304801"/>
          </a:xfrm>
          <a:prstGeom prst="rect">
            <a:avLst/>
          </a:prstGeom>
          <a:noFill/>
          <a:ln w="9525">
            <a:noFill/>
            <a:round/>
            <a:headEnd/>
            <a:tailEnd/>
          </a:ln>
        </p:spPr>
        <p:txBody>
          <a:bodyPr wrap="none" anchor="ctr"/>
          <a:lstStyle/>
          <a:p>
            <a:endParaRPr lang="tr-TR"/>
          </a:p>
        </p:txBody>
      </p:sp>
      <p:pic>
        <p:nvPicPr>
          <p:cNvPr id="31751" name="Picture 6"/>
          <p:cNvPicPr>
            <a:picLocks noChangeAspect="1" noChangeArrowheads="1"/>
          </p:cNvPicPr>
          <p:nvPr/>
        </p:nvPicPr>
        <p:blipFill>
          <a:blip r:embed="rId3" cstate="print"/>
          <a:srcRect/>
          <a:stretch>
            <a:fillRect/>
          </a:stretch>
        </p:blipFill>
        <p:spPr bwMode="auto">
          <a:xfrm>
            <a:off x="2843213" y="4581128"/>
            <a:ext cx="2232843" cy="187206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785813"/>
            <a:ext cx="8229600" cy="5538787"/>
          </a:xfrm>
          <a:prstGeom prst="rect">
            <a:avLst/>
          </a:prstGeom>
          <a:noFill/>
          <a:ln w="9525" cap="flat">
            <a:noFill/>
            <a:round/>
            <a:headEnd/>
            <a:tailEnd/>
          </a:ln>
          <a:effectLst/>
        </p:spPr>
        <p:txBody>
          <a:bodyPr/>
          <a:lstStyle/>
          <a:p>
            <a:pPr marL="273050" indent="-27146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dirty="0">
                <a:solidFill>
                  <a:srgbClr val="000000"/>
                </a:solidFill>
                <a:cs typeface="Arial" charset="0"/>
              </a:rPr>
              <a:t>Bu dönemde yapılan çalışmalar sağlık ve güvenlik sorunlarının tespiti  ve tanımı ile sınırlı kalmamış, zararlı etkilerden korunma yöntemleri de geliştirilmiştir. </a:t>
            </a:r>
          </a:p>
          <a:p>
            <a:pPr marL="273050" indent="-27146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dirty="0">
                <a:solidFill>
                  <a:srgbClr val="000000"/>
                </a:solidFill>
                <a:cs typeface="Arial" charset="0"/>
              </a:rPr>
              <a:t>Nitekim M.S. 23 ile 79 yılları arasında yaşamış olan </a:t>
            </a:r>
            <a:r>
              <a:rPr lang="tr-TR" sz="2800" b="1" dirty="0">
                <a:solidFill>
                  <a:srgbClr val="00B050"/>
                </a:solidFill>
                <a:effectLst>
                  <a:outerShdw blurRad="38100" dist="38100" dir="2700000" algn="tl">
                    <a:srgbClr val="C0C0C0"/>
                  </a:outerShdw>
                </a:effectLst>
                <a:cs typeface="Arial" charset="0"/>
              </a:rPr>
              <a:t>Plini,</a:t>
            </a:r>
            <a:r>
              <a:rPr lang="tr-TR" sz="2800" b="1" dirty="0">
                <a:solidFill>
                  <a:srgbClr val="000000"/>
                </a:solidFill>
                <a:cs typeface="Arial" charset="0"/>
              </a:rPr>
              <a:t> </a:t>
            </a:r>
            <a:r>
              <a:rPr lang="tr-TR" sz="2800" dirty="0">
                <a:solidFill>
                  <a:srgbClr val="000000"/>
                </a:solidFill>
                <a:cs typeface="Arial" charset="0"/>
              </a:rPr>
              <a:t>çalışma ortamındaki tehlikeli tozlara karşı çalışanların korunması amacıyla maske yerine geçmek üzere başlarına </a:t>
            </a:r>
            <a:r>
              <a:rPr lang="tr-TR" sz="2800" b="1" dirty="0">
                <a:solidFill>
                  <a:srgbClr val="00B0F0"/>
                </a:solidFill>
                <a:cs typeface="Arial" charset="0"/>
              </a:rPr>
              <a:t>torba geçirmelerini önermiştir. </a:t>
            </a:r>
          </a:p>
          <a:p>
            <a:pPr marL="273050" indent="-27146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2800" b="1" dirty="0">
                <a:solidFill>
                  <a:srgbClr val="000000"/>
                </a:solidFill>
                <a:cs typeface="Arial" charset="0"/>
              </a:rPr>
              <a:t>	</a:t>
            </a:r>
          </a:p>
          <a:p>
            <a:pPr marL="271463" indent="-269875" eaLnBrk="0" hangingPunct="0">
              <a:spcBef>
                <a:spcPts val="700"/>
              </a:spcBef>
              <a:buClr>
                <a:srgbClr val="0BD0D9"/>
              </a:buClr>
              <a:buSzPct val="95000"/>
              <a:buFont typeface="Wingdings 2" pitchFamily="16" charset="2"/>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2800" b="1" dirty="0">
              <a:solidFill>
                <a:srgbClr val="000000"/>
              </a:solidFill>
              <a:cs typeface="Arial" charset="0"/>
            </a:endParaRPr>
          </a:p>
        </p:txBody>
      </p:sp>
      <p:pic>
        <p:nvPicPr>
          <p:cNvPr id="32772" name="Picture 3"/>
          <p:cNvPicPr>
            <a:picLocks noChangeAspect="1" noChangeArrowheads="1"/>
          </p:cNvPicPr>
          <p:nvPr/>
        </p:nvPicPr>
        <p:blipFill>
          <a:blip r:embed="rId3" cstate="print"/>
          <a:srcRect/>
          <a:stretch>
            <a:fillRect/>
          </a:stretch>
        </p:blipFill>
        <p:spPr bwMode="auto">
          <a:xfrm>
            <a:off x="6588224" y="5013176"/>
            <a:ext cx="2143125" cy="1450429"/>
          </a:xfrm>
          <a:prstGeom prst="rect">
            <a:avLst/>
          </a:prstGeom>
          <a:noFill/>
          <a:ln w="9525">
            <a:noFill/>
            <a:round/>
            <a:headEnd/>
            <a:tailEnd/>
          </a:ln>
        </p:spPr>
      </p:pic>
      <p:pic>
        <p:nvPicPr>
          <p:cNvPr id="32773" name="Picture 4"/>
          <p:cNvPicPr>
            <a:picLocks noChangeAspect="1" noChangeArrowheads="1"/>
          </p:cNvPicPr>
          <p:nvPr/>
        </p:nvPicPr>
        <p:blipFill>
          <a:blip r:embed="rId4" cstate="print"/>
          <a:srcRect/>
          <a:stretch>
            <a:fillRect/>
          </a:stretch>
        </p:blipFill>
        <p:spPr bwMode="auto">
          <a:xfrm>
            <a:off x="755650" y="5013176"/>
            <a:ext cx="2657475" cy="13638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539750" y="2636838"/>
            <a:ext cx="8229600" cy="4983162"/>
          </a:xfrm>
          <a:prstGeom prst="rect">
            <a:avLst/>
          </a:prstGeom>
          <a:noFill/>
          <a:ln w="9525">
            <a:noFill/>
            <a:round/>
            <a:headEnd/>
            <a:tailEnd/>
          </a:ln>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a:solidFill>
                  <a:srgbClr val="000000"/>
                </a:solidFill>
              </a:rPr>
              <a:t>Sanayi devrimi ile yoğun olarak gündeme gelen </a:t>
            </a:r>
            <a:r>
              <a:rPr lang="tr-TR" sz="2800" b="1">
                <a:solidFill>
                  <a:srgbClr val="000000"/>
                </a:solidFill>
              </a:rPr>
              <a:t>meslek hastalıkları</a:t>
            </a:r>
            <a:r>
              <a:rPr lang="tr-TR" sz="2800">
                <a:solidFill>
                  <a:srgbClr val="000000"/>
                </a:solidFill>
              </a:rPr>
              <a:t> ve </a:t>
            </a:r>
            <a:r>
              <a:rPr lang="tr-TR" sz="2800" b="1">
                <a:solidFill>
                  <a:srgbClr val="000000"/>
                </a:solidFill>
              </a:rPr>
              <a:t>iş kazaları</a:t>
            </a:r>
            <a:r>
              <a:rPr lang="tr-TR" sz="2800">
                <a:solidFill>
                  <a:srgbClr val="000000"/>
                </a:solidFill>
              </a:rPr>
              <a:t>, yapılan tüm çalışmalara karşın, </a:t>
            </a:r>
            <a:r>
              <a:rPr lang="tr-TR" sz="2800" b="1">
                <a:solidFill>
                  <a:srgbClr val="000000"/>
                </a:solidFill>
              </a:rPr>
              <a:t>günümüzde de </a:t>
            </a:r>
            <a:r>
              <a:rPr lang="tr-TR" sz="2800">
                <a:solidFill>
                  <a:srgbClr val="000000"/>
                </a:solidFill>
              </a:rPr>
              <a:t>çalışanların sağlığı ve güvenliği için önemli bir konu olmaya devam ediyor.</a:t>
            </a:r>
          </a:p>
        </p:txBody>
      </p:sp>
      <p:sp>
        <p:nvSpPr>
          <p:cNvPr id="6147" name="Rectangle 3"/>
          <p:cNvSpPr>
            <a:spLocks noChangeArrowheads="1"/>
          </p:cNvSpPr>
          <p:nvPr/>
        </p:nvSpPr>
        <p:spPr bwMode="auto">
          <a:xfrm>
            <a:off x="250825" y="620713"/>
            <a:ext cx="8713788" cy="94773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2800">
                <a:solidFill>
                  <a:srgbClr val="0070C0"/>
                </a:solidFill>
                <a:effectLst>
                  <a:outerShdw blurRad="38100" dist="38100" dir="2700000" algn="tl">
                    <a:srgbClr val="C0C0C0"/>
                  </a:outerShdw>
                </a:effectLst>
                <a:ea typeface="+mn-ea"/>
                <a:cs typeface="Arial" charset="0"/>
              </a:rPr>
              <a:t>İŞ SAĞLIĞI VE GÜVENLİĞİNİN KAVRAM VE KURALLARININ GELİŞİMİ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68313" y="1412875"/>
            <a:ext cx="8229600" cy="4389438"/>
          </a:xfrm>
          <a:prstGeom prst="rect">
            <a:avLst/>
          </a:prstGeom>
          <a:noFill/>
          <a:ln w="9525" cap="flat">
            <a:noFill/>
            <a:round/>
            <a:headEnd/>
            <a:tailEnd/>
          </a:ln>
          <a:effectLst/>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a:solidFill>
                  <a:srgbClr val="00B050"/>
                </a:solidFill>
                <a:effectLst>
                  <a:outerShdw blurRad="38100" dist="38100" dir="2700000" algn="tl">
                    <a:srgbClr val="C0C0C0"/>
                  </a:outerShdw>
                </a:effectLst>
                <a:cs typeface="Arial" charset="0"/>
              </a:rPr>
              <a:t>Juvenal</a:t>
            </a:r>
            <a:r>
              <a:rPr lang="tr-TR" sz="2800" b="1">
                <a:solidFill>
                  <a:srgbClr val="000000"/>
                </a:solidFill>
                <a:cs typeface="Arial" charset="0"/>
              </a:rPr>
              <a:t> ise, </a:t>
            </a:r>
            <a:r>
              <a:rPr lang="tr-TR" sz="2800">
                <a:solidFill>
                  <a:srgbClr val="000000"/>
                </a:solidFill>
                <a:cs typeface="Arial" charset="0"/>
              </a:rPr>
              <a:t>özellikle demircilerde görülen göz yakınmaları ve göz hastalıklarının yapılan işten kaynaklandığını, sürekli olarak ayakta çalışanlarda varislerin oluşabileceğini açıklamıştır.</a:t>
            </a:r>
          </a:p>
        </p:txBody>
      </p:sp>
      <p:pic>
        <p:nvPicPr>
          <p:cNvPr id="33796" name="Picture 3"/>
          <p:cNvPicPr>
            <a:picLocks noChangeAspect="1" noChangeArrowheads="1"/>
          </p:cNvPicPr>
          <p:nvPr/>
        </p:nvPicPr>
        <p:blipFill>
          <a:blip r:embed="rId3" cstate="print"/>
          <a:srcRect/>
          <a:stretch>
            <a:fillRect/>
          </a:stretch>
        </p:blipFill>
        <p:spPr bwMode="auto">
          <a:xfrm>
            <a:off x="714375" y="4143375"/>
            <a:ext cx="2214563" cy="2428875"/>
          </a:xfrm>
          <a:prstGeom prst="rect">
            <a:avLst/>
          </a:prstGeom>
          <a:noFill/>
          <a:ln w="9525">
            <a:noFill/>
            <a:round/>
            <a:headEnd/>
            <a:tailEnd/>
          </a:ln>
        </p:spPr>
      </p:pic>
      <p:pic>
        <p:nvPicPr>
          <p:cNvPr id="33797" name="Picture 4"/>
          <p:cNvPicPr>
            <a:picLocks noChangeAspect="1" noChangeArrowheads="1"/>
          </p:cNvPicPr>
          <p:nvPr/>
        </p:nvPicPr>
        <p:blipFill>
          <a:blip r:embed="rId4" cstate="print"/>
          <a:srcRect/>
          <a:stretch>
            <a:fillRect/>
          </a:stretch>
        </p:blipFill>
        <p:spPr bwMode="auto">
          <a:xfrm>
            <a:off x="3143250" y="4214813"/>
            <a:ext cx="2643188" cy="2357437"/>
          </a:xfrm>
          <a:prstGeom prst="rect">
            <a:avLst/>
          </a:prstGeom>
          <a:noFill/>
          <a:ln w="9525">
            <a:noFill/>
            <a:round/>
            <a:headEnd/>
            <a:tailEnd/>
          </a:ln>
        </p:spPr>
      </p:pic>
      <p:pic>
        <p:nvPicPr>
          <p:cNvPr id="33798" name="Picture 5"/>
          <p:cNvPicPr>
            <a:picLocks noChangeAspect="1" noChangeArrowheads="1"/>
          </p:cNvPicPr>
          <p:nvPr/>
        </p:nvPicPr>
        <p:blipFill>
          <a:blip r:embed="rId5" cstate="print"/>
          <a:srcRect/>
          <a:stretch>
            <a:fillRect/>
          </a:stretch>
        </p:blipFill>
        <p:spPr bwMode="auto">
          <a:xfrm>
            <a:off x="6429375" y="4214813"/>
            <a:ext cx="2500313" cy="24352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5049838"/>
          </a:xfrm>
          <a:prstGeom prst="rect">
            <a:avLst/>
          </a:prstGeom>
          <a:noFill/>
          <a:ln w="9525" cap="flat">
            <a:noFill/>
            <a:round/>
            <a:headEnd/>
            <a:tailEnd/>
          </a:ln>
          <a:effectLst/>
        </p:spPr>
        <p:txBody>
          <a:bodyPr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b="1">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b="1">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800" b="1">
                <a:solidFill>
                  <a:srgbClr val="00B050"/>
                </a:solidFill>
                <a:effectLst>
                  <a:outerShdw blurRad="38100" dist="38100" dir="2700000" algn="tl">
                    <a:srgbClr val="C0C0C0"/>
                  </a:outerShdw>
                </a:effectLst>
                <a:latin typeface="Calibri" pitchFamily="32" charset="0"/>
                <a:ea typeface="+mn-ea"/>
                <a:cs typeface="Arial" charset="0"/>
              </a:rPr>
              <a:t>Galen (MS.II.Yüzyıl); </a:t>
            </a:r>
            <a:r>
              <a:rPr lang="tr-TR" sz="2800">
                <a:solidFill>
                  <a:srgbClr val="000000"/>
                </a:solidFill>
                <a:latin typeface="Calibri" pitchFamily="32" charset="0"/>
                <a:ea typeface="+mn-ea"/>
                <a:cs typeface="Arial" charset="0"/>
              </a:rPr>
              <a:t>Hastalıklarda </a:t>
            </a:r>
            <a:r>
              <a:rPr lang="tr-TR" sz="2800" b="1">
                <a:solidFill>
                  <a:srgbClr val="0070C0"/>
                </a:solidFill>
                <a:latin typeface="Calibri" pitchFamily="32" charset="0"/>
                <a:ea typeface="+mn-ea"/>
                <a:cs typeface="Arial" charset="0"/>
              </a:rPr>
              <a:t>çevre faktörünü </a:t>
            </a:r>
            <a:r>
              <a:rPr lang="tr-TR" sz="2800">
                <a:solidFill>
                  <a:srgbClr val="000000"/>
                </a:solidFill>
                <a:latin typeface="Calibri" pitchFamily="32" charset="0"/>
                <a:ea typeface="+mn-ea"/>
                <a:cs typeface="Arial" charset="0"/>
              </a:rPr>
              <a:t>(Miasma Teorisi hastalıkların topraktan çıkan fena hava ile su, yıldız, rüzgarların ve mevsimlerin etkisiyle oluştuğuna da inanmıştır. ) dile getirmiştir. </a:t>
            </a: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a:solidFill>
                <a:srgbClr val="000000"/>
              </a:solidFill>
              <a:latin typeface="Calibri" pitchFamily="32" charset="0"/>
              <a:ea typeface="+mn-ea"/>
              <a:cs typeface="Arial" charset="0"/>
            </a:endParaRPr>
          </a:p>
        </p:txBody>
      </p:sp>
      <p:pic>
        <p:nvPicPr>
          <p:cNvPr id="34820" name="Picture 3"/>
          <p:cNvPicPr>
            <a:picLocks noChangeAspect="1" noChangeArrowheads="1"/>
          </p:cNvPicPr>
          <p:nvPr/>
        </p:nvPicPr>
        <p:blipFill>
          <a:blip r:embed="rId3" cstate="print"/>
          <a:srcRect/>
          <a:stretch>
            <a:fillRect/>
          </a:stretch>
        </p:blipFill>
        <p:spPr bwMode="auto">
          <a:xfrm>
            <a:off x="1619672" y="3212976"/>
            <a:ext cx="3672185" cy="288919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539750" y="785813"/>
            <a:ext cx="8229600" cy="4945062"/>
          </a:xfrm>
          <a:prstGeom prst="rect">
            <a:avLst/>
          </a:prstGeom>
          <a:noFill/>
          <a:ln w="9525" cap="flat">
            <a:noFill/>
            <a:round/>
            <a:headEnd/>
            <a:tailEnd/>
          </a:ln>
          <a:effectLst/>
        </p:spPr>
        <p:txBody>
          <a:bodyPr/>
          <a:lstStyle/>
          <a:p>
            <a:pPr marL="355600" indent="366713">
              <a:spcBef>
                <a:spcPts val="700"/>
              </a:spcBef>
              <a:buClrTx/>
              <a:buSzPct val="95000"/>
              <a:buFontTx/>
              <a:buNone/>
              <a:tabLst>
                <a:tab pos="995363" algn="l"/>
                <a:tab pos="1909763" algn="l"/>
                <a:tab pos="2824163" algn="l"/>
                <a:tab pos="3738563" algn="l"/>
                <a:tab pos="4652963" algn="l"/>
                <a:tab pos="5567363" algn="l"/>
                <a:tab pos="6481763" algn="l"/>
                <a:tab pos="7396163" algn="l"/>
                <a:tab pos="8310563" algn="l"/>
                <a:tab pos="9224963" algn="l"/>
                <a:tab pos="10139363" algn="l"/>
              </a:tabLst>
              <a:defRPr/>
            </a:pPr>
            <a:r>
              <a:rPr lang="tr-TR" sz="3200" b="1" dirty="0" err="1">
                <a:solidFill>
                  <a:srgbClr val="00B050"/>
                </a:solidFill>
                <a:effectLst>
                  <a:outerShdw blurRad="38100" dist="38100" dir="2700000" algn="tl">
                    <a:srgbClr val="C0C0C0"/>
                  </a:outerShdw>
                </a:effectLst>
                <a:latin typeface="Calibri" pitchFamily="32" charset="0"/>
                <a:cs typeface="Arial" charset="0"/>
              </a:rPr>
              <a:t>Paracelsus</a:t>
            </a:r>
            <a:r>
              <a:rPr lang="tr-TR" sz="3200" b="1" dirty="0">
                <a:solidFill>
                  <a:srgbClr val="00B050"/>
                </a:solidFill>
                <a:effectLst>
                  <a:outerShdw blurRad="38100" dist="38100" dir="2700000" algn="tl">
                    <a:srgbClr val="C0C0C0"/>
                  </a:outerShdw>
                </a:effectLst>
                <a:latin typeface="Calibri" pitchFamily="32" charset="0"/>
                <a:cs typeface="Arial" charset="0"/>
              </a:rPr>
              <a:t> (1493-1541) </a:t>
            </a:r>
          </a:p>
          <a:p>
            <a:pPr marL="355600" indent="366713">
              <a:spcBef>
                <a:spcPts val="700"/>
              </a:spcBef>
              <a:buClrTx/>
              <a:buSzPct val="95000"/>
              <a:buFontTx/>
              <a:buNone/>
              <a:tabLst>
                <a:tab pos="995363" algn="l"/>
                <a:tab pos="1909763" algn="l"/>
                <a:tab pos="2824163" algn="l"/>
                <a:tab pos="3738563" algn="l"/>
                <a:tab pos="4652963" algn="l"/>
                <a:tab pos="5567363" algn="l"/>
                <a:tab pos="6481763" algn="l"/>
                <a:tab pos="7396163" algn="l"/>
                <a:tab pos="8310563" algn="l"/>
                <a:tab pos="9224963" algn="l"/>
                <a:tab pos="10139363" algn="l"/>
              </a:tabLst>
              <a:defRPr/>
            </a:pPr>
            <a:r>
              <a:rPr lang="tr-TR" sz="2800" dirty="0">
                <a:solidFill>
                  <a:srgbClr val="000000"/>
                </a:solidFill>
                <a:latin typeface="Calibri" pitchFamily="32" charset="0"/>
                <a:cs typeface="Arial" charset="0"/>
              </a:rPr>
              <a:t>“</a:t>
            </a:r>
            <a:r>
              <a:rPr lang="tr-TR" sz="2800" b="1" dirty="0">
                <a:solidFill>
                  <a:srgbClr val="0070C0"/>
                </a:solidFill>
                <a:latin typeface="Calibri" pitchFamily="32" charset="0"/>
                <a:cs typeface="Arial" charset="0"/>
              </a:rPr>
              <a:t>Bütün maddeler zehirdir. Zehir olmayan hiçbir madde yoktur. Uygun doz, zehir ve ilaç arasındaki farkı yaratır.”</a:t>
            </a:r>
            <a:r>
              <a:rPr lang="tr-TR" sz="2800" dirty="0">
                <a:solidFill>
                  <a:srgbClr val="0070C0"/>
                </a:solidFill>
                <a:latin typeface="Calibri" pitchFamily="32" charset="0"/>
                <a:cs typeface="Arial" charset="0"/>
              </a:rPr>
              <a:t> </a:t>
            </a:r>
          </a:p>
          <a:p>
            <a:pPr marL="355600" indent="366713">
              <a:spcBef>
                <a:spcPts val="700"/>
              </a:spcBef>
              <a:buClrTx/>
              <a:buSzPct val="95000"/>
              <a:buFontTx/>
              <a:buNone/>
              <a:tabLst>
                <a:tab pos="995363" algn="l"/>
                <a:tab pos="1909763" algn="l"/>
                <a:tab pos="2824163" algn="l"/>
                <a:tab pos="3738563" algn="l"/>
                <a:tab pos="4652963" algn="l"/>
                <a:tab pos="5567363" algn="l"/>
                <a:tab pos="6481763" algn="l"/>
                <a:tab pos="7396163" algn="l"/>
                <a:tab pos="8310563" algn="l"/>
                <a:tab pos="9224963" algn="l"/>
                <a:tab pos="10139363" algn="l"/>
              </a:tabLst>
              <a:defRPr/>
            </a:pPr>
            <a:r>
              <a:rPr lang="tr-TR" sz="2800" dirty="0">
                <a:solidFill>
                  <a:srgbClr val="000000"/>
                </a:solidFill>
                <a:latin typeface="Calibri" pitchFamily="32" charset="0"/>
                <a:cs typeface="Arial" charset="0"/>
              </a:rPr>
              <a:t>Demiş ve bu sözü tıp tarihine geçmiştir.</a:t>
            </a:r>
          </a:p>
          <a:p>
            <a:pPr marL="354013" indent="366713">
              <a:spcBef>
                <a:spcPts val="700"/>
              </a:spcBef>
              <a:buClr>
                <a:srgbClr val="0BD0D9"/>
              </a:buClr>
              <a:buSzPct val="95000"/>
              <a:buFont typeface="Wingdings 2" pitchFamily="16" charset="2"/>
              <a:buChar char=""/>
              <a:tabLst>
                <a:tab pos="995363" algn="l"/>
                <a:tab pos="1909763" algn="l"/>
                <a:tab pos="2824163" algn="l"/>
                <a:tab pos="3738563" algn="l"/>
                <a:tab pos="4652963" algn="l"/>
                <a:tab pos="5567363" algn="l"/>
                <a:tab pos="6481763" algn="l"/>
                <a:tab pos="7396163" algn="l"/>
                <a:tab pos="8310563" algn="l"/>
                <a:tab pos="9224963" algn="l"/>
                <a:tab pos="10139363" algn="l"/>
              </a:tabLst>
              <a:defRPr/>
            </a:pPr>
            <a:r>
              <a:rPr lang="tr-TR" sz="2800" dirty="0">
                <a:solidFill>
                  <a:srgbClr val="000000"/>
                </a:solidFill>
                <a:latin typeface="Calibri" pitchFamily="32" charset="0"/>
                <a:cs typeface="Arial" charset="0"/>
              </a:rPr>
              <a:t>O gün için </a:t>
            </a:r>
            <a:r>
              <a:rPr lang="tr-TR" sz="2800" b="1" dirty="0">
                <a:solidFill>
                  <a:srgbClr val="0070C0"/>
                </a:solidFill>
                <a:latin typeface="Calibri" pitchFamily="32" charset="0"/>
                <a:cs typeface="Arial" charset="0"/>
              </a:rPr>
              <a:t>dünyada</a:t>
            </a:r>
            <a:r>
              <a:rPr lang="tr-TR" sz="2800" dirty="0">
                <a:solidFill>
                  <a:srgbClr val="000000"/>
                </a:solidFill>
                <a:latin typeface="Calibri" pitchFamily="32" charset="0"/>
                <a:cs typeface="Arial" charset="0"/>
              </a:rPr>
              <a:t> </a:t>
            </a:r>
            <a:r>
              <a:rPr lang="tr-TR" sz="2800" b="1" dirty="0">
                <a:solidFill>
                  <a:srgbClr val="0070C0"/>
                </a:solidFill>
                <a:latin typeface="Calibri" pitchFamily="32" charset="0"/>
                <a:cs typeface="Arial" charset="0"/>
              </a:rPr>
              <a:t>ilk iş hekimliği </a:t>
            </a:r>
            <a:r>
              <a:rPr lang="tr-TR" sz="2800" dirty="0">
                <a:solidFill>
                  <a:srgbClr val="000000"/>
                </a:solidFill>
                <a:latin typeface="Calibri" pitchFamily="32" charset="0"/>
                <a:cs typeface="Arial" charset="0"/>
              </a:rPr>
              <a:t>kitabı olan </a:t>
            </a:r>
            <a:r>
              <a:rPr lang="tr-TR" sz="2800" b="1" dirty="0">
                <a:solidFill>
                  <a:srgbClr val="000000"/>
                </a:solidFill>
                <a:latin typeface="Calibri" pitchFamily="32" charset="0"/>
                <a:cs typeface="Arial" charset="0"/>
              </a:rPr>
              <a:t>“</a:t>
            </a:r>
            <a:r>
              <a:rPr lang="tr-TR" sz="3200" b="1" dirty="0">
                <a:solidFill>
                  <a:srgbClr val="FF0000"/>
                </a:solidFill>
                <a:latin typeface="Calibri" pitchFamily="32" charset="0"/>
                <a:cs typeface="Arial" charset="0"/>
              </a:rPr>
              <a:t>De </a:t>
            </a:r>
            <a:r>
              <a:rPr lang="tr-TR" sz="3200" b="1" dirty="0" err="1">
                <a:solidFill>
                  <a:srgbClr val="FF0000"/>
                </a:solidFill>
                <a:latin typeface="Calibri" pitchFamily="32" charset="0"/>
                <a:cs typeface="Arial" charset="0"/>
              </a:rPr>
              <a:t>Morbis</a:t>
            </a:r>
            <a:r>
              <a:rPr lang="tr-TR" sz="3200" b="1" dirty="0">
                <a:solidFill>
                  <a:srgbClr val="FF0000"/>
                </a:solidFill>
                <a:latin typeface="Calibri" pitchFamily="32" charset="0"/>
                <a:cs typeface="Arial" charset="0"/>
              </a:rPr>
              <a:t> </a:t>
            </a:r>
            <a:r>
              <a:rPr lang="tr-TR" sz="3200" b="1" dirty="0" err="1">
                <a:solidFill>
                  <a:srgbClr val="FF0000"/>
                </a:solidFill>
                <a:latin typeface="Calibri" pitchFamily="32" charset="0"/>
                <a:cs typeface="Arial" charset="0"/>
              </a:rPr>
              <a:t>Metallicis</a:t>
            </a:r>
            <a:r>
              <a:rPr lang="tr-TR" sz="2800" b="1" dirty="0">
                <a:solidFill>
                  <a:srgbClr val="FF0000"/>
                </a:solidFill>
                <a:latin typeface="Calibri" pitchFamily="32" charset="0"/>
                <a:cs typeface="Arial" charset="0"/>
              </a:rPr>
              <a:t>” </a:t>
            </a:r>
            <a:r>
              <a:rPr lang="tr-TR" sz="2800" dirty="0">
                <a:solidFill>
                  <a:srgbClr val="000000"/>
                </a:solidFill>
                <a:latin typeface="Calibri" pitchFamily="32" charset="0"/>
                <a:cs typeface="Arial" charset="0"/>
              </a:rPr>
              <a:t>i yazmıştır.</a:t>
            </a:r>
          </a:p>
          <a:p>
            <a:pPr marL="354013" indent="366713">
              <a:spcBef>
                <a:spcPts val="700"/>
              </a:spcBef>
              <a:buClr>
                <a:srgbClr val="0BD0D9"/>
              </a:buClr>
              <a:buSzPct val="95000"/>
              <a:buFont typeface="Wingdings 2" pitchFamily="16" charset="2"/>
              <a:buNone/>
              <a:tabLst>
                <a:tab pos="995363" algn="l"/>
                <a:tab pos="1909763" algn="l"/>
                <a:tab pos="2824163" algn="l"/>
                <a:tab pos="3738563" algn="l"/>
                <a:tab pos="4652963" algn="l"/>
                <a:tab pos="5567363" algn="l"/>
                <a:tab pos="6481763" algn="l"/>
                <a:tab pos="7396163" algn="l"/>
                <a:tab pos="8310563" algn="l"/>
                <a:tab pos="9224963" algn="l"/>
                <a:tab pos="10139363" algn="l"/>
              </a:tabLst>
              <a:defRPr/>
            </a:pPr>
            <a:endParaRPr lang="tr-TR" sz="2800" dirty="0">
              <a:solidFill>
                <a:srgbClr val="000000"/>
              </a:solidFill>
              <a:latin typeface="Calibri"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7585519-0BCF-42E5-BB48-914F6FD8654F}" type="slidenum">
              <a:rPr lang="en-US" sz="1200">
                <a:solidFill>
                  <a:srgbClr val="045C75"/>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en-US" sz="1200">
              <a:solidFill>
                <a:srgbClr val="045C75"/>
              </a:solidFill>
            </a:endParaRPr>
          </a:p>
        </p:txBody>
      </p:sp>
      <p:sp>
        <p:nvSpPr>
          <p:cNvPr id="37891" name="Text Box 2"/>
          <p:cNvSpPr txBox="1">
            <a:spLocks noChangeArrowheads="1"/>
          </p:cNvSpPr>
          <p:nvPr/>
        </p:nvSpPr>
        <p:spPr bwMode="auto">
          <a:xfrm>
            <a:off x="468313" y="404813"/>
            <a:ext cx="8229600" cy="1143000"/>
          </a:xfrm>
          <a:prstGeom prst="rect">
            <a:avLst/>
          </a:prstGeom>
          <a:noFill/>
          <a:ln w="9525">
            <a:noFill/>
            <a:round/>
            <a:headEnd/>
            <a:tailEnd/>
          </a:ln>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04617B"/>
                </a:solidFill>
                <a:latin typeface="Comic Sans MS" pitchFamily="64" charset="0"/>
              </a:rPr>
              <a:t>PARACELSUS (1493-1541)</a:t>
            </a:r>
          </a:p>
        </p:txBody>
      </p:sp>
      <p:sp>
        <p:nvSpPr>
          <p:cNvPr id="37892" name="Text Box 3"/>
          <p:cNvSpPr txBox="1">
            <a:spLocks noChangeArrowheads="1"/>
          </p:cNvSpPr>
          <p:nvPr/>
        </p:nvSpPr>
        <p:spPr bwMode="auto">
          <a:xfrm>
            <a:off x="457200" y="1600200"/>
            <a:ext cx="8218488" cy="4495800"/>
          </a:xfrm>
          <a:prstGeom prst="rect">
            <a:avLst/>
          </a:prstGeom>
          <a:noFill/>
          <a:ln w="9525">
            <a:noFill/>
            <a:round/>
            <a:headEnd/>
            <a:tailEnd/>
          </a:ln>
        </p:spPr>
        <p:txBody>
          <a:bodyPr/>
          <a:lstStyle/>
          <a:p>
            <a:pPr marL="273050" indent="-271463">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1200">
                <a:solidFill>
                  <a:srgbClr val="000000"/>
                </a:solidFill>
                <a:latin typeface="Comic Sans MS" pitchFamily="64" charset="0"/>
              </a:rPr>
              <a:t>‘‘</a:t>
            </a:r>
            <a:r>
              <a:rPr lang="tr-TR" sz="2400">
                <a:solidFill>
                  <a:srgbClr val="000000"/>
                </a:solidFill>
                <a:latin typeface="Comic Sans MS" pitchFamily="64" charset="0"/>
              </a:rPr>
              <a:t>ALTIN-GÜMÜŞ GİBİ KIYMETLİ MADENLERİ ELDE ETMENİN BEDELİ’’  </a:t>
            </a: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a:solidFill>
                <a:srgbClr val="000000"/>
              </a:solidFill>
              <a:latin typeface="Comic Sans MS" pitchFamily="64"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000">
                <a:solidFill>
                  <a:srgbClr val="000000"/>
                </a:solidFill>
                <a:latin typeface="Comic Sans MS" pitchFamily="64" charset="0"/>
              </a:rPr>
              <a:t>‘‘BÜTÜN MADDELER ZEHİRDİR. ZEHİR OLMAYAN HİÇBİR MADDE YOKTUR. UYGUN DOZ, ZEHİR VE İLAÇ ARASINDAKİ FARKI ORTAYA ÇIKARIR.’’</a:t>
            </a:r>
          </a:p>
        </p:txBody>
      </p:sp>
      <p:pic>
        <p:nvPicPr>
          <p:cNvPr id="37893" name="Picture 4"/>
          <p:cNvPicPr>
            <a:picLocks noChangeAspect="1" noChangeArrowheads="1"/>
          </p:cNvPicPr>
          <p:nvPr/>
        </p:nvPicPr>
        <p:blipFill>
          <a:blip r:embed="rId3" cstate="print"/>
          <a:srcRect/>
          <a:stretch>
            <a:fillRect/>
          </a:stretch>
        </p:blipFill>
        <p:spPr bwMode="auto">
          <a:xfrm>
            <a:off x="2195513" y="2636838"/>
            <a:ext cx="4321175" cy="2782887"/>
          </a:xfrm>
          <a:prstGeom prst="rect">
            <a:avLst/>
          </a:prstGeom>
          <a:noFill/>
          <a:ln w="38160" cap="sq">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395288" y="962025"/>
            <a:ext cx="8229600" cy="5895975"/>
          </a:xfrm>
          <a:prstGeom prst="rect">
            <a:avLst/>
          </a:prstGeom>
          <a:noFill/>
          <a:ln w="9525">
            <a:noFill/>
            <a:round/>
            <a:headEnd/>
            <a:tailEnd/>
          </a:ln>
        </p:spPr>
        <p:txBody>
          <a:bodyPr/>
          <a:lstStyle/>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800">
                <a:solidFill>
                  <a:srgbClr val="000000"/>
                </a:solidFill>
                <a:latin typeface="Calibri" pitchFamily="32" charset="0"/>
              </a:rPr>
              <a:t>Kitapta işletmenin çeşitli bölümlerindeki çalışanlarda görülen belirtileri büyük bir dikkatle tanımlamıştır. Bu tanımların bir bölümü bugünkü </a:t>
            </a:r>
            <a:r>
              <a:rPr lang="tr-TR" sz="2800" b="1">
                <a:solidFill>
                  <a:srgbClr val="0070C0"/>
                </a:solidFill>
                <a:latin typeface="Calibri" pitchFamily="32" charset="0"/>
              </a:rPr>
              <a:t>pnömokonyoz</a:t>
            </a:r>
            <a:r>
              <a:rPr lang="tr-TR" sz="2800">
                <a:solidFill>
                  <a:srgbClr val="000000"/>
                </a:solidFill>
                <a:latin typeface="Calibri" pitchFamily="32" charset="0"/>
              </a:rPr>
              <a:t> tanısında da kullanılmaktadır.</a:t>
            </a: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800">
                <a:solidFill>
                  <a:srgbClr val="000000"/>
                </a:solidFill>
              </a:rPr>
              <a:t> Madencilerde ve baca temizleyicilerinde meslek hastalıklarını tespit etmiş </a:t>
            </a:r>
            <a:r>
              <a:rPr lang="tr-TR" sz="2800" b="1">
                <a:solidFill>
                  <a:srgbClr val="C00000"/>
                </a:solidFill>
              </a:rPr>
              <a:t>bu gün pnömokonyoz diye bilinen kronik akciğer hastalıklarının klinik tablosunu çizmiş </a:t>
            </a:r>
            <a:r>
              <a:rPr lang="tr-TR" sz="2800">
                <a:solidFill>
                  <a:srgbClr val="000000"/>
                </a:solidFill>
              </a:rPr>
              <a:t>ve </a:t>
            </a:r>
            <a:r>
              <a:rPr lang="tr-TR" sz="2800" b="1">
                <a:solidFill>
                  <a:srgbClr val="0070C0"/>
                </a:solidFill>
              </a:rPr>
              <a:t>“meslek hastalıkları riskinin artması, endüstriyel gelişmenin gerekli ve birlikte olan sonucudur</a:t>
            </a:r>
            <a:r>
              <a:rPr lang="tr-TR" sz="2800">
                <a:solidFill>
                  <a:srgbClr val="000000"/>
                </a:solidFill>
              </a:rPr>
              <a:t>” demiştir</a:t>
            </a:r>
          </a:p>
          <a:p>
            <a:pPr marL="354013" indent="366713">
              <a:spcBef>
                <a:spcPts val="700"/>
              </a:spcBef>
              <a:buClr>
                <a:srgbClr val="0BD0D9"/>
              </a:buClr>
              <a:buSzPct val="95000"/>
              <a:buFont typeface="Wingdings 2" pitchFamily="16" charset="2"/>
              <a:buNone/>
              <a:tabLst>
                <a:tab pos="993775" algn="l"/>
                <a:tab pos="1908175" algn="l"/>
                <a:tab pos="2822575" algn="l"/>
                <a:tab pos="3736975" algn="l"/>
                <a:tab pos="4651375" algn="l"/>
                <a:tab pos="5565775" algn="l"/>
                <a:tab pos="6480175" algn="l"/>
                <a:tab pos="7394575" algn="l"/>
                <a:tab pos="8308975" algn="l"/>
                <a:tab pos="9223375" algn="l"/>
                <a:tab pos="10137775" algn="l"/>
              </a:tabLst>
            </a:pPr>
            <a:endParaRPr lang="tr-TR" sz="28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539551" y="764704"/>
            <a:ext cx="8136905" cy="4702646"/>
          </a:xfrm>
          <a:prstGeom prst="rect">
            <a:avLst/>
          </a:prstGeom>
          <a:noFill/>
          <a:ln w="9525" cap="flat">
            <a:noFill/>
            <a:round/>
            <a:headEnd/>
            <a:tailEnd/>
          </a:ln>
          <a:effectLst/>
        </p:spPr>
        <p:txBody>
          <a:bodyPr/>
          <a:lstStyle/>
          <a:p>
            <a:pPr marL="271463" indent="-271463">
              <a:spcBef>
                <a:spcPts val="65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b="1" dirty="0">
              <a:solidFill>
                <a:srgbClr val="000000"/>
              </a:solidFill>
              <a:latin typeface="Calibri" pitchFamily="32" charset="0"/>
              <a:cs typeface="Arial" charset="0"/>
            </a:endParaRPr>
          </a:p>
          <a:p>
            <a:pPr marL="271463" indent="-271463">
              <a:spcBef>
                <a:spcPts val="65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b="1" dirty="0">
              <a:solidFill>
                <a:srgbClr val="000000"/>
              </a:solidFill>
              <a:latin typeface="Calibri" pitchFamily="32" charset="0"/>
              <a:cs typeface="Arial" charset="0"/>
            </a:endParaRP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b="1" dirty="0">
                <a:solidFill>
                  <a:srgbClr val="00B050"/>
                </a:solidFill>
                <a:effectLst>
                  <a:outerShdw blurRad="38100" dist="38100" dir="2700000" algn="tl">
                    <a:srgbClr val="C0C0C0"/>
                  </a:outerShdw>
                </a:effectLst>
                <a:latin typeface="Calibri" pitchFamily="32" charset="0"/>
                <a:cs typeface="Arial" charset="0"/>
              </a:rPr>
              <a:t>Alman </a:t>
            </a:r>
            <a:r>
              <a:rPr lang="tr-TR" sz="2800" b="1" dirty="0" err="1">
                <a:solidFill>
                  <a:srgbClr val="00B050"/>
                </a:solidFill>
                <a:effectLst>
                  <a:outerShdw blurRad="38100" dist="38100" dir="2700000" algn="tl">
                    <a:srgbClr val="C0C0C0"/>
                  </a:outerShdw>
                </a:effectLst>
                <a:latin typeface="Calibri" pitchFamily="32" charset="0"/>
                <a:cs typeface="Arial" charset="0"/>
              </a:rPr>
              <a:t>Gregorius</a:t>
            </a:r>
            <a:r>
              <a:rPr lang="tr-TR" sz="2800" b="1" dirty="0">
                <a:solidFill>
                  <a:srgbClr val="00B050"/>
                </a:solidFill>
                <a:effectLst>
                  <a:outerShdw blurRad="38100" dist="38100" dir="2700000" algn="tl">
                    <a:srgbClr val="C0C0C0"/>
                  </a:outerShdw>
                </a:effectLst>
                <a:latin typeface="Calibri" pitchFamily="32" charset="0"/>
                <a:cs typeface="Arial" charset="0"/>
              </a:rPr>
              <a:t> </a:t>
            </a:r>
            <a:r>
              <a:rPr lang="tr-TR" sz="2800" b="1" dirty="0" err="1">
                <a:solidFill>
                  <a:srgbClr val="00B050"/>
                </a:solidFill>
                <a:effectLst>
                  <a:outerShdw blurRad="38100" dist="38100" dir="2700000" algn="tl">
                    <a:srgbClr val="C0C0C0"/>
                  </a:outerShdw>
                </a:effectLst>
                <a:latin typeface="Calibri" pitchFamily="32" charset="0"/>
                <a:cs typeface="Arial" charset="0"/>
              </a:rPr>
              <a:t>Agricola</a:t>
            </a:r>
            <a:r>
              <a:rPr lang="tr-TR" sz="2800" b="1" dirty="0">
                <a:solidFill>
                  <a:srgbClr val="00B050"/>
                </a:solidFill>
                <a:effectLst>
                  <a:outerShdw blurRad="38100" dist="38100" dir="2700000" algn="tl">
                    <a:srgbClr val="C0C0C0"/>
                  </a:outerShdw>
                </a:effectLst>
                <a:latin typeface="Calibri" pitchFamily="32" charset="0"/>
                <a:cs typeface="Arial" charset="0"/>
              </a:rPr>
              <a:t>(</a:t>
            </a:r>
            <a:r>
              <a:rPr lang="tr-TR" sz="2800" b="1" dirty="0" err="1">
                <a:solidFill>
                  <a:srgbClr val="00B050"/>
                </a:solidFill>
                <a:effectLst>
                  <a:outerShdw blurRad="38100" dist="38100" dir="2700000" algn="tl">
                    <a:srgbClr val="C0C0C0"/>
                  </a:outerShdw>
                </a:effectLst>
                <a:latin typeface="Calibri" pitchFamily="32" charset="0"/>
                <a:cs typeface="Arial" charset="0"/>
              </a:rPr>
              <a:t>Mahla</a:t>
            </a:r>
            <a:r>
              <a:rPr lang="tr-TR" sz="2800" b="1" dirty="0">
                <a:solidFill>
                  <a:srgbClr val="00B050"/>
                </a:solidFill>
                <a:effectLst>
                  <a:outerShdw blurRad="38100" dist="38100" dir="2700000" algn="tl">
                    <a:srgbClr val="C0C0C0"/>
                  </a:outerShdw>
                </a:effectLst>
                <a:latin typeface="Calibri" pitchFamily="32" charset="0"/>
                <a:cs typeface="Arial" charset="0"/>
              </a:rPr>
              <a:t> ismi)-George </a:t>
            </a:r>
            <a:r>
              <a:rPr lang="tr-TR" sz="2800" b="1" dirty="0" err="1">
                <a:solidFill>
                  <a:srgbClr val="00B050"/>
                </a:solidFill>
                <a:effectLst>
                  <a:outerShdw blurRad="38100" dist="38100" dir="2700000" algn="tl">
                    <a:srgbClr val="C0C0C0"/>
                  </a:outerShdw>
                </a:effectLst>
                <a:latin typeface="Calibri" pitchFamily="32" charset="0"/>
                <a:cs typeface="Arial" charset="0"/>
              </a:rPr>
              <a:t>Bauer</a:t>
            </a:r>
            <a:r>
              <a:rPr lang="tr-TR" sz="2800" b="1" dirty="0">
                <a:solidFill>
                  <a:srgbClr val="00B050"/>
                </a:solidFill>
                <a:effectLst>
                  <a:outerShdw blurRad="38100" dist="38100" dir="2700000" algn="tl">
                    <a:srgbClr val="C0C0C0"/>
                  </a:outerShdw>
                </a:effectLst>
                <a:latin typeface="Calibri" pitchFamily="32" charset="0"/>
                <a:cs typeface="Arial" charset="0"/>
              </a:rPr>
              <a:t>(Gerçek İsmi)</a:t>
            </a: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b="1" dirty="0">
              <a:solidFill>
                <a:srgbClr val="00B050"/>
              </a:solidFill>
              <a:effectLst>
                <a:outerShdw blurRad="38100" dist="38100" dir="2700000" algn="tl">
                  <a:srgbClr val="C0C0C0"/>
                </a:outerShdw>
              </a:effectLst>
              <a:latin typeface="Calibri" pitchFamily="32" charset="0"/>
              <a:cs typeface="Arial" charset="0"/>
            </a:endParaRP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latin typeface="Calibri" pitchFamily="32" charset="0"/>
                <a:cs typeface="Arial" charset="0"/>
              </a:rPr>
              <a:t>1526’da Avrupa madenlerinde çalışan işçilerin sorunlarıyla ilgili klasik bilgileri içeren </a:t>
            </a:r>
            <a:r>
              <a:rPr lang="tr-TR" sz="2800" dirty="0">
                <a:solidFill>
                  <a:srgbClr val="0070C0"/>
                </a:solidFill>
                <a:latin typeface="Calibri" pitchFamily="32" charset="0"/>
                <a:cs typeface="Arial" charset="0"/>
              </a:rPr>
              <a:t>“</a:t>
            </a:r>
            <a:r>
              <a:rPr lang="tr-TR" sz="2800" b="1" dirty="0">
                <a:solidFill>
                  <a:srgbClr val="0070C0"/>
                </a:solidFill>
                <a:latin typeface="Calibri" pitchFamily="32" charset="0"/>
                <a:cs typeface="Arial" charset="0"/>
              </a:rPr>
              <a:t>De Re </a:t>
            </a:r>
            <a:r>
              <a:rPr lang="tr-TR" sz="2800" b="1" dirty="0" err="1">
                <a:solidFill>
                  <a:srgbClr val="0070C0"/>
                </a:solidFill>
                <a:latin typeface="Calibri" pitchFamily="32" charset="0"/>
                <a:cs typeface="Arial" charset="0"/>
              </a:rPr>
              <a:t>Metalica</a:t>
            </a:r>
            <a:r>
              <a:rPr lang="tr-TR" sz="2800" dirty="0">
                <a:solidFill>
                  <a:srgbClr val="0070C0"/>
                </a:solidFill>
                <a:latin typeface="Calibri" pitchFamily="32" charset="0"/>
                <a:cs typeface="Arial" charset="0"/>
              </a:rPr>
              <a:t>” </a:t>
            </a:r>
            <a:r>
              <a:rPr lang="tr-TR" sz="2800" b="1" dirty="0">
                <a:solidFill>
                  <a:srgbClr val="0070C0"/>
                </a:solidFill>
                <a:latin typeface="Calibri" pitchFamily="32" charset="0"/>
                <a:cs typeface="Arial" charset="0"/>
              </a:rPr>
              <a:t>(Metallerin Doğası Üzerine</a:t>
            </a:r>
            <a:r>
              <a:rPr lang="tr-TR" sz="2800" dirty="0">
                <a:solidFill>
                  <a:srgbClr val="0070C0"/>
                </a:solidFill>
                <a:latin typeface="Calibri" pitchFamily="32" charset="0"/>
                <a:cs typeface="Arial" charset="0"/>
              </a:rPr>
              <a:t>) </a:t>
            </a:r>
            <a:r>
              <a:rPr lang="tr-TR" sz="2800" dirty="0">
                <a:solidFill>
                  <a:srgbClr val="000000"/>
                </a:solidFill>
                <a:latin typeface="Calibri" pitchFamily="32" charset="0"/>
                <a:cs typeface="Arial" charset="0"/>
              </a:rPr>
              <a:t>adlı eserini yazmıştır.</a:t>
            </a:r>
          </a:p>
          <a:p>
            <a:pPr marL="271463" indent="-271463">
              <a:spcBef>
                <a:spcPts val="7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dirty="0">
              <a:solidFill>
                <a:srgbClr val="000000"/>
              </a:solidFill>
              <a:latin typeface="Calibri" pitchFamily="32" charset="0"/>
              <a:cs typeface="Arial" charset="0"/>
            </a:endParaRPr>
          </a:p>
        </p:txBody>
      </p:sp>
      <p:pic>
        <p:nvPicPr>
          <p:cNvPr id="39940" name="Picture 3"/>
          <p:cNvPicPr>
            <a:picLocks noChangeAspect="1" noChangeArrowheads="1"/>
          </p:cNvPicPr>
          <p:nvPr/>
        </p:nvPicPr>
        <p:blipFill>
          <a:blip r:embed="rId3" cstate="print"/>
          <a:srcRect/>
          <a:stretch>
            <a:fillRect/>
          </a:stretch>
        </p:blipFill>
        <p:spPr bwMode="auto">
          <a:xfrm>
            <a:off x="6012160" y="4869160"/>
            <a:ext cx="2227806" cy="1744924"/>
          </a:xfrm>
          <a:prstGeom prst="rect">
            <a:avLst/>
          </a:prstGeom>
          <a:solidFill>
            <a:srgbClr val="FFFFFF"/>
          </a:solidFill>
          <a:ln w="38160" cap="sq">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08BF6D2-DD76-4FA5-BF41-9A3692A586C9}" type="slidenum">
              <a:rPr lang="en-US" sz="1200">
                <a:solidFill>
                  <a:srgbClr val="045C75"/>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en-US" sz="1200">
              <a:solidFill>
                <a:srgbClr val="045C75"/>
              </a:solidFill>
            </a:endParaRPr>
          </a:p>
        </p:txBody>
      </p:sp>
      <p:sp>
        <p:nvSpPr>
          <p:cNvPr id="40963" name="Text Box 2"/>
          <p:cNvSpPr txBox="1">
            <a:spLocks noChangeArrowheads="1"/>
          </p:cNvSpPr>
          <p:nvPr/>
        </p:nvSpPr>
        <p:spPr bwMode="auto">
          <a:xfrm>
            <a:off x="457200" y="1771650"/>
            <a:ext cx="8229600" cy="3219450"/>
          </a:xfrm>
          <a:prstGeom prst="rect">
            <a:avLst/>
          </a:prstGeom>
          <a:noFill/>
          <a:ln w="9525">
            <a:noFill/>
            <a:round/>
            <a:headEnd/>
            <a:tailEnd/>
          </a:ln>
        </p:spPr>
        <p:txBody>
          <a:bodyPr/>
          <a:lstStyle/>
          <a:p>
            <a:pPr marL="271463" indent="-271463">
              <a:spcBef>
                <a:spcPts val="65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AGRİCOLA (1494-1555)</a:t>
            </a:r>
          </a:p>
          <a:p>
            <a:pPr marL="638175" lvl="1" indent="-246063">
              <a:spcBef>
                <a:spcPts val="600"/>
              </a:spcBef>
              <a:buClr>
                <a:srgbClr val="0F6FC6"/>
              </a:buClr>
              <a:buSzPct val="8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a:solidFill>
                  <a:srgbClr val="000000"/>
                </a:solidFill>
                <a:latin typeface="Comic Sans MS" pitchFamily="64" charset="0"/>
              </a:rPr>
              <a:t>DE RE METALLİCA</a:t>
            </a:r>
          </a:p>
          <a:p>
            <a:pPr marL="638175" lvl="1" indent="-246063">
              <a:spcBef>
                <a:spcPts val="600"/>
              </a:spcBef>
              <a:buClr>
                <a:srgbClr val="0F6FC6"/>
              </a:buClr>
              <a:buSzPct val="8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a:solidFill>
                  <a:srgbClr val="000000"/>
                </a:solidFill>
                <a:latin typeface="Comic Sans MS" pitchFamily="64" charset="0"/>
              </a:rPr>
              <a:t>KORUYUCU EYLEMLER (AĞIZ-BURUNA MENDİL)</a:t>
            </a:r>
          </a:p>
        </p:txBody>
      </p:sp>
      <p:pic>
        <p:nvPicPr>
          <p:cNvPr id="40964" name="Picture 3"/>
          <p:cNvPicPr>
            <a:picLocks noChangeAspect="1" noChangeArrowheads="1"/>
          </p:cNvPicPr>
          <p:nvPr/>
        </p:nvPicPr>
        <p:blipFill>
          <a:blip r:embed="rId3" cstate="print"/>
          <a:srcRect/>
          <a:stretch>
            <a:fillRect/>
          </a:stretch>
        </p:blipFill>
        <p:spPr bwMode="auto">
          <a:xfrm>
            <a:off x="6659563" y="115888"/>
            <a:ext cx="2286000" cy="2400300"/>
          </a:xfrm>
          <a:prstGeom prst="rect">
            <a:avLst/>
          </a:prstGeom>
          <a:solidFill>
            <a:srgbClr val="FFFFFF"/>
          </a:solidFill>
          <a:ln w="38160" cap="sq">
            <a:solidFill>
              <a:srgbClr val="000000"/>
            </a:solidFill>
            <a:miter lim="800000"/>
            <a:headEnd/>
            <a:tailEnd/>
          </a:ln>
        </p:spPr>
      </p:pic>
      <p:pic>
        <p:nvPicPr>
          <p:cNvPr id="40965" name="Picture 4"/>
          <p:cNvPicPr>
            <a:picLocks noChangeAspect="1" noChangeArrowheads="1"/>
          </p:cNvPicPr>
          <p:nvPr/>
        </p:nvPicPr>
        <p:blipFill>
          <a:blip r:embed="rId4" cstate="print"/>
          <a:srcRect/>
          <a:stretch>
            <a:fillRect/>
          </a:stretch>
        </p:blipFill>
        <p:spPr bwMode="auto">
          <a:xfrm>
            <a:off x="2339975" y="3357563"/>
            <a:ext cx="4392613" cy="2011362"/>
          </a:xfrm>
          <a:prstGeom prst="rect">
            <a:avLst/>
          </a:prstGeom>
          <a:noFill/>
          <a:ln w="38160" cap="sq">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684213" y="765175"/>
            <a:ext cx="8229600" cy="4389438"/>
          </a:xfrm>
          <a:prstGeom prst="rect">
            <a:avLst/>
          </a:prstGeom>
          <a:noFill/>
          <a:ln w="9525" cap="flat">
            <a:noFill/>
            <a:round/>
            <a:headEnd/>
            <a:tailEnd/>
          </a:ln>
          <a:effectLst/>
        </p:spPr>
        <p:txBody>
          <a:bodyPr/>
          <a:lstStyle/>
          <a:p>
            <a:pPr marL="271463" indent="-271463">
              <a:spcBef>
                <a:spcPts val="8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3200" b="1" dirty="0">
                <a:solidFill>
                  <a:srgbClr val="000000"/>
                </a:solidFill>
                <a:latin typeface="Calibri" pitchFamily="32" charset="0"/>
                <a:cs typeface="Arial" charset="0"/>
              </a:rPr>
              <a:t> </a:t>
            </a:r>
            <a:r>
              <a:rPr lang="tr-TR" sz="3200" b="1" dirty="0" err="1">
                <a:solidFill>
                  <a:srgbClr val="00B050"/>
                </a:solidFill>
                <a:effectLst>
                  <a:outerShdw blurRad="38100" dist="38100" dir="2700000" algn="tl">
                    <a:srgbClr val="C0C0C0"/>
                  </a:outerShdw>
                </a:effectLst>
                <a:latin typeface="Calibri" pitchFamily="32" charset="0"/>
                <a:cs typeface="Arial" charset="0"/>
              </a:rPr>
              <a:t>Bernardino</a:t>
            </a:r>
            <a:r>
              <a:rPr lang="tr-TR" sz="3200" b="1" dirty="0">
                <a:solidFill>
                  <a:srgbClr val="00B050"/>
                </a:solidFill>
                <a:effectLst>
                  <a:outerShdw blurRad="38100" dist="38100" dir="2700000" algn="tl">
                    <a:srgbClr val="C0C0C0"/>
                  </a:outerShdw>
                </a:effectLst>
                <a:latin typeface="Calibri" pitchFamily="32" charset="0"/>
                <a:cs typeface="Arial" charset="0"/>
              </a:rPr>
              <a:t> </a:t>
            </a:r>
            <a:r>
              <a:rPr lang="tr-TR" sz="3200" b="1" dirty="0" err="1">
                <a:solidFill>
                  <a:srgbClr val="00B050"/>
                </a:solidFill>
                <a:effectLst>
                  <a:outerShdw blurRad="38100" dist="38100" dir="2700000" algn="tl">
                    <a:srgbClr val="C0C0C0"/>
                  </a:outerShdw>
                </a:effectLst>
                <a:latin typeface="Calibri" pitchFamily="32" charset="0"/>
                <a:cs typeface="Arial" charset="0"/>
              </a:rPr>
              <a:t>Ramazzini</a:t>
            </a:r>
            <a:r>
              <a:rPr lang="tr-TR" sz="3200" b="1" dirty="0">
                <a:solidFill>
                  <a:srgbClr val="00B050"/>
                </a:solidFill>
                <a:effectLst>
                  <a:outerShdw blurRad="38100" dist="38100" dir="2700000" algn="tl">
                    <a:srgbClr val="C0C0C0"/>
                  </a:outerShdw>
                </a:effectLst>
                <a:latin typeface="Calibri" pitchFamily="32" charset="0"/>
                <a:cs typeface="Arial" charset="0"/>
              </a:rPr>
              <a:t> (1633-1714)</a:t>
            </a:r>
          </a:p>
          <a:p>
            <a:pPr marL="271463" indent="-271463">
              <a:spcBef>
                <a:spcPts val="8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b="1" dirty="0">
              <a:solidFill>
                <a:srgbClr val="00B050"/>
              </a:solidFill>
              <a:effectLst>
                <a:outerShdw blurRad="38100" dist="38100" dir="2700000" algn="tl">
                  <a:srgbClr val="C0C0C0"/>
                </a:outerShdw>
              </a:effectLst>
              <a:latin typeface="Calibri" pitchFamily="32" charset="0"/>
              <a:cs typeface="Arial" charset="0"/>
            </a:endParaRP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latin typeface="Calibri" pitchFamily="32" charset="0"/>
                <a:cs typeface="Arial" charset="0"/>
              </a:rPr>
              <a:t>Büyük İtalyan klinikçisi </a:t>
            </a:r>
            <a:r>
              <a:rPr lang="tr-TR" sz="2800" dirty="0" err="1">
                <a:solidFill>
                  <a:srgbClr val="000000"/>
                </a:solidFill>
                <a:latin typeface="Calibri" pitchFamily="32" charset="0"/>
                <a:cs typeface="Arial" charset="0"/>
              </a:rPr>
              <a:t>Bernardino</a:t>
            </a:r>
            <a:r>
              <a:rPr lang="tr-TR" sz="2800" dirty="0">
                <a:solidFill>
                  <a:srgbClr val="000000"/>
                </a:solidFill>
                <a:latin typeface="Calibri" pitchFamily="32" charset="0"/>
                <a:cs typeface="Arial" charset="0"/>
              </a:rPr>
              <a:t> </a:t>
            </a:r>
            <a:r>
              <a:rPr lang="tr-TR" sz="2800" dirty="0" err="1">
                <a:solidFill>
                  <a:srgbClr val="000000"/>
                </a:solidFill>
                <a:latin typeface="Calibri" pitchFamily="32" charset="0"/>
                <a:cs typeface="Arial" charset="0"/>
              </a:rPr>
              <a:t>Ramazzini</a:t>
            </a:r>
            <a:r>
              <a:rPr lang="tr-TR" sz="2800" dirty="0">
                <a:solidFill>
                  <a:srgbClr val="000000"/>
                </a:solidFill>
                <a:latin typeface="Calibri" pitchFamily="32" charset="0"/>
                <a:cs typeface="Arial" charset="0"/>
              </a:rPr>
              <a:t> endüstri sağlığının babası olarak kabul edilir. </a:t>
            </a: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latin typeface="Calibri" pitchFamily="32" charset="0"/>
                <a:cs typeface="Arial" charset="0"/>
              </a:rPr>
              <a:t>1713 yılında yayınladığı </a:t>
            </a:r>
            <a:r>
              <a:rPr lang="tr-TR" sz="2800" dirty="0">
                <a:solidFill>
                  <a:srgbClr val="C00000"/>
                </a:solidFill>
                <a:latin typeface="Calibri" pitchFamily="32" charset="0"/>
                <a:cs typeface="Arial" charset="0"/>
              </a:rPr>
              <a:t>“</a:t>
            </a:r>
            <a:r>
              <a:rPr lang="tr-TR" sz="2800" b="1" dirty="0">
                <a:solidFill>
                  <a:srgbClr val="C00000"/>
                </a:solidFill>
                <a:latin typeface="Calibri" pitchFamily="32" charset="0"/>
                <a:cs typeface="Arial" charset="0"/>
              </a:rPr>
              <a:t>De </a:t>
            </a:r>
            <a:r>
              <a:rPr lang="tr-TR" sz="2800" b="1" dirty="0" err="1">
                <a:solidFill>
                  <a:srgbClr val="C00000"/>
                </a:solidFill>
                <a:latin typeface="Calibri" pitchFamily="32" charset="0"/>
                <a:cs typeface="Arial" charset="0"/>
              </a:rPr>
              <a:t>Morbis</a:t>
            </a:r>
            <a:r>
              <a:rPr lang="tr-TR" sz="2800" b="1" dirty="0">
                <a:solidFill>
                  <a:srgbClr val="C00000"/>
                </a:solidFill>
                <a:latin typeface="Calibri" pitchFamily="32" charset="0"/>
                <a:cs typeface="Arial" charset="0"/>
              </a:rPr>
              <a:t> </a:t>
            </a:r>
            <a:r>
              <a:rPr lang="tr-TR" sz="2800" b="1" dirty="0" err="1">
                <a:solidFill>
                  <a:srgbClr val="C00000"/>
                </a:solidFill>
                <a:latin typeface="Calibri" pitchFamily="32" charset="0"/>
                <a:cs typeface="Arial" charset="0"/>
              </a:rPr>
              <a:t>Artificum</a:t>
            </a:r>
            <a:r>
              <a:rPr lang="tr-TR" sz="2800" b="1" dirty="0">
                <a:solidFill>
                  <a:srgbClr val="C00000"/>
                </a:solidFill>
                <a:latin typeface="Calibri" pitchFamily="32" charset="0"/>
                <a:cs typeface="Arial" charset="0"/>
              </a:rPr>
              <a:t> </a:t>
            </a:r>
            <a:r>
              <a:rPr lang="tr-TR" sz="2800" b="1" dirty="0" err="1">
                <a:solidFill>
                  <a:srgbClr val="C00000"/>
                </a:solidFill>
                <a:latin typeface="Calibri" pitchFamily="32" charset="0"/>
                <a:cs typeface="Arial" charset="0"/>
              </a:rPr>
              <a:t>Diatriba</a:t>
            </a:r>
            <a:r>
              <a:rPr lang="tr-TR" sz="2800" dirty="0">
                <a:solidFill>
                  <a:srgbClr val="C00000"/>
                </a:solidFill>
                <a:effectLst>
                  <a:outerShdw blurRad="38100" dist="38100" dir="2700000" algn="tl">
                    <a:srgbClr val="C0C0C0"/>
                  </a:outerShdw>
                </a:effectLst>
                <a:latin typeface="Calibri" pitchFamily="32" charset="0"/>
                <a:cs typeface="Arial" charset="0"/>
              </a:rPr>
              <a:t>” </a:t>
            </a:r>
            <a:r>
              <a:rPr lang="tr-TR" sz="2800" b="1" dirty="0">
                <a:solidFill>
                  <a:srgbClr val="0F6FC6"/>
                </a:solidFill>
                <a:effectLst>
                  <a:outerShdw blurRad="38100" dist="38100" dir="2700000" algn="tl">
                    <a:srgbClr val="C0C0C0"/>
                  </a:outerShdw>
                </a:effectLst>
                <a:latin typeface="Calibri" pitchFamily="32" charset="0"/>
                <a:cs typeface="Arial" charset="0"/>
              </a:rPr>
              <a:t>(</a:t>
            </a:r>
            <a:r>
              <a:rPr lang="tr-TR" sz="2800" b="1" dirty="0">
                <a:solidFill>
                  <a:srgbClr val="0F6FC6"/>
                </a:solidFill>
                <a:effectLst>
                  <a:outerShdw blurRad="38100" dist="38100" dir="2700000" algn="tl">
                    <a:srgbClr val="C0C0C0"/>
                  </a:outerShdw>
                </a:effectLst>
                <a:cs typeface="Arial" charset="0"/>
              </a:rPr>
              <a:t>Çalışanların Hastalıkları</a:t>
            </a:r>
            <a:r>
              <a:rPr lang="tr-TR" sz="2800" b="1" dirty="0">
                <a:solidFill>
                  <a:srgbClr val="0F6FC6"/>
                </a:solidFill>
                <a:effectLst>
                  <a:outerShdw blurRad="38100" dist="38100" dir="2700000" algn="tl">
                    <a:srgbClr val="C0C0C0"/>
                  </a:outerShdw>
                </a:effectLst>
                <a:latin typeface="Calibri" pitchFamily="32" charset="0"/>
                <a:cs typeface="Arial" charset="0"/>
              </a:rPr>
              <a:t> </a:t>
            </a:r>
            <a:r>
              <a:rPr lang="tr-TR" sz="2800" dirty="0">
                <a:solidFill>
                  <a:srgbClr val="0F6FC6"/>
                </a:solidFill>
                <a:effectLst>
                  <a:outerShdw blurRad="38100" dist="38100" dir="2700000" algn="tl">
                    <a:srgbClr val="C0C0C0"/>
                  </a:outerShdw>
                </a:effectLst>
                <a:latin typeface="Calibri" pitchFamily="32" charset="0"/>
                <a:cs typeface="Arial" charset="0"/>
              </a:rPr>
              <a:t>)</a:t>
            </a:r>
            <a:r>
              <a:rPr lang="tr-TR" sz="2800" dirty="0">
                <a:solidFill>
                  <a:srgbClr val="000000"/>
                </a:solidFill>
                <a:latin typeface="Calibri" pitchFamily="32" charset="0"/>
                <a:cs typeface="Arial" charset="0"/>
              </a:rPr>
              <a:t>isimli eserinde meslek hastalıkları ile uzun uzadıya meşgul olmuştur. </a:t>
            </a: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latin typeface="Calibri" pitchFamily="32" charset="0"/>
                <a:cs typeface="Arial" charset="0"/>
              </a:rPr>
              <a:t>    Hekimlere</a:t>
            </a:r>
            <a:r>
              <a:rPr lang="tr-TR" sz="2800" dirty="0">
                <a:solidFill>
                  <a:srgbClr val="FF0000"/>
                </a:solidFill>
                <a:latin typeface="Calibri" pitchFamily="32" charset="0"/>
                <a:cs typeface="Arial" charset="0"/>
              </a:rPr>
              <a:t>; </a:t>
            </a:r>
            <a:r>
              <a:rPr lang="tr-TR" sz="2800" b="1" dirty="0">
                <a:solidFill>
                  <a:srgbClr val="FF0000"/>
                </a:solidFill>
                <a:latin typeface="Calibri" pitchFamily="32" charset="0"/>
                <a:cs typeface="Arial" charset="0"/>
              </a:rPr>
              <a:t>“Hastanızın mesleğiniz mutlaka sorun”</a:t>
            </a:r>
            <a:r>
              <a:rPr lang="tr-TR" sz="2800" dirty="0">
                <a:solidFill>
                  <a:srgbClr val="FF0000"/>
                </a:solidFill>
                <a:latin typeface="Calibri" pitchFamily="32" charset="0"/>
                <a:cs typeface="Arial" charset="0"/>
              </a:rPr>
              <a:t> </a:t>
            </a:r>
            <a:r>
              <a:rPr lang="tr-TR" sz="2800" dirty="0">
                <a:solidFill>
                  <a:srgbClr val="000000"/>
                </a:solidFill>
                <a:latin typeface="Calibri" pitchFamily="32" charset="0"/>
                <a:cs typeface="Arial" charset="0"/>
              </a:rPr>
              <a:t>diye tarihi öğüdünü vermiştir. </a:t>
            </a:r>
          </a:p>
          <a:p>
            <a:pPr marL="271463" indent="-271463">
              <a:spcBef>
                <a:spcPts val="7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dirty="0">
              <a:solidFill>
                <a:srgbClr val="000000"/>
              </a:solidFill>
              <a:latin typeface="Calibri"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843C89-23B3-4ACC-A7B8-81D99198BCD4}" type="slidenum">
              <a:rPr lang="en-US" sz="1200">
                <a:solidFill>
                  <a:srgbClr val="045C75"/>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38</a:t>
            </a:fld>
            <a:endParaRPr lang="en-US" sz="1200">
              <a:solidFill>
                <a:srgbClr val="045C75"/>
              </a:solidFill>
            </a:endParaRPr>
          </a:p>
        </p:txBody>
      </p:sp>
      <p:sp>
        <p:nvSpPr>
          <p:cNvPr id="43011" name="Text Box 2"/>
          <p:cNvSpPr txBox="1">
            <a:spLocks noChangeArrowheads="1"/>
          </p:cNvSpPr>
          <p:nvPr/>
        </p:nvSpPr>
        <p:spPr bwMode="auto">
          <a:xfrm>
            <a:off x="611188" y="1196975"/>
            <a:ext cx="8229600" cy="5000625"/>
          </a:xfrm>
          <a:prstGeom prst="rect">
            <a:avLst/>
          </a:prstGeom>
          <a:noFill/>
          <a:ln w="9525">
            <a:noFill/>
            <a:round/>
            <a:headEnd/>
            <a:tailEnd/>
          </a:ln>
        </p:spPr>
        <p:txBody>
          <a:bodyPr/>
          <a:lstStyle/>
          <a:p>
            <a:pPr marL="271463" indent="-271463">
              <a:spcBef>
                <a:spcPts val="5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a:solidFill>
                  <a:srgbClr val="000000"/>
                </a:solidFill>
                <a:latin typeface="Comic Sans MS" pitchFamily="64" charset="0"/>
              </a:rPr>
              <a:t>BERNARDİNO RAMAZZİNİ (1633-1714)</a:t>
            </a:r>
          </a:p>
          <a:p>
            <a:pPr marL="638175" lvl="1" indent="-246063">
              <a:spcBef>
                <a:spcPts val="500"/>
              </a:spcBef>
              <a:buClr>
                <a:srgbClr val="0F6FC6"/>
              </a:buClr>
              <a:buSzPct val="8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a:solidFill>
                  <a:srgbClr val="000000"/>
                </a:solidFill>
                <a:latin typeface="Comic Sans MS" pitchFamily="64" charset="0"/>
              </a:rPr>
              <a:t>DE MORBİS ARTİFİCUM DİATRİBA</a:t>
            </a:r>
          </a:p>
          <a:p>
            <a:pPr marL="638175" lvl="1" indent="-246063">
              <a:spcBef>
                <a:spcPts val="500"/>
              </a:spcBef>
              <a:buClr>
                <a:srgbClr val="0F6FC6"/>
              </a:buClr>
              <a:buSzPct val="8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a:solidFill>
                  <a:srgbClr val="000000"/>
                </a:solidFill>
                <a:latin typeface="Comic Sans MS" pitchFamily="64" charset="0"/>
              </a:rPr>
              <a:t>İŞYERİ HEKİMİ</a:t>
            </a:r>
          </a:p>
          <a:p>
            <a:pPr marL="638175" lvl="1" indent="-246063">
              <a:spcBef>
                <a:spcPts val="500"/>
              </a:spcBef>
              <a:buClr>
                <a:srgbClr val="0F6FC6"/>
              </a:buClr>
              <a:buSzPct val="8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a:solidFill>
                  <a:srgbClr val="000000"/>
                </a:solidFill>
                <a:latin typeface="Comic Sans MS" pitchFamily="64" charset="0"/>
              </a:rPr>
              <a:t>İŞ-HASTALIK İLİŞKİSİ</a:t>
            </a:r>
          </a:p>
          <a:p>
            <a:pPr marL="638175" lvl="1" indent="-246063">
              <a:spcBef>
                <a:spcPts val="500"/>
              </a:spcBef>
              <a:buClr>
                <a:srgbClr val="0F6FC6"/>
              </a:buClr>
              <a:buSzPct val="8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a:solidFill>
                  <a:srgbClr val="000000"/>
                </a:solidFill>
                <a:latin typeface="Comic Sans MS" pitchFamily="64" charset="0"/>
              </a:rPr>
              <a:t>‘‘HASTALARA MESLEĞİNİ SORUNUZ’’</a:t>
            </a:r>
          </a:p>
          <a:p>
            <a:pPr marL="638175" lvl="1" indent="-246063">
              <a:spcBef>
                <a:spcPts val="500"/>
              </a:spcBef>
              <a:buClr>
                <a:srgbClr val="0F6FC6"/>
              </a:buClr>
              <a:buSzPct val="8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000">
                <a:solidFill>
                  <a:srgbClr val="000000"/>
                </a:solidFill>
                <a:latin typeface="Comic Sans MS" pitchFamily="64" charset="0"/>
              </a:rPr>
              <a:t>AYRINTILI ÇALIŞMA ÖYKÜSÜ</a:t>
            </a:r>
          </a:p>
          <a:p>
            <a:pPr marL="1460500" lvl="4" indent="-207963">
              <a:spcBef>
                <a:spcPts val="400"/>
              </a:spcBef>
              <a:buClr>
                <a:srgbClr val="10CF9B"/>
              </a:buClr>
              <a:buSzPct val="6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600">
                <a:solidFill>
                  <a:srgbClr val="000000"/>
                </a:solidFill>
                <a:latin typeface="Comic Sans MS" pitchFamily="64" charset="0"/>
              </a:rPr>
              <a:t>İŞ SAĞLIĞININ KURUCUSU</a:t>
            </a:r>
          </a:p>
        </p:txBody>
      </p:sp>
      <p:pic>
        <p:nvPicPr>
          <p:cNvPr id="43012" name="Picture 3"/>
          <p:cNvPicPr>
            <a:picLocks noChangeAspect="1" noChangeArrowheads="1"/>
          </p:cNvPicPr>
          <p:nvPr/>
        </p:nvPicPr>
        <p:blipFill>
          <a:blip r:embed="rId3" cstate="print"/>
          <a:srcRect/>
          <a:stretch>
            <a:fillRect/>
          </a:stretch>
        </p:blipFill>
        <p:spPr bwMode="auto">
          <a:xfrm>
            <a:off x="6500813" y="1571625"/>
            <a:ext cx="2263775" cy="4286250"/>
          </a:xfrm>
          <a:prstGeom prst="rect">
            <a:avLst/>
          </a:prstGeom>
          <a:noFill/>
          <a:ln w="38160" cap="sq">
            <a:solidFill>
              <a:srgbClr val="000000"/>
            </a:solidFill>
            <a:miter lim="800000"/>
            <a:headEnd/>
            <a:tailEnd/>
          </a:ln>
        </p:spPr>
      </p:pic>
      <p:pic>
        <p:nvPicPr>
          <p:cNvPr id="43013" name="Picture 4"/>
          <p:cNvPicPr>
            <a:picLocks noChangeAspect="1" noChangeArrowheads="1"/>
          </p:cNvPicPr>
          <p:nvPr/>
        </p:nvPicPr>
        <p:blipFill>
          <a:blip r:embed="rId4" cstate="print"/>
          <a:srcRect/>
          <a:stretch>
            <a:fillRect/>
          </a:stretch>
        </p:blipFill>
        <p:spPr bwMode="auto">
          <a:xfrm>
            <a:off x="323850" y="4149725"/>
            <a:ext cx="2060575" cy="2266950"/>
          </a:xfrm>
          <a:prstGeom prst="rect">
            <a:avLst/>
          </a:prstGeom>
          <a:noFill/>
          <a:ln w="38160" cap="sq">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8820472" cy="7850483"/>
          </a:xfrm>
          <a:prstGeom prst="rect">
            <a:avLst/>
          </a:prstGeom>
          <a:noFill/>
          <a:ln w="9525">
            <a:noFill/>
            <a:round/>
            <a:headEnd/>
            <a:tailEnd/>
          </a:ln>
        </p:spPr>
        <p:txBody>
          <a:bodyPr wrap="square"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b="1" dirty="0">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b="1" dirty="0">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r>
              <a:rPr lang="tr-TR" sz="2400" b="1" dirty="0">
                <a:solidFill>
                  <a:srgbClr val="000000"/>
                </a:solidFill>
              </a:rPr>
              <a:t>SANAYİ DEVRİMİ DÖNEMİNDE GELİŞMELER</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sz="2400" b="1" dirty="0">
              <a:solidFill>
                <a:srgbClr val="000000"/>
              </a:solidFill>
            </a:endParaRPr>
          </a:p>
          <a:p>
            <a:pPr marL="355600" indent="366713" algn="just">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r>
              <a:rPr lang="tr-TR" sz="2400" dirty="0">
                <a:solidFill>
                  <a:srgbClr val="000000"/>
                </a:solidFill>
              </a:rPr>
              <a:t>İş Güvenliği Hakkının Ortaya Çıkışı Sanayi devriminin yarattığı olumsuz çalışma koşullarını düzeltmek amacıyla başlayan devlet müdahalesi</a:t>
            </a:r>
            <a:r>
              <a:rPr lang="tr-TR" sz="2400" b="1" dirty="0">
                <a:solidFill>
                  <a:srgbClr val="00B0F0"/>
                </a:solidFill>
              </a:rPr>
              <a:t>, teknolojik gelişmelere ve günün ihtiyaçlarına uygun olarak değişen ve sürekli gelişen bir iş güvenliği mevzuatını ortaya çıkarmıştır. </a:t>
            </a:r>
          </a:p>
          <a:p>
            <a:pPr marL="355600" indent="366713" algn="just">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sz="2400" dirty="0">
              <a:solidFill>
                <a:srgbClr val="000000"/>
              </a:solidFill>
            </a:endParaRPr>
          </a:p>
          <a:p>
            <a:pPr marL="355600" indent="366713" algn="just">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r>
              <a:rPr lang="tr-TR" sz="2400" dirty="0">
                <a:solidFill>
                  <a:srgbClr val="000000"/>
                </a:solidFill>
              </a:rPr>
              <a:t>Doğa gücünün ve insan gücün yerini </a:t>
            </a:r>
            <a:r>
              <a:rPr lang="tr-TR" sz="2400" b="1" dirty="0" err="1">
                <a:solidFill>
                  <a:srgbClr val="0070C0"/>
                </a:solidFill>
              </a:rPr>
              <a:t>makinanın</a:t>
            </a:r>
            <a:r>
              <a:rPr lang="tr-TR" sz="2400" b="1" dirty="0">
                <a:solidFill>
                  <a:srgbClr val="0070C0"/>
                </a:solidFill>
              </a:rPr>
              <a:t> ve buhar gücünün alması olayı olan sanayi devrimi 18. yüzyılın ikinci yarısında önce İngiltere’de başlamıştır.</a:t>
            </a:r>
          </a:p>
          <a:p>
            <a:pPr marL="355600" indent="366713" algn="just">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sz="2400" dirty="0">
              <a:solidFill>
                <a:srgbClr val="000000"/>
              </a:solidFill>
            </a:endParaRPr>
          </a:p>
          <a:p>
            <a:pPr marL="355600" indent="366713" algn="just">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r>
              <a:rPr lang="tr-TR" sz="2400" dirty="0">
                <a:solidFill>
                  <a:srgbClr val="000000"/>
                </a:solidFill>
              </a:rPr>
              <a:t>Sanayi devrimi ile insan, rüzgar, su, hayvan enerjisi gibi doğa ve organik gücün yerini; buhar gücünün harekete geçirdiği </a:t>
            </a:r>
            <a:r>
              <a:rPr lang="tr-TR" sz="2400" dirty="0" err="1">
                <a:solidFill>
                  <a:srgbClr val="000000"/>
                </a:solidFill>
              </a:rPr>
              <a:t>makinaların</a:t>
            </a:r>
            <a:r>
              <a:rPr lang="tr-TR" sz="2400" dirty="0">
                <a:solidFill>
                  <a:srgbClr val="000000"/>
                </a:solidFill>
              </a:rPr>
              <a:t> alması ile küçük zanaat, tezgah ve atölye üretiminin yerine yeni teknik buluş ve </a:t>
            </a:r>
            <a:r>
              <a:rPr lang="tr-TR" sz="2400" dirty="0" err="1">
                <a:solidFill>
                  <a:srgbClr val="000000"/>
                </a:solidFill>
              </a:rPr>
              <a:t>makinalarla</a:t>
            </a:r>
            <a:r>
              <a:rPr lang="tr-TR" sz="2400" dirty="0">
                <a:solidFill>
                  <a:srgbClr val="000000"/>
                </a:solidFill>
              </a:rPr>
              <a:t> donatılmış fabrika üretimine geçmiştir. </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sz="2400" dirty="0">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dirty="0">
              <a:solidFill>
                <a:srgbClr val="000000"/>
              </a:solidFill>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71472" y="3000372"/>
            <a:ext cx="8229600" cy="5110162"/>
          </a:xfrm>
          <a:prstGeom prst="rect">
            <a:avLst/>
          </a:prstGeom>
          <a:noFill/>
          <a:ln w="9525">
            <a:noFill/>
            <a:round/>
            <a:headEnd/>
            <a:tailEnd/>
          </a:ln>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00"/>
                </a:solidFill>
              </a:rPr>
              <a:t>Uluslararası Çalışma Örgütü (ILO) verilerine göre; dünyada her yıl 270 milyondan fazla çalışan iş kazasına uğrarken, 160 milyon işçi yaptığı iş nedeniyle hastalanıyor, yaklaşık 2.2 milyon işçi de iş kazaları ve meslek hastalıkları sonucu hayatını kaybediyor. </a:t>
            </a:r>
          </a:p>
        </p:txBody>
      </p:sp>
      <p:pic>
        <p:nvPicPr>
          <p:cNvPr id="256002" name="Picture 2" descr="ilo nedir ile ilgili görsel sonucu"/>
          <p:cNvPicPr>
            <a:picLocks noChangeAspect="1" noChangeArrowheads="1"/>
          </p:cNvPicPr>
          <p:nvPr/>
        </p:nvPicPr>
        <p:blipFill>
          <a:blip r:embed="rId3" cstate="print"/>
          <a:srcRect/>
          <a:stretch>
            <a:fillRect/>
          </a:stretch>
        </p:blipFill>
        <p:spPr bwMode="auto">
          <a:xfrm>
            <a:off x="1857356" y="1000108"/>
            <a:ext cx="3881422" cy="1819417"/>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657225"/>
            <a:ext cx="8229600" cy="1190625"/>
          </a:xfrm>
          <a:prstGeom prst="rect">
            <a:avLst/>
          </a:prstGeom>
          <a:noFill/>
          <a:ln w="9525">
            <a:noFill/>
            <a:round/>
            <a:headEnd/>
            <a:tailEnd/>
          </a:ln>
        </p:spPr>
        <p:txBody>
          <a:bodyPr wrap="none" anchor="ctr"/>
          <a:lstStyle/>
          <a:p>
            <a:endParaRPr lang="tr-TR"/>
          </a:p>
        </p:txBody>
      </p:sp>
      <p:sp>
        <p:nvSpPr>
          <p:cNvPr id="45059" name="Rectangle 2"/>
          <p:cNvSpPr>
            <a:spLocks noGrp="1" noChangeArrowheads="1"/>
          </p:cNvSpPr>
          <p:nvPr/>
        </p:nvSpPr>
        <p:spPr bwMode="auto">
          <a:xfrm>
            <a:off x="457200" y="1935163"/>
            <a:ext cx="8229600" cy="4389437"/>
          </a:xfrm>
          <a:prstGeom prst="rect">
            <a:avLst/>
          </a:prstGeom>
          <a:noFill/>
          <a:ln w="9525">
            <a:noFill/>
            <a:miter lim="800000"/>
            <a:headEnd/>
            <a:tailEnd/>
          </a:ln>
        </p:spPr>
        <p:txBody>
          <a:bodyPr lIns="90000" tIns="46800" rIns="90000" bIns="46800"/>
          <a:lstStyle/>
          <a:p>
            <a:endParaRPr lang="tr-TR"/>
          </a:p>
        </p:txBody>
      </p:sp>
      <p:pic>
        <p:nvPicPr>
          <p:cNvPr id="45061" name="Picture 4"/>
          <p:cNvPicPr>
            <a:picLocks noChangeAspect="1" noChangeArrowheads="1"/>
          </p:cNvPicPr>
          <p:nvPr/>
        </p:nvPicPr>
        <p:blipFill>
          <a:blip r:embed="rId3" cstate="print"/>
          <a:srcRect/>
          <a:stretch>
            <a:fillRect/>
          </a:stretch>
        </p:blipFill>
        <p:spPr bwMode="auto">
          <a:xfrm>
            <a:off x="571500" y="642938"/>
            <a:ext cx="7607300" cy="55721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57200" y="714375"/>
            <a:ext cx="8229600" cy="5610225"/>
          </a:xfrm>
          <a:prstGeom prst="rect">
            <a:avLst/>
          </a:prstGeom>
          <a:noFill/>
          <a:ln w="9525">
            <a:noFill/>
            <a:round/>
            <a:headEnd/>
            <a:tailEnd/>
          </a:ln>
        </p:spPr>
        <p:txBody>
          <a:bodyPr/>
          <a:lstStyle/>
          <a:p>
            <a:pPr marL="354013" indent="366713">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600" dirty="0">
                <a:solidFill>
                  <a:srgbClr val="000000"/>
                </a:solidFill>
              </a:rPr>
              <a:t>Bu durum çalışma ortam ve şartlarında, üretim araç ve yöntemlerinde büyük değişikliklere neden olmuştur. </a:t>
            </a:r>
          </a:p>
          <a:p>
            <a:pPr marL="354013" indent="366713">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600" dirty="0">
                <a:solidFill>
                  <a:srgbClr val="000000"/>
                </a:solidFill>
              </a:rPr>
              <a:t>Sanayi devrimi sonucu yaşanan gelişmelerin yarattığı toplum üzerindeki olumsuz etkiler çalışma yaşamında da görülmüştür.</a:t>
            </a:r>
          </a:p>
          <a:p>
            <a:pPr marL="354013" indent="366713">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600" dirty="0">
                <a:solidFill>
                  <a:srgbClr val="000000"/>
                </a:solidFill>
              </a:rPr>
              <a:t>İşçiler fabrika ve maden ocaklarında çok kötü koşullarda iş kazalarına ve meslek hastalıklarına neden olabilecek etkilere maruz kalarak </a:t>
            </a:r>
            <a:r>
              <a:rPr lang="tr-TR" sz="2600" b="1" dirty="0">
                <a:solidFill>
                  <a:srgbClr val="0070C0"/>
                </a:solidFill>
              </a:rPr>
              <a:t>günde 16-18 saat </a:t>
            </a:r>
            <a:r>
              <a:rPr lang="tr-TR" sz="2600" dirty="0">
                <a:solidFill>
                  <a:srgbClr val="000000"/>
                </a:solidFill>
              </a:rPr>
              <a:t>gibi uzun süreler çalıştırılmışlardır.</a:t>
            </a:r>
          </a:p>
          <a:p>
            <a:pPr marL="354013" indent="366713">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600" dirty="0">
                <a:solidFill>
                  <a:srgbClr val="000000"/>
                </a:solidFill>
              </a:rPr>
              <a:t>Üretim tekniği geliştikçe </a:t>
            </a:r>
            <a:r>
              <a:rPr lang="tr-TR" sz="2600" b="1" dirty="0" err="1">
                <a:solidFill>
                  <a:srgbClr val="000000"/>
                </a:solidFill>
              </a:rPr>
              <a:t>makinaların</a:t>
            </a:r>
            <a:r>
              <a:rPr lang="tr-TR" sz="2600" b="1" dirty="0">
                <a:solidFill>
                  <a:srgbClr val="000000"/>
                </a:solidFill>
              </a:rPr>
              <a:t> hızı da artmış,</a:t>
            </a:r>
            <a:r>
              <a:rPr lang="tr-TR" sz="2600" dirty="0">
                <a:solidFill>
                  <a:srgbClr val="000000"/>
                </a:solidFill>
              </a:rPr>
              <a:t> buna karşılık gerekli korunma önlemleri alınmamıştır.</a:t>
            </a:r>
          </a:p>
          <a:p>
            <a:pPr marL="354013" indent="366713">
              <a:spcBef>
                <a:spcPts val="650"/>
              </a:spcBef>
              <a:buClr>
                <a:srgbClr val="0BD0D9"/>
              </a:buClr>
              <a:buSzPct val="95000"/>
              <a:buFont typeface="Wingdings 2" pitchFamily="16" charset="2"/>
              <a:buNone/>
              <a:tabLst>
                <a:tab pos="993775" algn="l"/>
                <a:tab pos="1908175" algn="l"/>
                <a:tab pos="2822575" algn="l"/>
                <a:tab pos="3736975" algn="l"/>
                <a:tab pos="4651375" algn="l"/>
                <a:tab pos="5565775" algn="l"/>
                <a:tab pos="6480175" algn="l"/>
                <a:tab pos="7394575" algn="l"/>
                <a:tab pos="8308975" algn="l"/>
                <a:tab pos="9223375" algn="l"/>
                <a:tab pos="10137775" algn="l"/>
              </a:tabLst>
            </a:pPr>
            <a:endParaRPr lang="tr-TR" sz="2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14290"/>
            <a:ext cx="9144000" cy="4481513"/>
          </a:xfrm>
          <a:prstGeom prst="rect">
            <a:avLst/>
          </a:prstGeom>
          <a:noFill/>
          <a:ln w="9525" cap="flat">
            <a:noFill/>
            <a:round/>
            <a:headEnd/>
            <a:tailEnd/>
          </a:ln>
          <a:effectLst/>
        </p:spPr>
        <p:txBody>
          <a:bodyPr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dirty="0">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dirty="0">
              <a:solidFill>
                <a:srgbClr val="000000"/>
              </a:solidFill>
              <a:latin typeface="Calibri" pitchFamily="32" charset="0"/>
              <a:ea typeface="+mn-ea"/>
              <a:cs typeface="Arial" charset="0"/>
            </a:endParaRPr>
          </a:p>
          <a:p>
            <a:pPr marL="354013" indent="366713">
              <a:buFont typeface="Wingdings" charset="2"/>
              <a:buChar char=""/>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800" dirty="0">
                <a:solidFill>
                  <a:srgbClr val="000000"/>
                </a:solidFill>
                <a:latin typeface="Calibri" pitchFamily="32" charset="0"/>
                <a:ea typeface="+mn-ea"/>
                <a:cs typeface="Arial" charset="0"/>
              </a:rPr>
              <a:t>Sanayi devriminin yarattığı sorunların çözümü amacıyla yasal düzenlemeler yapılması ve güvenlik önlemlerinin geliştirilmesi konularındaki çalışmalar yoğunlaşmıştır.</a:t>
            </a:r>
          </a:p>
          <a:p>
            <a:pPr marL="354013" indent="366713">
              <a:buFont typeface="Wingdings" charset="2"/>
              <a:buChar char=""/>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800" dirty="0">
                <a:solidFill>
                  <a:srgbClr val="000000"/>
                </a:solidFill>
                <a:latin typeface="Calibri" pitchFamily="32" charset="0"/>
                <a:ea typeface="+mn-ea"/>
                <a:cs typeface="Arial" charset="0"/>
              </a:rPr>
              <a:t>Bu dönemde İngiliz parlamento üyesi </a:t>
            </a:r>
            <a:r>
              <a:rPr lang="tr-TR" sz="2800" b="1" dirty="0" err="1">
                <a:solidFill>
                  <a:srgbClr val="00B050"/>
                </a:solidFill>
                <a:latin typeface="Calibri" pitchFamily="32" charset="0"/>
                <a:ea typeface="+mn-ea"/>
                <a:cs typeface="Arial" charset="0"/>
              </a:rPr>
              <a:t>Antony</a:t>
            </a:r>
            <a:r>
              <a:rPr lang="tr-TR" sz="2800" b="1" dirty="0">
                <a:solidFill>
                  <a:srgbClr val="00B050"/>
                </a:solidFill>
                <a:latin typeface="Calibri" pitchFamily="32" charset="0"/>
                <a:ea typeface="+mn-ea"/>
                <a:cs typeface="Arial" charset="0"/>
              </a:rPr>
              <a:t> </a:t>
            </a:r>
            <a:r>
              <a:rPr lang="tr-TR" sz="2800" b="1" dirty="0" err="1">
                <a:solidFill>
                  <a:srgbClr val="00B050"/>
                </a:solidFill>
                <a:latin typeface="Calibri" pitchFamily="32" charset="0"/>
                <a:ea typeface="+mn-ea"/>
                <a:cs typeface="Arial" charset="0"/>
              </a:rPr>
              <a:t>Ashly</a:t>
            </a:r>
            <a:r>
              <a:rPr lang="tr-TR" sz="2800" b="1" dirty="0">
                <a:solidFill>
                  <a:srgbClr val="00B050"/>
                </a:solidFill>
                <a:latin typeface="Calibri" pitchFamily="32" charset="0"/>
                <a:ea typeface="+mn-ea"/>
                <a:cs typeface="Arial" charset="0"/>
              </a:rPr>
              <a:t> Cooper </a:t>
            </a:r>
            <a:r>
              <a:rPr lang="tr-TR" sz="2800" dirty="0">
                <a:solidFill>
                  <a:srgbClr val="000000"/>
                </a:solidFill>
                <a:latin typeface="Calibri" pitchFamily="32" charset="0"/>
                <a:ea typeface="+mn-ea"/>
                <a:cs typeface="Arial" charset="0"/>
              </a:rPr>
              <a:t>çalışma koşullarını düzeltmek amacıyla, </a:t>
            </a:r>
            <a:r>
              <a:rPr lang="tr-TR" sz="2800" b="1" dirty="0">
                <a:solidFill>
                  <a:srgbClr val="000000"/>
                </a:solidFill>
                <a:latin typeface="Calibri" pitchFamily="32" charset="0"/>
                <a:ea typeface="+mn-ea"/>
                <a:cs typeface="Arial" charset="0"/>
              </a:rPr>
              <a:t>çalışma </a:t>
            </a:r>
            <a:r>
              <a:rPr lang="tr-TR" sz="2800" b="1" dirty="0">
                <a:solidFill>
                  <a:srgbClr val="0070C0"/>
                </a:solidFill>
                <a:latin typeface="Calibri" pitchFamily="32" charset="0"/>
                <a:ea typeface="+mn-ea"/>
                <a:cs typeface="Arial" charset="0"/>
              </a:rPr>
              <a:t>saatlerinin azaltılması, maden ocaklarında ve fabrikalarda çalıştırılan kadın ve çocukların korunmasını </a:t>
            </a:r>
            <a:r>
              <a:rPr lang="tr-TR" sz="2800" dirty="0">
                <a:solidFill>
                  <a:srgbClr val="000000"/>
                </a:solidFill>
                <a:latin typeface="Calibri" pitchFamily="32" charset="0"/>
                <a:ea typeface="+mn-ea"/>
                <a:cs typeface="Arial" charset="0"/>
              </a:rPr>
              <a:t>öngören yasalar çıkarılması konusunda çaba harcamıştır. </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800" dirty="0">
              <a:solidFill>
                <a:srgbClr val="000000"/>
              </a:solidFill>
              <a:latin typeface="Calibri" pitchFamily="32" charset="0"/>
              <a:ea typeface="+mn-ea"/>
              <a:cs typeface="Arial" charset="0"/>
            </a:endParaRPr>
          </a:p>
        </p:txBody>
      </p:sp>
      <p:pic>
        <p:nvPicPr>
          <p:cNvPr id="47108" name="Picture 3"/>
          <p:cNvPicPr>
            <a:picLocks noChangeAspect="1" noChangeArrowheads="1"/>
          </p:cNvPicPr>
          <p:nvPr/>
        </p:nvPicPr>
        <p:blipFill>
          <a:blip r:embed="rId3" cstate="print"/>
          <a:srcRect/>
          <a:stretch>
            <a:fillRect/>
          </a:stretch>
        </p:blipFill>
        <p:spPr bwMode="auto">
          <a:xfrm>
            <a:off x="611189" y="4641288"/>
            <a:ext cx="2031986" cy="2216712"/>
          </a:xfrm>
          <a:prstGeom prst="rect">
            <a:avLst/>
          </a:prstGeom>
          <a:noFill/>
          <a:ln w="9525">
            <a:noFill/>
            <a:round/>
            <a:headEnd/>
            <a:tailEnd/>
          </a:ln>
        </p:spPr>
      </p:pic>
      <p:pic>
        <p:nvPicPr>
          <p:cNvPr id="47109" name="Picture 4"/>
          <p:cNvPicPr>
            <a:picLocks noChangeAspect="1" noChangeArrowheads="1"/>
          </p:cNvPicPr>
          <p:nvPr/>
        </p:nvPicPr>
        <p:blipFill>
          <a:blip r:embed="rId4" cstate="print"/>
          <a:srcRect/>
          <a:stretch>
            <a:fillRect/>
          </a:stretch>
        </p:blipFill>
        <p:spPr bwMode="auto">
          <a:xfrm>
            <a:off x="3143250" y="4700582"/>
            <a:ext cx="2571758" cy="1728793"/>
          </a:xfrm>
          <a:prstGeom prst="rect">
            <a:avLst/>
          </a:prstGeom>
          <a:noFill/>
          <a:ln w="9525">
            <a:noFill/>
            <a:round/>
            <a:headEnd/>
            <a:tailEnd/>
          </a:ln>
        </p:spPr>
      </p:pic>
      <p:pic>
        <p:nvPicPr>
          <p:cNvPr id="47110" name="Picture 5"/>
          <p:cNvPicPr>
            <a:picLocks noChangeAspect="1" noChangeArrowheads="1"/>
          </p:cNvPicPr>
          <p:nvPr/>
        </p:nvPicPr>
        <p:blipFill>
          <a:blip r:embed="rId5" cstate="print"/>
          <a:srcRect/>
          <a:stretch>
            <a:fillRect/>
          </a:stretch>
        </p:blipFill>
        <p:spPr bwMode="auto">
          <a:xfrm>
            <a:off x="6072188" y="4714884"/>
            <a:ext cx="3071812" cy="1928804"/>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785813"/>
            <a:ext cx="8229600" cy="5538787"/>
          </a:xfrm>
          <a:prstGeom prst="rect">
            <a:avLst/>
          </a:prstGeom>
          <a:noFill/>
          <a:ln w="9525">
            <a:noFill/>
            <a:round/>
            <a:headEnd/>
            <a:tailEnd/>
          </a:ln>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00"/>
                </a:solidFill>
                <a:latin typeface="Calibri" pitchFamily="32" charset="0"/>
              </a:rPr>
              <a:t>1740 ile 1804 yılları arasında yaşayan hekim </a:t>
            </a:r>
            <a:r>
              <a:rPr lang="tr-TR" sz="2800" b="1" dirty="0">
                <a:solidFill>
                  <a:srgbClr val="00B050"/>
                </a:solidFill>
                <a:latin typeface="Calibri" pitchFamily="32" charset="0"/>
              </a:rPr>
              <a:t>Thomas </a:t>
            </a:r>
            <a:r>
              <a:rPr lang="tr-TR" sz="2800" b="1" dirty="0" err="1">
                <a:solidFill>
                  <a:srgbClr val="00B050"/>
                </a:solidFill>
                <a:latin typeface="Calibri" pitchFamily="32" charset="0"/>
              </a:rPr>
              <a:t>Percival</a:t>
            </a:r>
            <a:r>
              <a:rPr lang="tr-TR" sz="2800" b="1" dirty="0">
                <a:solidFill>
                  <a:srgbClr val="00B050"/>
                </a:solidFill>
                <a:latin typeface="Calibri" pitchFamily="32" charset="0"/>
              </a:rPr>
              <a:t>,</a:t>
            </a:r>
            <a:r>
              <a:rPr lang="tr-TR" sz="2800" b="1" dirty="0">
                <a:solidFill>
                  <a:srgbClr val="000000"/>
                </a:solidFill>
                <a:latin typeface="Calibri" pitchFamily="32" charset="0"/>
              </a:rPr>
              <a:t> </a:t>
            </a:r>
            <a:r>
              <a:rPr lang="tr-TR" sz="2800" dirty="0">
                <a:solidFill>
                  <a:srgbClr val="000000"/>
                </a:solidFill>
                <a:latin typeface="Calibri" pitchFamily="32" charset="0"/>
              </a:rPr>
              <a:t>genç işçilerin çalışma saat ve şartları ile ilgili olarak bir rapor hazırlayarak  işveren ve parlamenter olan </a:t>
            </a:r>
            <a:r>
              <a:rPr lang="tr-TR" sz="2800" b="1" dirty="0" err="1">
                <a:solidFill>
                  <a:srgbClr val="00B050"/>
                </a:solidFill>
                <a:latin typeface="Calibri" pitchFamily="32" charset="0"/>
              </a:rPr>
              <a:t>Sir</a:t>
            </a:r>
            <a:r>
              <a:rPr lang="tr-TR" sz="2800" b="1" dirty="0">
                <a:solidFill>
                  <a:srgbClr val="00B050"/>
                </a:solidFill>
                <a:latin typeface="Calibri" pitchFamily="32" charset="0"/>
              </a:rPr>
              <a:t> Robert </a:t>
            </a:r>
            <a:r>
              <a:rPr lang="tr-TR" sz="2800" b="1" dirty="0" err="1">
                <a:solidFill>
                  <a:srgbClr val="00B050"/>
                </a:solidFill>
                <a:latin typeface="Calibri" pitchFamily="32" charset="0"/>
              </a:rPr>
              <a:t>Peel’i</a:t>
            </a:r>
            <a:r>
              <a:rPr lang="tr-TR" sz="2800" b="1" dirty="0">
                <a:solidFill>
                  <a:srgbClr val="00B050"/>
                </a:solidFill>
                <a:latin typeface="Calibri" pitchFamily="32" charset="0"/>
              </a:rPr>
              <a:t> </a:t>
            </a:r>
            <a:r>
              <a:rPr lang="tr-TR" sz="2800" dirty="0">
                <a:solidFill>
                  <a:srgbClr val="000000"/>
                </a:solidFill>
                <a:latin typeface="Calibri" pitchFamily="32" charset="0"/>
              </a:rPr>
              <a:t>etkilemiş ve parlamentoda girişimlerde bulunarak 1802 yılında </a:t>
            </a:r>
            <a:r>
              <a:rPr lang="tr-TR" sz="2800" b="1" dirty="0">
                <a:solidFill>
                  <a:srgbClr val="000000"/>
                </a:solidFill>
                <a:latin typeface="Calibri" pitchFamily="32" charset="0"/>
              </a:rPr>
              <a:t>“</a:t>
            </a:r>
            <a:r>
              <a:rPr lang="tr-TR" sz="2800" b="1" dirty="0">
                <a:solidFill>
                  <a:srgbClr val="0070C0"/>
                </a:solidFill>
                <a:latin typeface="Calibri" pitchFamily="32" charset="0"/>
              </a:rPr>
              <a:t>Çırakların Sağlığı ve Morali”</a:t>
            </a:r>
            <a:r>
              <a:rPr lang="tr-TR" sz="2800" b="1" dirty="0">
                <a:solidFill>
                  <a:srgbClr val="000000"/>
                </a:solidFill>
                <a:latin typeface="Calibri" pitchFamily="32" charset="0"/>
              </a:rPr>
              <a:t> adlı yasanın çıkarılmasını </a:t>
            </a:r>
            <a:r>
              <a:rPr lang="tr-TR" sz="2800" dirty="0">
                <a:solidFill>
                  <a:srgbClr val="000000"/>
                </a:solidFill>
                <a:latin typeface="Calibri" pitchFamily="32" charset="0"/>
              </a:rPr>
              <a:t>sağlamıştır.</a:t>
            </a:r>
          </a:p>
          <a:p>
            <a:pPr marL="271463" indent="-271463">
              <a:spcBef>
                <a:spcPts val="7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800" dirty="0">
              <a:solidFill>
                <a:srgbClr val="000000"/>
              </a:solidFill>
              <a:latin typeface="Calibri" pitchFamily="32" charset="0"/>
            </a:endParaRPr>
          </a:p>
        </p:txBody>
      </p:sp>
      <p:pic>
        <p:nvPicPr>
          <p:cNvPr id="48132" name="Picture 3"/>
          <p:cNvPicPr>
            <a:picLocks noChangeAspect="1" noChangeArrowheads="1"/>
          </p:cNvPicPr>
          <p:nvPr/>
        </p:nvPicPr>
        <p:blipFill>
          <a:blip r:embed="rId3" cstate="print"/>
          <a:srcRect/>
          <a:stretch>
            <a:fillRect/>
          </a:stretch>
        </p:blipFill>
        <p:spPr bwMode="auto">
          <a:xfrm>
            <a:off x="857250" y="4000500"/>
            <a:ext cx="2428875" cy="2500313"/>
          </a:xfrm>
          <a:prstGeom prst="rect">
            <a:avLst/>
          </a:prstGeom>
          <a:noFill/>
          <a:ln w="9525">
            <a:noFill/>
            <a:round/>
            <a:headEnd/>
            <a:tailEnd/>
          </a:ln>
        </p:spPr>
      </p:pic>
      <p:pic>
        <p:nvPicPr>
          <p:cNvPr id="48133" name="Picture 4"/>
          <p:cNvPicPr>
            <a:picLocks noChangeAspect="1" noChangeArrowheads="1"/>
          </p:cNvPicPr>
          <p:nvPr/>
        </p:nvPicPr>
        <p:blipFill>
          <a:blip r:embed="rId4" cstate="print"/>
          <a:srcRect/>
          <a:stretch>
            <a:fillRect/>
          </a:stretch>
        </p:blipFill>
        <p:spPr bwMode="auto">
          <a:xfrm>
            <a:off x="6643688" y="3929063"/>
            <a:ext cx="2143125" cy="2481262"/>
          </a:xfrm>
          <a:prstGeom prst="rect">
            <a:avLst/>
          </a:prstGeom>
          <a:noFill/>
          <a:ln w="9525">
            <a:noFill/>
            <a:round/>
            <a:headEnd/>
            <a:tailEnd/>
          </a:ln>
        </p:spPr>
      </p:pic>
      <p:pic>
        <p:nvPicPr>
          <p:cNvPr id="48134" name="Picture 5"/>
          <p:cNvPicPr>
            <a:picLocks noChangeAspect="1" noChangeArrowheads="1"/>
          </p:cNvPicPr>
          <p:nvPr/>
        </p:nvPicPr>
        <p:blipFill>
          <a:blip r:embed="rId5" cstate="print"/>
          <a:srcRect/>
          <a:stretch>
            <a:fillRect/>
          </a:stretch>
        </p:blipFill>
        <p:spPr bwMode="auto">
          <a:xfrm>
            <a:off x="3286125" y="3929063"/>
            <a:ext cx="2786063" cy="25717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571472" y="785794"/>
            <a:ext cx="7929618" cy="5522929"/>
          </a:xfrm>
          <a:prstGeom prst="rect">
            <a:avLst/>
          </a:prstGeom>
          <a:noFill/>
          <a:ln w="9525" cap="flat">
            <a:noFill/>
            <a:round/>
            <a:headEnd/>
            <a:tailEnd/>
          </a:ln>
          <a:effectLst/>
        </p:spPr>
        <p:txBody>
          <a:bodyPr/>
          <a:lstStyle/>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r>
              <a:rPr lang="tr-TR" sz="2800" dirty="0">
                <a:solidFill>
                  <a:srgbClr val="000000"/>
                </a:solidFill>
                <a:latin typeface="Calibri" pitchFamily="32" charset="0"/>
              </a:rPr>
              <a:t>1802 yılında </a:t>
            </a:r>
            <a:r>
              <a:rPr lang="tr-TR" sz="2800" b="1" dirty="0">
                <a:solidFill>
                  <a:srgbClr val="000000"/>
                </a:solidFill>
                <a:latin typeface="Calibri" pitchFamily="32" charset="0"/>
              </a:rPr>
              <a:t>“</a:t>
            </a:r>
            <a:r>
              <a:rPr lang="tr-TR" sz="2800" b="1" dirty="0">
                <a:solidFill>
                  <a:srgbClr val="0070C0"/>
                </a:solidFill>
                <a:latin typeface="Calibri" pitchFamily="32" charset="0"/>
              </a:rPr>
              <a:t>Çırakların Sağlığı ve Morali”</a:t>
            </a:r>
            <a:r>
              <a:rPr lang="tr-TR" sz="2800" b="1" dirty="0">
                <a:solidFill>
                  <a:srgbClr val="000000"/>
                </a:solidFill>
                <a:latin typeface="Calibri" pitchFamily="32" charset="0"/>
              </a:rPr>
              <a:t> adlı yasa İngiltere’de yürürlüğe girmiştir.</a:t>
            </a:r>
            <a:endParaRPr lang="tr-TR" sz="2800" dirty="0">
              <a:solidFill>
                <a:srgbClr val="000000"/>
              </a:solidFill>
              <a:latin typeface="Calibri" pitchFamily="32" charset="0"/>
              <a:cs typeface="Arial" charset="0"/>
            </a:endParaRP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r>
              <a:rPr lang="tr-TR" sz="2800" dirty="0">
                <a:solidFill>
                  <a:srgbClr val="000000"/>
                </a:solidFill>
                <a:latin typeface="Calibri" pitchFamily="32" charset="0"/>
                <a:cs typeface="Arial" charset="0"/>
              </a:rPr>
              <a:t>İngiltere’de işçi sağlığı ve iş güvenliği ile ilgili olarak çıkartılan bu ilk yasa (</a:t>
            </a:r>
            <a:r>
              <a:rPr lang="tr-TR" sz="2800" b="1" dirty="0">
                <a:solidFill>
                  <a:srgbClr val="0070C0"/>
                </a:solidFill>
                <a:latin typeface="Calibri" pitchFamily="32" charset="0"/>
              </a:rPr>
              <a:t>Çırakların Sağlığı ve Morali </a:t>
            </a:r>
            <a:r>
              <a:rPr lang="tr-TR" sz="2800" dirty="0">
                <a:solidFill>
                  <a:srgbClr val="000000"/>
                </a:solidFill>
                <a:latin typeface="Calibri" pitchFamily="32" charset="0"/>
                <a:cs typeface="Arial" charset="0"/>
              </a:rPr>
              <a:t>) </a:t>
            </a:r>
            <a:r>
              <a:rPr lang="tr-TR" sz="2800" b="1" dirty="0">
                <a:solidFill>
                  <a:srgbClr val="00B050"/>
                </a:solidFill>
                <a:latin typeface="Calibri" pitchFamily="32" charset="0"/>
                <a:cs typeface="Arial" charset="0"/>
              </a:rPr>
              <a:t>çalışma saatini günde 12 saat olarak sınırlamış, işyerlerinin havalandırılmasını </a:t>
            </a:r>
            <a:r>
              <a:rPr lang="tr-TR" sz="2800" dirty="0">
                <a:solidFill>
                  <a:srgbClr val="000000"/>
                </a:solidFill>
                <a:latin typeface="Calibri" pitchFamily="32" charset="0"/>
                <a:cs typeface="Arial" charset="0"/>
              </a:rPr>
              <a:t>öngörmüştür.</a:t>
            </a:r>
          </a:p>
          <a:p>
            <a:pPr marL="355600" indent="366713">
              <a:spcBef>
                <a:spcPts val="700"/>
              </a:spcBef>
              <a:buClrTx/>
              <a:buSzPct val="95000"/>
              <a:buFontTx/>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a:p>
            <a:pPr marL="355600" indent="366713">
              <a:spcBef>
                <a:spcPts val="700"/>
              </a:spcBef>
              <a:buClrTx/>
              <a:buSzPct val="95000"/>
              <a:buFontTx/>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539750" y="1484313"/>
            <a:ext cx="8229600" cy="5181600"/>
          </a:xfrm>
          <a:prstGeom prst="rect">
            <a:avLst/>
          </a:prstGeom>
          <a:noFill/>
          <a:ln w="9525" cap="flat">
            <a:noFill/>
            <a:round/>
            <a:headEnd/>
            <a:tailEnd/>
          </a:ln>
          <a:effectLst/>
        </p:spPr>
        <p:txBody>
          <a:bodyPr/>
          <a:lstStyle/>
          <a:p>
            <a:pPr marL="355600" indent="366713">
              <a:spcBef>
                <a:spcPts val="700"/>
              </a:spcBef>
              <a:buClrTx/>
              <a:buSzPct val="95000"/>
              <a:buFontTx/>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r>
              <a:rPr lang="tr-TR" sz="2800" dirty="0">
                <a:solidFill>
                  <a:srgbClr val="000000"/>
                </a:solidFill>
                <a:latin typeface="Calibri" pitchFamily="32" charset="0"/>
                <a:cs typeface="Arial" charset="0"/>
              </a:rPr>
              <a:t>1847 yılında çıkarılan </a:t>
            </a:r>
            <a:r>
              <a:rPr lang="tr-TR" sz="2800" b="1" dirty="0">
                <a:solidFill>
                  <a:srgbClr val="000000"/>
                </a:solidFill>
                <a:latin typeface="Calibri" pitchFamily="32" charset="0"/>
                <a:cs typeface="Arial" charset="0"/>
              </a:rPr>
              <a:t>“</a:t>
            </a:r>
            <a:r>
              <a:rPr lang="tr-TR" sz="2800" b="1" dirty="0">
                <a:solidFill>
                  <a:srgbClr val="0070C0"/>
                </a:solidFill>
                <a:latin typeface="Calibri" pitchFamily="32" charset="0"/>
                <a:cs typeface="Arial" charset="0"/>
              </a:rPr>
              <a:t>On Saat Yasası” </a:t>
            </a:r>
            <a:r>
              <a:rPr lang="tr-TR" sz="2800" b="1" dirty="0">
                <a:solidFill>
                  <a:srgbClr val="000000"/>
                </a:solidFill>
                <a:latin typeface="Calibri" pitchFamily="32" charset="0"/>
                <a:cs typeface="Arial" charset="0"/>
              </a:rPr>
              <a:t>ile çalışma saatleri </a:t>
            </a:r>
            <a:r>
              <a:rPr lang="tr-TR" sz="2800" dirty="0">
                <a:solidFill>
                  <a:srgbClr val="000000"/>
                </a:solidFill>
                <a:latin typeface="Calibri" pitchFamily="32" charset="0"/>
                <a:cs typeface="Arial" charset="0"/>
              </a:rPr>
              <a:t>sınırlandırılmıştır.</a:t>
            </a:r>
          </a:p>
          <a:p>
            <a:pPr marL="355600" indent="366713">
              <a:spcBef>
                <a:spcPts val="700"/>
              </a:spcBef>
              <a:buClrTx/>
              <a:buSzPct val="95000"/>
              <a:buFontTx/>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p:txBody>
      </p:sp>
      <p:sp>
        <p:nvSpPr>
          <p:cNvPr id="143362" name="AutoShape 2" descr="saat 10 10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3364" name="Picture 4" descr="http://testimiz.com.tr/uploads/source/matematik1/saat%2010.png"/>
          <p:cNvPicPr>
            <a:picLocks noChangeAspect="1" noChangeArrowheads="1"/>
          </p:cNvPicPr>
          <p:nvPr/>
        </p:nvPicPr>
        <p:blipFill>
          <a:blip r:embed="rId3" cstate="print"/>
          <a:srcRect/>
          <a:stretch>
            <a:fillRect/>
          </a:stretch>
        </p:blipFill>
        <p:spPr bwMode="auto">
          <a:xfrm>
            <a:off x="3071802" y="4071942"/>
            <a:ext cx="2038350" cy="203835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714375"/>
            <a:ext cx="8229600" cy="5786438"/>
          </a:xfrm>
          <a:prstGeom prst="rect">
            <a:avLst/>
          </a:prstGeom>
          <a:noFill/>
          <a:ln w="9525" cap="flat">
            <a:noFill/>
            <a:round/>
            <a:headEnd/>
            <a:tailEnd/>
          </a:ln>
          <a:effectLst/>
        </p:spPr>
        <p:txBody>
          <a:bodyPr/>
          <a:lstStyle/>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r>
              <a:rPr lang="tr-TR" sz="2800" dirty="0">
                <a:solidFill>
                  <a:srgbClr val="000000"/>
                </a:solidFill>
                <a:latin typeface="Calibri" pitchFamily="32" charset="0"/>
                <a:cs typeface="Arial" charset="0"/>
              </a:rPr>
              <a:t>Bu dönemde gerçekleri gören ve iyi değerlendiren az sayıdaki  işveren sorunu olumlu yönde ele almıştır. Bunlar arasında </a:t>
            </a:r>
            <a:r>
              <a:rPr lang="tr-TR" sz="2800" b="1" dirty="0" err="1">
                <a:solidFill>
                  <a:srgbClr val="00B050"/>
                </a:solidFill>
                <a:latin typeface="Calibri" pitchFamily="32" charset="0"/>
                <a:cs typeface="Arial" charset="0"/>
              </a:rPr>
              <a:t>Sir</a:t>
            </a:r>
            <a:r>
              <a:rPr lang="tr-TR" sz="2800" b="1" dirty="0">
                <a:solidFill>
                  <a:srgbClr val="00B050"/>
                </a:solidFill>
                <a:latin typeface="Calibri" pitchFamily="32" charset="0"/>
                <a:cs typeface="Arial" charset="0"/>
              </a:rPr>
              <a:t> Robert </a:t>
            </a:r>
            <a:r>
              <a:rPr lang="tr-TR" sz="2800" b="1" dirty="0" err="1">
                <a:solidFill>
                  <a:srgbClr val="00B050"/>
                </a:solidFill>
                <a:latin typeface="Calibri" pitchFamily="32" charset="0"/>
                <a:cs typeface="Arial" charset="0"/>
              </a:rPr>
              <a:t>Peel</a:t>
            </a:r>
            <a:r>
              <a:rPr lang="tr-TR" sz="2800" b="1" dirty="0">
                <a:solidFill>
                  <a:srgbClr val="00B050"/>
                </a:solidFill>
                <a:latin typeface="Calibri" pitchFamily="32" charset="0"/>
                <a:cs typeface="Arial" charset="0"/>
              </a:rPr>
              <a:t>, Robert </a:t>
            </a:r>
            <a:r>
              <a:rPr lang="tr-TR" sz="2800" b="1" dirty="0" err="1">
                <a:solidFill>
                  <a:srgbClr val="00B050"/>
                </a:solidFill>
                <a:latin typeface="Calibri" pitchFamily="32" charset="0"/>
                <a:cs typeface="Arial" charset="0"/>
              </a:rPr>
              <a:t>Owen</a:t>
            </a:r>
            <a:r>
              <a:rPr lang="tr-TR" sz="2800" b="1" dirty="0">
                <a:solidFill>
                  <a:srgbClr val="00B050"/>
                </a:solidFill>
                <a:latin typeface="Calibri" pitchFamily="32" charset="0"/>
                <a:cs typeface="Arial" charset="0"/>
              </a:rPr>
              <a:t> ve Michael </a:t>
            </a:r>
            <a:r>
              <a:rPr lang="tr-TR" sz="2800" b="1" dirty="0" err="1">
                <a:solidFill>
                  <a:srgbClr val="00B050"/>
                </a:solidFill>
                <a:latin typeface="Calibri" pitchFamily="32" charset="0"/>
                <a:cs typeface="Arial" charset="0"/>
              </a:rPr>
              <a:t>Sadler</a:t>
            </a:r>
            <a:r>
              <a:rPr lang="tr-TR" sz="2800" b="1" dirty="0">
                <a:solidFill>
                  <a:srgbClr val="00B050"/>
                </a:solidFill>
                <a:latin typeface="Calibri" pitchFamily="32" charset="0"/>
                <a:cs typeface="Arial" charset="0"/>
              </a:rPr>
              <a:t> </a:t>
            </a:r>
            <a:r>
              <a:rPr lang="tr-TR" sz="2800" b="1" dirty="0">
                <a:solidFill>
                  <a:srgbClr val="000000"/>
                </a:solidFill>
                <a:latin typeface="Calibri" pitchFamily="32" charset="0"/>
                <a:cs typeface="Arial" charset="0"/>
              </a:rPr>
              <a:t>önemli </a:t>
            </a:r>
            <a:r>
              <a:rPr lang="tr-TR" sz="2800" dirty="0">
                <a:solidFill>
                  <a:srgbClr val="000000"/>
                </a:solidFill>
                <a:latin typeface="Calibri" pitchFamily="32" charset="0"/>
                <a:cs typeface="Arial" charset="0"/>
              </a:rPr>
              <a:t>çabalar göstermişler ve parlamentoyu etkileyerek yasal düzenlemeler yapılmasını sağlamıştır.</a:t>
            </a:r>
          </a:p>
          <a:p>
            <a:pPr marL="355600" indent="366713">
              <a:spcBef>
                <a:spcPts val="700"/>
              </a:spcBef>
              <a:buClrTx/>
              <a:buSzPct val="95000"/>
              <a:buFontTx/>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r>
              <a:rPr lang="tr-TR" sz="2800" b="1" dirty="0">
                <a:solidFill>
                  <a:srgbClr val="00B050"/>
                </a:solidFill>
                <a:latin typeface="Calibri" pitchFamily="32" charset="0"/>
                <a:cs typeface="Arial" charset="0"/>
              </a:rPr>
              <a:t>Robert </a:t>
            </a:r>
            <a:r>
              <a:rPr lang="tr-TR" sz="2800" b="1" dirty="0" err="1">
                <a:solidFill>
                  <a:srgbClr val="00B050"/>
                </a:solidFill>
                <a:latin typeface="Calibri" pitchFamily="32" charset="0"/>
                <a:cs typeface="Arial" charset="0"/>
              </a:rPr>
              <a:t>Owen</a:t>
            </a:r>
            <a:r>
              <a:rPr lang="tr-TR" sz="2800" b="1" dirty="0">
                <a:solidFill>
                  <a:srgbClr val="00B050"/>
                </a:solidFill>
                <a:latin typeface="Calibri" pitchFamily="32" charset="0"/>
                <a:cs typeface="Arial" charset="0"/>
              </a:rPr>
              <a:t> </a:t>
            </a:r>
            <a:r>
              <a:rPr lang="tr-TR" sz="2800" dirty="0">
                <a:solidFill>
                  <a:srgbClr val="000000"/>
                </a:solidFill>
                <a:latin typeface="Calibri" pitchFamily="32" charset="0"/>
                <a:cs typeface="Arial" charset="0"/>
              </a:rPr>
              <a:t>İskoçya’daki fabrikasında </a:t>
            </a:r>
            <a:r>
              <a:rPr lang="tr-TR" sz="2800" dirty="0">
                <a:solidFill>
                  <a:srgbClr val="0070C0"/>
                </a:solidFill>
                <a:latin typeface="Calibri" pitchFamily="32" charset="0"/>
                <a:cs typeface="Arial" charset="0"/>
              </a:rPr>
              <a:t>10 yaşın altında kimseyi çalıştırmamış</a:t>
            </a:r>
            <a:r>
              <a:rPr lang="tr-TR" sz="2800" dirty="0">
                <a:solidFill>
                  <a:srgbClr val="000000"/>
                </a:solidFill>
                <a:latin typeface="Calibri" pitchFamily="32" charset="0"/>
                <a:cs typeface="Arial" charset="0"/>
              </a:rPr>
              <a:t> ve çalışma saatlerini de azaltmıştır.</a:t>
            </a:r>
          </a:p>
          <a:p>
            <a:pPr marL="354013" indent="366713">
              <a:spcBef>
                <a:spcPts val="700"/>
              </a:spcBef>
              <a:buClr>
                <a:srgbClr val="0BD0D9"/>
              </a:buClr>
              <a:buSzPct val="95000"/>
              <a:buFont typeface="Wingdings 2" pitchFamily="16" charset="2"/>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28596" y="357166"/>
            <a:ext cx="8286808" cy="6527044"/>
          </a:xfrm>
          <a:prstGeom prst="rect">
            <a:avLst/>
          </a:prstGeom>
          <a:noFill/>
          <a:ln w="9525" cap="flat">
            <a:noFill/>
            <a:round/>
            <a:headEnd/>
            <a:tailEnd/>
          </a:ln>
          <a:effectLst/>
        </p:spPr>
        <p:txBody>
          <a:bodyPr wrap="square"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dirty="0">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dirty="0">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400" dirty="0">
                <a:solidFill>
                  <a:srgbClr val="000000"/>
                </a:solidFill>
                <a:latin typeface="Calibri" pitchFamily="32" charset="0"/>
                <a:ea typeface="+mn-ea"/>
                <a:cs typeface="Arial" charset="0"/>
              </a:rPr>
              <a:t> </a:t>
            </a:r>
            <a:r>
              <a:rPr lang="tr-TR" sz="2600" dirty="0">
                <a:solidFill>
                  <a:srgbClr val="000000"/>
                </a:solidFill>
                <a:latin typeface="Calibri" pitchFamily="32" charset="0"/>
                <a:ea typeface="+mn-ea"/>
                <a:cs typeface="Arial" charset="0"/>
              </a:rPr>
              <a:t>18. ve 19. yüzyıllarda </a:t>
            </a:r>
            <a:r>
              <a:rPr lang="tr-TR" sz="2600" b="1" dirty="0">
                <a:solidFill>
                  <a:srgbClr val="0070C0"/>
                </a:solidFill>
                <a:latin typeface="Calibri" pitchFamily="32" charset="0"/>
                <a:ea typeface="+mn-ea"/>
                <a:cs typeface="Arial" charset="0"/>
              </a:rPr>
              <a:t>yapılan işin sağlık üzerine olumsuz etkileri olabileceği</a:t>
            </a:r>
            <a:r>
              <a:rPr lang="tr-TR" sz="2600" dirty="0">
                <a:solidFill>
                  <a:srgbClr val="000000"/>
                </a:solidFill>
                <a:latin typeface="Calibri" pitchFamily="32" charset="0"/>
                <a:ea typeface="+mn-ea"/>
                <a:cs typeface="Arial" charset="0"/>
              </a:rPr>
              <a:t> iyice anlaşılmıştır.</a:t>
            </a:r>
          </a:p>
          <a:p>
            <a:pPr marL="354013" indent="366713">
              <a:buFont typeface="Wingdings" charset="2"/>
              <a:buChar char=""/>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600" dirty="0">
                <a:solidFill>
                  <a:srgbClr val="000000"/>
                </a:solidFill>
                <a:latin typeface="Calibri" pitchFamily="32" charset="0"/>
                <a:ea typeface="+mn-ea"/>
                <a:cs typeface="Arial" charset="0"/>
              </a:rPr>
              <a:t>1714 ile 1788 yılları arasında yaşayan </a:t>
            </a:r>
            <a:r>
              <a:rPr lang="tr-TR" sz="2600" b="1" i="1" dirty="0" err="1">
                <a:solidFill>
                  <a:srgbClr val="00B050"/>
                </a:solidFill>
                <a:latin typeface="Calibri" pitchFamily="32" charset="0"/>
                <a:ea typeface="+mn-ea"/>
                <a:cs typeface="Arial" charset="0"/>
              </a:rPr>
              <a:t>Persival</a:t>
            </a:r>
            <a:r>
              <a:rPr lang="tr-TR" sz="2600" b="1" i="1" dirty="0">
                <a:solidFill>
                  <a:srgbClr val="00B050"/>
                </a:solidFill>
                <a:latin typeface="Calibri" pitchFamily="32" charset="0"/>
                <a:ea typeface="+mn-ea"/>
                <a:cs typeface="Arial" charset="0"/>
              </a:rPr>
              <a:t> </a:t>
            </a:r>
            <a:r>
              <a:rPr lang="tr-TR" sz="2600" b="1" i="1" dirty="0" err="1">
                <a:solidFill>
                  <a:srgbClr val="00B050"/>
                </a:solidFill>
                <a:latin typeface="Calibri" pitchFamily="32" charset="0"/>
                <a:ea typeface="+mn-ea"/>
                <a:cs typeface="Arial" charset="0"/>
              </a:rPr>
              <a:t>Pott</a:t>
            </a:r>
            <a:r>
              <a:rPr lang="tr-TR" sz="2600" i="1" dirty="0">
                <a:solidFill>
                  <a:srgbClr val="000000"/>
                </a:solidFill>
                <a:latin typeface="Calibri" pitchFamily="32" charset="0"/>
                <a:ea typeface="+mn-ea"/>
                <a:cs typeface="Arial" charset="0"/>
              </a:rPr>
              <a:t>, “Bel Kemiği Eğriliklerinde Sık Görülen Alt Taraf Organlarındaki Felçler Üstüne” adındaki kitabında özellikle baca temizleyicilerinde</a:t>
            </a:r>
            <a:r>
              <a:rPr lang="tr-TR" sz="2600" b="1" dirty="0">
                <a:solidFill>
                  <a:srgbClr val="000000"/>
                </a:solidFill>
                <a:latin typeface="Calibri" pitchFamily="32" charset="0"/>
                <a:ea typeface="+mn-ea"/>
                <a:cs typeface="Arial" charset="0"/>
              </a:rPr>
              <a:t> </a:t>
            </a:r>
            <a:r>
              <a:rPr lang="tr-TR" sz="2600" dirty="0">
                <a:solidFill>
                  <a:srgbClr val="000000"/>
                </a:solidFill>
                <a:latin typeface="Calibri" pitchFamily="32" charset="0"/>
                <a:ea typeface="+mn-ea"/>
                <a:cs typeface="Arial" charset="0"/>
              </a:rPr>
              <a:t>görülen </a:t>
            </a:r>
            <a:r>
              <a:rPr lang="tr-TR" sz="2600" dirty="0" err="1">
                <a:solidFill>
                  <a:srgbClr val="FF0000"/>
                </a:solidFill>
                <a:latin typeface="Calibri" pitchFamily="32" charset="0"/>
                <a:ea typeface="+mn-ea"/>
                <a:cs typeface="Arial" charset="0"/>
              </a:rPr>
              <a:t>skrotum</a:t>
            </a:r>
            <a:r>
              <a:rPr lang="tr-TR" sz="2600" dirty="0">
                <a:solidFill>
                  <a:srgbClr val="FF0000"/>
                </a:solidFill>
                <a:latin typeface="Calibri" pitchFamily="32" charset="0"/>
                <a:ea typeface="+mn-ea"/>
                <a:cs typeface="Arial" charset="0"/>
              </a:rPr>
              <a:t> kanserlerinin</a:t>
            </a:r>
            <a:r>
              <a:rPr lang="tr-TR" sz="2600" dirty="0">
                <a:solidFill>
                  <a:srgbClr val="000000"/>
                </a:solidFill>
                <a:latin typeface="Calibri" pitchFamily="32" charset="0"/>
                <a:ea typeface="+mn-ea"/>
                <a:cs typeface="Arial" charset="0"/>
              </a:rPr>
              <a:t> nedeni olarak </a:t>
            </a:r>
            <a:r>
              <a:rPr lang="tr-TR" sz="2600" dirty="0">
                <a:solidFill>
                  <a:srgbClr val="FF0000"/>
                </a:solidFill>
                <a:latin typeface="Calibri" pitchFamily="32" charset="0"/>
                <a:ea typeface="+mn-ea"/>
                <a:cs typeface="Arial" charset="0"/>
              </a:rPr>
              <a:t>is üzerinde </a:t>
            </a:r>
            <a:r>
              <a:rPr lang="tr-TR" sz="2600" dirty="0">
                <a:solidFill>
                  <a:srgbClr val="000000"/>
                </a:solidFill>
                <a:latin typeface="Calibri" pitchFamily="32" charset="0"/>
                <a:ea typeface="+mn-ea"/>
                <a:cs typeface="Arial" charset="0"/>
              </a:rPr>
              <a:t>durmuş ve bunu bir meslek hastalığı olarak nitelemiştir.</a:t>
            </a: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dirty="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dirty="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dirty="0">
              <a:solidFill>
                <a:srgbClr val="000000"/>
              </a:solidFill>
              <a:latin typeface="Calibri" pitchFamily="32" charset="0"/>
              <a:ea typeface="+mn-ea"/>
              <a:cs typeface="Arial" charset="0"/>
            </a:endParaRPr>
          </a:p>
          <a:p>
            <a:pPr marL="354013" indent="366713">
              <a:buFont typeface="Calibri" pitchFamily="32" charset="0"/>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dirty="0">
              <a:solidFill>
                <a:srgbClr val="000000"/>
              </a:solidFill>
              <a:latin typeface="Calibri" pitchFamily="32" charset="0"/>
              <a:ea typeface="+mn-ea"/>
              <a:cs typeface="Arial" charset="0"/>
            </a:endParaRPr>
          </a:p>
          <a:p>
            <a:pPr marL="354013" indent="366713">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r>
              <a:rPr lang="tr-TR" sz="2400" dirty="0">
                <a:solidFill>
                  <a:srgbClr val="000000"/>
                </a:solidFill>
                <a:latin typeface="Calibri" pitchFamily="32" charset="0"/>
                <a:ea typeface="+mn-ea"/>
                <a:cs typeface="Arial" charset="0"/>
              </a:rPr>
              <a:t> </a:t>
            </a: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dirty="0">
              <a:solidFill>
                <a:srgbClr val="000000"/>
              </a:solidFill>
              <a:latin typeface="Calibri" pitchFamily="32" charset="0"/>
              <a:ea typeface="+mn-ea"/>
              <a:cs typeface="Arial"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defRPr/>
            </a:pPr>
            <a:endParaRPr lang="tr-TR" sz="2400" dirty="0">
              <a:solidFill>
                <a:srgbClr val="000000"/>
              </a:solidFill>
              <a:latin typeface="Calibri" pitchFamily="32" charset="0"/>
              <a:ea typeface="+mn-ea"/>
              <a:cs typeface="Arial" charset="0"/>
            </a:endParaRPr>
          </a:p>
        </p:txBody>
      </p:sp>
      <p:sp>
        <p:nvSpPr>
          <p:cNvPr id="51203" name="Text Box 2"/>
          <p:cNvSpPr txBox="1">
            <a:spLocks noChangeArrowheads="1"/>
          </p:cNvSpPr>
          <p:nvPr/>
        </p:nvSpPr>
        <p:spPr bwMode="auto">
          <a:xfrm>
            <a:off x="2667000" y="6356350"/>
            <a:ext cx="3352800" cy="365125"/>
          </a:xfrm>
          <a:prstGeom prst="rect">
            <a:avLst/>
          </a:prstGeom>
          <a:noFill/>
          <a:ln w="9525">
            <a:noFill/>
            <a:round/>
            <a:headEnd/>
            <a:tailEnd/>
          </a:ln>
        </p:spPr>
        <p:txBody>
          <a:bodyPr lIns="0" t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200">
                <a:solidFill>
                  <a:srgbClr val="045C75"/>
                </a:solidFill>
              </a:rPr>
              <a:t>YILDIZ TEKNİK AKADEMİ NO:2</a:t>
            </a:r>
          </a:p>
        </p:txBody>
      </p:sp>
      <p:pic>
        <p:nvPicPr>
          <p:cNvPr id="51204" name="Picture 3"/>
          <p:cNvPicPr>
            <a:picLocks noChangeAspect="1" noChangeArrowheads="1"/>
          </p:cNvPicPr>
          <p:nvPr/>
        </p:nvPicPr>
        <p:blipFill>
          <a:blip r:embed="rId3" cstate="print"/>
          <a:srcRect/>
          <a:stretch>
            <a:fillRect/>
          </a:stretch>
        </p:blipFill>
        <p:spPr bwMode="auto">
          <a:xfrm>
            <a:off x="928662" y="4581128"/>
            <a:ext cx="8027987" cy="2276872"/>
          </a:xfrm>
          <a:prstGeom prst="rect">
            <a:avLst/>
          </a:prstGeom>
          <a:noFill/>
          <a:ln w="9525">
            <a:noFill/>
            <a:round/>
            <a:headEnd/>
            <a:tailEnd/>
          </a:ln>
        </p:spPr>
      </p:pic>
      <p:pic>
        <p:nvPicPr>
          <p:cNvPr id="51205" name="Picture 4"/>
          <p:cNvPicPr>
            <a:picLocks noChangeAspect="1" noChangeArrowheads="1"/>
          </p:cNvPicPr>
          <p:nvPr/>
        </p:nvPicPr>
        <p:blipFill>
          <a:blip r:embed="rId4" cstate="print"/>
          <a:srcRect/>
          <a:stretch>
            <a:fillRect/>
          </a:stretch>
        </p:blipFill>
        <p:spPr bwMode="auto">
          <a:xfrm>
            <a:off x="1000100" y="4725144"/>
            <a:ext cx="1928817" cy="1918566"/>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323528" y="1700808"/>
            <a:ext cx="8229600" cy="4967287"/>
          </a:xfrm>
          <a:prstGeom prst="rect">
            <a:avLst/>
          </a:prstGeom>
          <a:noFill/>
          <a:ln w="9525">
            <a:noFill/>
            <a:round/>
            <a:headEnd/>
            <a:tailEnd/>
          </a:ln>
        </p:spPr>
        <p:txBody>
          <a:bodyPr/>
          <a:lstStyle/>
          <a:p>
            <a:pPr marL="354013" indent="366713">
              <a:spcBef>
                <a:spcPts val="700"/>
              </a:spcBef>
              <a:buClr>
                <a:srgbClr val="0BD0D9"/>
              </a:buClr>
              <a:buSzPct val="95000"/>
              <a:buFont typeface="Wingdings"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800" dirty="0">
                <a:solidFill>
                  <a:srgbClr val="000000"/>
                </a:solidFill>
                <a:latin typeface="Calibri" pitchFamily="32" charset="0"/>
              </a:rPr>
              <a:t>1795 ile 1832 yılları arasında yaşayan ünlü hekim </a:t>
            </a:r>
            <a:r>
              <a:rPr lang="tr-TR" sz="2800" b="1" dirty="0">
                <a:solidFill>
                  <a:srgbClr val="00B050"/>
                </a:solidFill>
                <a:latin typeface="Calibri" pitchFamily="32" charset="0"/>
              </a:rPr>
              <a:t>Charles </a:t>
            </a:r>
            <a:r>
              <a:rPr lang="tr-TR" sz="2800" b="1" dirty="0" err="1">
                <a:solidFill>
                  <a:srgbClr val="00B050"/>
                </a:solidFill>
                <a:latin typeface="Calibri" pitchFamily="32" charset="0"/>
              </a:rPr>
              <a:t>Turner</a:t>
            </a:r>
            <a:r>
              <a:rPr lang="tr-TR" sz="2800" b="1" dirty="0">
                <a:solidFill>
                  <a:srgbClr val="00B050"/>
                </a:solidFill>
                <a:latin typeface="Calibri" pitchFamily="32" charset="0"/>
              </a:rPr>
              <a:t> </a:t>
            </a:r>
            <a:r>
              <a:rPr lang="tr-TR" sz="2800" b="1" dirty="0" err="1">
                <a:solidFill>
                  <a:srgbClr val="00B050"/>
                </a:solidFill>
                <a:latin typeface="Calibri" pitchFamily="32" charset="0"/>
              </a:rPr>
              <a:t>Thackrah</a:t>
            </a:r>
            <a:r>
              <a:rPr lang="tr-TR" sz="2800" b="1" dirty="0">
                <a:solidFill>
                  <a:srgbClr val="00B050"/>
                </a:solidFill>
                <a:latin typeface="Calibri" pitchFamily="32" charset="0"/>
              </a:rPr>
              <a:t> </a:t>
            </a:r>
            <a:r>
              <a:rPr lang="tr-TR" sz="2800" b="1" dirty="0">
                <a:solidFill>
                  <a:srgbClr val="000000"/>
                </a:solidFill>
                <a:latin typeface="Calibri" pitchFamily="32" charset="0"/>
              </a:rPr>
              <a:t>iç hastalığı uzmanı iken sonradan meslek </a:t>
            </a:r>
            <a:r>
              <a:rPr lang="tr-TR" sz="2800" dirty="0">
                <a:solidFill>
                  <a:srgbClr val="000000"/>
                </a:solidFill>
                <a:latin typeface="Calibri" pitchFamily="32" charset="0"/>
              </a:rPr>
              <a:t>hastalıklarına yönelmiş ve bir kitap yayınlayarak, bu konunun İngiltere’de öncülüğünü yapmıştır. </a:t>
            </a:r>
          </a:p>
          <a:p>
            <a:pPr marL="354013" indent="366713">
              <a:spcBef>
                <a:spcPts val="700"/>
              </a:spcBef>
              <a:buClr>
                <a:srgbClr val="0BD0D9"/>
              </a:buClr>
              <a:buSzPct val="95000"/>
              <a:tabLst>
                <a:tab pos="993775" algn="l"/>
                <a:tab pos="1908175" algn="l"/>
                <a:tab pos="2822575" algn="l"/>
                <a:tab pos="3736975" algn="l"/>
                <a:tab pos="4651375" algn="l"/>
                <a:tab pos="5565775" algn="l"/>
                <a:tab pos="6480175" algn="l"/>
                <a:tab pos="7394575" algn="l"/>
                <a:tab pos="8308975" algn="l"/>
                <a:tab pos="9223375" algn="l"/>
                <a:tab pos="10137775" algn="l"/>
              </a:tabLst>
            </a:pPr>
            <a:r>
              <a:rPr lang="tr-TR" sz="2800" dirty="0">
                <a:solidFill>
                  <a:srgbClr val="000000"/>
                </a:solidFill>
                <a:latin typeface="Calibri" pitchFamily="32" charset="0"/>
              </a:rPr>
              <a:t>Ancak hayatı çok kısa sürdüğü için son derece önemli ve verimli çalışmalarını sürdürememiştir. </a:t>
            </a:r>
          </a:p>
          <a:p>
            <a:pPr marL="354013" indent="366713">
              <a:spcBef>
                <a:spcPts val="700"/>
              </a:spcBef>
              <a:buClr>
                <a:srgbClr val="0BD0D9"/>
              </a:buClr>
              <a:buSzPct val="95000"/>
              <a:buFont typeface="Wingdings 2" pitchFamily="16" charset="2"/>
              <a:buNone/>
              <a:tabLst>
                <a:tab pos="993775" algn="l"/>
                <a:tab pos="1908175" algn="l"/>
                <a:tab pos="2822575" algn="l"/>
                <a:tab pos="3736975" algn="l"/>
                <a:tab pos="4651375" algn="l"/>
                <a:tab pos="5565775" algn="l"/>
                <a:tab pos="6480175" algn="l"/>
                <a:tab pos="7394575" algn="l"/>
                <a:tab pos="8308975" algn="l"/>
                <a:tab pos="9223375" algn="l"/>
                <a:tab pos="10137775" algn="l"/>
              </a:tabLst>
            </a:pPr>
            <a:endParaRPr lang="tr-TR" sz="28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285720" y="928688"/>
            <a:ext cx="8501122" cy="5395912"/>
          </a:xfrm>
          <a:prstGeom prst="rect">
            <a:avLst/>
          </a:prstGeom>
          <a:noFill/>
          <a:ln w="9525" cap="flat">
            <a:noFill/>
            <a:round/>
            <a:headEnd/>
            <a:tailEnd/>
          </a:ln>
          <a:effectLst/>
        </p:spPr>
        <p:txBody>
          <a:bodyPr/>
          <a:lstStyle/>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r>
              <a:rPr lang="tr-TR" sz="2800" dirty="0">
                <a:solidFill>
                  <a:srgbClr val="000000"/>
                </a:solidFill>
                <a:latin typeface="Calibri" pitchFamily="32" charset="0"/>
                <a:cs typeface="Arial" charset="0"/>
              </a:rPr>
              <a:t>Bu çalışmalardan etkilenen </a:t>
            </a:r>
            <a:r>
              <a:rPr lang="tr-TR" sz="2800" b="1" dirty="0" err="1">
                <a:solidFill>
                  <a:srgbClr val="00B050"/>
                </a:solidFill>
                <a:latin typeface="Calibri" pitchFamily="32" charset="0"/>
                <a:cs typeface="Arial" charset="0"/>
              </a:rPr>
              <a:t>Michel</a:t>
            </a:r>
            <a:r>
              <a:rPr lang="tr-TR" sz="2800" b="1" dirty="0">
                <a:solidFill>
                  <a:srgbClr val="00B050"/>
                </a:solidFill>
                <a:latin typeface="Calibri" pitchFamily="32" charset="0"/>
                <a:cs typeface="Arial" charset="0"/>
              </a:rPr>
              <a:t> </a:t>
            </a:r>
            <a:r>
              <a:rPr lang="tr-TR" sz="2800" b="1" dirty="0" err="1">
                <a:solidFill>
                  <a:srgbClr val="00B050"/>
                </a:solidFill>
                <a:latin typeface="Calibri" pitchFamily="32" charset="0"/>
                <a:cs typeface="Arial" charset="0"/>
              </a:rPr>
              <a:t>Sadler</a:t>
            </a:r>
            <a:r>
              <a:rPr lang="tr-TR" sz="2800" b="1" dirty="0">
                <a:solidFill>
                  <a:srgbClr val="00B050"/>
                </a:solidFill>
                <a:latin typeface="Calibri" pitchFamily="32" charset="0"/>
                <a:cs typeface="Arial" charset="0"/>
              </a:rPr>
              <a:t> </a:t>
            </a:r>
            <a:r>
              <a:rPr lang="tr-TR" sz="2800" dirty="0">
                <a:solidFill>
                  <a:srgbClr val="000000"/>
                </a:solidFill>
                <a:latin typeface="Calibri" pitchFamily="32" charset="0"/>
                <a:cs typeface="Arial" charset="0"/>
              </a:rPr>
              <a:t>1832 yılında parlamentoya yeni bir yasa önerisi getirmiş ve 1833 yılında </a:t>
            </a:r>
            <a:r>
              <a:rPr lang="tr-TR" sz="2800" b="1" dirty="0">
                <a:solidFill>
                  <a:srgbClr val="0070C0"/>
                </a:solidFill>
                <a:latin typeface="Calibri" pitchFamily="32" charset="0"/>
                <a:cs typeface="Arial" charset="0"/>
              </a:rPr>
              <a:t>“Fabrikalar Yasası” </a:t>
            </a:r>
            <a:r>
              <a:rPr lang="tr-TR" sz="2800" b="1" dirty="0">
                <a:solidFill>
                  <a:srgbClr val="000000"/>
                </a:solidFill>
                <a:latin typeface="Calibri" pitchFamily="32" charset="0"/>
                <a:cs typeface="Arial" charset="0"/>
              </a:rPr>
              <a:t>adı altında yürürlüğe girmesini sağlamıştır.</a:t>
            </a:r>
          </a:p>
          <a:p>
            <a:pPr marL="355600" indent="366713">
              <a:spcBef>
                <a:spcPts val="700"/>
              </a:spcBef>
              <a:buClrTx/>
              <a:buSzPct val="95000"/>
              <a:buFontTx/>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b="1" dirty="0">
              <a:solidFill>
                <a:srgbClr val="000000"/>
              </a:solidFill>
              <a:latin typeface="Calibri" pitchFamily="32" charset="0"/>
              <a:cs typeface="Arial" charset="0"/>
            </a:endParaRPr>
          </a:p>
          <a:p>
            <a:pPr marL="354013" indent="366713">
              <a:spcBef>
                <a:spcPts val="700"/>
              </a:spcBef>
              <a:buClr>
                <a:srgbClr val="0BD0D9"/>
              </a:buClr>
              <a:buSzPct val="95000"/>
              <a:buFont typeface="Wingdings 2" pitchFamily="16" charset="2"/>
              <a:buChar char=""/>
              <a:tabLst>
                <a:tab pos="993775" algn="l"/>
                <a:tab pos="1908175" algn="l"/>
                <a:tab pos="2822575" algn="l"/>
                <a:tab pos="3736975" algn="l"/>
                <a:tab pos="4651375" algn="l"/>
                <a:tab pos="5565775" algn="l"/>
                <a:tab pos="6480175" algn="l"/>
                <a:tab pos="7394575" algn="l"/>
                <a:tab pos="8308975" algn="l"/>
                <a:tab pos="9223375" algn="l"/>
                <a:tab pos="10137775" algn="l"/>
              </a:tabLst>
              <a:defRPr/>
            </a:pPr>
            <a:r>
              <a:rPr lang="tr-TR" sz="2800" dirty="0">
                <a:solidFill>
                  <a:srgbClr val="000000"/>
                </a:solidFill>
                <a:latin typeface="Calibri" pitchFamily="32" charset="0"/>
                <a:cs typeface="Arial" charset="0"/>
              </a:rPr>
              <a:t>Bu yasa ile fabrikaların denetimi için müfettiş atanması zorunlu kılınmış, 9 yaşın altındaki çocukların işe alınması ve 18 yaşından küçüklerin ise 12 saatten fazla çalıştırılmaları yasaklanmıştır.</a:t>
            </a:r>
          </a:p>
          <a:p>
            <a:pPr marL="354013" indent="366713">
              <a:spcBef>
                <a:spcPts val="700"/>
              </a:spcBef>
              <a:buClr>
                <a:srgbClr val="0BD0D9"/>
              </a:buClr>
              <a:buSzPct val="95000"/>
              <a:buFont typeface="Wingdings 2" pitchFamily="16" charset="2"/>
              <a:buNone/>
              <a:tabLst>
                <a:tab pos="993775" algn="l"/>
                <a:tab pos="1908175" algn="l"/>
                <a:tab pos="2822575" algn="l"/>
                <a:tab pos="3736975" algn="l"/>
                <a:tab pos="4651375" algn="l"/>
                <a:tab pos="5565775" algn="l"/>
                <a:tab pos="6480175" algn="l"/>
                <a:tab pos="7394575" algn="l"/>
                <a:tab pos="8308975" algn="l"/>
                <a:tab pos="9223375" algn="l"/>
                <a:tab pos="10137775" algn="l"/>
              </a:tabLst>
              <a:defRPr/>
            </a:pPr>
            <a:endParaRPr lang="tr-TR" sz="2800" dirty="0">
              <a:solidFill>
                <a:srgbClr val="000000"/>
              </a:solidFill>
              <a:latin typeface="Calibri"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714375"/>
            <a:ext cx="8229600" cy="5610225"/>
          </a:xfrm>
          <a:prstGeom prst="rect">
            <a:avLst/>
          </a:prstGeom>
          <a:noFill/>
          <a:ln w="9525">
            <a:noFill/>
            <a:round/>
            <a:headEnd/>
            <a:tailEnd/>
          </a:ln>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err="1">
                <a:solidFill>
                  <a:srgbClr val="000000"/>
                </a:solidFill>
              </a:rPr>
              <a:t>Ükemizde</a:t>
            </a:r>
            <a:r>
              <a:rPr lang="tr-TR" sz="2800" dirty="0">
                <a:solidFill>
                  <a:srgbClr val="000000"/>
                </a:solidFill>
              </a:rPr>
              <a:t> ise Sosyal Güvenlik Kurumu (SGK) verilerine göre, 2014 yılında 221.336 iş kazası meydana gelirken, 1.626 işçi hayatını kaybetti.</a:t>
            </a: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800" dirty="0">
              <a:solidFill>
                <a:srgbClr val="000000"/>
              </a:solidFill>
            </a:endParaRP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00"/>
                </a:solidFill>
              </a:rPr>
              <a:t>İş kazaları ve meslek hastalıklarının dünya ekonomisine maliyeti ise dünyanın </a:t>
            </a:r>
            <a:r>
              <a:rPr lang="tr-TR" sz="2800" dirty="0">
                <a:solidFill>
                  <a:srgbClr val="FF0000"/>
                </a:solidFill>
              </a:rPr>
              <a:t>Gayri Safi Milli Hasılası’nın yaklaşık yüzde 4’ü</a:t>
            </a:r>
            <a:r>
              <a:rPr lang="tr-TR" sz="2800" dirty="0">
                <a:solidFill>
                  <a:srgbClr val="000000"/>
                </a:solidFill>
              </a:rPr>
              <a:t>, yani 1 milyar 250 milyon dolarlık bir ekonomik büyüklüğe tekabül ediyor. </a:t>
            </a:r>
          </a:p>
        </p:txBody>
      </p:sp>
      <p:pic>
        <p:nvPicPr>
          <p:cNvPr id="250882" name="Picture 2" descr="iş kazası fotoğrafları ile ilgili görsel sonucu"/>
          <p:cNvPicPr>
            <a:picLocks noChangeAspect="1" noChangeArrowheads="1"/>
          </p:cNvPicPr>
          <p:nvPr/>
        </p:nvPicPr>
        <p:blipFill>
          <a:blip r:embed="rId3" cstate="print"/>
          <a:srcRect/>
          <a:stretch>
            <a:fillRect/>
          </a:stretch>
        </p:blipFill>
        <p:spPr bwMode="auto">
          <a:xfrm>
            <a:off x="5786446" y="4857760"/>
            <a:ext cx="2524114" cy="142874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3 Dikdörtgen"/>
          <p:cNvSpPr>
            <a:spLocks noChangeArrowheads="1"/>
          </p:cNvSpPr>
          <p:nvPr/>
        </p:nvSpPr>
        <p:spPr bwMode="auto">
          <a:xfrm>
            <a:off x="928688" y="1357313"/>
            <a:ext cx="7500937" cy="3970337"/>
          </a:xfrm>
          <a:prstGeom prst="rect">
            <a:avLst/>
          </a:prstGeom>
          <a:noFill/>
          <a:ln w="9525">
            <a:noFill/>
            <a:miter lim="800000"/>
            <a:headEnd/>
            <a:tailEnd/>
          </a:ln>
        </p:spPr>
        <p:txBody>
          <a:bodyPr>
            <a:spAutoFit/>
          </a:bodyPr>
          <a:lstStyle/>
          <a:p>
            <a:pPr>
              <a:buClrTx/>
              <a:buFont typeface="Wingdings"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rPr>
              <a:t> 1842 yılında yapılan başka bir yasal düzenleme ile de kadınların ve 10 yaşından küçük çocukların maden ocaklarında çalıştırılmaları yasaklanmıştır.</a:t>
            </a:r>
          </a:p>
          <a:p>
            <a:pPr>
              <a:buClrTx/>
              <a:buFont typeface="Wingdings"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dirty="0">
              <a:solidFill>
                <a:srgbClr val="000000"/>
              </a:solidFill>
            </a:endParaRPr>
          </a:p>
          <a:p>
            <a:pPr>
              <a:buClrTx/>
              <a:buFont typeface="Wingdings"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rPr>
              <a:t> 1844 yılında ise iş yerlerindeki hekimlerin sorumlulukları genişletilerek sağlık açısından tehlikeli yerlerde çalışanların sağlık kontrolleri de bu hekimlerin görevleri arasına alınmıştır.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428596" y="1214422"/>
            <a:ext cx="8215370" cy="3510834"/>
          </a:xfrm>
          <a:prstGeom prst="rect">
            <a:avLst/>
          </a:prstGeom>
          <a:no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dirty="0">
              <a:solidFill>
                <a:srgbClr val="000000"/>
              </a:solidFill>
            </a:endParaRPr>
          </a:p>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rPr>
              <a:t> </a:t>
            </a:r>
          </a:p>
          <a:p>
            <a:pPr>
              <a:buClrTx/>
              <a:buFont typeface="Wingdings"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rPr>
              <a:t>1895 yılında ise bazı tehlikeli meslek hastalıklarının bildirimi zorunlu hale getirilmiştir.    Bu gelişmeler sonucunda ünlü İngiliz iş  hekimi </a:t>
            </a:r>
            <a:r>
              <a:rPr lang="tr-TR" sz="2800" b="1" dirty="0">
                <a:solidFill>
                  <a:srgbClr val="000000"/>
                </a:solidFill>
              </a:rPr>
              <a:t>Thomas </a:t>
            </a:r>
            <a:r>
              <a:rPr lang="tr-TR" sz="2800" b="1" dirty="0" err="1">
                <a:solidFill>
                  <a:srgbClr val="000000"/>
                </a:solidFill>
              </a:rPr>
              <a:t>Morison</a:t>
            </a:r>
            <a:r>
              <a:rPr lang="tr-TR" sz="2800" b="1" dirty="0">
                <a:solidFill>
                  <a:srgbClr val="000000"/>
                </a:solidFill>
              </a:rPr>
              <a:t> </a:t>
            </a:r>
            <a:r>
              <a:rPr lang="tr-TR" sz="2800" b="1" dirty="0" err="1">
                <a:solidFill>
                  <a:srgbClr val="000000"/>
                </a:solidFill>
              </a:rPr>
              <a:t>Legge</a:t>
            </a:r>
            <a:r>
              <a:rPr lang="tr-TR" sz="2800" b="1" dirty="0">
                <a:solidFill>
                  <a:srgbClr val="000000"/>
                </a:solidFill>
              </a:rPr>
              <a:t> ilk hekim iş güvenliği müfettişi </a:t>
            </a:r>
            <a:r>
              <a:rPr lang="tr-TR" sz="2800" dirty="0">
                <a:solidFill>
                  <a:srgbClr val="000000"/>
                </a:solidFill>
              </a:rPr>
              <a:t>olarak atanmıştır.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3 Dikdörtgen"/>
          <p:cNvSpPr>
            <a:spLocks noChangeArrowheads="1"/>
          </p:cNvSpPr>
          <p:nvPr/>
        </p:nvSpPr>
        <p:spPr bwMode="auto">
          <a:xfrm>
            <a:off x="785813" y="1000125"/>
            <a:ext cx="7858125" cy="5262563"/>
          </a:xfrm>
          <a:prstGeom prst="rect">
            <a:avLst/>
          </a:prstGeom>
          <a:noFill/>
          <a:ln w="9525">
            <a:noFill/>
            <a:miter lim="800000"/>
            <a:headEnd/>
            <a:tailEnd/>
          </a:ln>
        </p:spPr>
        <p:txBody>
          <a:bodyPr>
            <a:spAutoFit/>
          </a:bodyPr>
          <a:lstStyle/>
          <a:p>
            <a:r>
              <a:rPr lang="tr-TR" sz="2800" dirty="0">
                <a:solidFill>
                  <a:schemeClr val="tx1"/>
                </a:solidFill>
              </a:rPr>
              <a:t>    Kömür ocaklarındaki çalışma koşullarının ağırlığı ve çok sayıda işçinin akciğer hastalıklarına yakalanması üretimde düşmelere neden olmuştur. Üretimi artırmak amacıyla </a:t>
            </a:r>
            <a:r>
              <a:rPr lang="tr-TR" sz="2800" dirty="0">
                <a:solidFill>
                  <a:srgbClr val="FF0000"/>
                </a:solidFill>
              </a:rPr>
              <a:t>1865 yılında Madeni Hümayun Nazırı Dilaver Paşa </a:t>
            </a:r>
            <a:r>
              <a:rPr lang="tr-TR" sz="2800" dirty="0">
                <a:solidFill>
                  <a:schemeClr val="tx1"/>
                </a:solidFill>
              </a:rPr>
              <a:t>tarafından bir tüzük hazırlanmıştır.</a:t>
            </a:r>
          </a:p>
          <a:p>
            <a:r>
              <a:rPr lang="tr-TR" sz="2800" dirty="0"/>
              <a:t>       </a:t>
            </a:r>
            <a:r>
              <a:rPr lang="tr-TR" sz="2800" dirty="0">
                <a:solidFill>
                  <a:schemeClr val="tx1"/>
                </a:solidFill>
              </a:rPr>
              <a:t>Ancak padişah tarafından </a:t>
            </a:r>
            <a:r>
              <a:rPr lang="tr-TR" sz="2800" dirty="0">
                <a:solidFill>
                  <a:srgbClr val="FF0000"/>
                </a:solidFill>
              </a:rPr>
              <a:t>onaylanmadığı için </a:t>
            </a:r>
            <a:r>
              <a:rPr lang="tr-TR" sz="2800" dirty="0">
                <a:solidFill>
                  <a:schemeClr val="tx1"/>
                </a:solidFill>
              </a:rPr>
              <a:t>bir tüzük niteliği kazanamamış olan </a:t>
            </a:r>
            <a:r>
              <a:rPr lang="tr-TR" sz="2800" dirty="0">
                <a:solidFill>
                  <a:srgbClr val="FF0000"/>
                </a:solidFill>
              </a:rPr>
              <a:t>Dilaver Paşa Nizamnamesi,</a:t>
            </a:r>
            <a:r>
              <a:rPr lang="tr-TR" sz="2800" dirty="0">
                <a:solidFill>
                  <a:schemeClr val="tx1"/>
                </a:solidFill>
              </a:rPr>
              <a:t> çalışma koşullarına ilişkin olarak getirdiği düzenlemeler yanında, madende </a:t>
            </a:r>
            <a:r>
              <a:rPr lang="tr-TR" sz="2800" b="1" dirty="0">
                <a:solidFill>
                  <a:srgbClr val="0070C0"/>
                </a:solidFill>
              </a:rPr>
              <a:t>bir hekim</a:t>
            </a:r>
            <a:r>
              <a:rPr lang="tr-TR" sz="2800" dirty="0">
                <a:solidFill>
                  <a:schemeClr val="tx1"/>
                </a:solidFill>
              </a:rPr>
              <a:t> bulundurulmasını da hükme bağlamış</a:t>
            </a:r>
            <a:r>
              <a:rPr lang="tr-TR" sz="2800" dirty="0"/>
              <a:t>tır.</a:t>
            </a:r>
            <a:endParaRPr lang="tr-TR" sz="2800"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3 Dikdörtgen"/>
          <p:cNvSpPr>
            <a:spLocks noChangeArrowheads="1"/>
          </p:cNvSpPr>
          <p:nvPr/>
        </p:nvSpPr>
        <p:spPr bwMode="auto">
          <a:xfrm>
            <a:off x="571500" y="1857375"/>
            <a:ext cx="8215313" cy="2678113"/>
          </a:xfrm>
          <a:prstGeom prst="rect">
            <a:avLst/>
          </a:prstGeom>
          <a:noFill/>
          <a:ln w="9525">
            <a:noFill/>
            <a:miter lim="800000"/>
            <a:headEnd/>
            <a:tailEnd/>
          </a:ln>
        </p:spPr>
        <p:txBody>
          <a:bodyPr>
            <a:spAutoFit/>
          </a:bodyPr>
          <a:lstStyle/>
          <a:p>
            <a:r>
              <a:rPr lang="tr-TR" sz="2800">
                <a:solidFill>
                  <a:schemeClr val="tx1"/>
                </a:solidFill>
              </a:rPr>
              <a:t>Kömür madenlerinde çok sık görülen iş kazalarına ilişkin olarak ise bir hüküm getirilmemiştir. </a:t>
            </a:r>
            <a:r>
              <a:rPr lang="tr-TR" sz="2800">
                <a:solidFill>
                  <a:srgbClr val="FF0000"/>
                </a:solidFill>
              </a:rPr>
              <a:t>100 maddeden oluşan Dilaver Paşa Nizamnamesi daha çok üretimin artırılmasına</a:t>
            </a:r>
            <a:r>
              <a:rPr lang="tr-TR" sz="2800">
                <a:solidFill>
                  <a:schemeClr val="tx1"/>
                </a:solidFill>
              </a:rPr>
              <a:t> yönelik olmasına karşın, iş sağlığı ve güvenliği ile ilgili </a:t>
            </a:r>
            <a:r>
              <a:rPr lang="tr-TR" sz="2800">
                <a:solidFill>
                  <a:srgbClr val="FF0000"/>
                </a:solidFill>
              </a:rPr>
              <a:t>ilk yasal belge olması </a:t>
            </a:r>
            <a:r>
              <a:rPr lang="tr-TR" sz="2800">
                <a:solidFill>
                  <a:schemeClr val="tx1"/>
                </a:solidFill>
              </a:rPr>
              <a:t>açısından önemlidir.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3 Dikdörtgen"/>
          <p:cNvSpPr>
            <a:spLocks noChangeArrowheads="1"/>
          </p:cNvSpPr>
          <p:nvPr/>
        </p:nvSpPr>
        <p:spPr bwMode="auto">
          <a:xfrm>
            <a:off x="714375" y="2000250"/>
            <a:ext cx="7643813" cy="1816100"/>
          </a:xfrm>
          <a:prstGeom prst="rect">
            <a:avLst/>
          </a:prstGeom>
          <a:noFill/>
          <a:ln w="9525">
            <a:noFill/>
            <a:miter lim="800000"/>
            <a:headEnd/>
            <a:tailEnd/>
          </a:ln>
        </p:spPr>
        <p:txBody>
          <a:bodyPr>
            <a:spAutoFit/>
          </a:bodyPr>
          <a:lstStyle/>
          <a:p>
            <a:r>
              <a:rPr lang="tr-TR" sz="2800" dirty="0">
                <a:solidFill>
                  <a:schemeClr val="tx1"/>
                </a:solidFill>
              </a:rPr>
              <a:t>Tanzimat‟tan sonraki ikinci önemli belge olan </a:t>
            </a:r>
            <a:r>
              <a:rPr lang="tr-TR" sz="2800" b="1" dirty="0" err="1">
                <a:solidFill>
                  <a:srgbClr val="0070C0"/>
                </a:solidFill>
              </a:rPr>
              <a:t>Maadin</a:t>
            </a:r>
            <a:r>
              <a:rPr lang="tr-TR" sz="2800" b="1" dirty="0">
                <a:solidFill>
                  <a:srgbClr val="0070C0"/>
                </a:solidFill>
              </a:rPr>
              <a:t> Nizamnamesi (1869)</a:t>
            </a:r>
            <a:r>
              <a:rPr lang="tr-TR" sz="2800" dirty="0">
                <a:solidFill>
                  <a:srgbClr val="0070C0"/>
                </a:solidFill>
              </a:rPr>
              <a:t>, </a:t>
            </a:r>
            <a:r>
              <a:rPr lang="tr-TR" sz="2800" dirty="0">
                <a:solidFill>
                  <a:schemeClr val="tx1"/>
                </a:solidFill>
              </a:rPr>
              <a:t>genellikle iş güvenliğini ilgilendiren önemli hükümler getirmiştir.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3 Dikdörtgen"/>
          <p:cNvSpPr>
            <a:spLocks noChangeArrowheads="1"/>
          </p:cNvSpPr>
          <p:nvPr/>
        </p:nvSpPr>
        <p:spPr bwMode="auto">
          <a:xfrm>
            <a:off x="428625" y="1571625"/>
            <a:ext cx="8286750" cy="4400550"/>
          </a:xfrm>
          <a:prstGeom prst="rect">
            <a:avLst/>
          </a:prstGeom>
          <a:noFill/>
          <a:ln w="9525">
            <a:noFill/>
            <a:miter lim="800000"/>
            <a:headEnd/>
            <a:tailEnd/>
          </a:ln>
        </p:spPr>
        <p:txBody>
          <a:bodyPr>
            <a:spAutoFit/>
          </a:bodyPr>
          <a:lstStyle/>
          <a:p>
            <a:pPr algn="ctr"/>
            <a:r>
              <a:rPr lang="tr-TR" sz="2800" dirty="0">
                <a:solidFill>
                  <a:schemeClr val="tx1"/>
                </a:solidFill>
              </a:rPr>
              <a:t>Birinci Büyük Millet Meclisi Dönemi Bu dönemde çalışma yaşamı ile ilgili ilk önlem </a:t>
            </a:r>
            <a:r>
              <a:rPr lang="tr-TR" sz="2800" dirty="0">
                <a:solidFill>
                  <a:srgbClr val="0070C0"/>
                </a:solidFill>
              </a:rPr>
              <a:t>1921 yılında alınmıştır.</a:t>
            </a:r>
            <a:r>
              <a:rPr lang="tr-TR" sz="2800" dirty="0">
                <a:solidFill>
                  <a:srgbClr val="FF0000"/>
                </a:solidFill>
              </a:rPr>
              <a:t> </a:t>
            </a:r>
            <a:r>
              <a:rPr lang="tr-TR" sz="2800" dirty="0">
                <a:solidFill>
                  <a:schemeClr val="tx1"/>
                </a:solidFill>
              </a:rPr>
              <a:t>Bu yıllarda, Bağımsızlık Savaşımızda kullanılan tek enerji kaynağı kömür olduğundan, kömür üretiminin kesintisiz sürdürülebilmesi büyük önem kazanmıştır. Bu sürekliliğin sağlanması amacıyla büyük bir işçi kitlesinin ağır çalışma koşulları içinde </a:t>
            </a:r>
            <a:r>
              <a:rPr lang="tr-TR" sz="2800" dirty="0">
                <a:solidFill>
                  <a:srgbClr val="0070C0"/>
                </a:solidFill>
              </a:rPr>
              <a:t>bulunduğu Zonguldak ve Ereğli Kömür İşletmelerinde</a:t>
            </a:r>
            <a:r>
              <a:rPr lang="tr-TR" sz="2800" dirty="0">
                <a:solidFill>
                  <a:schemeClr val="tx1"/>
                </a:solidFill>
              </a:rPr>
              <a:t> konunun üzerinde önemle durulmuştur. </a:t>
            </a:r>
          </a:p>
        </p:txBody>
      </p:sp>
      <p:sp>
        <p:nvSpPr>
          <p:cNvPr id="5" name="Text Box 1"/>
          <p:cNvSpPr txBox="1">
            <a:spLocks noChangeArrowheads="1"/>
          </p:cNvSpPr>
          <p:nvPr/>
        </p:nvSpPr>
        <p:spPr bwMode="auto">
          <a:xfrm>
            <a:off x="571500" y="500063"/>
            <a:ext cx="8258175" cy="1071562"/>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3600" b="1" dirty="0">
                <a:solidFill>
                  <a:srgbClr val="FF3300"/>
                </a:solidFill>
                <a:effectLst>
                  <a:outerShdw blurRad="38100" dist="38100" dir="2700000" algn="tl">
                    <a:srgbClr val="C0C0C0"/>
                  </a:outerShdw>
                </a:effectLst>
                <a:cs typeface="Arial" charset="0"/>
              </a:rPr>
              <a:t>Cumhuriyet Dönemi</a:t>
            </a:r>
            <a:br>
              <a:rPr lang="tr-TR" sz="3600" b="1" dirty="0">
                <a:solidFill>
                  <a:srgbClr val="FF3300"/>
                </a:solidFill>
                <a:effectLst>
                  <a:outerShdw blurRad="38100" dist="38100" dir="2700000" algn="tl">
                    <a:srgbClr val="C0C0C0"/>
                  </a:outerShdw>
                </a:effectLst>
                <a:cs typeface="Arial" charset="0"/>
              </a:rPr>
            </a:br>
            <a:endParaRPr lang="tr-TR" sz="3600" b="1" dirty="0">
              <a:solidFill>
                <a:srgbClr val="FF3300"/>
              </a:solidFill>
              <a:effectLst>
                <a:outerShdw blurRad="38100" dist="38100" dir="2700000" algn="tl">
                  <a:srgbClr val="C0C0C0"/>
                </a:outerShdw>
              </a:effectLst>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500063" y="357188"/>
            <a:ext cx="8258175" cy="1071562"/>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3600" b="1" dirty="0">
                <a:solidFill>
                  <a:srgbClr val="FF3300"/>
                </a:solidFill>
                <a:effectLst>
                  <a:outerShdw blurRad="38100" dist="38100" dir="2700000" algn="tl">
                    <a:srgbClr val="C0C0C0"/>
                  </a:outerShdw>
                </a:effectLst>
                <a:cs typeface="Arial" charset="0"/>
              </a:rPr>
              <a:t>Cumhuriyet Dönemi</a:t>
            </a:r>
            <a:br>
              <a:rPr lang="tr-TR" sz="3600" b="1" dirty="0">
                <a:solidFill>
                  <a:srgbClr val="FF3300"/>
                </a:solidFill>
                <a:effectLst>
                  <a:outerShdw blurRad="38100" dist="38100" dir="2700000" algn="tl">
                    <a:srgbClr val="C0C0C0"/>
                  </a:outerShdw>
                </a:effectLst>
                <a:cs typeface="Arial" charset="0"/>
              </a:rPr>
            </a:br>
            <a:endParaRPr lang="tr-TR" sz="3600" b="1" dirty="0">
              <a:solidFill>
                <a:srgbClr val="FF3300"/>
              </a:solidFill>
              <a:effectLst>
                <a:outerShdw blurRad="38100" dist="38100" dir="2700000" algn="tl">
                  <a:srgbClr val="C0C0C0"/>
                </a:outerShdw>
              </a:effectLst>
              <a:cs typeface="Arial" charset="0"/>
            </a:endParaRPr>
          </a:p>
        </p:txBody>
      </p:sp>
      <p:sp>
        <p:nvSpPr>
          <p:cNvPr id="61445" name="4 Dikdörtgen"/>
          <p:cNvSpPr>
            <a:spLocks noChangeArrowheads="1"/>
          </p:cNvSpPr>
          <p:nvPr/>
        </p:nvSpPr>
        <p:spPr bwMode="auto">
          <a:xfrm>
            <a:off x="500063" y="1571625"/>
            <a:ext cx="8286750" cy="3540125"/>
          </a:xfrm>
          <a:prstGeom prst="rect">
            <a:avLst/>
          </a:prstGeom>
          <a:noFill/>
          <a:ln w="9525">
            <a:noFill/>
            <a:miter lim="800000"/>
            <a:headEnd/>
            <a:tailEnd/>
          </a:ln>
        </p:spPr>
        <p:txBody>
          <a:bodyPr>
            <a:spAutoFit/>
          </a:bodyPr>
          <a:lstStyle/>
          <a:p>
            <a:pPr algn="ctr"/>
            <a:r>
              <a:rPr lang="tr-TR" sz="2800" dirty="0">
                <a:solidFill>
                  <a:schemeClr val="tx1"/>
                </a:solidFill>
              </a:rPr>
              <a:t>Bu gelişmeler sonucu bu dönemde arka arkaya iki yasa çıkarılmıştır. Bunlardan ilki, </a:t>
            </a:r>
            <a:r>
              <a:rPr lang="tr-TR" sz="2800" b="1" dirty="0">
                <a:solidFill>
                  <a:srgbClr val="0070C0"/>
                </a:solidFill>
              </a:rPr>
              <a:t>Zonguldak ve Ereğli Havzası </a:t>
            </a:r>
            <a:r>
              <a:rPr lang="tr-TR" sz="2800" b="1" dirty="0" err="1">
                <a:solidFill>
                  <a:srgbClr val="0070C0"/>
                </a:solidFill>
              </a:rPr>
              <a:t>Fahmiyesinde</a:t>
            </a:r>
            <a:r>
              <a:rPr lang="tr-TR" sz="2800" b="1" dirty="0">
                <a:solidFill>
                  <a:srgbClr val="0070C0"/>
                </a:solidFill>
              </a:rPr>
              <a:t> Mevcut Kömür Tozlarının Amale </a:t>
            </a:r>
            <a:r>
              <a:rPr lang="tr-TR" sz="2800" b="1" dirty="0" err="1">
                <a:solidFill>
                  <a:srgbClr val="0070C0"/>
                </a:solidFill>
              </a:rPr>
              <a:t>Menafii</a:t>
            </a:r>
            <a:r>
              <a:rPr lang="tr-TR" sz="2800" b="1" dirty="0">
                <a:solidFill>
                  <a:srgbClr val="0070C0"/>
                </a:solidFill>
              </a:rPr>
              <a:t> </a:t>
            </a:r>
            <a:r>
              <a:rPr lang="tr-TR" sz="2800" b="1" dirty="0" err="1">
                <a:solidFill>
                  <a:srgbClr val="0070C0"/>
                </a:solidFill>
              </a:rPr>
              <a:t>Umumiyesine</a:t>
            </a:r>
            <a:r>
              <a:rPr lang="tr-TR" sz="2800" b="1" dirty="0">
                <a:solidFill>
                  <a:srgbClr val="0070C0"/>
                </a:solidFill>
              </a:rPr>
              <a:t> </a:t>
            </a:r>
            <a:r>
              <a:rPr lang="tr-TR" sz="2800" b="1" dirty="0" err="1">
                <a:solidFill>
                  <a:srgbClr val="0070C0"/>
                </a:solidFill>
              </a:rPr>
              <a:t>Füruhtuna</a:t>
            </a:r>
            <a:r>
              <a:rPr lang="tr-TR" sz="2800" b="1" dirty="0">
                <a:solidFill>
                  <a:srgbClr val="0070C0"/>
                </a:solidFill>
              </a:rPr>
              <a:t> dair 28 Nisan 1921 tarih ve 114 sayılı yasadır. </a:t>
            </a:r>
            <a:r>
              <a:rPr lang="tr-TR" sz="2800" dirty="0">
                <a:solidFill>
                  <a:schemeClr val="tx1"/>
                </a:solidFill>
              </a:rPr>
              <a:t>Bu yasayla, kömürden arta kalan kömür tozlarının satılması ile elde edilecek gelirin işçilerin gereksinimleri için ayrılması sağlanmıştır.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500063" y="357188"/>
            <a:ext cx="8258175" cy="1071562"/>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3600" b="1" dirty="0">
                <a:solidFill>
                  <a:srgbClr val="FF3300"/>
                </a:solidFill>
                <a:effectLst>
                  <a:outerShdw blurRad="38100" dist="38100" dir="2700000" algn="tl">
                    <a:srgbClr val="C0C0C0"/>
                  </a:outerShdw>
                </a:effectLst>
                <a:cs typeface="Arial" charset="0"/>
              </a:rPr>
              <a:t>Cumhuriyet Dönemi</a:t>
            </a:r>
            <a:br>
              <a:rPr lang="tr-TR" sz="3600" b="1" dirty="0">
                <a:solidFill>
                  <a:srgbClr val="FF3300"/>
                </a:solidFill>
                <a:effectLst>
                  <a:outerShdw blurRad="38100" dist="38100" dir="2700000" algn="tl">
                    <a:srgbClr val="C0C0C0"/>
                  </a:outerShdw>
                </a:effectLst>
                <a:cs typeface="Arial" charset="0"/>
              </a:rPr>
            </a:br>
            <a:endParaRPr lang="tr-TR" sz="3600" b="1" dirty="0">
              <a:solidFill>
                <a:srgbClr val="FF3300"/>
              </a:solidFill>
              <a:effectLst>
                <a:outerShdw blurRad="38100" dist="38100" dir="2700000" algn="tl">
                  <a:srgbClr val="C0C0C0"/>
                </a:outerShdw>
              </a:effectLst>
              <a:cs typeface="Arial" charset="0"/>
            </a:endParaRPr>
          </a:p>
        </p:txBody>
      </p:sp>
      <p:sp>
        <p:nvSpPr>
          <p:cNvPr id="62469" name="4 Dikdörtgen"/>
          <p:cNvSpPr>
            <a:spLocks noChangeArrowheads="1"/>
          </p:cNvSpPr>
          <p:nvPr/>
        </p:nvSpPr>
        <p:spPr bwMode="auto">
          <a:xfrm>
            <a:off x="357188" y="1785938"/>
            <a:ext cx="8572500" cy="3970318"/>
          </a:xfrm>
          <a:prstGeom prst="rect">
            <a:avLst/>
          </a:prstGeom>
          <a:noFill/>
          <a:ln w="9525">
            <a:noFill/>
            <a:miter lim="800000"/>
            <a:headEnd/>
            <a:tailEnd/>
          </a:ln>
        </p:spPr>
        <p:txBody>
          <a:bodyPr>
            <a:spAutoFit/>
          </a:bodyPr>
          <a:lstStyle/>
          <a:p>
            <a:pPr algn="ctr"/>
            <a:r>
              <a:rPr lang="tr-TR" sz="2800" dirty="0">
                <a:solidFill>
                  <a:schemeClr val="tx1"/>
                </a:solidFill>
              </a:rPr>
              <a:t>Bu dönemde çıkarılan </a:t>
            </a:r>
            <a:r>
              <a:rPr lang="tr-TR" sz="2800" b="1" dirty="0">
                <a:solidFill>
                  <a:srgbClr val="FF0000"/>
                </a:solidFill>
              </a:rPr>
              <a:t>ikinci yasa, Ereğli </a:t>
            </a:r>
            <a:r>
              <a:rPr lang="tr-TR" sz="2800" b="1" dirty="0" err="1">
                <a:solidFill>
                  <a:srgbClr val="FF0000"/>
                </a:solidFill>
              </a:rPr>
              <a:t>Havzai</a:t>
            </a:r>
            <a:r>
              <a:rPr lang="tr-TR" sz="2800" b="1" dirty="0">
                <a:solidFill>
                  <a:srgbClr val="FF0000"/>
                </a:solidFill>
              </a:rPr>
              <a:t> </a:t>
            </a:r>
            <a:r>
              <a:rPr lang="tr-TR" sz="2800" b="1" dirty="0" err="1">
                <a:solidFill>
                  <a:srgbClr val="FF0000"/>
                </a:solidFill>
              </a:rPr>
              <a:t>Fahmiyesi</a:t>
            </a:r>
            <a:r>
              <a:rPr lang="tr-TR" sz="2800" b="1" dirty="0">
                <a:solidFill>
                  <a:srgbClr val="FF0000"/>
                </a:solidFill>
              </a:rPr>
              <a:t> Maden Amelesinin Hukukuna Müteallik 10 Eylül 1921 tarih ve 151 sayılı yasadır</a:t>
            </a:r>
            <a:r>
              <a:rPr lang="tr-TR" sz="2800" dirty="0">
                <a:solidFill>
                  <a:schemeClr val="tx1"/>
                </a:solidFill>
              </a:rPr>
              <a:t>. </a:t>
            </a:r>
            <a:r>
              <a:rPr lang="tr-TR" sz="2800" b="1" dirty="0">
                <a:solidFill>
                  <a:srgbClr val="00B050"/>
                </a:solidFill>
              </a:rPr>
              <a:t>Bu yasa ile kömür işçilerinin çalışma koşullarının düzeltilmesine yönelik hükümler getirilmiştir.</a:t>
            </a:r>
          </a:p>
          <a:p>
            <a:pPr algn="ctr"/>
            <a:r>
              <a:rPr lang="tr-TR" sz="2800" dirty="0">
                <a:solidFill>
                  <a:schemeClr val="tx1"/>
                </a:solidFill>
              </a:rPr>
              <a:t> Ayrıca bu yasa ile </a:t>
            </a:r>
            <a:r>
              <a:rPr lang="tr-TR" sz="2800" b="1" dirty="0">
                <a:solidFill>
                  <a:srgbClr val="0070C0"/>
                </a:solidFill>
              </a:rPr>
              <a:t>İhtiyat ve Teavün (yardımlaşma) Sandığı </a:t>
            </a:r>
            <a:r>
              <a:rPr lang="tr-TR" sz="2800" dirty="0">
                <a:solidFill>
                  <a:schemeClr val="tx1"/>
                </a:solidFill>
              </a:rPr>
              <a:t>adıyla yardımlaşma sandıkları kurulmasını ve bunların </a:t>
            </a:r>
            <a:r>
              <a:rPr lang="tr-TR" sz="2800" b="1" dirty="0">
                <a:solidFill>
                  <a:srgbClr val="0070C0"/>
                </a:solidFill>
              </a:rPr>
              <a:t>Amele Birliği </a:t>
            </a:r>
            <a:r>
              <a:rPr lang="tr-TR" sz="2800" dirty="0">
                <a:solidFill>
                  <a:schemeClr val="tx1"/>
                </a:solidFill>
              </a:rPr>
              <a:t>içinde birleştirilmesi öngörülmüştür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3 Dikdörtgen"/>
          <p:cNvSpPr>
            <a:spLocks noChangeArrowheads="1"/>
          </p:cNvSpPr>
          <p:nvPr/>
        </p:nvSpPr>
        <p:spPr bwMode="auto">
          <a:xfrm>
            <a:off x="142844" y="1643050"/>
            <a:ext cx="8643937" cy="3970338"/>
          </a:xfrm>
          <a:prstGeom prst="rect">
            <a:avLst/>
          </a:prstGeom>
          <a:noFill/>
          <a:ln w="9525">
            <a:noFill/>
            <a:miter lim="800000"/>
            <a:headEnd/>
            <a:tailEnd/>
          </a:ln>
        </p:spPr>
        <p:txBody>
          <a:bodyPr>
            <a:spAutoFit/>
          </a:bodyPr>
          <a:lstStyle/>
          <a:p>
            <a:pPr algn="ctr"/>
            <a:endParaRPr lang="tr-TR" sz="2800" dirty="0">
              <a:solidFill>
                <a:schemeClr val="tx1"/>
              </a:solidFill>
            </a:endParaRPr>
          </a:p>
          <a:p>
            <a:pPr algn="ctr"/>
            <a:r>
              <a:rPr lang="tr-TR" sz="2800" dirty="0">
                <a:solidFill>
                  <a:schemeClr val="tx1"/>
                </a:solidFill>
              </a:rPr>
              <a:t>Sanayileşmede sağlanan gelişmelerin yarattığı sorunların giderilmesi amacıyla Cumhuriyet döneminde iş sağlığı ve güvenliği ile ilgili pek çok yasa, tüzük, yönetmelik çıkarılmıştır</a:t>
            </a:r>
            <a:r>
              <a:rPr lang="tr-TR" sz="2800" dirty="0">
                <a:solidFill>
                  <a:srgbClr val="FF0000"/>
                </a:solidFill>
              </a:rPr>
              <a:t>. </a:t>
            </a:r>
            <a:r>
              <a:rPr lang="tr-TR" sz="2800" dirty="0">
                <a:solidFill>
                  <a:srgbClr val="0070C0"/>
                </a:solidFill>
              </a:rPr>
              <a:t>Cumhuriyetin ilanından sonra ilk yasal düzenleme 2 Ocak 1924 tarih ve 394 sayılı Hafta Tatili Yasası olmuştur. </a:t>
            </a:r>
            <a:r>
              <a:rPr lang="tr-TR" sz="2800" dirty="0">
                <a:solidFill>
                  <a:schemeClr val="tx1"/>
                </a:solidFill>
              </a:rPr>
              <a:t>Bu yasa Cumhuriyet döneminde iş sağlığı ve güvenliği konusundaki ilk olumlu düzenlemelerden birisidir. </a:t>
            </a:r>
          </a:p>
        </p:txBody>
      </p:sp>
      <p:sp>
        <p:nvSpPr>
          <p:cNvPr id="5" name="Text Box 1"/>
          <p:cNvSpPr txBox="1">
            <a:spLocks noChangeArrowheads="1"/>
          </p:cNvSpPr>
          <p:nvPr/>
        </p:nvSpPr>
        <p:spPr bwMode="auto">
          <a:xfrm>
            <a:off x="500063" y="357188"/>
            <a:ext cx="8258175" cy="1071562"/>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3600" b="1" dirty="0">
                <a:solidFill>
                  <a:srgbClr val="FF3300"/>
                </a:solidFill>
                <a:effectLst>
                  <a:outerShdw blurRad="38100" dist="38100" dir="2700000" algn="tl">
                    <a:srgbClr val="C0C0C0"/>
                  </a:outerShdw>
                </a:effectLst>
                <a:cs typeface="Arial" charset="0"/>
              </a:rPr>
              <a:t>Cumhuriyet Dönemi</a:t>
            </a:r>
            <a:br>
              <a:rPr lang="tr-TR" sz="3600" b="1" dirty="0">
                <a:solidFill>
                  <a:srgbClr val="FF3300"/>
                </a:solidFill>
                <a:effectLst>
                  <a:outerShdw blurRad="38100" dist="38100" dir="2700000" algn="tl">
                    <a:srgbClr val="C0C0C0"/>
                  </a:outerShdw>
                </a:effectLst>
                <a:cs typeface="Arial" charset="0"/>
              </a:rPr>
            </a:br>
            <a:endParaRPr lang="tr-TR" sz="3600" b="1" dirty="0">
              <a:solidFill>
                <a:srgbClr val="FF3300"/>
              </a:solidFill>
              <a:effectLst>
                <a:outerShdw blurRad="38100" dist="38100" dir="2700000" algn="tl">
                  <a:srgbClr val="C0C0C0"/>
                </a:outerShdw>
              </a:effectLst>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457200" y="214313"/>
            <a:ext cx="8258175" cy="1071562"/>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3600" b="1" dirty="0">
                <a:solidFill>
                  <a:srgbClr val="FF3300"/>
                </a:solidFill>
                <a:effectLst>
                  <a:outerShdw blurRad="38100" dist="38100" dir="2700000" algn="tl">
                    <a:srgbClr val="C0C0C0"/>
                  </a:outerShdw>
                </a:effectLst>
                <a:cs typeface="Arial" charset="0"/>
              </a:rPr>
              <a:t>Cumhuriyet Dönemi</a:t>
            </a:r>
            <a:br>
              <a:rPr lang="tr-TR" sz="3600" b="1" dirty="0">
                <a:solidFill>
                  <a:srgbClr val="FF3300"/>
                </a:solidFill>
                <a:effectLst>
                  <a:outerShdw blurRad="38100" dist="38100" dir="2700000" algn="tl">
                    <a:srgbClr val="C0C0C0"/>
                  </a:outerShdw>
                </a:effectLst>
                <a:cs typeface="Arial" charset="0"/>
              </a:rPr>
            </a:br>
            <a:endParaRPr lang="tr-TR" sz="3600" b="1" dirty="0">
              <a:solidFill>
                <a:srgbClr val="FF3300"/>
              </a:solidFill>
              <a:effectLst>
                <a:outerShdw blurRad="38100" dist="38100" dir="2700000" algn="tl">
                  <a:srgbClr val="C0C0C0"/>
                </a:outerShdw>
              </a:effectLst>
              <a:cs typeface="Arial" charset="0"/>
            </a:endParaRPr>
          </a:p>
        </p:txBody>
      </p:sp>
      <p:sp>
        <p:nvSpPr>
          <p:cNvPr id="64516" name="Text Box 3"/>
          <p:cNvSpPr txBox="1">
            <a:spLocks noChangeArrowheads="1"/>
          </p:cNvSpPr>
          <p:nvPr/>
        </p:nvSpPr>
        <p:spPr bwMode="auto">
          <a:xfrm>
            <a:off x="214313" y="857250"/>
            <a:ext cx="8429625" cy="4803998"/>
          </a:xfrm>
          <a:prstGeom prst="rect">
            <a:avLst/>
          </a:prstGeom>
          <a:noFill/>
          <a:ln w="9525">
            <a:noFill/>
            <a:round/>
            <a:headEnd/>
            <a:tailEnd/>
          </a:ln>
        </p:spPr>
        <p:txBody>
          <a:bodyPr/>
          <a:lstStyle/>
          <a:p>
            <a:pPr marL="363538" indent="-282575" algn="just">
              <a:lnSpc>
                <a:spcPct val="80000"/>
              </a:lnSpc>
              <a:spcBef>
                <a:spcPts val="600"/>
              </a:spcBef>
              <a:buClr>
                <a:srgbClr val="FF0000"/>
              </a:buClr>
              <a:buSzPct val="80000"/>
              <a:buFont typeface="Wingdings" charset="2"/>
              <a:buChar char=""/>
              <a:tabLst>
                <a:tab pos="1003300" algn="l"/>
                <a:tab pos="1917700" algn="l"/>
                <a:tab pos="2832100" algn="l"/>
                <a:tab pos="3746500" algn="l"/>
                <a:tab pos="4660900" algn="l"/>
                <a:tab pos="5575300" algn="l"/>
                <a:tab pos="6489700" algn="l"/>
                <a:tab pos="7404100" algn="l"/>
                <a:tab pos="8318500" algn="l"/>
                <a:tab pos="9232900" algn="l"/>
                <a:tab pos="10147300" algn="l"/>
              </a:tabLst>
            </a:pPr>
            <a:endParaRPr lang="tr-TR" sz="2800" b="1" dirty="0">
              <a:solidFill>
                <a:srgbClr val="0070C0"/>
              </a:solidFill>
            </a:endParaRPr>
          </a:p>
          <a:p>
            <a:pPr marL="363538" indent="-282575" algn="just">
              <a:lnSpc>
                <a:spcPct val="80000"/>
              </a:lnSpc>
              <a:spcBef>
                <a:spcPts val="600"/>
              </a:spcBef>
              <a:buClr>
                <a:srgbClr val="FF0000"/>
              </a:buClr>
              <a:buSzPct val="80000"/>
              <a:buFont typeface="Wingdings" charset="2"/>
              <a:buChar char=""/>
              <a:tabLst>
                <a:tab pos="1003300" algn="l"/>
                <a:tab pos="1917700" algn="l"/>
                <a:tab pos="2832100" algn="l"/>
                <a:tab pos="3746500" algn="l"/>
                <a:tab pos="4660900" algn="l"/>
                <a:tab pos="5575300" algn="l"/>
                <a:tab pos="6489700" algn="l"/>
                <a:tab pos="7404100" algn="l"/>
                <a:tab pos="8318500" algn="l"/>
                <a:tab pos="9232900" algn="l"/>
                <a:tab pos="10147300" algn="l"/>
              </a:tabLst>
            </a:pPr>
            <a:r>
              <a:rPr lang="tr-TR" sz="2800" b="1" dirty="0">
                <a:solidFill>
                  <a:srgbClr val="0070C0"/>
                </a:solidFill>
              </a:rPr>
              <a:t>1926 Tarihli Borçlar Kanunu:</a:t>
            </a:r>
            <a:r>
              <a:rPr lang="tr-TR" sz="2800" dirty="0">
                <a:solidFill>
                  <a:srgbClr val="0070C0"/>
                </a:solidFill>
              </a:rPr>
              <a:t> </a:t>
            </a:r>
            <a:r>
              <a:rPr lang="tr-TR" sz="2800" dirty="0">
                <a:solidFill>
                  <a:srgbClr val="000000"/>
                </a:solidFill>
              </a:rPr>
              <a:t>İşverenlerin tehlikeli durumla karşı tedbir almasını, sıhhi çalışma mahalleri ve işçilerin yatması bahis mevzuu olması halinde, sıhhi yatacak yer temini hükümlerini getirmiştir.</a:t>
            </a:r>
          </a:p>
          <a:p>
            <a:pPr marL="363538" indent="-282575" algn="just">
              <a:lnSpc>
                <a:spcPct val="80000"/>
              </a:lnSpc>
              <a:spcBef>
                <a:spcPts val="600"/>
              </a:spcBef>
              <a:buClr>
                <a:srgbClr val="FF0000"/>
              </a:buClr>
              <a:buSzPct val="80000"/>
              <a:buFont typeface="Wingdings" charset="2"/>
              <a:buChar char=""/>
              <a:tabLst>
                <a:tab pos="1003300" algn="l"/>
                <a:tab pos="1917700" algn="l"/>
                <a:tab pos="2832100" algn="l"/>
                <a:tab pos="3746500" algn="l"/>
                <a:tab pos="4660900" algn="l"/>
                <a:tab pos="5575300" algn="l"/>
                <a:tab pos="6489700" algn="l"/>
                <a:tab pos="7404100" algn="l"/>
                <a:tab pos="8318500" algn="l"/>
                <a:tab pos="9232900" algn="l"/>
                <a:tab pos="10147300" algn="l"/>
              </a:tabLst>
            </a:pPr>
            <a:r>
              <a:rPr lang="tr-TR" sz="2800" b="1" dirty="0">
                <a:solidFill>
                  <a:srgbClr val="0070C0"/>
                </a:solidFill>
              </a:rPr>
              <a:t>1930 Tarihli Umumi </a:t>
            </a:r>
            <a:r>
              <a:rPr lang="tr-TR" sz="2800" b="1" dirty="0" err="1">
                <a:solidFill>
                  <a:srgbClr val="0070C0"/>
                </a:solidFill>
              </a:rPr>
              <a:t>Hızfzısıhha</a:t>
            </a:r>
            <a:r>
              <a:rPr lang="tr-TR" sz="2800" b="1" dirty="0">
                <a:solidFill>
                  <a:srgbClr val="0070C0"/>
                </a:solidFill>
              </a:rPr>
              <a:t> Kanunu:</a:t>
            </a:r>
            <a:r>
              <a:rPr lang="tr-TR" sz="2800" dirty="0">
                <a:solidFill>
                  <a:srgbClr val="0070C0"/>
                </a:solidFill>
              </a:rPr>
              <a:t> </a:t>
            </a:r>
            <a:r>
              <a:rPr lang="tr-TR" sz="2800" dirty="0">
                <a:solidFill>
                  <a:srgbClr val="000000"/>
                </a:solidFill>
              </a:rPr>
              <a:t>12 yaşından küçük çocukların çalışma yasağı ve gece saat 20’den sonra çalıştırılmasının yasaklanması hükümlerini getirmiştir. 50’den fazla işçi çalıştıran işyerlerine hekim çalıştırma yükümünü getirmiştir.</a:t>
            </a:r>
          </a:p>
          <a:p>
            <a:pPr marL="363538" indent="-282575" algn="just">
              <a:lnSpc>
                <a:spcPct val="80000"/>
              </a:lnSpc>
              <a:spcBef>
                <a:spcPts val="600"/>
              </a:spcBef>
              <a:buClr>
                <a:srgbClr val="FF0000"/>
              </a:buClr>
              <a:buSzPct val="80000"/>
              <a:buFont typeface="Wingdings" charset="2"/>
              <a:buChar char=""/>
              <a:tabLst>
                <a:tab pos="1003300" algn="l"/>
                <a:tab pos="1917700" algn="l"/>
                <a:tab pos="2832100" algn="l"/>
                <a:tab pos="3746500" algn="l"/>
                <a:tab pos="4660900" algn="l"/>
                <a:tab pos="5575300" algn="l"/>
                <a:tab pos="6489700" algn="l"/>
                <a:tab pos="7404100" algn="l"/>
                <a:tab pos="8318500" algn="l"/>
                <a:tab pos="9232900" algn="l"/>
                <a:tab pos="10147300" algn="l"/>
              </a:tabLst>
            </a:pPr>
            <a:r>
              <a:rPr lang="tr-TR" sz="2800" b="1" dirty="0">
                <a:solidFill>
                  <a:srgbClr val="0070C0"/>
                </a:solidFill>
              </a:rPr>
              <a:t>1930 Tarihli Belediyeler Kanunu:</a:t>
            </a:r>
            <a:r>
              <a:rPr lang="tr-TR" sz="2800" dirty="0">
                <a:solidFill>
                  <a:srgbClr val="0070C0"/>
                </a:solidFill>
              </a:rPr>
              <a:t> </a:t>
            </a:r>
            <a:r>
              <a:rPr lang="tr-TR" sz="2800" dirty="0">
                <a:solidFill>
                  <a:srgbClr val="000000"/>
                </a:solidFill>
              </a:rPr>
              <a:t>İşyerlerinin sağlık açısından teftişinin belediyelerce yapılması hükmünü getirmiştir.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1935163"/>
            <a:ext cx="8229600" cy="4389437"/>
          </a:xfrm>
          <a:prstGeom prst="rect">
            <a:avLst/>
          </a:prstGeom>
          <a:noFill/>
          <a:ln w="9525">
            <a:noFill/>
            <a:round/>
            <a:headEnd/>
            <a:tailEnd/>
          </a:ln>
        </p:spPr>
        <p:txBody>
          <a:bodyPr/>
          <a:lstStyle/>
          <a:p>
            <a:pPr marL="271463" indent="-271463" algn="ctr">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00"/>
                </a:solidFill>
              </a:rPr>
              <a:t>İşyerlerinde </a:t>
            </a:r>
            <a:r>
              <a:rPr lang="tr-TR" sz="2800" b="1" dirty="0">
                <a:solidFill>
                  <a:srgbClr val="0070C0"/>
                </a:solidFill>
              </a:rPr>
              <a:t>yeterli sağlık ve güvenlik önlemlerinin alınmaması nedeniyle ortaya çıkan iş kazaları ve meslek hastalıklarının</a:t>
            </a:r>
            <a:r>
              <a:rPr lang="tr-TR" sz="2800" dirty="0">
                <a:solidFill>
                  <a:srgbClr val="000000"/>
                </a:solidFill>
              </a:rPr>
              <a:t>, çalışanların hayatını ve sağlığını doğrudan etkilediği gibi, işletmeler ve ülke ekonomisi için de önemli maliyetler oluşturduğu yukarıdaki verilerden açıkça ortaya çıkıyor.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28625" y="1571625"/>
            <a:ext cx="8501063" cy="5753100"/>
          </a:xfrm>
          <a:prstGeom prst="rect">
            <a:avLst/>
          </a:prstGeom>
          <a:noFill/>
          <a:ln w="9525" cap="flat">
            <a:noFill/>
            <a:round/>
            <a:headEnd/>
            <a:tailEnd/>
          </a:ln>
          <a:effectLst/>
        </p:spPr>
        <p:txBody>
          <a:bodyPr/>
          <a:lstStyle/>
          <a:p>
            <a:pPr marL="352425" indent="363538">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defRPr/>
            </a:pPr>
            <a:r>
              <a:rPr lang="tr-TR" sz="2800" b="1" dirty="0">
                <a:solidFill>
                  <a:srgbClr val="00B050"/>
                </a:solidFill>
                <a:effectLst>
                  <a:outerShdw blurRad="38100" dist="38100" dir="2700000" algn="tl">
                    <a:srgbClr val="C0C0C0"/>
                  </a:outerShdw>
                </a:effectLst>
                <a:cs typeface="Arial" charset="0"/>
              </a:rPr>
              <a:t>1945 Yılında ülkemizde Çalışma Bakanlığı kuruldu,</a:t>
            </a:r>
            <a:r>
              <a:rPr lang="tr-TR" sz="2800" dirty="0">
                <a:solidFill>
                  <a:srgbClr val="000000"/>
                </a:solidFill>
                <a:ea typeface="+mn-ea"/>
                <a:cs typeface="Arial" charset="0"/>
              </a:rPr>
              <a:t> </a:t>
            </a:r>
          </a:p>
          <a:p>
            <a:pPr marL="352425" indent="363538">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defRPr/>
            </a:pPr>
            <a:endParaRPr lang="tr-TR" sz="2800" dirty="0">
              <a:solidFill>
                <a:srgbClr val="000000"/>
              </a:solidFill>
              <a:ea typeface="+mn-ea"/>
              <a:cs typeface="Arial" charset="0"/>
            </a:endParaRPr>
          </a:p>
          <a:p>
            <a:pPr marL="352425" indent="363538">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defRPr/>
            </a:pPr>
            <a:r>
              <a:rPr lang="tr-TR" sz="2800" dirty="0">
                <a:solidFill>
                  <a:srgbClr val="000000"/>
                </a:solidFill>
                <a:ea typeface="+mn-ea"/>
                <a:cs typeface="Arial" charset="0"/>
              </a:rPr>
              <a:t>1964 Yılında ülkemizde İş Sağlığı ve Güvenliği Müfettişliği Örgütü, daha sonra İş Sağlığı ve Güvenliği Merkezi (İSGÜM) kuruldu,</a:t>
            </a:r>
          </a:p>
          <a:p>
            <a:pPr marL="352425" indent="363538">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defRPr/>
            </a:pPr>
            <a:endParaRPr lang="tr-TR" sz="2800" b="1" dirty="0">
              <a:solidFill>
                <a:srgbClr val="00B050"/>
              </a:solidFill>
              <a:effectLst>
                <a:outerShdw blurRad="38100" dist="38100" dir="2700000" algn="tl">
                  <a:srgbClr val="C0C0C0"/>
                </a:outerShdw>
              </a:effectLst>
              <a:cs typeface="Arial" charset="0"/>
            </a:endParaRPr>
          </a:p>
          <a:p>
            <a:pPr marL="352425" indent="363538">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defRPr/>
            </a:pPr>
            <a:endParaRPr lang="tr-TR" sz="2800" b="1" dirty="0">
              <a:solidFill>
                <a:srgbClr val="00B050"/>
              </a:solidFill>
              <a:effectLst>
                <a:outerShdw blurRad="38100" dist="38100" dir="2700000" algn="tl">
                  <a:srgbClr val="C0C0C0"/>
                </a:outerShdw>
              </a:effectLst>
              <a:cs typeface="Arial" charset="0"/>
            </a:endParaRPr>
          </a:p>
          <a:p>
            <a:pPr marL="352425" indent="363538">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defRPr/>
            </a:pPr>
            <a:endParaRPr lang="tr-TR" sz="2800" b="1" dirty="0">
              <a:solidFill>
                <a:srgbClr val="00B050"/>
              </a:solidFill>
              <a:effectLst>
                <a:outerShdw blurRad="38100" dist="38100" dir="2700000" algn="tl">
                  <a:srgbClr val="C0C0C0"/>
                </a:outerShdw>
              </a:effectLst>
              <a:cs typeface="Arial" charset="0"/>
            </a:endParaRPr>
          </a:p>
          <a:p>
            <a:pPr marL="354013" indent="363538">
              <a:spcBef>
                <a:spcPts val="700"/>
              </a:spcBef>
              <a:buClrTx/>
              <a:buSzPct val="95000"/>
              <a:buFontTx/>
              <a:buNone/>
              <a:tabLst>
                <a:tab pos="992188" algn="l"/>
                <a:tab pos="1906588" algn="l"/>
                <a:tab pos="2820988" algn="l"/>
                <a:tab pos="3735388" algn="l"/>
                <a:tab pos="4649788" algn="l"/>
                <a:tab pos="5564188" algn="l"/>
                <a:tab pos="6478588" algn="l"/>
                <a:tab pos="7392988" algn="l"/>
                <a:tab pos="8307388" algn="l"/>
                <a:tab pos="9221788" algn="l"/>
                <a:tab pos="10136188" algn="l"/>
              </a:tabLst>
              <a:defRPr/>
            </a:pPr>
            <a:endParaRPr lang="tr-TR" sz="2800" dirty="0">
              <a:solidFill>
                <a:srgbClr val="000000"/>
              </a:solidFill>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323850" y="333375"/>
            <a:ext cx="8820150" cy="514191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000" dirty="0">
                <a:solidFill>
                  <a:srgbClr val="000000"/>
                </a:solidFill>
              </a:rPr>
              <a:t>	</a:t>
            </a:r>
          </a:p>
          <a:p>
            <a:pPr>
              <a:buClr>
                <a:srgbClr val="00B050"/>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dirty="0">
              <a:solidFill>
                <a:srgbClr val="00B050"/>
              </a:solidFill>
            </a:endParaRPr>
          </a:p>
          <a:p>
            <a:pPr>
              <a:buClr>
                <a:srgbClr val="00B05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b="1" dirty="0">
                <a:solidFill>
                  <a:srgbClr val="00B050"/>
                </a:solidFill>
              </a:rPr>
              <a:t>1964 Yılında ülkemizde 506 sayılı Sosyal Sigortalar Kanunu (SSK) çıkarıldı,</a:t>
            </a:r>
          </a:p>
          <a:p>
            <a:pP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dirty="0">
              <a:solidFill>
                <a:srgbClr val="000000"/>
              </a:solidFill>
            </a:endParaRP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a:solidFill>
                  <a:srgbClr val="000000"/>
                </a:solidFill>
              </a:rPr>
              <a:t>1970’de A.B.D.’de Mesleki Güvenlik ve Sağlık Kanunu (OSHA) çıkarıldı ve daha sonra Ulusal Mesleki Sağlık ve Güvenlik Enstitüsü (NIOSH) ve Amerikan Güvenlik Mühendisleri Derneği kuruldu.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dirty="0">
              <a:solidFill>
                <a:srgbClr val="000000"/>
              </a:solidFill>
            </a:endParaRPr>
          </a:p>
          <a:p>
            <a:pPr>
              <a:buClr>
                <a:srgbClr val="00B050"/>
              </a:buClr>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b="1" dirty="0">
                <a:solidFill>
                  <a:srgbClr val="0070C0"/>
                </a:solidFill>
              </a:rPr>
              <a:t>  1971 Yılında ülkemizde 1475 sayılı İş Kanunu çıkarıldı,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467544" y="1214437"/>
            <a:ext cx="8258175" cy="5643563"/>
          </a:xfrm>
          <a:prstGeom prst="rect">
            <a:avLst/>
          </a:prstGeom>
          <a:noFill/>
          <a:ln w="9525">
            <a:noFill/>
            <a:round/>
            <a:headEnd/>
            <a:tailEnd/>
          </a:ln>
        </p:spPr>
        <p:txBody>
          <a:bodyPr/>
          <a:lstStyle/>
          <a:p>
            <a:pPr marL="352425" indent="363538">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pPr>
            <a:r>
              <a:rPr lang="tr-TR" sz="2800" dirty="0">
                <a:solidFill>
                  <a:srgbClr val="000000"/>
                </a:solidFill>
              </a:rPr>
              <a:t>1980’li yıllardan itibaren de </a:t>
            </a:r>
            <a:r>
              <a:rPr lang="tr-TR" sz="2800" b="1" dirty="0">
                <a:solidFill>
                  <a:srgbClr val="000000"/>
                </a:solidFill>
              </a:rPr>
              <a:t>Avrupa Birliği</a:t>
            </a:r>
            <a:r>
              <a:rPr lang="tr-TR" sz="2800" dirty="0">
                <a:solidFill>
                  <a:srgbClr val="000000"/>
                </a:solidFill>
              </a:rPr>
              <a:t> içerisinde iş sağlığı ve güvenliği ağırlıkla ele alınmaya başlanmış ve  </a:t>
            </a:r>
            <a:r>
              <a:rPr lang="tr-TR" sz="2800" b="1" dirty="0">
                <a:solidFill>
                  <a:srgbClr val="FF0000"/>
                </a:solidFill>
              </a:rPr>
              <a:t>89/391/EEC</a:t>
            </a:r>
            <a:r>
              <a:rPr lang="tr-TR" sz="2800" dirty="0">
                <a:solidFill>
                  <a:srgbClr val="000000"/>
                </a:solidFill>
              </a:rPr>
              <a:t> sayılı </a:t>
            </a:r>
            <a:r>
              <a:rPr lang="tr-TR" sz="2800" b="1" dirty="0">
                <a:solidFill>
                  <a:srgbClr val="FF0000"/>
                </a:solidFill>
              </a:rPr>
              <a:t>İş Sağlığı ve Güvenliği Direktifi</a:t>
            </a:r>
            <a:r>
              <a:rPr lang="tr-TR" sz="2800" dirty="0">
                <a:solidFill>
                  <a:srgbClr val="000000"/>
                </a:solidFill>
              </a:rPr>
              <a:t>, </a:t>
            </a:r>
            <a:r>
              <a:rPr lang="tr-TR" sz="2800" b="1" dirty="0">
                <a:solidFill>
                  <a:srgbClr val="0F6FC6"/>
                </a:solidFill>
              </a:rPr>
              <a:t>İş Sağlığı ve güvenliği alanında çerçeve direktif olarak kabul edilmiş </a:t>
            </a:r>
            <a:r>
              <a:rPr lang="tr-TR" sz="2800" dirty="0">
                <a:solidFill>
                  <a:srgbClr val="000000"/>
                </a:solidFill>
              </a:rPr>
              <a:t>ve daha sonra bu çerçeve direktife dayanarak, çok sayıda bireysel direktif çıkarılmıştır.</a:t>
            </a:r>
          </a:p>
          <a:p>
            <a:pPr marL="352425" indent="363538">
              <a:spcBef>
                <a:spcPts val="700"/>
              </a:spcBef>
              <a:buClr>
                <a:srgbClr val="0BD0D9"/>
              </a:buClr>
              <a:buSzPct val="95000"/>
              <a:buFont typeface="Wingdings 2" pitchFamily="16" charset="2"/>
              <a:buNone/>
              <a:tabLst>
                <a:tab pos="992188" algn="l"/>
                <a:tab pos="1906588" algn="l"/>
                <a:tab pos="2820988" algn="l"/>
                <a:tab pos="3735388" algn="l"/>
                <a:tab pos="4649788" algn="l"/>
                <a:tab pos="5564188" algn="l"/>
                <a:tab pos="6478588" algn="l"/>
                <a:tab pos="7392988" algn="l"/>
                <a:tab pos="8307388" algn="l"/>
                <a:tab pos="9221788" algn="l"/>
                <a:tab pos="10136188" algn="l"/>
              </a:tabLst>
            </a:pPr>
            <a:endParaRPr lang="tr-TR" sz="28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928688" y="1143000"/>
            <a:ext cx="7429500" cy="5181600"/>
          </a:xfrm>
          <a:prstGeom prst="rect">
            <a:avLst/>
          </a:prstGeom>
          <a:noFill/>
          <a:ln w="9525">
            <a:noFill/>
            <a:round/>
            <a:headEnd/>
            <a:tailEnd/>
          </a:ln>
        </p:spPr>
        <p:txBody>
          <a:bodyPr/>
          <a:lstStyle/>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b="1" dirty="0">
                <a:solidFill>
                  <a:srgbClr val="0070C0"/>
                </a:solidFill>
              </a:rPr>
              <a:t>Uluslararası Çalışma Örgütü (ILO) tarafından, </a:t>
            </a:r>
            <a:r>
              <a:rPr lang="tr-TR" sz="2800" dirty="0">
                <a:solidFill>
                  <a:srgbClr val="000000"/>
                </a:solidFill>
              </a:rPr>
              <a:t>1919 yılından bugüne kadar, İş Sağlığı ve güvenliği ile ilgili birçok sözleşme çıkarılmıştır. Bunların önemli bir bölümü de, Türkiye Cumhuriyeti tarafından onaylanarak yürürlüğe konulmuştur.</a:t>
            </a:r>
          </a:p>
          <a:p>
            <a:pPr marL="271463" indent="-271463">
              <a:spcBef>
                <a:spcPts val="7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8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539750" y="476250"/>
            <a:ext cx="6318250" cy="642938"/>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a:solidFill>
                <a:srgbClr val="000000"/>
              </a:solidFill>
              <a:latin typeface="Calibri" pitchFamily="32" charset="0"/>
            </a:endParaRPr>
          </a:p>
        </p:txBody>
      </p:sp>
      <p:sp>
        <p:nvSpPr>
          <p:cNvPr id="65538" name="Rectangle 2"/>
          <p:cNvSpPr>
            <a:spLocks noChangeArrowheads="1"/>
          </p:cNvSpPr>
          <p:nvPr/>
        </p:nvSpPr>
        <p:spPr bwMode="auto">
          <a:xfrm>
            <a:off x="250825" y="1628775"/>
            <a:ext cx="8569325" cy="4056063"/>
          </a:xfrm>
          <a:prstGeom prst="rect">
            <a:avLst/>
          </a:prstGeom>
          <a:noFill/>
          <a:ln w="9525" cap="flat">
            <a:noFill/>
            <a:round/>
            <a:headEnd/>
            <a:tailEnd/>
          </a:ln>
          <a:effectLst/>
        </p:spPr>
        <p:txBody>
          <a:bodyPr lIns="90000" tIns="46800" rIns="90000" bIns="46800">
            <a:spAutoFit/>
          </a:bodyPr>
          <a:lstStyle/>
          <a:p>
            <a:pPr marL="354013" indent="365125">
              <a:buClrTx/>
              <a:buFontTx/>
              <a:buNone/>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pPr>
            <a:endParaRPr lang="tr-TR" dirty="0">
              <a:solidFill>
                <a:srgbClr val="000000"/>
              </a:solidFill>
              <a:latin typeface="Calibri" pitchFamily="32" charset="0"/>
              <a:ea typeface="+mn-ea"/>
              <a:cs typeface="Arial" charset="0"/>
            </a:endParaRPr>
          </a:p>
          <a:p>
            <a:pPr marL="354013" indent="365125">
              <a:buClrTx/>
              <a:buFontTx/>
              <a:buNone/>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pPr>
            <a:endParaRPr lang="tr-TR" dirty="0">
              <a:solidFill>
                <a:srgbClr val="000000"/>
              </a:solidFill>
              <a:latin typeface="Calibri" pitchFamily="32" charset="0"/>
              <a:ea typeface="+mn-ea"/>
              <a:cs typeface="Arial" charset="0"/>
            </a:endParaRPr>
          </a:p>
          <a:p>
            <a:pPr marL="352425" indent="363538">
              <a:buFont typeface="Wingdings" charset="2"/>
              <a:buChar char=""/>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pPr>
            <a:r>
              <a:rPr lang="tr-TR" sz="2800" dirty="0">
                <a:solidFill>
                  <a:srgbClr val="000000"/>
                </a:solidFill>
                <a:latin typeface="Calibri" pitchFamily="32" charset="0"/>
                <a:ea typeface="+mn-ea"/>
                <a:cs typeface="Arial" charset="0"/>
              </a:rPr>
              <a:t>Dünyadaki meslek hastalıkları ve iş kazalarının önlenmesine yönelik çalışmalarda sendikaların katkıları yanında, 1919 yılında faaliyetine başlayan </a:t>
            </a:r>
            <a:r>
              <a:rPr lang="tr-TR" sz="2800" b="1" dirty="0">
                <a:solidFill>
                  <a:srgbClr val="00B050"/>
                </a:solidFill>
                <a:latin typeface="Calibri" pitchFamily="32" charset="0"/>
                <a:ea typeface="+mn-ea"/>
                <a:cs typeface="Arial" charset="0"/>
              </a:rPr>
              <a:t>Uluslararası Çalışma Örgütü (ILO) </a:t>
            </a:r>
            <a:r>
              <a:rPr lang="tr-TR" sz="2800" dirty="0">
                <a:solidFill>
                  <a:srgbClr val="000000"/>
                </a:solidFill>
                <a:latin typeface="Calibri" pitchFamily="32" charset="0"/>
                <a:ea typeface="+mn-ea"/>
                <a:cs typeface="Arial" charset="0"/>
              </a:rPr>
              <a:t>“Milletler Cemiyeti”ne bağlı olarak bu konuda önemli çalışmalar yapmış ve 1946 yılında ise Birleşmiş Milletler ile imzaladığı anlaşma sonucu bir </a:t>
            </a:r>
            <a:r>
              <a:rPr lang="tr-TR" sz="2800" dirty="0">
                <a:solidFill>
                  <a:srgbClr val="FF0000"/>
                </a:solidFill>
                <a:latin typeface="Calibri" pitchFamily="32" charset="0"/>
                <a:ea typeface="+mn-ea"/>
                <a:cs typeface="Arial" charset="0"/>
              </a:rPr>
              <a:t>uzmanlık kuruluşu </a:t>
            </a:r>
            <a:r>
              <a:rPr lang="tr-TR" sz="2800" dirty="0">
                <a:solidFill>
                  <a:srgbClr val="000000"/>
                </a:solidFill>
                <a:latin typeface="Calibri" pitchFamily="32" charset="0"/>
                <a:ea typeface="+mn-ea"/>
                <a:cs typeface="Arial" charset="0"/>
              </a:rPr>
              <a:t>durumuna gelmiştir.</a:t>
            </a:r>
          </a:p>
          <a:p>
            <a:pPr marL="354013" indent="365125">
              <a:buClrTx/>
              <a:buFontTx/>
              <a:buNone/>
              <a:tabLst>
                <a:tab pos="354013" algn="l"/>
                <a:tab pos="1268413" algn="l"/>
                <a:tab pos="2182813" algn="l"/>
                <a:tab pos="3097213" algn="l"/>
                <a:tab pos="4011613" algn="l"/>
                <a:tab pos="4926013" algn="l"/>
                <a:tab pos="5840413" algn="l"/>
                <a:tab pos="6754813" algn="l"/>
                <a:tab pos="7669213" algn="l"/>
                <a:tab pos="8583613" algn="l"/>
                <a:tab pos="9498013" algn="l"/>
                <a:tab pos="10412413" algn="l"/>
              </a:tabLst>
              <a:defRPr/>
            </a:pPr>
            <a:endParaRPr lang="tr-TR" sz="2800" dirty="0">
              <a:solidFill>
                <a:srgbClr val="000000"/>
              </a:solidFill>
              <a:latin typeface="Calibri" pitchFamily="32" charset="0"/>
              <a:ea typeface="+mn-ea"/>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928662" y="1214422"/>
            <a:ext cx="7758138" cy="5110178"/>
          </a:xfrm>
          <a:prstGeom prst="rect">
            <a:avLst/>
          </a:prstGeom>
          <a:noFill/>
          <a:ln w="9525">
            <a:noFill/>
            <a:round/>
            <a:headEnd/>
            <a:tailEnd/>
          </a:ln>
        </p:spPr>
        <p:txBody>
          <a:bodyPr/>
          <a:lstStyle/>
          <a:p>
            <a:pPr marL="352425" indent="363538">
              <a:spcBef>
                <a:spcPts val="700"/>
              </a:spcBef>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pPr>
            <a:r>
              <a:rPr lang="tr-TR" sz="2800" b="1" dirty="0">
                <a:solidFill>
                  <a:srgbClr val="00B050"/>
                </a:solidFill>
                <a:latin typeface="Calibri" pitchFamily="32" charset="0"/>
              </a:rPr>
              <a:t>Uluslararası Çalışma Örgütü (ILO) ile Dünya Sağlık Örgütü (WHO-7 Nisan 1948) </a:t>
            </a:r>
            <a:r>
              <a:rPr lang="tr-TR" sz="2800" b="1" dirty="0">
                <a:solidFill>
                  <a:srgbClr val="000000"/>
                </a:solidFill>
                <a:latin typeface="Calibri" pitchFamily="32" charset="0"/>
              </a:rPr>
              <a:t>ve bu kuruluşlarla işbirliği yapan birçok kuruluş, iş sağlığı </a:t>
            </a:r>
            <a:r>
              <a:rPr lang="tr-TR" sz="2800" dirty="0">
                <a:solidFill>
                  <a:srgbClr val="000000"/>
                </a:solidFill>
                <a:latin typeface="Calibri" pitchFamily="32" charset="0"/>
              </a:rPr>
              <a:t>ve güvenliği yönünden önemli çalışmalar gerçekleştirmiştir.</a:t>
            </a:r>
          </a:p>
          <a:p>
            <a:pPr marL="352425" indent="363538">
              <a:spcBef>
                <a:spcPts val="700"/>
              </a:spcBef>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pPr>
            <a:endParaRPr lang="tr-TR" sz="2800" dirty="0">
              <a:solidFill>
                <a:srgbClr val="000000"/>
              </a:solidFill>
              <a:latin typeface="Calibri" pitchFamily="32" charset="0"/>
            </a:endParaRPr>
          </a:p>
          <a:p>
            <a:pPr marL="352425" indent="363538">
              <a:spcBef>
                <a:spcPts val="700"/>
              </a:spcBef>
              <a:buClr>
                <a:srgbClr val="0BD0D9"/>
              </a:buClr>
              <a:buSzPct val="95000"/>
              <a:buFont typeface="Wingdings 2" pitchFamily="16" charset="2"/>
              <a:buChar char=""/>
              <a:tabLst>
                <a:tab pos="992188" algn="l"/>
                <a:tab pos="1906588" algn="l"/>
                <a:tab pos="2820988" algn="l"/>
                <a:tab pos="3735388" algn="l"/>
                <a:tab pos="4649788" algn="l"/>
                <a:tab pos="5564188" algn="l"/>
                <a:tab pos="6478588" algn="l"/>
                <a:tab pos="7392988" algn="l"/>
                <a:tab pos="8307388" algn="l"/>
                <a:tab pos="9221788" algn="l"/>
                <a:tab pos="10136188" algn="l"/>
              </a:tabLst>
            </a:pPr>
            <a:r>
              <a:rPr lang="tr-TR" sz="2800" b="1" dirty="0">
                <a:solidFill>
                  <a:srgbClr val="FF0000"/>
                </a:solidFill>
                <a:latin typeface="Calibri" pitchFamily="32" charset="0"/>
              </a:rPr>
              <a:t>Dünya Sağlık Örgütü’ne (WHO) Türkiye 9 Haziran 1949 da üye olmuştur.</a:t>
            </a:r>
            <a:endParaRPr lang="tr-TR" sz="2800" dirty="0">
              <a:solidFill>
                <a:srgbClr val="FF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539750" y="750888"/>
            <a:ext cx="7632700"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b="1">
                <a:solidFill>
                  <a:srgbClr val="000000"/>
                </a:solidFill>
                <a:latin typeface="Calibri" pitchFamily="32" charset="0"/>
              </a:rPr>
              <a:t>   </a:t>
            </a:r>
          </a:p>
        </p:txBody>
      </p:sp>
      <p:sp>
        <p:nvSpPr>
          <p:cNvPr id="73731" name="Rectangle 2"/>
          <p:cNvSpPr>
            <a:spLocks noChangeArrowheads="1"/>
          </p:cNvSpPr>
          <p:nvPr/>
        </p:nvSpPr>
        <p:spPr bwMode="auto">
          <a:xfrm>
            <a:off x="0" y="0"/>
            <a:ext cx="9144000" cy="1190625"/>
          </a:xfrm>
          <a:prstGeom prst="rect">
            <a:avLst/>
          </a:prstGeom>
          <a:noFill/>
          <a:ln w="9525">
            <a:noFill/>
            <a:round/>
            <a:headEnd/>
            <a:tailEnd/>
          </a:ln>
        </p:spPr>
        <p:txBody>
          <a:bodyPr lIns="90000" tIns="46800" rIns="90000" bIns="46800">
            <a:spAutoFit/>
          </a:bodyPr>
          <a:lstStyle/>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latin typeface="Calibri" pitchFamily="32"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latin typeface="Calibri" pitchFamily="32"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latin typeface="Calibri" pitchFamily="32" charset="0"/>
            </a:endParaRPr>
          </a:p>
          <a:p>
            <a:pPr marL="355600" indent="366713">
              <a:buClrTx/>
              <a:buFontTx/>
              <a:buNone/>
              <a:tabLst>
                <a:tab pos="355600" algn="l"/>
                <a:tab pos="1270000" algn="l"/>
                <a:tab pos="2184400" algn="l"/>
                <a:tab pos="3098800" algn="l"/>
                <a:tab pos="4013200" algn="l"/>
                <a:tab pos="4927600" algn="l"/>
                <a:tab pos="5842000" algn="l"/>
                <a:tab pos="6756400" algn="l"/>
                <a:tab pos="7670800" algn="l"/>
                <a:tab pos="8585200" algn="l"/>
                <a:tab pos="9499600" algn="l"/>
                <a:tab pos="10414000" algn="l"/>
              </a:tabLst>
            </a:pPr>
            <a:endParaRPr lang="tr-TR">
              <a:solidFill>
                <a:srgbClr val="000000"/>
              </a:solidFill>
              <a:latin typeface="Calibri" pitchFamily="32" charset="0"/>
            </a:endParaRPr>
          </a:p>
        </p:txBody>
      </p:sp>
      <p:sp>
        <p:nvSpPr>
          <p:cNvPr id="73732" name="Rectangle 3"/>
          <p:cNvSpPr>
            <a:spLocks noChangeArrowheads="1"/>
          </p:cNvSpPr>
          <p:nvPr/>
        </p:nvSpPr>
        <p:spPr bwMode="auto">
          <a:xfrm>
            <a:off x="539750" y="260350"/>
            <a:ext cx="7993063" cy="5511382"/>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400"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400" dirty="0">
                <a:solidFill>
                  <a:srgbClr val="000000"/>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400"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400" dirty="0">
              <a:solidFill>
                <a:srgbClr val="000000"/>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400" dirty="0">
                <a:solidFill>
                  <a:srgbClr val="000000"/>
                </a:solidFill>
              </a:rPr>
              <a:t>	</a:t>
            </a:r>
            <a:r>
              <a:rPr lang="tr-TR" sz="3200" dirty="0">
                <a:solidFill>
                  <a:srgbClr val="000000"/>
                </a:solidFill>
              </a:rPr>
              <a:t>Bu gelişme süreçleri sonunda, İş sağlığı ve güvenliği etkinliklerine hekim,hukukçu, sosyal bilimci, teknik eleman ve diğer uzmanlık alanlarından birçok bilim insanının katılması ile işçi sağlığı ve iş güvenliği konusu bir bilim dalı olarak gelişme göstermiş ve uygulama alanı bulmuştur.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9CA7E5B-908C-43F2-8768-CB259933659B}" type="slidenum">
              <a:rPr lang="en-US" sz="1200">
                <a:solidFill>
                  <a:srgbClr val="045C75"/>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US" sz="1200">
              <a:solidFill>
                <a:srgbClr val="045C75"/>
              </a:solidFill>
            </a:endParaRPr>
          </a:p>
        </p:txBody>
      </p:sp>
      <p:sp>
        <p:nvSpPr>
          <p:cNvPr id="12290" name="Text Box 2"/>
          <p:cNvSpPr txBox="1">
            <a:spLocks noChangeArrowheads="1"/>
          </p:cNvSpPr>
          <p:nvPr/>
        </p:nvSpPr>
        <p:spPr bwMode="auto">
          <a:xfrm>
            <a:off x="457200" y="704850"/>
            <a:ext cx="8229600" cy="1143000"/>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3600" b="1" dirty="0">
                <a:solidFill>
                  <a:srgbClr val="0070C0"/>
                </a:solidFill>
                <a:effectLst>
                  <a:outerShdw blurRad="38100" dist="38100" dir="2700000" algn="tl">
                    <a:srgbClr val="C0C0C0"/>
                  </a:outerShdw>
                </a:effectLst>
                <a:cs typeface="Arial" charset="0"/>
              </a:rPr>
              <a:t>İş Güvenliği?</a:t>
            </a:r>
          </a:p>
        </p:txBody>
      </p:sp>
      <p:sp>
        <p:nvSpPr>
          <p:cNvPr id="11268" name="Text Box 3"/>
          <p:cNvSpPr txBox="1">
            <a:spLocks noChangeArrowheads="1"/>
          </p:cNvSpPr>
          <p:nvPr/>
        </p:nvSpPr>
        <p:spPr bwMode="auto">
          <a:xfrm>
            <a:off x="500034" y="2285992"/>
            <a:ext cx="8229600" cy="4389437"/>
          </a:xfrm>
          <a:prstGeom prst="rect">
            <a:avLst/>
          </a:prstGeom>
          <a:noFill/>
          <a:ln w="9525">
            <a:noFill/>
            <a:round/>
            <a:headEnd/>
            <a:tailEnd/>
          </a:ln>
        </p:spPr>
        <p:txBody>
          <a:bodyPr/>
          <a:lstStyle/>
          <a:p>
            <a:pPr marL="273050" indent="-271463">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a:solidFill>
                  <a:srgbClr val="000000"/>
                </a:solidFill>
              </a:rPr>
              <a:t>  İş yerinde işin yürütülmesi ile ilgili olarak oluşan tehlikelerden, sağlığa zarar verecek koşullardan korunmak ve daha iyi bir iş ortamı oluşturmak için yapılan metotlu/mühendislik çalışmalara denir.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7F5507-537E-448F-AFF8-EAF9CDA2BFEB}" type="slidenum">
              <a:rPr lang="en-US" sz="1200">
                <a:solidFill>
                  <a:srgbClr val="045C75"/>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sz="1200">
              <a:solidFill>
                <a:srgbClr val="045C75"/>
              </a:solidFill>
            </a:endParaRPr>
          </a:p>
        </p:txBody>
      </p:sp>
      <p:sp>
        <p:nvSpPr>
          <p:cNvPr id="13314" name="Text Box 2"/>
          <p:cNvSpPr txBox="1">
            <a:spLocks noChangeArrowheads="1"/>
          </p:cNvSpPr>
          <p:nvPr/>
        </p:nvSpPr>
        <p:spPr bwMode="auto">
          <a:xfrm>
            <a:off x="457200" y="704850"/>
            <a:ext cx="8229600" cy="1143000"/>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3600" b="1">
                <a:solidFill>
                  <a:srgbClr val="0070C0"/>
                </a:solidFill>
                <a:effectLst>
                  <a:outerShdw blurRad="38100" dist="38100" dir="2700000" algn="tl">
                    <a:srgbClr val="C0C0C0"/>
                  </a:outerShdw>
                </a:effectLst>
                <a:cs typeface="Arial" charset="0"/>
              </a:rPr>
              <a:t>İş Güvenliği</a:t>
            </a:r>
          </a:p>
        </p:txBody>
      </p:sp>
      <p:sp>
        <p:nvSpPr>
          <p:cNvPr id="13315" name="Text Box 3"/>
          <p:cNvSpPr txBox="1">
            <a:spLocks noChangeArrowheads="1"/>
          </p:cNvSpPr>
          <p:nvPr/>
        </p:nvSpPr>
        <p:spPr bwMode="auto">
          <a:xfrm>
            <a:off x="457200" y="1935163"/>
            <a:ext cx="8229600" cy="4014117"/>
          </a:xfrm>
          <a:prstGeom prst="rect">
            <a:avLst/>
          </a:prstGeom>
          <a:noFill/>
          <a:ln w="9525" cap="flat">
            <a:noFill/>
            <a:round/>
            <a:headEnd/>
            <a:tailEnd/>
          </a:ln>
          <a:effectLst/>
        </p:spPr>
        <p:txBody>
          <a:bodyPr/>
          <a:lstStyle/>
          <a:p>
            <a:pPr marL="271463" indent="-271463">
              <a:spcBef>
                <a:spcPts val="65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600" dirty="0">
              <a:solidFill>
                <a:srgbClr val="000000"/>
              </a:solidFill>
              <a:cs typeface="Arial" charset="0"/>
            </a:endParaRP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cs typeface="Arial" charset="0"/>
              </a:rPr>
              <a:t>Çalışan  güvenliği</a:t>
            </a: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cs typeface="Arial" charset="0"/>
              </a:rPr>
              <a:t>İşletme güvenliği</a:t>
            </a:r>
          </a:p>
          <a:p>
            <a:pPr marL="271463" indent="-271463">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cs typeface="Arial" charset="0"/>
              </a:rPr>
              <a:t>Üretim güvenliğini </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latin typeface="Comic Sans MS" pitchFamily="64" charset="0"/>
                <a:cs typeface="Arial" charset="0"/>
              </a:rPr>
              <a:t>        </a:t>
            </a:r>
          </a:p>
          <a:p>
            <a:pPr marL="273050" indent="-271463">
              <a:spcBef>
                <a:spcPts val="7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a:solidFill>
                  <a:srgbClr val="000000"/>
                </a:solidFill>
                <a:latin typeface="Comic Sans MS" pitchFamily="64" charset="0"/>
                <a:cs typeface="Arial" charset="0"/>
              </a:rPr>
              <a:t>                kapsar</a:t>
            </a:r>
          </a:p>
        </p:txBody>
      </p:sp>
      <p:sp>
        <p:nvSpPr>
          <p:cNvPr id="12293" name="Rectangle 4"/>
          <p:cNvSpPr>
            <a:spLocks noChangeArrowheads="1"/>
          </p:cNvSpPr>
          <p:nvPr/>
        </p:nvSpPr>
        <p:spPr bwMode="auto">
          <a:xfrm>
            <a:off x="155575" y="-144463"/>
            <a:ext cx="304800" cy="304801"/>
          </a:xfrm>
          <a:prstGeom prst="rect">
            <a:avLst/>
          </a:prstGeom>
          <a:noFill/>
          <a:ln w="9525">
            <a:noFill/>
            <a:round/>
            <a:headEnd/>
            <a:tailEnd/>
          </a:ln>
        </p:spPr>
        <p:txBody>
          <a:bodyPr wrap="none" anchor="ctr"/>
          <a:lstStyle/>
          <a:p>
            <a:endParaRPr lang="tr-TR"/>
          </a:p>
        </p:txBody>
      </p:sp>
      <p:sp>
        <p:nvSpPr>
          <p:cNvPr id="12294" name="Rectangle 5"/>
          <p:cNvSpPr>
            <a:spLocks noChangeArrowheads="1"/>
          </p:cNvSpPr>
          <p:nvPr/>
        </p:nvSpPr>
        <p:spPr bwMode="auto">
          <a:xfrm>
            <a:off x="155575" y="-144463"/>
            <a:ext cx="304800" cy="304801"/>
          </a:xfrm>
          <a:prstGeom prst="rect">
            <a:avLst/>
          </a:prstGeom>
          <a:noFill/>
          <a:ln w="9525">
            <a:noFill/>
            <a:round/>
            <a:headEnd/>
            <a:tailEnd/>
          </a:ln>
        </p:spPr>
        <p:txBody>
          <a:bodyPr wrap="none" anchor="ctr"/>
          <a:lstStyle/>
          <a:p>
            <a:endParaRPr lang="tr-TR"/>
          </a:p>
        </p:txBody>
      </p:sp>
      <p:pic>
        <p:nvPicPr>
          <p:cNvPr id="12295" name="Picture 6"/>
          <p:cNvPicPr>
            <a:picLocks noChangeAspect="1" noChangeArrowheads="1"/>
          </p:cNvPicPr>
          <p:nvPr/>
        </p:nvPicPr>
        <p:blipFill>
          <a:blip r:embed="rId3" cstate="print"/>
          <a:srcRect/>
          <a:stretch>
            <a:fillRect/>
          </a:stretch>
        </p:blipFill>
        <p:spPr bwMode="auto">
          <a:xfrm>
            <a:off x="4929188" y="857250"/>
            <a:ext cx="4214812" cy="52863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704850"/>
            <a:ext cx="8229600" cy="1143000"/>
          </a:xfrm>
          <a:prstGeom prst="rect">
            <a:avLst/>
          </a:prstGeom>
          <a:noFill/>
          <a:ln w="9525" cap="flat">
            <a:noFill/>
            <a:round/>
            <a:headEnd/>
            <a:tailEnd/>
          </a:ln>
          <a:effectLst/>
        </p:spPr>
        <p:txBody>
          <a:bodyPr lIns="0" rIns="0" bIns="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4400" b="1">
                <a:solidFill>
                  <a:srgbClr val="0070C0"/>
                </a:solidFill>
                <a:effectLst>
                  <a:outerShdw blurRad="38100" dist="38100" dir="2700000" algn="tl">
                    <a:srgbClr val="C0C0C0"/>
                  </a:outerShdw>
                </a:effectLst>
                <a:cs typeface="Arial" charset="0"/>
              </a:rPr>
              <a:t>İş Sağlığı ve Güvenliği (İSG)</a:t>
            </a:r>
            <a:br>
              <a:rPr lang="tr-TR" sz="4400" b="1">
                <a:solidFill>
                  <a:srgbClr val="0070C0"/>
                </a:solidFill>
                <a:effectLst>
                  <a:outerShdw blurRad="38100" dist="38100" dir="2700000" algn="tl">
                    <a:srgbClr val="C0C0C0"/>
                  </a:outerShdw>
                </a:effectLst>
                <a:cs typeface="Arial" charset="0"/>
              </a:rPr>
            </a:br>
            <a:endParaRPr lang="tr-TR" sz="4400" b="1">
              <a:solidFill>
                <a:srgbClr val="0070C0"/>
              </a:solidFill>
              <a:effectLst>
                <a:outerShdw blurRad="38100" dist="38100" dir="2700000" algn="tl">
                  <a:srgbClr val="C0C0C0"/>
                </a:outerShdw>
              </a:effectLst>
              <a:cs typeface="Arial" charset="0"/>
            </a:endParaRPr>
          </a:p>
        </p:txBody>
      </p:sp>
      <p:sp>
        <p:nvSpPr>
          <p:cNvPr id="13315" name="Text Box 2"/>
          <p:cNvSpPr txBox="1">
            <a:spLocks noChangeArrowheads="1"/>
          </p:cNvSpPr>
          <p:nvPr/>
        </p:nvSpPr>
        <p:spPr bwMode="auto">
          <a:xfrm>
            <a:off x="467544" y="2468563"/>
            <a:ext cx="8229600" cy="4389437"/>
          </a:xfrm>
          <a:prstGeom prst="rect">
            <a:avLst/>
          </a:prstGeom>
          <a:noFill/>
          <a:ln w="9525">
            <a:noFill/>
            <a:round/>
            <a:headEnd/>
            <a:tailEnd/>
          </a:ln>
        </p:spPr>
        <p:txBody>
          <a:bodyPr/>
          <a:lstStyle/>
          <a:p>
            <a:pPr marL="271463" indent="-271463" algn="just">
              <a:spcBef>
                <a:spcPts val="70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a:solidFill>
                  <a:srgbClr val="000000"/>
                </a:solidFill>
              </a:rPr>
              <a:t>Çalışanların, diğer işçilerin (geçici işçiler, müteahhit personeli) ziyaretçilerin ve iş sahasındaki diğer tüm insanların sağlık ve güvenliğini etkileyen ya da etkileyebilecek faktör ve koşullar</a:t>
            </a:r>
            <a:r>
              <a:rPr lang="tr-TR" sz="2800" b="1" dirty="0">
                <a:solidFill>
                  <a:srgbClr val="00B050"/>
                </a:solidFill>
              </a:rPr>
              <a:t>.(OHSAS 18001)</a:t>
            </a:r>
          </a:p>
          <a:p>
            <a:pPr marL="271463" indent="-271463">
              <a:spcBef>
                <a:spcPts val="700"/>
              </a:spcBef>
              <a:buClr>
                <a:srgbClr val="0BD0D9"/>
              </a:buClr>
              <a:buSzPct val="95000"/>
              <a:buFont typeface="Wingdings 2"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800" b="1" dirty="0">
              <a:solidFill>
                <a:srgbClr val="00B05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Arial"/>
        <a:ea typeface="Microsoft YaHei"/>
        <a:cs typeface=""/>
      </a:majorFont>
      <a:minorFont>
        <a:latin typeface="Arial"/>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Arial"/>
        <a:ea typeface="Microsoft YaHei"/>
        <a:cs typeface=""/>
      </a:majorFont>
      <a:minorFont>
        <a:latin typeface="Arial"/>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1761</TotalTime>
  <Words>2546</Words>
  <Application>Microsoft Office PowerPoint</Application>
  <PresentationFormat>Ekran Gösterisi (4:3)</PresentationFormat>
  <Paragraphs>396</Paragraphs>
  <Slides>66</Slides>
  <Notes>57</Notes>
  <HiddenSlides>0</HiddenSlides>
  <MMClips>0</MMClips>
  <ScaleCrop>false</ScaleCrop>
  <HeadingPairs>
    <vt:vector size="4" baseType="variant">
      <vt:variant>
        <vt:lpstr>Tema</vt:lpstr>
      </vt:variant>
      <vt:variant>
        <vt:i4>2</vt:i4>
      </vt:variant>
      <vt:variant>
        <vt:lpstr>Slayt Başlıkları</vt:lpstr>
      </vt:variant>
      <vt:variant>
        <vt:i4>66</vt:i4>
      </vt:variant>
    </vt:vector>
  </HeadingPairs>
  <TitlesOfParts>
    <vt:vector size="68" baseType="lpstr">
      <vt:lpstr>Ofis Teması</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GÜVENLİĞİNİN KAVRAM VE KURALLARININ GELİŞİMİ</dc:title>
  <dc:creator>Ömer</dc:creator>
  <cp:lastModifiedBy>Ayse ERCAN</cp:lastModifiedBy>
  <cp:revision>153</cp:revision>
  <cp:lastPrinted>1601-01-01T00:00:00Z</cp:lastPrinted>
  <dcterms:created xsi:type="dcterms:W3CDTF">2012-11-10T11:04:27Z</dcterms:created>
  <dcterms:modified xsi:type="dcterms:W3CDTF">2025-09-29T07:01:47Z</dcterms:modified>
</cp:coreProperties>
</file>