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6" r:id="rId4"/>
    <p:sldId id="258" r:id="rId5"/>
    <p:sldId id="280" r:id="rId6"/>
    <p:sldId id="281" r:id="rId7"/>
    <p:sldId id="285" r:id="rId8"/>
    <p:sldId id="259" r:id="rId9"/>
    <p:sldId id="260" r:id="rId10"/>
    <p:sldId id="266" r:id="rId11"/>
    <p:sldId id="261" r:id="rId12"/>
    <p:sldId id="286" r:id="rId13"/>
    <p:sldId id="262" r:id="rId14"/>
    <p:sldId id="288" r:id="rId15"/>
    <p:sldId id="268" r:id="rId16"/>
    <p:sldId id="290" r:id="rId17"/>
    <p:sldId id="264" r:id="rId18"/>
    <p:sldId id="289" r:id="rId19"/>
    <p:sldId id="265" r:id="rId20"/>
    <p:sldId id="287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91" r:id="rId29"/>
    <p:sldId id="277" r:id="rId30"/>
    <p:sldId id="278" r:id="rId31"/>
    <p:sldId id="279" r:id="rId32"/>
    <p:sldId id="267" r:id="rId33"/>
    <p:sldId id="292" r:id="rId34"/>
    <p:sldId id="293" r:id="rId35"/>
    <p:sldId id="294" r:id="rId36"/>
    <p:sldId id="282" r:id="rId37"/>
    <p:sldId id="283" r:id="rId38"/>
    <p:sldId id="28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44"/>
    <p:restoredTop sz="96281"/>
  </p:normalViewPr>
  <p:slideViewPr>
    <p:cSldViewPr snapToGrid="0" snapToObjects="1">
      <p:cViewPr varScale="1">
        <p:scale>
          <a:sx n="99" d="100"/>
          <a:sy n="99" d="100"/>
        </p:scale>
        <p:origin x="336" y="6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0E58-BC23-5D49-821D-813E96766112}" type="datetimeFigureOut">
              <a:rPr lang="tr-TR" smtClean="0"/>
              <a:t>29.05.2025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C427B-4CA1-7F4E-A8F9-91814696F7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3300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C427B-4CA1-7F4E-A8F9-91814696F7B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230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7E0B8-4FA8-7A43-BE2E-6FA4844CEBCA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B91-8ACA-9C43-A1E0-CA6A3F01A26E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E339-7300-EE4B-A414-DB7197D10E72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7965-B1DF-D446-A769-EB4CAD6C4FA8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DA8B-1A74-7A43-9218-70B18AFAD031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E543-C538-864C-86F2-2A51A4A13A6F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2278-94BC-014B-A62B-0440E49E518C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B281-21D2-EB47-A4C8-7E6DF2184BD7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CE9A-110E-5C4F-A1F3-EFC16F58B0C7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618B-73BC-3B4E-9ECF-03D7016F8D21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CC78DD4-99B5-8C47-8812-D9585016227B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4EBBC-F399-FD4F-AD2F-E3DAAF6E0818}" type="datetime1">
              <a:rPr lang="tr-TR" smtClean="0"/>
              <a:t>29.05.2025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Öğr. Gör. Dilara Demirez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BAB016-D0BC-6D43-A6BA-6F283AA54E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tr-TR" sz="6000" b="1" dirty="0"/>
              <a:t>TEMEL FİNANSAL OKURYAZARLIK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367CDB6-6B5A-3945-AA04-BCBEF477A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245426"/>
          </a:xfrm>
        </p:spPr>
        <p:txBody>
          <a:bodyPr>
            <a:normAutofit/>
          </a:bodyPr>
          <a:lstStyle/>
          <a:p>
            <a:r>
              <a:rPr lang="tr-TR" dirty="0"/>
              <a:t>Dr. Öğr. Üyesi DİLARA DEMİREZ</a:t>
            </a:r>
          </a:p>
          <a:p>
            <a:r>
              <a:rPr lang="tr-TR" dirty="0"/>
              <a:t>ÇAĞ ÜNİVERSİTESİ</a:t>
            </a:r>
          </a:p>
          <a:p>
            <a:r>
              <a:rPr lang="tr-TR" dirty="0"/>
              <a:t>Meslek yüksekokulu, bankacılık ve sigortacılık </a:t>
            </a:r>
            <a:r>
              <a:rPr lang="tr-TR" dirty="0" err="1"/>
              <a:t>pr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F5C8865-F1AD-594E-8BE2-232FEEE9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30C2A10-F5CC-4D44-A7E1-C270EDB5FF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509000" y="1839095"/>
            <a:ext cx="3487721" cy="439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softEdge rad="63500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765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dirty="0"/>
              <a:t>Gerçekçi olmalı! Çok tasarruf etmek için kısıtlı bütçe oluşturmak uzun vadede bütçe planınızı bozmanıza sebep olabilir. </a:t>
            </a:r>
          </a:p>
          <a:p>
            <a:r>
              <a:rPr lang="tr-TR" dirty="0"/>
              <a:t>Önce sabit giderler ödenmeli. (Kira, fatura gibi.) Sonra tasarrufunuzu ayırın. Önce harcamalarınızı yapar, sonra tasarruf ederseniz çok zorlanırsınız. </a:t>
            </a:r>
          </a:p>
          <a:p>
            <a:r>
              <a:rPr lang="tr-TR" dirty="0"/>
              <a:t>Bütçe iki taraflı bir dengedir. </a:t>
            </a:r>
          </a:p>
          <a:p>
            <a:r>
              <a:rPr lang="tr-TR" dirty="0"/>
              <a:t>Sadece giderleri kısmayı değil gelirinizi arttırmayı da düşünün!</a:t>
            </a:r>
          </a:p>
          <a:p>
            <a:r>
              <a:rPr lang="tr-TR" dirty="0"/>
              <a:t>Özellikle sabit gelirlilerde bütçe aylık oluşturulmalı.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İYİ BİR BÜTÇE NASIL OLMALI?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434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Harcama Günlüğü Tutun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A1E0B7C-5CBB-CE44-B5B9-276AE26904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19" y="2015732"/>
            <a:ext cx="4964327" cy="330690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4A70B87-336F-D947-B6C6-48D0C25D0BC2}"/>
              </a:ext>
            </a:extLst>
          </p:cNvPr>
          <p:cNvSpPr txBox="1"/>
          <p:nvPr/>
        </p:nvSpPr>
        <p:spPr>
          <a:xfrm rot="1670655">
            <a:off x="3569720" y="3013501"/>
            <a:ext cx="165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1 Haziran</a:t>
            </a:r>
          </a:p>
          <a:p>
            <a:r>
              <a:rPr lang="tr-TR" sz="1200" dirty="0"/>
              <a:t>Su: 10 </a:t>
            </a:r>
            <a:r>
              <a:rPr lang="tr-TR" sz="1200" dirty="0" err="1"/>
              <a:t>tl</a:t>
            </a:r>
            <a:endParaRPr lang="tr-TR" sz="1200" dirty="0"/>
          </a:p>
          <a:p>
            <a:r>
              <a:rPr lang="tr-TR" sz="1200" dirty="0"/>
              <a:t>Ulaşım: 20 </a:t>
            </a:r>
            <a:r>
              <a:rPr lang="tr-TR" sz="1200" dirty="0" err="1"/>
              <a:t>tl</a:t>
            </a:r>
            <a:endParaRPr lang="tr-TR" sz="1200" dirty="0"/>
          </a:p>
          <a:p>
            <a:r>
              <a:rPr lang="tr-TR" sz="1200" dirty="0"/>
              <a:t>Pastane: 50 </a:t>
            </a:r>
            <a:r>
              <a:rPr lang="tr-TR" sz="1200" dirty="0" err="1"/>
              <a:t>tl</a:t>
            </a:r>
            <a:endParaRPr lang="tr-TR" sz="12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8815892-80D4-0C4D-9008-4E0C0896BB31}"/>
              </a:ext>
            </a:extLst>
          </p:cNvPr>
          <p:cNvSpPr txBox="1"/>
          <p:nvPr/>
        </p:nvSpPr>
        <p:spPr>
          <a:xfrm>
            <a:off x="5326364" y="3279373"/>
            <a:ext cx="6098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i="0" u="none" strike="noStrike" dirty="0">
                <a:solidFill>
                  <a:srgbClr val="1F3864"/>
                </a:solidFill>
                <a:effectLst/>
                <a:latin typeface="Calibri Light" panose="020F0302020204030204" pitchFamily="34" charset="0"/>
              </a:rPr>
              <a:t>Bütçe = Plan</a:t>
            </a:r>
            <a:r>
              <a:rPr lang="tr-TR" sz="2400" b="1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17700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ÖĞRENCİ BÜTÇESİ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4FB2E62-5961-5044-AC32-A598D5A75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451579" y="2015732"/>
            <a:ext cx="7032021" cy="38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10 Saniye Kuralı !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E4572AA-66E6-2840-A6A7-D491EACF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3" t="26007" r="41162" b="31074"/>
          <a:stretch/>
        </p:blipFill>
        <p:spPr>
          <a:xfrm>
            <a:off x="4878946" y="1561720"/>
            <a:ext cx="2434108" cy="2942487"/>
          </a:xfrm>
          <a:prstGeom prst="rect">
            <a:avLst/>
          </a:prstGeom>
        </p:spPr>
      </p:pic>
      <p:sp>
        <p:nvSpPr>
          <p:cNvPr id="10" name="Alt Başlık 2">
            <a:extLst>
              <a:ext uri="{FF2B5EF4-FFF2-40B4-BE49-F238E27FC236}">
                <a16:creationId xmlns:a16="http://schemas.microsoft.com/office/drawing/2014/main" id="{CC5E699F-B8FA-424B-9F9C-4234BA5F0F43}"/>
              </a:ext>
            </a:extLst>
          </p:cNvPr>
          <p:cNvSpPr txBox="1">
            <a:spLocks/>
          </p:cNvSpPr>
          <p:nvPr/>
        </p:nvSpPr>
        <p:spPr>
          <a:xfrm>
            <a:off x="3755421" y="463846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Satın almadan önce 10 saniye düşünmeyi unutma !</a:t>
            </a:r>
          </a:p>
        </p:txBody>
      </p:sp>
    </p:spTree>
    <p:extLst>
      <p:ext uri="{BB962C8B-B14F-4D97-AF65-F5344CB8AC3E}">
        <p14:creationId xmlns:p14="http://schemas.microsoft.com/office/powerpoint/2010/main" val="35112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508086D-CB1E-7D4E-8E96-25ED9267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378" y="922137"/>
            <a:ext cx="9679475" cy="4854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805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Bu ürüne gerçekten ihtiyacım var mı?</a:t>
            </a:r>
          </a:p>
          <a:p>
            <a:r>
              <a:rPr lang="tr-TR" dirty="0"/>
              <a:t>Bu giysiyi ya da ayakkabıyı kaç değişik </a:t>
            </a:r>
          </a:p>
          <a:p>
            <a:pPr marL="0" indent="0">
              <a:buNone/>
            </a:pPr>
            <a:r>
              <a:rPr lang="tr-TR" dirty="0"/>
              <a:t>şekilde giyebilirim?</a:t>
            </a:r>
          </a:p>
          <a:p>
            <a:r>
              <a:rPr lang="tr-TR" dirty="0"/>
              <a:t>İnternet alışverişinden bu ürünü daha </a:t>
            </a:r>
          </a:p>
          <a:p>
            <a:pPr marL="0" indent="0">
              <a:buNone/>
            </a:pPr>
            <a:r>
              <a:rPr lang="tr-TR" dirty="0"/>
              <a:t>uygun fiyata bulabilir miyim?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İHTİYAÇ MI İSTEK Mİ?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7" name="Google Shape;248;p5">
            <a:extLst>
              <a:ext uri="{FF2B5EF4-FFF2-40B4-BE49-F238E27FC236}">
                <a16:creationId xmlns:a16="http://schemas.microsoft.com/office/drawing/2014/main" id="{2877DAE8-13D3-E84E-8ED0-2B2AEC99512E}"/>
              </a:ext>
            </a:extLst>
          </p:cNvPr>
          <p:cNvGrpSpPr/>
          <p:nvPr/>
        </p:nvGrpSpPr>
        <p:grpSpPr>
          <a:xfrm>
            <a:off x="5537835" y="2015732"/>
            <a:ext cx="6539866" cy="3662076"/>
            <a:chOff x="196622" y="465279"/>
            <a:chExt cx="10768185" cy="6826945"/>
          </a:xfrm>
        </p:grpSpPr>
        <p:pic>
          <p:nvPicPr>
            <p:cNvPr id="8" name="Google Shape;249;p5" descr="sticker bus grey.tif">
              <a:extLst>
                <a:ext uri="{FF2B5EF4-FFF2-40B4-BE49-F238E27FC236}">
                  <a16:creationId xmlns:a16="http://schemas.microsoft.com/office/drawing/2014/main" id="{B17103C4-7B3C-4540-958F-561F0DA5C4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3952" y="1149120"/>
              <a:ext cx="3420855" cy="2000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50;p5" descr="sticker tap grey.tif">
              <a:extLst>
                <a:ext uri="{FF2B5EF4-FFF2-40B4-BE49-F238E27FC236}">
                  <a16:creationId xmlns:a16="http://schemas.microsoft.com/office/drawing/2014/main" id="{6C6CC3BC-9A88-4E4D-85D1-024CAC0DAD9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15988" y="4761588"/>
              <a:ext cx="1997378" cy="1907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1;p5" descr="sticker pizza box grey.tif">
              <a:extLst>
                <a:ext uri="{FF2B5EF4-FFF2-40B4-BE49-F238E27FC236}">
                  <a16:creationId xmlns:a16="http://schemas.microsoft.com/office/drawing/2014/main" id="{5D0AA1DA-E560-5A48-BFD1-13DC4AF63D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6377" y="465279"/>
              <a:ext cx="2749862" cy="2977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2;p5" descr="sticker jumper grey.tif">
              <a:extLst>
                <a:ext uri="{FF2B5EF4-FFF2-40B4-BE49-F238E27FC236}">
                  <a16:creationId xmlns:a16="http://schemas.microsoft.com/office/drawing/2014/main" id="{9881A7E4-6730-E047-9D08-02477686E41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6622" y="4032855"/>
              <a:ext cx="2446441" cy="2636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3;p5" descr="sticker ipod grey.tif">
              <a:extLst>
                <a:ext uri="{FF2B5EF4-FFF2-40B4-BE49-F238E27FC236}">
                  <a16:creationId xmlns:a16="http://schemas.microsoft.com/office/drawing/2014/main" id="{209D86F4-CA6D-784E-AFA5-B09288322C6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342525">
              <a:off x="3274200" y="5383745"/>
              <a:ext cx="3261343" cy="1750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54;p5" descr="sticker laptop purple.tif">
              <a:extLst>
                <a:ext uri="{FF2B5EF4-FFF2-40B4-BE49-F238E27FC236}">
                  <a16:creationId xmlns:a16="http://schemas.microsoft.com/office/drawing/2014/main" id="{4E0E2AFA-6830-2D40-839C-60F0D7E2E3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25928" y="695140"/>
              <a:ext cx="2537413" cy="2078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245;p5">
            <a:extLst>
              <a:ext uri="{FF2B5EF4-FFF2-40B4-BE49-F238E27FC236}">
                <a16:creationId xmlns:a16="http://schemas.microsoft.com/office/drawing/2014/main" id="{A53F0B81-EBF4-5945-9108-D907CD506DCE}"/>
              </a:ext>
            </a:extLst>
          </p:cNvPr>
          <p:cNvGrpSpPr/>
          <p:nvPr/>
        </p:nvGrpSpPr>
        <p:grpSpPr>
          <a:xfrm rot="253193">
            <a:off x="6937141" y="3736809"/>
            <a:ext cx="4367005" cy="470287"/>
            <a:chOff x="-8794959" y="2235208"/>
            <a:chExt cx="6474130" cy="733123"/>
          </a:xfrm>
        </p:grpSpPr>
        <p:pic>
          <p:nvPicPr>
            <p:cNvPr id="15" name="Google Shape;246;p5" descr="rectangle black.png">
              <a:extLst>
                <a:ext uri="{FF2B5EF4-FFF2-40B4-BE49-F238E27FC236}">
                  <a16:creationId xmlns:a16="http://schemas.microsoft.com/office/drawing/2014/main" id="{E43A535B-00CE-A748-AD97-62B4A00E209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49563">
              <a:off x="-8794959" y="2235208"/>
              <a:ext cx="5480372" cy="733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47;p5">
              <a:extLst>
                <a:ext uri="{FF2B5EF4-FFF2-40B4-BE49-F238E27FC236}">
                  <a16:creationId xmlns:a16="http://schemas.microsoft.com/office/drawing/2014/main" id="{EA0C5E45-C4F9-7041-BE8C-B37FB1DF6BA2}"/>
                </a:ext>
              </a:extLst>
            </p:cNvPr>
            <p:cNvSpPr txBox="1"/>
            <p:nvPr/>
          </p:nvSpPr>
          <p:spPr>
            <a:xfrm rot="21450437">
              <a:off x="-8108665" y="2248753"/>
              <a:ext cx="5787836" cy="575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1" dirty="0">
                  <a:solidFill>
                    <a:schemeClr val="lt1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İHTİYAÇ MI İSTEK Mİ?</a:t>
              </a:r>
              <a:endParaRPr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69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Üretim ailede başlar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Google Shape;602;p16">
            <a:extLst>
              <a:ext uri="{FF2B5EF4-FFF2-40B4-BE49-F238E27FC236}">
                <a16:creationId xmlns:a16="http://schemas.microsoft.com/office/drawing/2014/main" id="{AC424BE7-7190-714B-B324-F1A8AF1149BF}"/>
              </a:ext>
            </a:extLst>
          </p:cNvPr>
          <p:cNvSpPr/>
          <p:nvPr/>
        </p:nvSpPr>
        <p:spPr>
          <a:xfrm rot="-187007">
            <a:off x="2763649" y="2303613"/>
            <a:ext cx="5980047" cy="2740966"/>
          </a:xfrm>
          <a:prstGeom prst="roundRect">
            <a:avLst>
              <a:gd name="adj" fmla="val 16667"/>
            </a:avLst>
          </a:prstGeom>
          <a:solidFill>
            <a:srgbClr val="97D59E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03;p16">
            <a:extLst>
              <a:ext uri="{FF2B5EF4-FFF2-40B4-BE49-F238E27FC236}">
                <a16:creationId xmlns:a16="http://schemas.microsoft.com/office/drawing/2014/main" id="{211A8A22-26F2-EA4E-A65A-0065ACEF0684}"/>
              </a:ext>
            </a:extLst>
          </p:cNvPr>
          <p:cNvSpPr txBox="1"/>
          <p:nvPr/>
        </p:nvSpPr>
        <p:spPr>
          <a:xfrm rot="-193642">
            <a:off x="2854897" y="2612267"/>
            <a:ext cx="5797551" cy="2123658"/>
          </a:xfrm>
          <a:prstGeom prst="rect">
            <a:avLst/>
          </a:prstGeom>
          <a:solidFill>
            <a:srgbClr val="97D59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Üretim ailede başlar.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Üretime ve ihracata dayalı büyüme Türkiye ekonomisine can verir.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Ailede üretimin önemine değer verelim.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Bilinçli tüketelim!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Tüketmeden düşünelim!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071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TASARRUF BİLİNCİ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İçerik Yer Tutucusu 3">
            <a:extLst>
              <a:ext uri="{FF2B5EF4-FFF2-40B4-BE49-F238E27FC236}">
                <a16:creationId xmlns:a16="http://schemas.microsoft.com/office/drawing/2014/main" id="{8F05888C-58A8-9140-BE12-AB8D7EC90AE6}"/>
              </a:ext>
            </a:extLst>
          </p:cNvPr>
          <p:cNvSpPr txBox="1">
            <a:spLocks/>
          </p:cNvSpPr>
          <p:nvPr/>
        </p:nvSpPr>
        <p:spPr>
          <a:xfrm>
            <a:off x="1451579" y="2181106"/>
            <a:ext cx="6549421" cy="3119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Tasarruf, gelirimizin harcanmayan kısmı veya ertelenmiş tüketimdir.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Herkesin bütçesi, yaşamı, ailesi ve çevresi farklıdır. 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Arkadaş çevrenize ya da iş arkadaşlarınıza özenerek gerçekte olmayan bir yaşam şekli çizmek bütçemize zarar verebilir. </a:t>
            </a:r>
          </a:p>
        </p:txBody>
      </p:sp>
      <p:pic>
        <p:nvPicPr>
          <p:cNvPr id="7" name="Google Shape;935;gd1a4824873_0_669">
            <a:extLst>
              <a:ext uri="{FF2B5EF4-FFF2-40B4-BE49-F238E27FC236}">
                <a16:creationId xmlns:a16="http://schemas.microsoft.com/office/drawing/2014/main" id="{E2EFEEA9-810B-8144-BF9E-F084C37D27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0665" y="2015730"/>
            <a:ext cx="4401935" cy="249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8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Bir ailenin tasarruf ipuçları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İçerik Yer Tutucusu 3">
            <a:extLst>
              <a:ext uri="{FF2B5EF4-FFF2-40B4-BE49-F238E27FC236}">
                <a16:creationId xmlns:a16="http://schemas.microsoft.com/office/drawing/2014/main" id="{8F05888C-58A8-9140-BE12-AB8D7EC90AE6}"/>
              </a:ext>
            </a:extLst>
          </p:cNvPr>
          <p:cNvSpPr txBox="1">
            <a:spLocks/>
          </p:cNvSpPr>
          <p:nvPr/>
        </p:nvSpPr>
        <p:spPr>
          <a:xfrm>
            <a:off x="1451579" y="2181106"/>
            <a:ext cx="9603275" cy="3119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Musluklarınızın su sızdırmadığına emin olun. Saniyede bir damla damlayan musluk, yılda 1 ton israf eder.</a:t>
            </a:r>
          </a:p>
          <a:p>
            <a:r>
              <a:rPr lang="tr-TR" dirty="0"/>
              <a:t>Standart lamba, </a:t>
            </a:r>
            <a:r>
              <a:rPr lang="tr-TR" dirty="0" err="1"/>
              <a:t>led</a:t>
            </a:r>
            <a:r>
              <a:rPr lang="tr-TR" dirty="0"/>
              <a:t> ampulle değiştirildiğinde aydınlatma maliyeti yüzde 94 oranında azalır. </a:t>
            </a:r>
          </a:p>
          <a:p>
            <a:r>
              <a:rPr lang="tr-TR" dirty="0"/>
              <a:t>Market broşürlerini toplayıp ürünlerin fiyat ve kalite karşılaştırmalarını yapın. Alışveriş listenizi elde ettiğiniz sonuçlara göre yeniden düzenleyin. </a:t>
            </a:r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701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B2EB9F6-6DEB-894D-B049-7095738C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421" y="2015732"/>
            <a:ext cx="3556000" cy="29845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EA6D7E2-9592-9843-A4E1-30F8BBB2565A}"/>
              </a:ext>
            </a:extLst>
          </p:cNvPr>
          <p:cNvSpPr txBox="1"/>
          <p:nvPr/>
        </p:nvSpPr>
        <p:spPr>
          <a:xfrm>
            <a:off x="1451579" y="2694285"/>
            <a:ext cx="6261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Tasarruflu olmak ile cimri olmak arasında </a:t>
            </a:r>
          </a:p>
          <a:p>
            <a:r>
              <a:rPr lang="tr-TR" sz="2000" dirty="0"/>
              <a:t>ciddi bir fark vardır.</a:t>
            </a:r>
          </a:p>
          <a:p>
            <a:endParaRPr lang="tr-TR" sz="2000" dirty="0"/>
          </a:p>
          <a:p>
            <a:r>
              <a:rPr lang="tr-TR" sz="2000" dirty="0"/>
              <a:t>Tasarruflu olmak dengeli olmak demektir. </a:t>
            </a:r>
          </a:p>
        </p:txBody>
      </p:sp>
      <p:pic>
        <p:nvPicPr>
          <p:cNvPr id="1025" name="Picture 1" descr="page13image63882880">
            <a:extLst>
              <a:ext uri="{FF2B5EF4-FFF2-40B4-BE49-F238E27FC236}">
                <a16:creationId xmlns:a16="http://schemas.microsoft.com/office/drawing/2014/main" id="{F9BE1463-8B5C-954B-B6BF-4776D124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00" y="4095162"/>
            <a:ext cx="10439400" cy="41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42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Finansal okuryazarlık, doğru finansal kararlar verebilmek ve bireyin finansal refahı için gerekli olan bilgi, tutum ve davranışların birleşimidir.</a:t>
            </a:r>
          </a:p>
          <a:p>
            <a:r>
              <a:rPr lang="tr-TR" dirty="0"/>
              <a:t>Sağlıklı finansal kararlar alabilmektir.</a:t>
            </a:r>
          </a:p>
          <a:p>
            <a:r>
              <a:rPr lang="tr-TR" dirty="0"/>
              <a:t>Eğitim ile kazanılabilecek yaşamsal bir yetenektir.</a:t>
            </a:r>
          </a:p>
          <a:p>
            <a:r>
              <a:rPr lang="tr-TR" dirty="0"/>
              <a:t>Harcama disiplinine sahip olmaktır.</a:t>
            </a:r>
          </a:p>
          <a:p>
            <a:r>
              <a:rPr lang="tr-TR" dirty="0"/>
              <a:t>Bütçe yapmaktır.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FiNansal</a:t>
            </a:r>
            <a:r>
              <a:rPr lang="tr-TR" dirty="0"/>
              <a:t> Okuryazarlık Nedir?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93398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C0A187F-8237-6F4F-9AEC-4D9006EF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79" y="2076450"/>
            <a:ext cx="7535184" cy="370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DÜŞÜNELİM, YAZALIM…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7410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E2B158A-EA42-A745-BEE0-BA7C44A60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3498" y="2019299"/>
            <a:ext cx="3470002" cy="3501170"/>
          </a:xfrm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9CA1972C-97BA-CC45-8BCD-E059D798B547}"/>
              </a:ext>
            </a:extLst>
          </p:cNvPr>
          <p:cNvSpPr txBox="1">
            <a:spLocks/>
          </p:cNvSpPr>
          <p:nvPr/>
        </p:nvSpPr>
        <p:spPr>
          <a:xfrm>
            <a:off x="5506745" y="2932602"/>
            <a:ext cx="5011757" cy="16745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0070C0"/>
                </a:solidFill>
              </a:rPr>
              <a:t>Her indirim gerçek indirim olmayabilir!</a:t>
            </a:r>
          </a:p>
        </p:txBody>
      </p:sp>
    </p:spTree>
    <p:extLst>
      <p:ext uri="{BB962C8B-B14F-4D97-AF65-F5344CB8AC3E}">
        <p14:creationId xmlns:p14="http://schemas.microsoft.com/office/powerpoint/2010/main" val="15566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A92E4D2A-D326-9A4E-80EE-F69DC61DF51B}"/>
              </a:ext>
            </a:extLst>
          </p:cNvPr>
          <p:cNvSpPr txBox="1"/>
          <p:nvPr/>
        </p:nvSpPr>
        <p:spPr>
          <a:xfrm>
            <a:off x="1589638" y="2921168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Sosyal medya gençlerin alışveriş güdüsünü</a:t>
            </a:r>
            <a:endParaRPr lang="tr-TR" sz="2000" b="1" i="1" dirty="0">
              <a:solidFill>
                <a:srgbClr val="F8CC47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tr-TR" sz="4000" b="1" i="1" dirty="0">
                <a:solidFill>
                  <a:srgbClr val="F8CC47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arttırıyor.</a:t>
            </a:r>
          </a:p>
        </p:txBody>
      </p:sp>
      <p:pic>
        <p:nvPicPr>
          <p:cNvPr id="12" name="Picture 1" descr="page13image63882880">
            <a:extLst>
              <a:ext uri="{FF2B5EF4-FFF2-40B4-BE49-F238E27FC236}">
                <a16:creationId xmlns:a16="http://schemas.microsoft.com/office/drawing/2014/main" id="{27F17D4C-16CA-9D4B-8D37-ED795136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35251"/>
            <a:ext cx="5943600" cy="23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47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Alışverişe giderken…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91833E34-37C1-1145-B1B9-1CB00302B884}"/>
              </a:ext>
            </a:extLst>
          </p:cNvPr>
          <p:cNvSpPr txBox="1">
            <a:spLocks/>
          </p:cNvSpPr>
          <p:nvPr/>
        </p:nvSpPr>
        <p:spPr>
          <a:xfrm>
            <a:off x="1451579" y="2304114"/>
            <a:ext cx="5586190" cy="4013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Piyasa araştırması yapmadan alışveriş yapmayalım. </a:t>
            </a:r>
          </a:p>
          <a:p>
            <a:r>
              <a:rPr lang="tr-TR" dirty="0"/>
              <a:t>Evde bir alışveriş listesi hazırlayalım. </a:t>
            </a:r>
          </a:p>
          <a:p>
            <a:r>
              <a:rPr lang="tr-TR" dirty="0"/>
              <a:t>Küçük marketlere gitmeye çalışın. </a:t>
            </a:r>
          </a:p>
          <a:p>
            <a:r>
              <a:rPr lang="tr-TR" dirty="0"/>
              <a:t>Alışverişe aç gitmemeye çalışın.</a:t>
            </a:r>
          </a:p>
          <a:p>
            <a:r>
              <a:rPr lang="tr-TR" dirty="0"/>
              <a:t>Sırf indirimde diye ihtiyacınız olmayan bir şeyi almayın.</a:t>
            </a:r>
          </a:p>
          <a:p>
            <a:r>
              <a:rPr lang="tr-TR" dirty="0"/>
              <a:t>Bozulan bir ürünü önce tamir ettirmeyi deneyin. </a:t>
            </a:r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59007C5-9509-4148-A6FF-515E2D64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748" y="11706"/>
            <a:ext cx="3708400" cy="6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Borçlanmak kötü bir şey mi 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İçerik Yer Tutucusu 3">
            <a:extLst>
              <a:ext uri="{FF2B5EF4-FFF2-40B4-BE49-F238E27FC236}">
                <a16:creationId xmlns:a16="http://schemas.microsoft.com/office/drawing/2014/main" id="{8604EA5F-1A7F-FF42-A833-4ECBB637C811}"/>
              </a:ext>
            </a:extLst>
          </p:cNvPr>
          <p:cNvSpPr txBox="1">
            <a:spLocks/>
          </p:cNvSpPr>
          <p:nvPr/>
        </p:nvSpPr>
        <p:spPr>
          <a:xfrm>
            <a:off x="1451579" y="2260274"/>
            <a:ext cx="6242974" cy="2961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/>
              <a:t>Amaçlı Borç </a:t>
            </a:r>
          </a:p>
          <a:p>
            <a:r>
              <a:rPr lang="tr-TR" sz="2800" dirty="0"/>
              <a:t>Amaçsız Borç</a:t>
            </a:r>
          </a:p>
          <a:p>
            <a:endParaRPr lang="tr-TR" sz="2800" dirty="0"/>
          </a:p>
          <a:p>
            <a:r>
              <a:rPr lang="tr-TR" sz="2800" dirty="0"/>
              <a:t>Borçlarınızın bir amacı var mı, yoksa amaçsız mı borçlanıyorsunuz?</a:t>
            </a:r>
          </a:p>
          <a:p>
            <a:endParaRPr lang="tr-TR" sz="28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261C1C0-B55B-8148-8CC3-09351859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554" y="2015732"/>
            <a:ext cx="4051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7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İlk kredi kartı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İlk kredi kartı 1920’lerde ABD’de petrol şirketleri, otel zincirleri ve lokantalarda kullanılmak üzere bazı şirketlerin kullanımı ile ortaya çıkmıştır. </a:t>
            </a:r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75128D1-806A-0A4B-B26D-5EC1DD3A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058" y="2672596"/>
            <a:ext cx="3687796" cy="19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Kredi Kartlarını Nasıl Kullanmalıyız 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6648228-4AAC-9B47-BD95-17399BD9A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5" t="30980" r="60176" b="28820"/>
          <a:stretch/>
        </p:blipFill>
        <p:spPr>
          <a:xfrm>
            <a:off x="1740707" y="2170277"/>
            <a:ext cx="1834225" cy="192413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88E2DC4-B524-2E42-80F4-FDA5DA97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95" t="29900" r="18556" b="29900"/>
          <a:stretch/>
        </p:blipFill>
        <p:spPr>
          <a:xfrm>
            <a:off x="7730552" y="2015732"/>
            <a:ext cx="1834225" cy="192413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7DC4E3E-8F9D-EC4D-882D-A12C77C8FE19}"/>
              </a:ext>
            </a:extLst>
          </p:cNvPr>
          <p:cNvSpPr txBox="1"/>
          <p:nvPr/>
        </p:nvSpPr>
        <p:spPr>
          <a:xfrm>
            <a:off x="558800" y="3939870"/>
            <a:ext cx="542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3E4345"/>
                </a:solidFill>
                <a:latin typeface="Segoe UI Light" panose="020B0402040204020203" pitchFamily="34" charset="0"/>
                <a:cs typeface="Segoe UI Light" panose="020B0402040204020203" pitchFamily="34" charset="0"/>
              </a:rPr>
              <a:t>Kredi Kartları bir borçlanma aracı değildir.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ED8AFD-C77C-B64E-B44F-6CAA5E81E3AC}"/>
              </a:ext>
            </a:extLst>
          </p:cNvPr>
          <p:cNvSpPr txBox="1"/>
          <p:nvPr/>
        </p:nvSpPr>
        <p:spPr>
          <a:xfrm>
            <a:off x="6874474" y="3939869"/>
            <a:ext cx="428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3E4345"/>
                </a:solidFill>
                <a:latin typeface="Segoe UI Light" panose="020B0402040204020203" pitchFamily="34" charset="0"/>
                <a:cs typeface="Segoe UI Light" panose="020B0402040204020203" pitchFamily="34" charset="0"/>
              </a:rPr>
              <a:t>Kredi Kartları bir </a:t>
            </a:r>
            <a:r>
              <a:rPr lang="tr-TR" sz="2400" b="1" dirty="0">
                <a:solidFill>
                  <a:srgbClr val="3E4345"/>
                </a:solidFill>
                <a:latin typeface="Segoe UI Light" panose="020B0402040204020203" pitchFamily="34" charset="0"/>
                <a:cs typeface="Segoe UI Light" panose="020B0402040204020203" pitchFamily="34" charset="0"/>
              </a:rPr>
              <a:t>ödeme</a:t>
            </a:r>
            <a:r>
              <a:rPr lang="tr-TR" sz="2400" dirty="0">
                <a:solidFill>
                  <a:srgbClr val="3E4345"/>
                </a:solidFill>
                <a:latin typeface="Segoe UI Light" panose="020B0402040204020203" pitchFamily="34" charset="0"/>
                <a:cs typeface="Segoe UI Light" panose="020B0402040204020203" pitchFamily="34" charset="0"/>
              </a:rPr>
              <a:t> aracıdır.</a:t>
            </a:r>
          </a:p>
        </p:txBody>
      </p:sp>
      <p:sp>
        <p:nvSpPr>
          <p:cNvPr id="13" name="Alt Başlık 2">
            <a:extLst>
              <a:ext uri="{FF2B5EF4-FFF2-40B4-BE49-F238E27FC236}">
                <a16:creationId xmlns:a16="http://schemas.microsoft.com/office/drawing/2014/main" id="{9E1368FA-A55C-4945-B638-504F0761A11E}"/>
              </a:ext>
            </a:extLst>
          </p:cNvPr>
          <p:cNvSpPr txBox="1">
            <a:spLocks/>
          </p:cNvSpPr>
          <p:nvPr/>
        </p:nvSpPr>
        <p:spPr>
          <a:xfrm>
            <a:off x="3270247" y="463846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3200" dirty="0"/>
              <a:t>Borç, asgari tutar ödenerek bitmez !</a:t>
            </a:r>
          </a:p>
        </p:txBody>
      </p:sp>
    </p:spTree>
    <p:extLst>
      <p:ext uri="{BB962C8B-B14F-4D97-AF65-F5344CB8AC3E}">
        <p14:creationId xmlns:p14="http://schemas.microsoft.com/office/powerpoint/2010/main" val="19148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346B7FC-69AC-0A4F-AB5E-8ACDFF9C6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0" y="2334930"/>
            <a:ext cx="68453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04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B1A29E01-447A-6D4D-9D8C-6927A67F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tr-TR" dirty="0"/>
              <a:t>enflasyon</a:t>
            </a:r>
          </a:p>
        </p:txBody>
      </p:sp>
      <p:sp>
        <p:nvSpPr>
          <p:cNvPr id="8" name="Google Shape;696;gd1a4824873_0_6">
            <a:extLst>
              <a:ext uri="{FF2B5EF4-FFF2-40B4-BE49-F238E27FC236}">
                <a16:creationId xmlns:a16="http://schemas.microsoft.com/office/drawing/2014/main" id="{B553BC52-CEAC-EF49-8BFC-A8EBF642B944}"/>
              </a:ext>
            </a:extLst>
          </p:cNvPr>
          <p:cNvSpPr/>
          <p:nvPr/>
        </p:nvSpPr>
        <p:spPr>
          <a:xfrm rot="21412901">
            <a:off x="36220" y="1726460"/>
            <a:ext cx="6835295" cy="151774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190500" dist="63500" dir="2700000" algn="b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97;gd1a4824873_0_6">
            <a:extLst>
              <a:ext uri="{FF2B5EF4-FFF2-40B4-BE49-F238E27FC236}">
                <a16:creationId xmlns:a16="http://schemas.microsoft.com/office/drawing/2014/main" id="{962FF1CB-D9D2-1940-82C9-463FE2580D61}"/>
              </a:ext>
            </a:extLst>
          </p:cNvPr>
          <p:cNvSpPr txBox="1"/>
          <p:nvPr/>
        </p:nvSpPr>
        <p:spPr>
          <a:xfrm rot="21406467">
            <a:off x="96798" y="2039034"/>
            <a:ext cx="6714138" cy="77031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63500" dir="2700000" algn="b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tr-TR" sz="2200" b="1" i="0" u="none" strike="noStrike" cap="none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Fiyatlar genel düzeyindeki devamlı bir artış varken, paranın değerinin sürekli düşmesidir.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039ABB5-CAEA-8235-4E35-561DDF7F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011" y="2812677"/>
            <a:ext cx="5974544" cy="32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1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Enflasyondan kasıt, bir ürün ya da hizmetin fiyatının tek başına artması değildir. </a:t>
            </a:r>
          </a:p>
          <a:p>
            <a:pPr marL="0" indent="0">
              <a:buNone/>
            </a:pPr>
            <a:r>
              <a:rPr lang="tr-TR" dirty="0"/>
              <a:t>Enflasyon aslında bir sepettir.  </a:t>
            </a:r>
          </a:p>
          <a:p>
            <a:pPr marL="0" indent="0">
              <a:buNone/>
            </a:pPr>
            <a:r>
              <a:rPr lang="tr-TR" dirty="0"/>
              <a:t>Örneğin, özellikle gıda fiyatlarında mevsimsel farklılıklardan kaynaklanan fiyat değişimleri sıklıkla yaşanmaktadır. </a:t>
            </a:r>
          </a:p>
          <a:p>
            <a:pPr marL="0" indent="0">
              <a:buNone/>
            </a:pPr>
            <a:r>
              <a:rPr lang="tr-TR" dirty="0"/>
              <a:t>Patlıcanın fiyatının Kasım ayında 20 TL, Aralık’ta 40 TL, Şubat’ta ise 60 TL olması patlıcanın enflasyonun olduğunu ifade etmez. Önemli olan enflasyon sepetinin tamamının hesaplanmasıdır.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Enflasyon nedir, ne değildir?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702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FiNansal</a:t>
            </a:r>
            <a:r>
              <a:rPr lang="tr-TR" dirty="0"/>
              <a:t> Okuryazarlığın bileşenleri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063A504-334D-F283-34B7-6ABEA8D91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6942" y="1951731"/>
            <a:ext cx="6632548" cy="490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403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Hiperenflasyon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8" name="İçerik Yer Tutucusu 3">
            <a:extLst>
              <a:ext uri="{FF2B5EF4-FFF2-40B4-BE49-F238E27FC236}">
                <a16:creationId xmlns:a16="http://schemas.microsoft.com/office/drawing/2014/main" id="{594A8DB2-740F-274D-A9DB-204350CC43BA}"/>
              </a:ext>
            </a:extLst>
          </p:cNvPr>
          <p:cNvSpPr txBox="1">
            <a:spLocks/>
          </p:cNvSpPr>
          <p:nvPr/>
        </p:nvSpPr>
        <p:spPr>
          <a:xfrm>
            <a:off x="1451579" y="2309789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Almanya'da</a:t>
            </a:r>
            <a:r>
              <a:rPr lang="en-US" dirty="0"/>
              <a:t> 1. </a:t>
            </a: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Savaşı’ndan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oluşan</a:t>
            </a:r>
            <a:r>
              <a:rPr lang="en-US" dirty="0"/>
              <a:t> </a:t>
            </a:r>
            <a:r>
              <a:rPr lang="en-US" dirty="0" err="1"/>
              <a:t>hiperenflasyon</a:t>
            </a:r>
            <a:r>
              <a:rPr lang="en-US" dirty="0"/>
              <a:t> </a:t>
            </a:r>
            <a:r>
              <a:rPr lang="en-US" dirty="0" err="1"/>
              <a:t>parayı</a:t>
            </a:r>
            <a:r>
              <a:rPr lang="en-US" dirty="0"/>
              <a:t> o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değersizleştirmiştir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, </a:t>
            </a:r>
            <a:r>
              <a:rPr lang="en-US" dirty="0" err="1"/>
              <a:t>banknotlar</a:t>
            </a:r>
            <a:r>
              <a:rPr lang="en-US" dirty="0"/>
              <a:t> </a:t>
            </a:r>
            <a:r>
              <a:rPr lang="en-US" dirty="0" err="1"/>
              <a:t>duvar</a:t>
            </a:r>
            <a:r>
              <a:rPr lang="en-US" dirty="0"/>
              <a:t> </a:t>
            </a:r>
            <a:r>
              <a:rPr lang="en-US" dirty="0" err="1"/>
              <a:t>kağıdı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kullanılmıştır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8383182-DB39-DE4B-AF5C-E64391F5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529" y="1853754"/>
            <a:ext cx="4267200" cy="427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2007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Çevrimiçi Medya 1" descr="Para etmeyen Venezuela banknotlarından çanta yapıyor.mp4">
            <a:hlinkClick r:id="" action="ppaction://media"/>
            <a:extLst>
              <a:ext uri="{FF2B5EF4-FFF2-40B4-BE49-F238E27FC236}">
                <a16:creationId xmlns:a16="http://schemas.microsoft.com/office/drawing/2014/main" id="{023DC62F-898D-A344-8FB4-D306AAE1B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543" y="350554"/>
            <a:ext cx="9646357" cy="5426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8CC47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20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ACİL DURUM FONU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557B0B61-DB3F-6F43-A094-AF652AC7C6B7}"/>
              </a:ext>
            </a:extLst>
          </p:cNvPr>
          <p:cNvSpPr txBox="1">
            <a:spLocks/>
          </p:cNvSpPr>
          <p:nvPr/>
        </p:nvSpPr>
        <p:spPr>
          <a:xfrm>
            <a:off x="6500870" y="2314506"/>
            <a:ext cx="5011757" cy="34087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/>
              <a:t>Kaza</a:t>
            </a:r>
          </a:p>
          <a:p>
            <a:r>
              <a:rPr lang="tr-TR" sz="1800" dirty="0"/>
              <a:t>İşten çıkma</a:t>
            </a:r>
          </a:p>
          <a:p>
            <a:r>
              <a:rPr lang="tr-TR" sz="1800" dirty="0"/>
              <a:t>Sağlık sorunları</a:t>
            </a:r>
          </a:p>
          <a:p>
            <a:r>
              <a:rPr lang="tr-TR" sz="1800" dirty="0"/>
              <a:t>Hırsızlık</a:t>
            </a:r>
          </a:p>
          <a:p>
            <a:r>
              <a:rPr lang="tr-TR" sz="1800" dirty="0"/>
              <a:t>Doğal afet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Temel ihtiyaçlarımız için ayırdığımız fon…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00D29B4-3F86-8B40-ACAB-FA49A40B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22" y="2314506"/>
            <a:ext cx="4450778" cy="28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3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Bireysel emeklilik sistemi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972615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grpSp>
        <p:nvGrpSpPr>
          <p:cNvPr id="6" name="Google Shape;708;gd1a4824873_0_95">
            <a:extLst>
              <a:ext uri="{FF2B5EF4-FFF2-40B4-BE49-F238E27FC236}">
                <a16:creationId xmlns:a16="http://schemas.microsoft.com/office/drawing/2014/main" id="{33AE2294-3EB6-3B4F-A937-D7387B61DF2C}"/>
              </a:ext>
            </a:extLst>
          </p:cNvPr>
          <p:cNvGrpSpPr/>
          <p:nvPr/>
        </p:nvGrpSpPr>
        <p:grpSpPr>
          <a:xfrm>
            <a:off x="1328705" y="1939758"/>
            <a:ext cx="1316569" cy="1244112"/>
            <a:chOff x="176952" y="1097134"/>
            <a:chExt cx="1478812" cy="1482510"/>
          </a:xfrm>
        </p:grpSpPr>
        <p:pic>
          <p:nvPicPr>
            <p:cNvPr id="9" name="Google Shape;709;gd1a4824873_0_95" descr="coin.png">
              <a:extLst>
                <a:ext uri="{FF2B5EF4-FFF2-40B4-BE49-F238E27FC236}">
                  <a16:creationId xmlns:a16="http://schemas.microsoft.com/office/drawing/2014/main" id="{3E217229-6A88-F240-A5CD-3C6CB9EC75F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6952" y="1097134"/>
              <a:ext cx="1478812" cy="1482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710;gd1a4824873_0_95">
              <a:extLst>
                <a:ext uri="{FF2B5EF4-FFF2-40B4-BE49-F238E27FC236}">
                  <a16:creationId xmlns:a16="http://schemas.microsoft.com/office/drawing/2014/main" id="{01768E19-6DBB-F545-9771-DDFA06572D38}"/>
                </a:ext>
              </a:extLst>
            </p:cNvPr>
            <p:cNvSpPr txBox="1"/>
            <p:nvPr/>
          </p:nvSpPr>
          <p:spPr>
            <a:xfrm>
              <a:off x="338796" y="1503474"/>
              <a:ext cx="1155000" cy="550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tr-TR" sz="2400" b="1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60</a:t>
              </a:r>
              <a:r>
                <a:rPr lang="tr-TR" sz="2400" b="1" i="0" u="none" strike="noStrike" cap="none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 TL</a:t>
              </a:r>
              <a:endParaRPr sz="2400" b="1" i="0" u="none" strike="noStrike" cap="none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11" name="Google Shape;711;gd1a4824873_0_95">
            <a:extLst>
              <a:ext uri="{FF2B5EF4-FFF2-40B4-BE49-F238E27FC236}">
                <a16:creationId xmlns:a16="http://schemas.microsoft.com/office/drawing/2014/main" id="{4562EAC5-2694-BF48-BFA7-5A1B26D0ED3B}"/>
              </a:ext>
            </a:extLst>
          </p:cNvPr>
          <p:cNvGrpSpPr/>
          <p:nvPr/>
        </p:nvGrpSpPr>
        <p:grpSpPr>
          <a:xfrm>
            <a:off x="2112227" y="3104503"/>
            <a:ext cx="2209285" cy="2101877"/>
            <a:chOff x="5942629" y="2276026"/>
            <a:chExt cx="2483291" cy="2505524"/>
          </a:xfrm>
        </p:grpSpPr>
        <p:pic>
          <p:nvPicPr>
            <p:cNvPr id="12" name="Google Shape;712;gd1a4824873_0_95" descr="coin.png">
              <a:extLst>
                <a:ext uri="{FF2B5EF4-FFF2-40B4-BE49-F238E27FC236}">
                  <a16:creationId xmlns:a16="http://schemas.microsoft.com/office/drawing/2014/main" id="{281B1C2F-BC32-3C47-B61B-3FB9F1C9550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43600" y="2293024"/>
              <a:ext cx="2482320" cy="2488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13;gd1a4824873_0_95" descr="grey.png">
              <a:extLst>
                <a:ext uri="{FF2B5EF4-FFF2-40B4-BE49-F238E27FC236}">
                  <a16:creationId xmlns:a16="http://schemas.microsoft.com/office/drawing/2014/main" id="{33D646E1-1065-CD40-AEDC-89D10AF70FE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36081" b="44080"/>
            <a:stretch/>
          </p:blipFill>
          <p:spPr>
            <a:xfrm>
              <a:off x="5942629" y="2276026"/>
              <a:ext cx="1575772" cy="14196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714;gd1a4824873_0_95">
            <a:extLst>
              <a:ext uri="{FF2B5EF4-FFF2-40B4-BE49-F238E27FC236}">
                <a16:creationId xmlns:a16="http://schemas.microsoft.com/office/drawing/2014/main" id="{2DC2A68F-AC58-534A-A9BD-A1268D823307}"/>
              </a:ext>
            </a:extLst>
          </p:cNvPr>
          <p:cNvSpPr txBox="1"/>
          <p:nvPr/>
        </p:nvSpPr>
        <p:spPr>
          <a:xfrm>
            <a:off x="2449126" y="4318049"/>
            <a:ext cx="16415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tr-TR" sz="2400" b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r>
            <a:r>
              <a:rPr lang="tr-TR" sz="2400" b="1" i="0" u="none" strike="noStrike" cap="none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00 TL</a:t>
            </a:r>
            <a:endParaRPr sz="2400" b="1" i="0" u="none" strike="noStrike" cap="none" dirty="0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pSp>
        <p:nvGrpSpPr>
          <p:cNvPr id="15" name="Google Shape;715;gd1a4824873_0_95">
            <a:extLst>
              <a:ext uri="{FF2B5EF4-FFF2-40B4-BE49-F238E27FC236}">
                <a16:creationId xmlns:a16="http://schemas.microsoft.com/office/drawing/2014/main" id="{A8363E19-0A6D-E04D-A5A7-9493C9241309}"/>
              </a:ext>
            </a:extLst>
          </p:cNvPr>
          <p:cNvGrpSpPr/>
          <p:nvPr/>
        </p:nvGrpSpPr>
        <p:grpSpPr>
          <a:xfrm>
            <a:off x="2969650" y="1853754"/>
            <a:ext cx="1315951" cy="1243967"/>
            <a:chOff x="3694953" y="4114800"/>
            <a:chExt cx="1754094" cy="1758480"/>
          </a:xfrm>
        </p:grpSpPr>
        <p:pic>
          <p:nvPicPr>
            <p:cNvPr id="16" name="Google Shape;716;gd1a4824873_0_95" descr="coin.png">
              <a:extLst>
                <a:ext uri="{FF2B5EF4-FFF2-40B4-BE49-F238E27FC236}">
                  <a16:creationId xmlns:a16="http://schemas.microsoft.com/office/drawing/2014/main" id="{C91EA034-3FC8-7E4A-8EE9-5B7E430155A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4953" y="4114800"/>
              <a:ext cx="1754094" cy="1758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717;gd1a4824873_0_95">
              <a:extLst>
                <a:ext uri="{FF2B5EF4-FFF2-40B4-BE49-F238E27FC236}">
                  <a16:creationId xmlns:a16="http://schemas.microsoft.com/office/drawing/2014/main" id="{20B6E84B-C819-2247-9F3D-DF27644CEABF}"/>
                </a:ext>
              </a:extLst>
            </p:cNvPr>
            <p:cNvSpPr txBox="1"/>
            <p:nvPr/>
          </p:nvSpPr>
          <p:spPr>
            <a:xfrm>
              <a:off x="3886200" y="4204932"/>
              <a:ext cx="1371601" cy="11746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235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tr-TR" sz="2400" b="1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2</a:t>
              </a:r>
              <a:r>
                <a:rPr lang="tr-TR" sz="2400" b="1" i="0" u="none" strike="noStrike" cap="none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00 TL</a:t>
              </a:r>
              <a:endParaRPr sz="2400" b="1" i="0" u="none" strike="noStrike" cap="none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18" name="Google Shape;721;gd1a4824873_0_95">
            <a:extLst>
              <a:ext uri="{FF2B5EF4-FFF2-40B4-BE49-F238E27FC236}">
                <a16:creationId xmlns:a16="http://schemas.microsoft.com/office/drawing/2014/main" id="{0AB882E5-3DBD-CD44-8035-9EF6CBE6F572}"/>
              </a:ext>
            </a:extLst>
          </p:cNvPr>
          <p:cNvSpPr/>
          <p:nvPr/>
        </p:nvSpPr>
        <p:spPr>
          <a:xfrm rot="2584920">
            <a:off x="2287392" y="2960060"/>
            <a:ext cx="323468" cy="49405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53735"/>
          </a:solidFill>
          <a:ln>
            <a:noFill/>
          </a:ln>
          <a:effectLst>
            <a:outerShdw dist="23000" dir="5400000" rotWithShape="0">
              <a:srgbClr val="80808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705;gd1a4824873_0_95">
            <a:extLst>
              <a:ext uri="{FF2B5EF4-FFF2-40B4-BE49-F238E27FC236}">
                <a16:creationId xmlns:a16="http://schemas.microsoft.com/office/drawing/2014/main" id="{4E3B8576-54A1-E94B-A577-D7AF65702415}"/>
              </a:ext>
            </a:extLst>
          </p:cNvPr>
          <p:cNvGrpSpPr/>
          <p:nvPr/>
        </p:nvGrpSpPr>
        <p:grpSpPr>
          <a:xfrm>
            <a:off x="6609502" y="3857295"/>
            <a:ext cx="2120605" cy="1760887"/>
            <a:chOff x="5748914" y="1856289"/>
            <a:chExt cx="2091912" cy="2186940"/>
          </a:xfrm>
        </p:grpSpPr>
        <p:sp>
          <p:nvSpPr>
            <p:cNvPr id="20" name="Google Shape;706;gd1a4824873_0_95">
              <a:extLst>
                <a:ext uri="{FF2B5EF4-FFF2-40B4-BE49-F238E27FC236}">
                  <a16:creationId xmlns:a16="http://schemas.microsoft.com/office/drawing/2014/main" id="{CDC5F71B-A1B8-E549-B41B-C6ED5BD54827}"/>
                </a:ext>
              </a:extLst>
            </p:cNvPr>
            <p:cNvSpPr/>
            <p:nvPr/>
          </p:nvSpPr>
          <p:spPr>
            <a:xfrm rot="10800000">
              <a:off x="5748914" y="1856289"/>
              <a:ext cx="2091912" cy="2186940"/>
            </a:xfrm>
            <a:custGeom>
              <a:avLst/>
              <a:gdLst/>
              <a:ahLst/>
              <a:cxnLst/>
              <a:rect l="l" t="t" r="r" b="b"/>
              <a:pathLst>
                <a:path w="2551112" h="2667000" extrusionOk="0">
                  <a:moveTo>
                    <a:pt x="0" y="2667000"/>
                  </a:moveTo>
                  <a:lnTo>
                    <a:pt x="637778" y="0"/>
                  </a:lnTo>
                  <a:lnTo>
                    <a:pt x="1913334" y="0"/>
                  </a:lnTo>
                  <a:lnTo>
                    <a:pt x="2551112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rgbClr val="1E7B94"/>
            </a:solidFill>
            <a:ln>
              <a:noFill/>
            </a:ln>
            <a:effectLst>
              <a:outerShdw dist="23000" dir="5400000" rotWithShape="0">
                <a:srgbClr val="808080">
                  <a:alpha val="3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4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707;gd1a4824873_0_95">
              <a:extLst>
                <a:ext uri="{FF2B5EF4-FFF2-40B4-BE49-F238E27FC236}">
                  <a16:creationId xmlns:a16="http://schemas.microsoft.com/office/drawing/2014/main" id="{1AC4A313-C28E-974F-8BDB-CD349759B77D}"/>
                </a:ext>
              </a:extLst>
            </p:cNvPr>
            <p:cNvSpPr txBox="1"/>
            <p:nvPr/>
          </p:nvSpPr>
          <p:spPr>
            <a:xfrm>
              <a:off x="6034520" y="1948197"/>
              <a:ext cx="1604400" cy="1311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0"/>
                <a:buFont typeface="Arial"/>
                <a:buNone/>
              </a:pPr>
              <a:r>
                <a:rPr lang="tr-TR" sz="1600" b="1" i="0" u="none" strike="noStrike" cap="non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Bireysel</a:t>
              </a:r>
              <a:endParaRPr sz="1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0"/>
                <a:buFont typeface="Arial"/>
                <a:buNone/>
              </a:pPr>
              <a:r>
                <a:rPr lang="tr-TR" sz="1600" b="1" i="0" u="none" strike="noStrike" cap="non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Emeklilik Hesabı</a:t>
              </a:r>
              <a:endParaRPr sz="1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2" name="Google Shape;718;gd1a4824873_0_95">
            <a:extLst>
              <a:ext uri="{FF2B5EF4-FFF2-40B4-BE49-F238E27FC236}">
                <a16:creationId xmlns:a16="http://schemas.microsoft.com/office/drawing/2014/main" id="{A5954B28-3E0A-A841-97A5-2FBDA8520BC3}"/>
              </a:ext>
            </a:extLst>
          </p:cNvPr>
          <p:cNvGrpSpPr/>
          <p:nvPr/>
        </p:nvGrpSpPr>
        <p:grpSpPr>
          <a:xfrm>
            <a:off x="6411510" y="1853754"/>
            <a:ext cx="2516590" cy="2003541"/>
            <a:chOff x="5169118" y="458817"/>
            <a:chExt cx="2482320" cy="2488526"/>
          </a:xfrm>
        </p:grpSpPr>
        <p:pic>
          <p:nvPicPr>
            <p:cNvPr id="23" name="Google Shape;719;gd1a4824873_0_95" descr="coin.png">
              <a:extLst>
                <a:ext uri="{FF2B5EF4-FFF2-40B4-BE49-F238E27FC236}">
                  <a16:creationId xmlns:a16="http://schemas.microsoft.com/office/drawing/2014/main" id="{5A6B07D0-13AF-0445-ADA6-DC931041481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69118" y="458817"/>
              <a:ext cx="2482320" cy="2488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20;gd1a4824873_0_95">
              <a:extLst>
                <a:ext uri="{FF2B5EF4-FFF2-40B4-BE49-F238E27FC236}">
                  <a16:creationId xmlns:a16="http://schemas.microsoft.com/office/drawing/2014/main" id="{A5B8756A-7A8D-E046-B2D1-D5FFD572E614}"/>
                </a:ext>
              </a:extLst>
            </p:cNvPr>
            <p:cNvSpPr txBox="1"/>
            <p:nvPr/>
          </p:nvSpPr>
          <p:spPr>
            <a:xfrm>
              <a:off x="5488138" y="1555482"/>
              <a:ext cx="1844400" cy="573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lang="tr-TR" sz="2400" b="1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26</a:t>
              </a:r>
              <a:r>
                <a:rPr lang="tr-TR" sz="2400" b="1" i="0" u="none" strike="noStrike" cap="none" dirty="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rPr>
                <a:t>0 TL</a:t>
              </a:r>
              <a:endParaRPr sz="2400" b="1" i="0" u="none" strike="noStrike" cap="none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25" name="Google Shape;722;gd1a4824873_0_95">
            <a:extLst>
              <a:ext uri="{FF2B5EF4-FFF2-40B4-BE49-F238E27FC236}">
                <a16:creationId xmlns:a16="http://schemas.microsoft.com/office/drawing/2014/main" id="{0F114D64-BE39-F249-935F-957B2C497D25}"/>
              </a:ext>
            </a:extLst>
          </p:cNvPr>
          <p:cNvSpPr/>
          <p:nvPr/>
        </p:nvSpPr>
        <p:spPr>
          <a:xfrm rot="10800000">
            <a:off x="6899024" y="4876920"/>
            <a:ext cx="1480195" cy="720595"/>
          </a:xfrm>
          <a:prstGeom prst="trapezoid">
            <a:avLst>
              <a:gd name="adj" fmla="val 23691"/>
            </a:avLst>
          </a:prstGeom>
          <a:solidFill>
            <a:srgbClr val="0055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1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1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1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2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3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3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3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4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yatırım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9" name="Google Shape;812;p25">
            <a:extLst>
              <a:ext uri="{FF2B5EF4-FFF2-40B4-BE49-F238E27FC236}">
                <a16:creationId xmlns:a16="http://schemas.microsoft.com/office/drawing/2014/main" id="{9C0E59CD-B6DA-3645-99F2-496C4A6B4C2A}"/>
              </a:ext>
            </a:extLst>
          </p:cNvPr>
          <p:cNvSpPr/>
          <p:nvPr/>
        </p:nvSpPr>
        <p:spPr>
          <a:xfrm rot="21412993">
            <a:off x="1128942" y="2494259"/>
            <a:ext cx="5381367" cy="24443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90500" dist="63500" dir="2700000" algn="b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13;p25">
            <a:extLst>
              <a:ext uri="{FF2B5EF4-FFF2-40B4-BE49-F238E27FC236}">
                <a16:creationId xmlns:a16="http://schemas.microsoft.com/office/drawing/2014/main" id="{A0CBE59F-6CEB-9245-BCA7-89A1C1BAA043}"/>
              </a:ext>
            </a:extLst>
          </p:cNvPr>
          <p:cNvSpPr txBox="1"/>
          <p:nvPr/>
        </p:nvSpPr>
        <p:spPr>
          <a:xfrm rot="21406358">
            <a:off x="1507000" y="2736534"/>
            <a:ext cx="5030535" cy="193895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63500" dir="2700000" algn="b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tr-TR" sz="2000"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Önce araştırma yapılmalı</a:t>
            </a:r>
            <a:endParaRPr sz="2000" dirty="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tr-TR" sz="2000"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Güvenilir uzmana başvurulmalı</a:t>
            </a:r>
            <a:endParaRPr sz="2000" dirty="0"/>
          </a:p>
          <a:p>
            <a:pPr marL="342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tr-TR" sz="2000"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Risk ve getiri dengesine dikkat edilmeli</a:t>
            </a:r>
            <a:endParaRPr sz="20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6C2F90-855F-D342-B710-40B67FBB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1955800"/>
            <a:ext cx="4801638" cy="40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24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Dolandırıcılıktan nasıl korunuruz?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558619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4D1AADA-FC9F-414F-8B5F-A10BE8C7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1873160"/>
            <a:ext cx="6172200" cy="41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65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Geleceğin Finansal Okuryazarına 10 Tavsiye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972615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8" name="İçerik Yer Tutucusu 3">
            <a:extLst>
              <a:ext uri="{FF2B5EF4-FFF2-40B4-BE49-F238E27FC236}">
                <a16:creationId xmlns:a16="http://schemas.microsoft.com/office/drawing/2014/main" id="{594A8DB2-740F-274D-A9DB-204350CC43BA}"/>
              </a:ext>
            </a:extLst>
          </p:cNvPr>
          <p:cNvSpPr txBox="1">
            <a:spLocks/>
          </p:cNvSpPr>
          <p:nvPr/>
        </p:nvSpPr>
        <p:spPr>
          <a:xfrm>
            <a:off x="1451579" y="2309789"/>
            <a:ext cx="5050821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Yastık altı yatırım yapma.</a:t>
            </a:r>
          </a:p>
          <a:p>
            <a:r>
              <a:rPr lang="tr-TR" dirty="0"/>
              <a:t>Döviz ve altın ile borçlanma.</a:t>
            </a:r>
          </a:p>
          <a:p>
            <a:r>
              <a:rPr lang="tr-TR" dirty="0"/>
              <a:t>Her duyduğun yatırıma koşma.</a:t>
            </a:r>
          </a:p>
          <a:p>
            <a:r>
              <a:rPr lang="tr-TR" dirty="0"/>
              <a:t>Enflasyona karşı paranı mutlaka koru.</a:t>
            </a:r>
          </a:p>
          <a:p>
            <a:r>
              <a:rPr lang="tr-TR" dirty="0"/>
              <a:t>Önce tasarrufunu ayır sonra harcamanı yap.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21426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Geleceğin Finansal Okuryazarına 10 Tavsiye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972615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8" name="İçerik Yer Tutucusu 3">
            <a:extLst>
              <a:ext uri="{FF2B5EF4-FFF2-40B4-BE49-F238E27FC236}">
                <a16:creationId xmlns:a16="http://schemas.microsoft.com/office/drawing/2014/main" id="{594A8DB2-740F-274D-A9DB-204350CC43BA}"/>
              </a:ext>
            </a:extLst>
          </p:cNvPr>
          <p:cNvSpPr txBox="1">
            <a:spLocks/>
          </p:cNvSpPr>
          <p:nvPr/>
        </p:nvSpPr>
        <p:spPr>
          <a:xfrm>
            <a:off x="1451579" y="2309789"/>
            <a:ext cx="5050821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Gelirini arttıramıyorsan giderini kıs.</a:t>
            </a:r>
          </a:p>
          <a:p>
            <a:r>
              <a:rPr lang="tr-TR" dirty="0"/>
              <a:t>Emekliliğin için mutlaka bir plan yap.</a:t>
            </a:r>
          </a:p>
          <a:p>
            <a:r>
              <a:rPr lang="tr-TR" dirty="0"/>
              <a:t>Yatırımında uzun vadeyi benimse.</a:t>
            </a:r>
          </a:p>
          <a:p>
            <a:r>
              <a:rPr lang="tr-TR" dirty="0"/>
              <a:t>Her şeye aynı anda sahip olma güdünü körelt.</a:t>
            </a:r>
          </a:p>
          <a:p>
            <a:r>
              <a:rPr lang="tr-TR" dirty="0"/>
              <a:t>Kendini tanı, risk iştahını test et.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1205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Finansal Okuryazarlık için Kitap Tavsiyeleri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972615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8" name="İçerik Yer Tutucusu 3">
            <a:extLst>
              <a:ext uri="{FF2B5EF4-FFF2-40B4-BE49-F238E27FC236}">
                <a16:creationId xmlns:a16="http://schemas.microsoft.com/office/drawing/2014/main" id="{594A8DB2-740F-274D-A9DB-204350CC43BA}"/>
              </a:ext>
            </a:extLst>
          </p:cNvPr>
          <p:cNvSpPr txBox="1">
            <a:spLocks/>
          </p:cNvSpPr>
          <p:nvPr/>
        </p:nvSpPr>
        <p:spPr>
          <a:xfrm>
            <a:off x="1451579" y="2309789"/>
            <a:ext cx="5050821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Kolay Ekonomi – Mahfi Eğilmez</a:t>
            </a:r>
          </a:p>
          <a:p>
            <a:r>
              <a:rPr lang="tr-TR" dirty="0"/>
              <a:t>Para Harekâtı – Yaşar Erdinç</a:t>
            </a:r>
          </a:p>
          <a:p>
            <a:r>
              <a:rPr lang="tr-TR" dirty="0"/>
              <a:t>Boşa Gitmesin – Orhan Erdem</a:t>
            </a:r>
          </a:p>
          <a:p>
            <a:r>
              <a:rPr lang="tr-TR" dirty="0"/>
              <a:t>Akıldışı ama Öngörülebilir – Dan </a:t>
            </a:r>
            <a:r>
              <a:rPr lang="tr-TR" dirty="0" err="1"/>
              <a:t>Ariely</a:t>
            </a:r>
            <a:endParaRPr lang="tr-TR" dirty="0"/>
          </a:p>
          <a:p>
            <a:r>
              <a:rPr lang="tr-TR" dirty="0"/>
              <a:t>Akıldışının Mantığı – Dan </a:t>
            </a:r>
            <a:r>
              <a:rPr lang="tr-TR" dirty="0" err="1"/>
              <a:t>Ariely</a:t>
            </a:r>
            <a:endParaRPr lang="tr-TR" dirty="0"/>
          </a:p>
          <a:p>
            <a:r>
              <a:rPr lang="tr-TR" dirty="0"/>
              <a:t>Zengin Baba Yoksul Baba – Robert </a:t>
            </a:r>
            <a:r>
              <a:rPr lang="tr-TR" dirty="0" err="1"/>
              <a:t>Kyosaki</a:t>
            </a:r>
            <a:endParaRPr lang="tr-TR" dirty="0"/>
          </a:p>
          <a:p>
            <a:r>
              <a:rPr lang="tr-TR" dirty="0"/>
              <a:t>Görünmeyen Ekonomist – Tim </a:t>
            </a:r>
            <a:r>
              <a:rPr lang="tr-TR" dirty="0" err="1"/>
              <a:t>Harford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6" name="İçerik Yer Tutucusu 3">
            <a:extLst>
              <a:ext uri="{FF2B5EF4-FFF2-40B4-BE49-F238E27FC236}">
                <a16:creationId xmlns:a16="http://schemas.microsoft.com/office/drawing/2014/main" id="{7F6D8D51-DBB1-FB42-B298-361D6384E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3216" y="2210760"/>
            <a:ext cx="5586190" cy="2961528"/>
          </a:xfrm>
        </p:spPr>
        <p:txBody>
          <a:bodyPr>
            <a:noAutofit/>
          </a:bodyPr>
          <a:lstStyle/>
          <a:p>
            <a:r>
              <a:rPr lang="tr-TR" sz="1900" dirty="0"/>
              <a:t>Görünmez Kalp – </a:t>
            </a:r>
            <a:r>
              <a:rPr lang="tr-TR" sz="1900" dirty="0" err="1"/>
              <a:t>Russell</a:t>
            </a:r>
            <a:r>
              <a:rPr lang="tr-TR" sz="1900" dirty="0"/>
              <a:t> D. Roberts</a:t>
            </a:r>
          </a:p>
          <a:p>
            <a:r>
              <a:rPr lang="tr-TR" sz="1900" dirty="0"/>
              <a:t>Herkese Göre Finans- Aysel Gündoğdu</a:t>
            </a:r>
          </a:p>
          <a:p>
            <a:r>
              <a:rPr lang="tr-TR" sz="1900" dirty="0"/>
              <a:t>Para – Dursun Ali Yaz</a:t>
            </a:r>
          </a:p>
          <a:p>
            <a:r>
              <a:rPr lang="tr-TR" sz="1900" dirty="0" err="1"/>
              <a:t>Babilin</a:t>
            </a:r>
            <a:r>
              <a:rPr lang="tr-TR" sz="1900" dirty="0"/>
              <a:t> En Zengin Adamı – George </a:t>
            </a:r>
            <a:r>
              <a:rPr lang="tr-TR" sz="1900" dirty="0" err="1"/>
              <a:t>Clason</a:t>
            </a:r>
            <a:endParaRPr lang="tr-TR" sz="1900" dirty="0"/>
          </a:p>
          <a:p>
            <a:r>
              <a:rPr lang="tr-TR" sz="1900" dirty="0"/>
              <a:t>Ekonomi Kitabı – James </a:t>
            </a:r>
            <a:r>
              <a:rPr lang="tr-TR" sz="1900" dirty="0" err="1"/>
              <a:t>Meadway</a:t>
            </a:r>
            <a:r>
              <a:rPr lang="tr-TR" sz="1900" dirty="0"/>
              <a:t> </a:t>
            </a:r>
          </a:p>
          <a:p>
            <a:r>
              <a:rPr lang="tr-TR" sz="1900" dirty="0"/>
              <a:t>Ekonomi Rehberi-Ha-</a:t>
            </a:r>
            <a:r>
              <a:rPr lang="tr-TR" sz="1900" dirty="0" err="1"/>
              <a:t>Joon</a:t>
            </a:r>
            <a:r>
              <a:rPr lang="tr-TR" sz="1900" dirty="0"/>
              <a:t> </a:t>
            </a:r>
            <a:r>
              <a:rPr lang="tr-TR" sz="1900" dirty="0" err="1"/>
              <a:t>Chang</a:t>
            </a:r>
            <a:endParaRPr lang="tr-TR" sz="1900" dirty="0"/>
          </a:p>
          <a:p>
            <a:endParaRPr lang="tr-TR" sz="1900" dirty="0"/>
          </a:p>
          <a:p>
            <a:endParaRPr lang="tr-TR" sz="19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76FA79E-772A-7F4A-8AD8-837CA03B7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9423400" y="-120393"/>
            <a:ext cx="2768600" cy="276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72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İçerik Yer Tutucusu 3">
            <a:extLst>
              <a:ext uri="{FF2B5EF4-FFF2-40B4-BE49-F238E27FC236}">
                <a16:creationId xmlns:a16="http://schemas.microsoft.com/office/drawing/2014/main" id="{BD7B0436-34A8-3348-A0D7-27666C5A8564}"/>
              </a:ext>
            </a:extLst>
          </p:cNvPr>
          <p:cNvSpPr txBox="1">
            <a:spLocks/>
          </p:cNvSpPr>
          <p:nvPr/>
        </p:nvSpPr>
        <p:spPr>
          <a:xfrm>
            <a:off x="1328704" y="2666795"/>
            <a:ext cx="9726150" cy="2961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5788AD22-E159-C94B-ABA2-43378BAF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719D069-8B6F-5247-A7C5-B161E71C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04" y="647700"/>
            <a:ext cx="10088596" cy="5471929"/>
          </a:xfrm>
          <a:prstGeom prst="rect">
            <a:avLst/>
          </a:prstGeom>
          <a:ln>
            <a:solidFill>
              <a:schemeClr val="tx2"/>
            </a:solidFill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486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Piyasayı ve ekonomiyi iyi bir şekilde anlamak için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Daha bilinçli tasarruf yapmak için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Nelere yatırım yapabileceğini bilmek, tasarruflarımızı değerlendirmek için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Neden Finansal Okuryazar Olmalıyız 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A689969-D1B8-3048-9D9A-A7CC3912A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9" t="31174" r="66519" b="33145"/>
          <a:stretch/>
        </p:blipFill>
        <p:spPr>
          <a:xfrm>
            <a:off x="6447817" y="2015732"/>
            <a:ext cx="1179941" cy="133445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63930E3-7F6D-1E4C-A8FA-D9A689112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32" t="31737" r="39892" b="32582"/>
          <a:stretch/>
        </p:blipFill>
        <p:spPr>
          <a:xfrm>
            <a:off x="4918759" y="2930920"/>
            <a:ext cx="1334457" cy="133445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EAA7D7D-8CCA-3C4C-A03B-EF9484A74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199" t="34930" r="13725" b="29390"/>
          <a:stretch/>
        </p:blipFill>
        <p:spPr>
          <a:xfrm>
            <a:off x="8868977" y="4131888"/>
            <a:ext cx="1334457" cy="13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9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034821" cy="3450613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Yapılan araştırmalar göstermektedir ki;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Finansal okuryazarlığın düşük olduğu ülkelerde, bireyler kolay yoldan zengin olmanın peşinden giderek tüm birikimlerini kaybetmişlerdir.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0414538-9A18-E644-A0D9-A55C06734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37" y="2015732"/>
            <a:ext cx="3605163" cy="39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4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101621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En büyük zenginlik; parayı yönetme becerisidir.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Gelir/gider dengesini ayarla, kazandığından fazlasını harcama!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Parayı yönetmek…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482439C-A88E-D045-9B9C-7224FF89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1" y="2050944"/>
            <a:ext cx="4565154" cy="34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1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	</a:t>
            </a:r>
          </a:p>
          <a:p>
            <a:pPr marL="0" indent="0">
              <a:buNone/>
            </a:pPr>
            <a:r>
              <a:rPr lang="tr-TR" dirty="0"/>
              <a:t>	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Paranın ZAMAN YOLCULUĞU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oogle Shape;181;p3" descr="money 2.png">
            <a:extLst>
              <a:ext uri="{FF2B5EF4-FFF2-40B4-BE49-F238E27FC236}">
                <a16:creationId xmlns:a16="http://schemas.microsoft.com/office/drawing/2014/main" id="{8F087E54-D65C-2648-AE98-03EC742474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514" y="1881407"/>
            <a:ext cx="1434292" cy="148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2;p3">
            <a:extLst>
              <a:ext uri="{FF2B5EF4-FFF2-40B4-BE49-F238E27FC236}">
                <a16:creationId xmlns:a16="http://schemas.microsoft.com/office/drawing/2014/main" id="{88CB50D5-E7A8-3A4B-8882-FE1FBE514A73}"/>
              </a:ext>
            </a:extLst>
          </p:cNvPr>
          <p:cNvSpPr/>
          <p:nvPr/>
        </p:nvSpPr>
        <p:spPr>
          <a:xfrm>
            <a:off x="1375258" y="3392396"/>
            <a:ext cx="2596742" cy="581051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3;p3">
            <a:extLst>
              <a:ext uri="{FF2B5EF4-FFF2-40B4-BE49-F238E27FC236}">
                <a16:creationId xmlns:a16="http://schemas.microsoft.com/office/drawing/2014/main" id="{605FE015-D373-3241-B84F-C74FA666C009}"/>
              </a:ext>
            </a:extLst>
          </p:cNvPr>
          <p:cNvSpPr txBox="1"/>
          <p:nvPr/>
        </p:nvSpPr>
        <p:spPr>
          <a:xfrm rot="177097">
            <a:off x="1694460" y="3439906"/>
            <a:ext cx="21612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Paranın bulunması M.Ö 7.yy</a:t>
            </a:r>
            <a:endParaRPr sz="14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" name="Google Shape;184;p3" descr="money ten orange 2.tif">
            <a:extLst>
              <a:ext uri="{FF2B5EF4-FFF2-40B4-BE49-F238E27FC236}">
                <a16:creationId xmlns:a16="http://schemas.microsoft.com/office/drawing/2014/main" id="{7EB6C2AE-758C-EF40-8647-2B4AB023F5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4711" y="1955046"/>
            <a:ext cx="1800098" cy="85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5;p3">
            <a:extLst>
              <a:ext uri="{FF2B5EF4-FFF2-40B4-BE49-F238E27FC236}">
                <a16:creationId xmlns:a16="http://schemas.microsoft.com/office/drawing/2014/main" id="{BD8FCBEC-A704-CC49-8CBB-33CB3C476A8F}"/>
              </a:ext>
            </a:extLst>
          </p:cNvPr>
          <p:cNvSpPr/>
          <p:nvPr/>
        </p:nvSpPr>
        <p:spPr>
          <a:xfrm>
            <a:off x="8555227" y="3189973"/>
            <a:ext cx="2440155" cy="774378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86;p3">
            <a:extLst>
              <a:ext uri="{FF2B5EF4-FFF2-40B4-BE49-F238E27FC236}">
                <a16:creationId xmlns:a16="http://schemas.microsoft.com/office/drawing/2014/main" id="{42B15ED4-A5C3-4945-AFB2-337BAADE18FB}"/>
              </a:ext>
            </a:extLst>
          </p:cNvPr>
          <p:cNvSpPr txBox="1"/>
          <p:nvPr/>
        </p:nvSpPr>
        <p:spPr>
          <a:xfrm rot="-159385">
            <a:off x="8229519" y="3366975"/>
            <a:ext cx="2803365" cy="569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İlk kağıt paranın bulunması </a:t>
            </a:r>
            <a:endParaRPr sz="1400" dirty="0"/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M.S. 806</a:t>
            </a:r>
            <a:endParaRPr sz="1400" dirty="0"/>
          </a:p>
        </p:txBody>
      </p:sp>
      <p:pic>
        <p:nvPicPr>
          <p:cNvPr id="18" name="Google Shape;187;p3">
            <a:extLst>
              <a:ext uri="{FF2B5EF4-FFF2-40B4-BE49-F238E27FC236}">
                <a16:creationId xmlns:a16="http://schemas.microsoft.com/office/drawing/2014/main" id="{8981DFF7-D7FE-2F42-A974-360C1307140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7527" y="4767975"/>
            <a:ext cx="1310144" cy="123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0;p3">
            <a:extLst>
              <a:ext uri="{FF2B5EF4-FFF2-40B4-BE49-F238E27FC236}">
                <a16:creationId xmlns:a16="http://schemas.microsoft.com/office/drawing/2014/main" id="{B050FF42-AB39-0040-8859-6D2669DBA6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3020" y="4409002"/>
            <a:ext cx="1954124" cy="184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4;p3">
            <a:extLst>
              <a:ext uri="{FF2B5EF4-FFF2-40B4-BE49-F238E27FC236}">
                <a16:creationId xmlns:a16="http://schemas.microsoft.com/office/drawing/2014/main" id="{43157FA2-9E3B-6543-9A56-51AC21AA62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6623" y="1853754"/>
            <a:ext cx="1736926" cy="16426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2;p3">
            <a:extLst>
              <a:ext uri="{FF2B5EF4-FFF2-40B4-BE49-F238E27FC236}">
                <a16:creationId xmlns:a16="http://schemas.microsoft.com/office/drawing/2014/main" id="{5AE86855-9329-954E-80AD-ECF0C12C0B92}"/>
              </a:ext>
            </a:extLst>
          </p:cNvPr>
          <p:cNvSpPr/>
          <p:nvPr/>
        </p:nvSpPr>
        <p:spPr>
          <a:xfrm>
            <a:off x="5011279" y="3581446"/>
            <a:ext cx="2596742" cy="581051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83;p3">
            <a:extLst>
              <a:ext uri="{FF2B5EF4-FFF2-40B4-BE49-F238E27FC236}">
                <a16:creationId xmlns:a16="http://schemas.microsoft.com/office/drawing/2014/main" id="{16D03635-D77E-0D46-8CAC-7F6E1303E85F}"/>
              </a:ext>
            </a:extLst>
          </p:cNvPr>
          <p:cNvSpPr txBox="1"/>
          <p:nvPr/>
        </p:nvSpPr>
        <p:spPr>
          <a:xfrm rot="177097">
            <a:off x="5330482" y="3628951"/>
            <a:ext cx="21612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İlk senet bulunması M.Ö 7-8.yy</a:t>
            </a:r>
            <a:endParaRPr sz="14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182;p3">
            <a:extLst>
              <a:ext uri="{FF2B5EF4-FFF2-40B4-BE49-F238E27FC236}">
                <a16:creationId xmlns:a16="http://schemas.microsoft.com/office/drawing/2014/main" id="{08489C78-057E-C140-953C-ACA760BB414F}"/>
              </a:ext>
            </a:extLst>
          </p:cNvPr>
          <p:cNvSpPr/>
          <p:nvPr/>
        </p:nvSpPr>
        <p:spPr>
          <a:xfrm>
            <a:off x="2791653" y="6142180"/>
            <a:ext cx="2596742" cy="581051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83;p3">
            <a:extLst>
              <a:ext uri="{FF2B5EF4-FFF2-40B4-BE49-F238E27FC236}">
                <a16:creationId xmlns:a16="http://schemas.microsoft.com/office/drawing/2014/main" id="{8CEBED03-91F3-3F4E-8DD4-FB41377EE000}"/>
              </a:ext>
            </a:extLst>
          </p:cNvPr>
          <p:cNvSpPr txBox="1"/>
          <p:nvPr/>
        </p:nvSpPr>
        <p:spPr>
          <a:xfrm rot="177097">
            <a:off x="3110856" y="6189685"/>
            <a:ext cx="21612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İlk çek kullanımı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1659</a:t>
            </a:r>
            <a:endParaRPr sz="14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Google Shape;182;p3">
            <a:extLst>
              <a:ext uri="{FF2B5EF4-FFF2-40B4-BE49-F238E27FC236}">
                <a16:creationId xmlns:a16="http://schemas.microsoft.com/office/drawing/2014/main" id="{0F28E97C-E4C8-5249-963F-1C402D2FBCE6}"/>
              </a:ext>
            </a:extLst>
          </p:cNvPr>
          <p:cNvSpPr/>
          <p:nvPr/>
        </p:nvSpPr>
        <p:spPr>
          <a:xfrm>
            <a:off x="6831980" y="6017728"/>
            <a:ext cx="2596742" cy="581051"/>
          </a:xfrm>
          <a:prstGeom prst="roundRect">
            <a:avLst>
              <a:gd name="adj" fmla="val 16667"/>
            </a:avLst>
          </a:prstGeom>
          <a:solidFill>
            <a:srgbClr val="3F3F3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3;p3">
            <a:extLst>
              <a:ext uri="{FF2B5EF4-FFF2-40B4-BE49-F238E27FC236}">
                <a16:creationId xmlns:a16="http://schemas.microsoft.com/office/drawing/2014/main" id="{00B2CB66-4E2C-754D-BCCF-AA4EC16A5008}"/>
              </a:ext>
            </a:extLst>
          </p:cNvPr>
          <p:cNvSpPr txBox="1"/>
          <p:nvPr/>
        </p:nvSpPr>
        <p:spPr>
          <a:xfrm rot="177097">
            <a:off x="7151183" y="6065233"/>
            <a:ext cx="21612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İlk kredi kartı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1914</a:t>
            </a:r>
            <a:endParaRPr sz="14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8901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Değişim aracı		Değer Birimi		Biriktirme Aracı</a:t>
            </a:r>
          </a:p>
          <a:p>
            <a:pPr marL="0" indent="0">
              <a:buNone/>
            </a:pPr>
            <a:r>
              <a:rPr lang="tr-TR" dirty="0"/>
              <a:t>		</a:t>
            </a:r>
          </a:p>
          <a:p>
            <a:pPr marL="0" indent="0">
              <a:buNone/>
            </a:pPr>
            <a:r>
              <a:rPr lang="tr-TR" dirty="0"/>
              <a:t>	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Paranın İşlevleri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704899B-B8BB-F649-8F62-0A287AC8E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9" t="28051" r="68252" b="43204"/>
          <a:stretch/>
        </p:blipFill>
        <p:spPr>
          <a:xfrm>
            <a:off x="1640992" y="2268960"/>
            <a:ext cx="1368322" cy="141963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5E54BE1-916B-6248-B6CD-2E9EFD78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68" t="28571" r="42043" b="42684"/>
          <a:stretch/>
        </p:blipFill>
        <p:spPr>
          <a:xfrm>
            <a:off x="4385597" y="2268959"/>
            <a:ext cx="1368322" cy="141963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AF95802-5930-F746-AE44-4E0D8304D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85" t="28398" r="16126" b="42858"/>
          <a:stretch/>
        </p:blipFill>
        <p:spPr>
          <a:xfrm>
            <a:off x="7130202" y="2268958"/>
            <a:ext cx="1368323" cy="141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C16AA8-E995-D744-B555-3D1EE0ED0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C65F949-980D-F149-A322-EA534FB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Bütçenin Altın Kuralları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49473FA-4066-9F42-9CEC-4526598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630"/>
            <a:ext cx="1117600" cy="1081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F92AEFA-90B5-AF4B-922F-3A5FD601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8" t="24685" r="71318" b="26847"/>
          <a:stretch/>
        </p:blipFill>
        <p:spPr>
          <a:xfrm>
            <a:off x="1405906" y="2262169"/>
            <a:ext cx="1780828" cy="219744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D2FE48A-F94D-9343-8E07-BED6BB6E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50" t="21124" r="44069" b="26871"/>
          <a:stretch/>
        </p:blipFill>
        <p:spPr>
          <a:xfrm>
            <a:off x="4074966" y="2250106"/>
            <a:ext cx="2311809" cy="235778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0DB618D-AAED-3249-B973-C6C49F7FD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64" t="26978" r="4656" b="27076"/>
          <a:stretch/>
        </p:blipFill>
        <p:spPr>
          <a:xfrm>
            <a:off x="8154883" y="2494108"/>
            <a:ext cx="2899971" cy="20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</Template>
  <TotalTime>1521</TotalTime>
  <Words>906</Words>
  <Application>Microsoft Macintosh PowerPoint</Application>
  <PresentationFormat>Geniş ekran</PresentationFormat>
  <Paragraphs>237</Paragraphs>
  <Slides>39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Garamond</vt:lpstr>
      <vt:lpstr>Gill Sans MT</vt:lpstr>
      <vt:lpstr>Raleway</vt:lpstr>
      <vt:lpstr>Raleway Black</vt:lpstr>
      <vt:lpstr>Segoe UI Light</vt:lpstr>
      <vt:lpstr>Segoe UI Semibold</vt:lpstr>
      <vt:lpstr>Galeri</vt:lpstr>
      <vt:lpstr>TEMEL FİNANSAL OKURYAZARLIK</vt:lpstr>
      <vt:lpstr>FiNansal Okuryazarlık Nedir? </vt:lpstr>
      <vt:lpstr>FiNansal Okuryazarlığın bileşenleri </vt:lpstr>
      <vt:lpstr>Neden Finansal Okuryazar Olmalıyız ?</vt:lpstr>
      <vt:lpstr>PowerPoint Sunusu</vt:lpstr>
      <vt:lpstr>Parayı yönetmek…</vt:lpstr>
      <vt:lpstr>Paranın ZAMAN YOLCULUĞU</vt:lpstr>
      <vt:lpstr>Paranın İşlevleri </vt:lpstr>
      <vt:lpstr> Bütçenin Altın Kuralları</vt:lpstr>
      <vt:lpstr>İYİ BİR BÜTÇE NASIL OLMALI?</vt:lpstr>
      <vt:lpstr>Harcama Günlüğü Tutun</vt:lpstr>
      <vt:lpstr>ÖRNEK ÖĞRENCİ BÜTÇESİ</vt:lpstr>
      <vt:lpstr>10 Saniye Kuralı !</vt:lpstr>
      <vt:lpstr>PowerPoint Sunusu</vt:lpstr>
      <vt:lpstr>İHTİYAÇ MI İSTEK Mİ? </vt:lpstr>
      <vt:lpstr>Üretim ailede başlar</vt:lpstr>
      <vt:lpstr>TASARRUF BİLİNCİ</vt:lpstr>
      <vt:lpstr>Bir ailenin tasarruf ipuçları</vt:lpstr>
      <vt:lpstr>PowerPoint Sunusu</vt:lpstr>
      <vt:lpstr>DÜŞÜNELİM, YAZALIM…</vt:lpstr>
      <vt:lpstr>PowerPoint Sunusu</vt:lpstr>
      <vt:lpstr>PowerPoint Sunusu</vt:lpstr>
      <vt:lpstr>Alışverişe giderken…</vt:lpstr>
      <vt:lpstr>Borçlanmak kötü bir şey mi ?</vt:lpstr>
      <vt:lpstr>İlk kredi kartı</vt:lpstr>
      <vt:lpstr>Kredi Kartlarını Nasıl Kullanmalıyız ?</vt:lpstr>
      <vt:lpstr>PowerPoint Sunusu</vt:lpstr>
      <vt:lpstr>enflasyon</vt:lpstr>
      <vt:lpstr>Enflasyon nedir, ne değildir?</vt:lpstr>
      <vt:lpstr>Hiperenflasyon</vt:lpstr>
      <vt:lpstr>PowerPoint Sunusu</vt:lpstr>
      <vt:lpstr>ACİL DURUM FONU</vt:lpstr>
      <vt:lpstr>Bireysel emeklilik sistemi</vt:lpstr>
      <vt:lpstr>yatırım</vt:lpstr>
      <vt:lpstr>Dolandırıcılıktan nasıl korunuruz?</vt:lpstr>
      <vt:lpstr>Geleceğin Finansal Okuryazarına 10 Tavsiye</vt:lpstr>
      <vt:lpstr>Geleceğin Finansal Okuryazarına 10 Tavsiye</vt:lpstr>
      <vt:lpstr>Temel Finansal Okuryazarlık için Kitap Tavsiyeleri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TEMEL FİNANSAL OKURYAZARLIK</dc:title>
  <dc:creator>Microsoft Office User</dc:creator>
  <cp:lastModifiedBy>Microsoft Office User</cp:lastModifiedBy>
  <cp:revision>6</cp:revision>
  <dcterms:created xsi:type="dcterms:W3CDTF">2022-01-17T09:35:06Z</dcterms:created>
  <dcterms:modified xsi:type="dcterms:W3CDTF">2025-05-29T07:10:56Z</dcterms:modified>
</cp:coreProperties>
</file>