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50"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044"/>
    <p:restoredTop sz="94632"/>
  </p:normalViewPr>
  <p:slideViewPr>
    <p:cSldViewPr snapToGrid="0">
      <p:cViewPr varScale="1">
        <p:scale>
          <a:sx n="106" d="100"/>
          <a:sy n="106" d="100"/>
        </p:scale>
        <p:origin x="143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9EB5312D-14C8-C848-B271-3DBA1A4B1FC6}" type="datetimeFigureOut">
              <a:rPr lang="tr-TR" smtClean="0"/>
              <a:t>30.09.2024</a:t>
            </a:fld>
            <a:endParaRPr lang="tr-TR"/>
          </a:p>
        </p:txBody>
      </p:sp>
      <p:sp>
        <p:nvSpPr>
          <p:cNvPr id="5" name="Footer Placeholder 4"/>
          <p:cNvSpPr>
            <a:spLocks noGrp="1"/>
          </p:cNvSpPr>
          <p:nvPr>
            <p:ph type="ftr" sz="quarter" idx="11"/>
          </p:nvPr>
        </p:nvSpPr>
        <p:spPr>
          <a:xfrm>
            <a:off x="2416500" y="329307"/>
            <a:ext cx="4973915" cy="309201"/>
          </a:xfrm>
        </p:spPr>
        <p:txBody>
          <a:bodyPr/>
          <a:lstStyle/>
          <a:p>
            <a:endParaRPr lang="tr-TR"/>
          </a:p>
        </p:txBody>
      </p:sp>
      <p:sp>
        <p:nvSpPr>
          <p:cNvPr id="6" name="Slide Number Placeholder 5"/>
          <p:cNvSpPr>
            <a:spLocks noGrp="1"/>
          </p:cNvSpPr>
          <p:nvPr>
            <p:ph type="sldNum" sz="quarter" idx="12"/>
          </p:nvPr>
        </p:nvSpPr>
        <p:spPr>
          <a:xfrm>
            <a:off x="1437664" y="798973"/>
            <a:ext cx="811019" cy="503578"/>
          </a:xfrm>
        </p:spPr>
        <p:txBody>
          <a:bodyPr/>
          <a:lstStyle/>
          <a:p>
            <a:fld id="{F1044268-9369-204F-BCC6-226B078FA6E1}" type="slidenum">
              <a:rPr lang="tr-TR" smtClean="0"/>
              <a:t>‹#›</a:t>
            </a:fld>
            <a:endParaRPr lang="tr-T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834360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EB5312D-14C8-C848-B271-3DBA1A4B1FC6}" type="datetimeFigureOut">
              <a:rPr lang="tr-TR" smtClean="0"/>
              <a:t>30.09.2024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1044268-9369-204F-BCC6-226B078FA6E1}" type="slidenum">
              <a:rPr lang="tr-TR" smtClean="0"/>
              <a:t>‹#›</a:t>
            </a:fld>
            <a:endParaRPr lang="tr-T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644536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EB5312D-14C8-C848-B271-3DBA1A4B1FC6}" type="datetimeFigureOut">
              <a:rPr lang="tr-TR" smtClean="0"/>
              <a:t>30.09.2024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1044268-9369-204F-BCC6-226B078FA6E1}" type="slidenum">
              <a:rPr lang="tr-TR" smtClean="0"/>
              <a:t>‹#›</a:t>
            </a:fld>
            <a:endParaRPr lang="tr-T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10051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EB5312D-14C8-C848-B271-3DBA1A4B1FC6}" type="datetimeFigureOut">
              <a:rPr lang="tr-TR" smtClean="0"/>
              <a:t>30.09.2024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1044268-9369-204F-BCC6-226B078FA6E1}" type="slidenum">
              <a:rPr lang="tr-TR" smtClean="0"/>
              <a:t>‹#›</a:t>
            </a:fld>
            <a:endParaRPr lang="tr-T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14506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EB5312D-14C8-C848-B271-3DBA1A4B1FC6}" type="datetimeFigureOut">
              <a:rPr lang="tr-TR" smtClean="0"/>
              <a:t>30.09.2024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1044268-9369-204F-BCC6-226B078FA6E1}" type="slidenum">
              <a:rPr lang="tr-TR" smtClean="0"/>
              <a:t>‹#›</a:t>
            </a:fld>
            <a:endParaRPr lang="tr-T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933030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9EB5312D-14C8-C848-B271-3DBA1A4B1FC6}" type="datetimeFigureOut">
              <a:rPr lang="tr-TR" smtClean="0"/>
              <a:t>30.09.2024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1044268-9369-204F-BCC6-226B078FA6E1}" type="slidenum">
              <a:rPr lang="tr-TR" smtClean="0"/>
              <a:t>‹#›</a:t>
            </a:fld>
            <a:endParaRPr lang="tr-T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44565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9EB5312D-14C8-C848-B271-3DBA1A4B1FC6}" type="datetimeFigureOut">
              <a:rPr lang="tr-TR" smtClean="0"/>
              <a:t>30.09.2024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1044268-9369-204F-BCC6-226B078FA6E1}" type="slidenum">
              <a:rPr lang="tr-TR" smtClean="0"/>
              <a:t>‹#›</a:t>
            </a:fld>
            <a:endParaRPr lang="tr-T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320357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9EB5312D-14C8-C848-B271-3DBA1A4B1FC6}" type="datetimeFigureOut">
              <a:rPr lang="tr-TR" smtClean="0"/>
              <a:t>30.09.2024</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1044268-9369-204F-BCC6-226B078FA6E1}" type="slidenum">
              <a:rPr lang="tr-TR" smtClean="0"/>
              <a:t>‹#›</a:t>
            </a:fld>
            <a:endParaRPr lang="tr-T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78963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B5312D-14C8-C848-B271-3DBA1A4B1FC6}" type="datetimeFigureOut">
              <a:rPr lang="tr-TR" smtClean="0"/>
              <a:t>30.09.2024</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1044268-9369-204F-BCC6-226B078FA6E1}" type="slidenum">
              <a:rPr lang="tr-TR" smtClean="0"/>
              <a:t>‹#›</a:t>
            </a:fld>
            <a:endParaRPr lang="tr-TR"/>
          </a:p>
        </p:txBody>
      </p:sp>
    </p:spTree>
    <p:extLst>
      <p:ext uri="{BB962C8B-B14F-4D97-AF65-F5344CB8AC3E}">
        <p14:creationId xmlns:p14="http://schemas.microsoft.com/office/powerpoint/2010/main" val="18657424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EB5312D-14C8-C848-B271-3DBA1A4B1FC6}" type="datetimeFigureOut">
              <a:rPr lang="tr-TR" smtClean="0"/>
              <a:t>30.09.2024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1044268-9369-204F-BCC6-226B078FA6E1}" type="slidenum">
              <a:rPr lang="tr-TR" smtClean="0"/>
              <a:t>‹#›</a:t>
            </a:fld>
            <a:endParaRPr lang="tr-T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760911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9EB5312D-14C8-C848-B271-3DBA1A4B1FC6}" type="datetimeFigureOut">
              <a:rPr lang="tr-TR" smtClean="0"/>
              <a:t>30.09.2024</a:t>
            </a:fld>
            <a:endParaRPr lang="tr-TR"/>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F1044268-9369-204F-BCC6-226B078FA6E1}" type="slidenum">
              <a:rPr lang="tr-TR" smtClean="0"/>
              <a:t>‹#›</a:t>
            </a:fld>
            <a:endParaRPr lang="tr-T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774639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9EB5312D-14C8-C848-B271-3DBA1A4B1FC6}" type="datetimeFigureOut">
              <a:rPr lang="tr-TR" smtClean="0"/>
              <a:t>30.09.2024</a:t>
            </a:fld>
            <a:endParaRPr lang="tr-T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F1044268-9369-204F-BCC6-226B078FA6E1}" type="slidenum">
              <a:rPr lang="tr-TR" smtClean="0"/>
              <a:t>‹#›</a:t>
            </a:fld>
            <a:endParaRPr lang="tr-T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90482779"/>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D3E352E-FB06-F857-F17B-5D5A1BCABA97}"/>
              </a:ext>
            </a:extLst>
          </p:cNvPr>
          <p:cNvSpPr>
            <a:spLocks noGrp="1"/>
          </p:cNvSpPr>
          <p:nvPr>
            <p:ph type="ctrTitle"/>
          </p:nvPr>
        </p:nvSpPr>
        <p:spPr>
          <a:xfrm>
            <a:off x="1524000" y="1122363"/>
            <a:ext cx="9144000" cy="1945690"/>
          </a:xfrm>
        </p:spPr>
        <p:txBody>
          <a:bodyPr>
            <a:noAutofit/>
          </a:bodyPr>
          <a:lstStyle/>
          <a:p>
            <a:r>
              <a:rPr lang="tr-TR" sz="4800" dirty="0"/>
              <a:t>Görüşme Tekniklerinin Tanımlanması ve Ayırt Edici Özelliklerinin Belirlenmesi</a:t>
            </a:r>
          </a:p>
        </p:txBody>
      </p:sp>
      <p:sp>
        <p:nvSpPr>
          <p:cNvPr id="3" name="Alt Başlık 2">
            <a:extLst>
              <a:ext uri="{FF2B5EF4-FFF2-40B4-BE49-F238E27FC236}">
                <a16:creationId xmlns:a16="http://schemas.microsoft.com/office/drawing/2014/main" id="{C976666F-7956-07E2-3E0F-C837551BBA8B}"/>
              </a:ext>
            </a:extLst>
          </p:cNvPr>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13153684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D7AED24-521E-AEA4-19DD-8B63821BD7B6}"/>
              </a:ext>
            </a:extLst>
          </p:cNvPr>
          <p:cNvSpPr>
            <a:spLocks noGrp="1"/>
          </p:cNvSpPr>
          <p:nvPr>
            <p:ph type="title"/>
          </p:nvPr>
        </p:nvSpPr>
        <p:spPr>
          <a:xfrm>
            <a:off x="1451579" y="804520"/>
            <a:ext cx="9603275" cy="587136"/>
          </a:xfrm>
        </p:spPr>
        <p:txBody>
          <a:bodyPr/>
          <a:lstStyle/>
          <a:p>
            <a:r>
              <a:rPr lang="tr-TR" dirty="0"/>
              <a:t>Görüşme süreci</a:t>
            </a:r>
          </a:p>
        </p:txBody>
      </p:sp>
      <p:sp>
        <p:nvSpPr>
          <p:cNvPr id="3" name="İçerik Yer Tutucusu 2">
            <a:extLst>
              <a:ext uri="{FF2B5EF4-FFF2-40B4-BE49-F238E27FC236}">
                <a16:creationId xmlns:a16="http://schemas.microsoft.com/office/drawing/2014/main" id="{FE3EE633-46DB-27C4-D0C1-935A93B6923F}"/>
              </a:ext>
            </a:extLst>
          </p:cNvPr>
          <p:cNvSpPr>
            <a:spLocks noGrp="1"/>
          </p:cNvSpPr>
          <p:nvPr>
            <p:ph idx="1"/>
          </p:nvPr>
        </p:nvSpPr>
        <p:spPr/>
        <p:txBody>
          <a:bodyPr/>
          <a:lstStyle/>
          <a:p>
            <a:r>
              <a:rPr lang="tr-TR" dirty="0"/>
              <a:t>Görüşmenin temel amacı, olumlu bir ilişki çerçevesinde sorun çözme sürecini gerçekleştirerek müracaatçıya yardım etmeye çalışmaktadır. </a:t>
            </a:r>
          </a:p>
          <a:p>
            <a:r>
              <a:rPr lang="tr-TR" dirty="0"/>
              <a:t>Her sosyal hizmet görüşmesi bir ölçüye kadar bir hedefe ulaşmak için tasarlanmış bir dizi adım olan geleneksel sorun-çözme sürecini takip eder.</a:t>
            </a:r>
          </a:p>
          <a:p>
            <a:pPr marL="0" indent="0">
              <a:buNone/>
            </a:pPr>
            <a:endParaRPr lang="tr-TR" dirty="0"/>
          </a:p>
        </p:txBody>
      </p:sp>
    </p:spTree>
    <p:extLst>
      <p:ext uri="{BB962C8B-B14F-4D97-AF65-F5344CB8AC3E}">
        <p14:creationId xmlns:p14="http://schemas.microsoft.com/office/powerpoint/2010/main" val="34047815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BF1DC65-7301-0976-2171-D3EA0D79CF24}"/>
              </a:ext>
            </a:extLst>
          </p:cNvPr>
          <p:cNvSpPr>
            <a:spLocks noGrp="1"/>
          </p:cNvSpPr>
          <p:nvPr>
            <p:ph type="title"/>
          </p:nvPr>
        </p:nvSpPr>
        <p:spPr/>
        <p:txBody>
          <a:bodyPr/>
          <a:lstStyle/>
          <a:p>
            <a:r>
              <a:rPr lang="tr-TR" dirty="0" err="1"/>
              <a:t>GÖRüşme</a:t>
            </a:r>
            <a:r>
              <a:rPr lang="tr-TR" dirty="0"/>
              <a:t> Süreci</a:t>
            </a:r>
          </a:p>
        </p:txBody>
      </p:sp>
      <p:sp>
        <p:nvSpPr>
          <p:cNvPr id="3" name="İçerik Yer Tutucusu 2">
            <a:extLst>
              <a:ext uri="{FF2B5EF4-FFF2-40B4-BE49-F238E27FC236}">
                <a16:creationId xmlns:a16="http://schemas.microsoft.com/office/drawing/2014/main" id="{598A37D2-334E-F8C4-4A7A-4876B5510A2B}"/>
              </a:ext>
            </a:extLst>
          </p:cNvPr>
          <p:cNvSpPr>
            <a:spLocks noGrp="1"/>
          </p:cNvSpPr>
          <p:nvPr>
            <p:ph idx="1"/>
          </p:nvPr>
        </p:nvSpPr>
        <p:spPr/>
        <p:txBody>
          <a:bodyPr/>
          <a:lstStyle/>
          <a:p>
            <a:r>
              <a:rPr lang="tr-TR" dirty="0"/>
              <a:t>Giriş/Başlangıç</a:t>
            </a:r>
          </a:p>
          <a:p>
            <a:r>
              <a:rPr lang="tr-TR" dirty="0"/>
              <a:t>Sosyal İnceleme/Veri Toplama</a:t>
            </a:r>
          </a:p>
          <a:p>
            <a:r>
              <a:rPr lang="tr-TR" dirty="0"/>
              <a:t>Değerlendirme</a:t>
            </a:r>
          </a:p>
          <a:p>
            <a:r>
              <a:rPr lang="tr-TR" dirty="0"/>
              <a:t>Müdahale/Tedavi</a:t>
            </a:r>
          </a:p>
          <a:p>
            <a:r>
              <a:rPr lang="tr-TR" dirty="0"/>
              <a:t>Sonlandırma</a:t>
            </a:r>
          </a:p>
          <a:p>
            <a:pPr marL="0" indent="0">
              <a:buNone/>
            </a:pPr>
            <a:r>
              <a:rPr lang="tr-TR" dirty="0"/>
              <a:t>*Sürecin temelini ikinci, üçüncü ve dördüncü adımlar oluşturur. </a:t>
            </a:r>
          </a:p>
        </p:txBody>
      </p:sp>
    </p:spTree>
    <p:extLst>
      <p:ext uri="{BB962C8B-B14F-4D97-AF65-F5344CB8AC3E}">
        <p14:creationId xmlns:p14="http://schemas.microsoft.com/office/powerpoint/2010/main" val="15645073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66B5D9A-C25F-458B-D487-F339E76FF345}"/>
              </a:ext>
            </a:extLst>
          </p:cNvPr>
          <p:cNvSpPr>
            <a:spLocks noGrp="1"/>
          </p:cNvSpPr>
          <p:nvPr>
            <p:ph type="title"/>
          </p:nvPr>
        </p:nvSpPr>
        <p:spPr/>
        <p:txBody>
          <a:bodyPr/>
          <a:lstStyle/>
          <a:p>
            <a:r>
              <a:rPr lang="tr-TR" dirty="0"/>
              <a:t>GÖRÜŞME/</a:t>
            </a:r>
            <a:r>
              <a:rPr lang="tr-TR" dirty="0" err="1"/>
              <a:t>SOhbet</a:t>
            </a:r>
            <a:endParaRPr lang="tr-TR" dirty="0"/>
          </a:p>
        </p:txBody>
      </p:sp>
      <p:sp>
        <p:nvSpPr>
          <p:cNvPr id="3" name="İçerik Yer Tutucusu 2">
            <a:extLst>
              <a:ext uri="{FF2B5EF4-FFF2-40B4-BE49-F238E27FC236}">
                <a16:creationId xmlns:a16="http://schemas.microsoft.com/office/drawing/2014/main" id="{3A78B8C1-1961-86A5-A7F4-855328999F2D}"/>
              </a:ext>
            </a:extLst>
          </p:cNvPr>
          <p:cNvSpPr>
            <a:spLocks noGrp="1"/>
          </p:cNvSpPr>
          <p:nvPr>
            <p:ph idx="1"/>
          </p:nvPr>
        </p:nvSpPr>
        <p:spPr/>
        <p:txBody>
          <a:bodyPr/>
          <a:lstStyle/>
          <a:p>
            <a:pPr marL="0" indent="0">
              <a:buNone/>
            </a:pPr>
            <a:r>
              <a:rPr lang="tr-TR" b="1" dirty="0">
                <a:solidFill>
                  <a:srgbClr val="FF0000"/>
                </a:solidFill>
              </a:rPr>
              <a:t>Amaç: </a:t>
            </a:r>
            <a:r>
              <a:rPr lang="tr-TR" dirty="0"/>
              <a:t>Görüşme kesin bir amaca hizmet ettiği için bu amaçların kazanımına olanak sağlayan bir içeriğe odaklanır. Görüşmeyi yürüyen kişi, ilgi çekici olsa da görüşmenin amacına katkı sağlamayan bir konuyu görüşmeye dahil  bile etmez. Görüşme, içeriğe ve konunun yönüne göre yapılandırır. Diğer bir yandan sohbet raslantısal ya da ayrıntılı olsa da herhangi bir konuda gelişigüzel seçilmiş konuların katılımına açıktır. Sohbetin yönelimi ilişkiseldir; merkezi bir teması yoktur. Sohbetin aksine görüşmenin bir birliği, süreci, tematik tutarlılığı ve sürekliliği vardır. Bir görüşmenin katılımcıları ilgilerini çeken, dikkat ettikleri ve etkileşime katacakları şeyleri kısıtlarlar. Diğer bir yandan, bir sohbet her şeyi kapsarken hiçbir şeye odaklanmaz.</a:t>
            </a:r>
          </a:p>
        </p:txBody>
      </p:sp>
    </p:spTree>
    <p:extLst>
      <p:ext uri="{BB962C8B-B14F-4D97-AF65-F5344CB8AC3E}">
        <p14:creationId xmlns:p14="http://schemas.microsoft.com/office/powerpoint/2010/main" val="3735051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F10EA23-49F3-0863-E56F-4EDD040B272D}"/>
              </a:ext>
            </a:extLst>
          </p:cNvPr>
          <p:cNvSpPr>
            <a:spLocks noGrp="1"/>
          </p:cNvSpPr>
          <p:nvPr>
            <p:ph type="title"/>
          </p:nvPr>
        </p:nvSpPr>
        <p:spPr/>
        <p:txBody>
          <a:bodyPr/>
          <a:lstStyle/>
          <a:p>
            <a:r>
              <a:rPr lang="tr-TR" dirty="0"/>
              <a:t>Görüşme/sohbet</a:t>
            </a:r>
          </a:p>
        </p:txBody>
      </p:sp>
      <p:sp>
        <p:nvSpPr>
          <p:cNvPr id="3" name="İçerik Yer Tutucusu 2">
            <a:extLst>
              <a:ext uri="{FF2B5EF4-FFF2-40B4-BE49-F238E27FC236}">
                <a16:creationId xmlns:a16="http://schemas.microsoft.com/office/drawing/2014/main" id="{2C7824F1-A26A-EAEB-8DF4-CB3A2250149A}"/>
              </a:ext>
            </a:extLst>
          </p:cNvPr>
          <p:cNvSpPr>
            <a:spLocks noGrp="1"/>
          </p:cNvSpPr>
          <p:nvPr>
            <p:ph idx="1"/>
          </p:nvPr>
        </p:nvSpPr>
        <p:spPr/>
        <p:txBody>
          <a:bodyPr/>
          <a:lstStyle/>
          <a:p>
            <a:pPr marL="0" indent="0">
              <a:buNone/>
            </a:pPr>
            <a:r>
              <a:rPr lang="tr-TR" b="1" dirty="0">
                <a:solidFill>
                  <a:srgbClr val="FF0000"/>
                </a:solidFill>
              </a:rPr>
              <a:t> Roller: </a:t>
            </a:r>
            <a:r>
              <a:rPr lang="tr-TR" dirty="0"/>
              <a:t>Eğer görüşmenin içeriği belirli bir hedefe ulaşmak için seçilmişse onun sınırları ve yönü mutlaka kontrol edilmelidir. Amaca ulaşabilmek için, birisi gelişecek olan etkileşimi yönlendirme sorumluluğu almalıdır. Bir kişinin etkileşimi yönlendirme sorumluluğu alması amaca ilerleme açısından önemlidir. Bir iletişim olayı olarak görüşmenin sosyal yapısı rollerin dağılımı gerektirir. Bir kişi danışman olarak tayin edilmiş ve sürecin sorumluluğuyla yükümlendirilmiştir ve başka bir kişi de müracaatçı olarak atanmıştır. Böylece roller de belirlenmiştir. Bir sohbette ise her katılımcının arklı rollerinin olması gibi bir durum söz konusu değildir. Sohbetin katılımcıları içerik ve yönlendirme konusunda ortak sorumluluklar alırlar.</a:t>
            </a:r>
          </a:p>
        </p:txBody>
      </p:sp>
    </p:spTree>
    <p:extLst>
      <p:ext uri="{BB962C8B-B14F-4D97-AF65-F5344CB8AC3E}">
        <p14:creationId xmlns:p14="http://schemas.microsoft.com/office/powerpoint/2010/main" val="31394339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239DA6A-D57A-1211-77E8-8332A9EE3FF8}"/>
              </a:ext>
            </a:extLst>
          </p:cNvPr>
          <p:cNvSpPr>
            <a:spLocks noGrp="1"/>
          </p:cNvSpPr>
          <p:nvPr>
            <p:ph type="title"/>
          </p:nvPr>
        </p:nvSpPr>
        <p:spPr/>
        <p:txBody>
          <a:bodyPr/>
          <a:lstStyle/>
          <a:p>
            <a:r>
              <a:rPr lang="tr-TR" dirty="0"/>
              <a:t>GÖRÜŞME/SOHBET</a:t>
            </a:r>
          </a:p>
        </p:txBody>
      </p:sp>
      <p:sp>
        <p:nvSpPr>
          <p:cNvPr id="3" name="İçerik Yer Tutucusu 2">
            <a:extLst>
              <a:ext uri="{FF2B5EF4-FFF2-40B4-BE49-F238E27FC236}">
                <a16:creationId xmlns:a16="http://schemas.microsoft.com/office/drawing/2014/main" id="{0037B4B1-D854-7F2A-8EBE-BDC9DBB39E15}"/>
              </a:ext>
            </a:extLst>
          </p:cNvPr>
          <p:cNvSpPr>
            <a:spLocks noGrp="1"/>
          </p:cNvSpPr>
          <p:nvPr>
            <p:ph idx="1"/>
          </p:nvPr>
        </p:nvSpPr>
        <p:spPr/>
        <p:txBody>
          <a:bodyPr/>
          <a:lstStyle/>
          <a:p>
            <a:pPr marL="0" indent="0">
              <a:buNone/>
            </a:pPr>
            <a:r>
              <a:rPr lang="tr-TR" b="1" dirty="0">
                <a:solidFill>
                  <a:srgbClr val="FF0000"/>
                </a:solidFill>
              </a:rPr>
              <a:t>Görevler:</a:t>
            </a:r>
            <a:r>
              <a:rPr lang="tr-TR" dirty="0"/>
              <a:t> Danışmanın rolü, açıkça belirlenmiş görevler içermektedir. Öncelikle özel değilse görüşmenin amaçlarına ulaşma sorumluluğu için bir kişi tayin edilir. Bu nedenle bir görüşme yürütmek görüşme yöntemleri hakkında teknik bilgi gerektirir. Nasıl başlatmalı, nasıl devam ettirmeli, ne zaman ve nasıl bitirilmeli, nasıl yaratıcı bir etkileşim sağlanır, konuyla ilgili ve ilgisiz içerikler arasındaki fark nasıl ayırt edilir, vb. tecrübeli bir kişinin böyle bir rolün hakkını vermek ve ilgili görevleri uygulama sorumluluğunu almak için bu gibi bilgilere becerilere sahip olması gerekir.</a:t>
            </a:r>
          </a:p>
        </p:txBody>
      </p:sp>
    </p:spTree>
    <p:extLst>
      <p:ext uri="{BB962C8B-B14F-4D97-AF65-F5344CB8AC3E}">
        <p14:creationId xmlns:p14="http://schemas.microsoft.com/office/powerpoint/2010/main" val="11820351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39F081F-B6E7-536A-ADF1-A54267E62D65}"/>
              </a:ext>
            </a:extLst>
          </p:cNvPr>
          <p:cNvSpPr>
            <a:spLocks noGrp="1"/>
          </p:cNvSpPr>
          <p:nvPr>
            <p:ph type="title"/>
          </p:nvPr>
        </p:nvSpPr>
        <p:spPr/>
        <p:txBody>
          <a:bodyPr/>
          <a:lstStyle/>
          <a:p>
            <a:r>
              <a:rPr lang="tr-TR" dirty="0"/>
              <a:t>GÖRÜŞME/SOHBET</a:t>
            </a:r>
          </a:p>
        </p:txBody>
      </p:sp>
      <p:sp>
        <p:nvSpPr>
          <p:cNvPr id="3" name="İçerik Yer Tutucusu 2">
            <a:extLst>
              <a:ext uri="{FF2B5EF4-FFF2-40B4-BE49-F238E27FC236}">
                <a16:creationId xmlns:a16="http://schemas.microsoft.com/office/drawing/2014/main" id="{E0E63E91-16D0-856A-EB9B-0253836EAFB7}"/>
              </a:ext>
            </a:extLst>
          </p:cNvPr>
          <p:cNvSpPr>
            <a:spLocks noGrp="1"/>
          </p:cNvSpPr>
          <p:nvPr>
            <p:ph idx="1"/>
          </p:nvPr>
        </p:nvSpPr>
        <p:spPr/>
        <p:txBody>
          <a:bodyPr>
            <a:normAutofit fontScale="92500" lnSpcReduction="20000"/>
          </a:bodyPr>
          <a:lstStyle/>
          <a:p>
            <a:r>
              <a:rPr lang="tr-TR" b="1" dirty="0">
                <a:solidFill>
                  <a:srgbClr val="FF0000"/>
                </a:solidFill>
              </a:rPr>
              <a:t>Statü Farkı: </a:t>
            </a:r>
            <a:r>
              <a:rPr lang="tr-TR" dirty="0"/>
              <a:t>Görüşme yapan kişi</a:t>
            </a:r>
            <a:r>
              <a:rPr lang="tr-TR" b="1" dirty="0"/>
              <a:t> </a:t>
            </a:r>
            <a:r>
              <a:rPr lang="tr-TR" dirty="0"/>
              <a:t>profesyonel eğitimiyle onaylanmış, kurumdaki pozisyonu veya lisansıyla tasdik edilmiş ve görüşmeyi yürütmek için gerekli bilgi ve becerilere sahip olduğu için görüşmede üstün bir statüye sahiptir. Bir görüşmenin aksine, bir sohbette katılımcılar arasındaki statü ve rollerin farklarının tanınmasına gerek yoktur.  Hem faydacı hem de ideolojik sebeplerden dolayı danışman ve müracaatçı arasındaki statü farkını azaltmak ve amaçlara ulaşmak için müracaatçıyı bir ortak olarak kabul etmek ideal bir düşüncedir. Bununla birlikte, statü farkını azaltmak için çok çabalasak da, görüşmenin doğasında var olan bir seviye farkı yok edilemez: danışman genelde üst konumdadır.</a:t>
            </a:r>
          </a:p>
          <a:p>
            <a:r>
              <a:rPr lang="tr-TR" dirty="0"/>
              <a:t>Müracaatçıya yardımı amaçlayan sosyal hizmet görüşmesinin amacı karşılıklı olmamasıdır. Yardımcı olabilmek için danışman müracaatçının hayatıyla ilgili detaylara, düşüncelere ve hislere ulaşabilmelidir ki bunu sağlayabilecek en önemli kişi de müracaatçının kendisidir. </a:t>
            </a:r>
          </a:p>
          <a:p>
            <a:endParaRPr lang="tr-TR" dirty="0"/>
          </a:p>
        </p:txBody>
      </p:sp>
    </p:spTree>
    <p:extLst>
      <p:ext uri="{BB962C8B-B14F-4D97-AF65-F5344CB8AC3E}">
        <p14:creationId xmlns:p14="http://schemas.microsoft.com/office/powerpoint/2010/main" val="8579601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C99DF30-ABCB-E44F-8FD0-4F397787CE5F}"/>
              </a:ext>
            </a:extLst>
          </p:cNvPr>
          <p:cNvSpPr>
            <a:spLocks noGrp="1"/>
          </p:cNvSpPr>
          <p:nvPr>
            <p:ph type="title"/>
          </p:nvPr>
        </p:nvSpPr>
        <p:spPr/>
        <p:txBody>
          <a:bodyPr/>
          <a:lstStyle/>
          <a:p>
            <a:r>
              <a:rPr lang="tr-TR" dirty="0"/>
              <a:t>GÖRÜŞME/SOHBET</a:t>
            </a:r>
          </a:p>
        </p:txBody>
      </p:sp>
      <p:sp>
        <p:nvSpPr>
          <p:cNvPr id="3" name="İçerik Yer Tutucusu 2">
            <a:extLst>
              <a:ext uri="{FF2B5EF4-FFF2-40B4-BE49-F238E27FC236}">
                <a16:creationId xmlns:a16="http://schemas.microsoft.com/office/drawing/2014/main" id="{517D1AE8-B24E-7E92-953B-D8640C267E28}"/>
              </a:ext>
            </a:extLst>
          </p:cNvPr>
          <p:cNvSpPr>
            <a:spLocks noGrp="1"/>
          </p:cNvSpPr>
          <p:nvPr>
            <p:ph idx="1"/>
          </p:nvPr>
        </p:nvSpPr>
        <p:spPr/>
        <p:txBody>
          <a:bodyPr>
            <a:normAutofit fontScale="77500" lnSpcReduction="20000"/>
          </a:bodyPr>
          <a:lstStyle/>
          <a:p>
            <a:r>
              <a:rPr lang="tr-TR" b="1" dirty="0">
                <a:solidFill>
                  <a:srgbClr val="FF0000"/>
                </a:solidFill>
              </a:rPr>
              <a:t>Söz Kesme: </a:t>
            </a:r>
            <a:r>
              <a:rPr lang="tr-TR" dirty="0"/>
              <a:t>Sohbette görüşen bireysel nezaket kurallarına göre karşındakinin sözünü pek kesmezler. Danışmanın otoriter bir şekilde söz kesmesi bazen görüşmenin verimi için gerekli olabilir ve buna izin verilir. Bir okul sosyal hizmet uzmanı görüşmeye aldığı bir öğrencinin durmaksızın konuştuğunu söylüyor ve ekliyor.</a:t>
            </a:r>
          </a:p>
          <a:p>
            <a:r>
              <a:rPr lang="tr-TR" b="1" dirty="0">
                <a:solidFill>
                  <a:srgbClr val="FF0000"/>
                </a:solidFill>
              </a:rPr>
              <a:t>Sessizlik ve Duraksamalar: </a:t>
            </a:r>
            <a:r>
              <a:rPr lang="tr-TR" dirty="0"/>
              <a:t>Sessizlik duraksamalarla ilgili sohbet normları vardır. Uzatılmış konuşma duraksamaları rahatsızlık vericidir ve utanç verici olarak kabul edilir. Danışman kasıtlı uzun duraksamayı müracaatçıyı konuşmaya sevk etmek ya da müracaatçının yoğun duygusal etkileşim sonrası toparlanması için kullanabilir.</a:t>
            </a:r>
          </a:p>
          <a:p>
            <a:r>
              <a:rPr lang="tr-TR" b="1" dirty="0">
                <a:solidFill>
                  <a:srgbClr val="FF0000"/>
                </a:solidFill>
              </a:rPr>
              <a:t>Resmiyet Derecesi: </a:t>
            </a:r>
            <a:r>
              <a:rPr lang="tr-TR" dirty="0"/>
              <a:t>Sohbet gayri resmi olarak nitelendirilmiş bir sosyal olaydır. Görüşme genellikle resmiyet derecesine sahip profesyonel bir olaydır. Görüşme için iyi giyiniriz fakat bir sohbet için normalde bunu yapmayız. Konuşmada artan resmiyet bir sohbeti bir görüşmeden ayıran bir özelliktir. Tereddütler hatalı cümleler laf kalabalığı anlam belirsizlikleri ve tekrarlamalar normal sohbet konuşmasının </a:t>
            </a:r>
            <a:r>
              <a:rPr lang="tr-TR" dirty="0" err="1"/>
              <a:t>özelliklerinidir</a:t>
            </a:r>
            <a:r>
              <a:rPr lang="tr-TR" dirty="0"/>
              <a:t>.</a:t>
            </a:r>
          </a:p>
          <a:p>
            <a:r>
              <a:rPr lang="tr-TR" dirty="0"/>
              <a:t>Nasılsın?/</a:t>
            </a:r>
            <a:r>
              <a:rPr lang="tr-TR" dirty="0" err="1"/>
              <a:t>Napıyorsun</a:t>
            </a:r>
            <a:r>
              <a:rPr lang="tr-TR" dirty="0"/>
              <a:t>?</a:t>
            </a:r>
          </a:p>
        </p:txBody>
      </p:sp>
    </p:spTree>
    <p:extLst>
      <p:ext uri="{BB962C8B-B14F-4D97-AF65-F5344CB8AC3E}">
        <p14:creationId xmlns:p14="http://schemas.microsoft.com/office/powerpoint/2010/main" val="1413744453"/>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193</TotalTime>
  <Words>684</Words>
  <Application>Microsoft Macintosh PowerPoint</Application>
  <PresentationFormat>Geniş ekran</PresentationFormat>
  <Paragraphs>25</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Arial</vt:lpstr>
      <vt:lpstr>Gill Sans MT</vt:lpstr>
      <vt:lpstr>Galeri</vt:lpstr>
      <vt:lpstr>Görüşme Tekniklerinin Tanımlanması ve Ayırt Edici Özelliklerinin Belirlenmesi</vt:lpstr>
      <vt:lpstr>Görüşme süreci</vt:lpstr>
      <vt:lpstr>GÖRüşme Süreci</vt:lpstr>
      <vt:lpstr>GÖRÜŞME/SOhbet</vt:lpstr>
      <vt:lpstr>Görüşme/sohbet</vt:lpstr>
      <vt:lpstr>GÖRÜŞME/SOHBET</vt:lpstr>
      <vt:lpstr>GÖRÜŞME/SOHBET</vt:lpstr>
      <vt:lpstr>GÖRÜŞME/SOHBET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İLHAN KARMUTOĞLU </dc:creator>
  <cp:lastModifiedBy>İLHAN KARMUTOĞLU </cp:lastModifiedBy>
  <cp:revision>1</cp:revision>
  <dcterms:created xsi:type="dcterms:W3CDTF">2024-09-30T07:07:08Z</dcterms:created>
  <dcterms:modified xsi:type="dcterms:W3CDTF">2024-09-30T10:20:57Z</dcterms:modified>
</cp:coreProperties>
</file>