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3" r:id="rId24"/>
    <p:sldId id="279" r:id="rId25"/>
    <p:sldId id="280" r:id="rId26"/>
    <p:sldId id="281" r:id="rId27"/>
    <p:sldId id="283" r:id="rId28"/>
    <p:sldId id="285" r:id="rId29"/>
    <p:sldId id="287" r:id="rId30"/>
    <p:sldId id="286" r:id="rId31"/>
    <p:sldId id="282"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4DDE163-B9FC-4034-AB8F-04B0B96F44B7}"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369414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DE163-B9FC-4034-AB8F-04B0B96F44B7}"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3816130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DE163-B9FC-4034-AB8F-04B0B96F44B7}"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1313507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DE163-B9FC-4034-AB8F-04B0B96F44B7}"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1035546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4DDE163-B9FC-4034-AB8F-04B0B96F44B7}"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3683487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DDE163-B9FC-4034-AB8F-04B0B96F44B7}"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4078201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DDE163-B9FC-4034-AB8F-04B0B96F44B7}" type="datetimeFigureOut">
              <a:rPr lang="tr-TR" smtClean="0"/>
              <a:t>29.11.2017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3529278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4DDE163-B9FC-4034-AB8F-04B0B96F44B7}" type="datetimeFigureOut">
              <a:rPr lang="tr-TR" smtClean="0"/>
              <a:t>29.11.2017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219197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DDE163-B9FC-4034-AB8F-04B0B96F44B7}" type="datetimeFigureOut">
              <a:rPr lang="tr-TR" smtClean="0"/>
              <a:t>29.11.2017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1829829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DDE163-B9FC-4034-AB8F-04B0B96F44B7}"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67124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DDE163-B9FC-4034-AB8F-04B0B96F44B7}"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5C33E7-582C-49A3-8906-8C6AD825260C}" type="slidenum">
              <a:rPr lang="tr-TR" smtClean="0"/>
              <a:t>‹#›</a:t>
            </a:fld>
            <a:endParaRPr lang="tr-TR"/>
          </a:p>
        </p:txBody>
      </p:sp>
    </p:spTree>
    <p:extLst>
      <p:ext uri="{BB962C8B-B14F-4D97-AF65-F5344CB8AC3E}">
        <p14:creationId xmlns:p14="http://schemas.microsoft.com/office/powerpoint/2010/main" val="1823144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DE163-B9FC-4034-AB8F-04B0B96F44B7}" type="datetimeFigureOut">
              <a:rPr lang="tr-TR" smtClean="0"/>
              <a:t>29.11.2017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5C33E7-582C-49A3-8906-8C6AD825260C}" type="slidenum">
              <a:rPr lang="tr-TR" smtClean="0"/>
              <a:t>‹#›</a:t>
            </a:fld>
            <a:endParaRPr lang="tr-TR"/>
          </a:p>
        </p:txBody>
      </p:sp>
    </p:spTree>
    <p:extLst>
      <p:ext uri="{BB962C8B-B14F-4D97-AF65-F5344CB8AC3E}">
        <p14:creationId xmlns:p14="http://schemas.microsoft.com/office/powerpoint/2010/main" val="842616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solidFill>
                  <a:srgbClr val="FF0000"/>
                </a:solidFill>
              </a:rPr>
              <a:t>İŞÇİ-İŞVEREN VE ÇALIŞMA İLİŞKİLERİ</a:t>
            </a:r>
            <a:endParaRPr lang="tr-TR" b="1" dirty="0">
              <a:solidFill>
                <a:srgbClr val="FF0000"/>
              </a:solidFill>
            </a:endParaRPr>
          </a:p>
        </p:txBody>
      </p:sp>
    </p:spTree>
    <p:extLst>
      <p:ext uri="{BB962C8B-B14F-4D97-AF65-F5344CB8AC3E}">
        <p14:creationId xmlns:p14="http://schemas.microsoft.com/office/powerpoint/2010/main" val="3984273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İki-Faktör Teorisi</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50 </a:t>
            </a:r>
            <a:r>
              <a:rPr lang="tr-TR" dirty="0" err="1" smtClean="0"/>
              <a:t>lilerde</a:t>
            </a:r>
            <a:r>
              <a:rPr lang="tr-TR" dirty="0" smtClean="0"/>
              <a:t> </a:t>
            </a:r>
            <a:r>
              <a:rPr lang="tr-TR" dirty="0" err="1" smtClean="0"/>
              <a:t>Herzberg</a:t>
            </a:r>
            <a:r>
              <a:rPr lang="tr-TR" dirty="0" smtClean="0"/>
              <a:t> tarafından geliştirilen teori, ABD de 200 mühendis ve muhasebeci üzerinde yapılan bir çalışmadan doğmuştur. Bu teori motivasyonu tatmin olma üzerine dayandırmıştır. 2 sorusu vardır.</a:t>
            </a:r>
          </a:p>
          <a:p>
            <a:pPr marL="0" indent="0">
              <a:buNone/>
            </a:pPr>
            <a:r>
              <a:rPr lang="tr-TR" b="1" dirty="0" smtClean="0"/>
              <a:t>‘İşinizde kendinizi ne zaman son derece iyi ne zaman son derece kötü hissettiğinizi açıklayınız.’</a:t>
            </a:r>
          </a:p>
          <a:p>
            <a:pPr marL="0" indent="0">
              <a:buNone/>
            </a:pPr>
            <a:endParaRPr lang="tr-TR" b="1" dirty="0"/>
          </a:p>
        </p:txBody>
      </p:sp>
    </p:spTree>
    <p:extLst>
      <p:ext uri="{BB962C8B-B14F-4D97-AF65-F5344CB8AC3E}">
        <p14:creationId xmlns:p14="http://schemas.microsoft.com/office/powerpoint/2010/main" val="3750902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t>Alınan cevaplara göre, insan davranışlarını belirleyen iki faktör grubu vardır.</a:t>
            </a:r>
            <a:endParaRPr lang="tr-TR" sz="3200" dirty="0"/>
          </a:p>
        </p:txBody>
      </p:sp>
      <p:sp>
        <p:nvSpPr>
          <p:cNvPr id="3" name="İçerik Yer Tutucusu 2"/>
          <p:cNvSpPr>
            <a:spLocks noGrp="1"/>
          </p:cNvSpPr>
          <p:nvPr>
            <p:ph sz="half" idx="1"/>
          </p:nvPr>
        </p:nvSpPr>
        <p:spPr/>
        <p:txBody>
          <a:bodyPr/>
          <a:lstStyle/>
          <a:p>
            <a:pPr marL="514350" indent="-514350">
              <a:buAutoNum type="arabicPeriod"/>
            </a:pPr>
            <a:r>
              <a:rPr lang="tr-TR" dirty="0" smtClean="0">
                <a:solidFill>
                  <a:srgbClr val="FF0000"/>
                </a:solidFill>
              </a:rPr>
              <a:t>Motive edici faktörler</a:t>
            </a:r>
          </a:p>
          <a:p>
            <a:r>
              <a:rPr lang="tr-TR" dirty="0" smtClean="0"/>
              <a:t>İşin kendisi</a:t>
            </a:r>
          </a:p>
          <a:p>
            <a:r>
              <a:rPr lang="tr-TR" dirty="0" smtClean="0"/>
              <a:t>İşteki başarı</a:t>
            </a:r>
          </a:p>
          <a:p>
            <a:r>
              <a:rPr lang="tr-TR" dirty="0" smtClean="0"/>
              <a:t>Sorumluluk</a:t>
            </a:r>
          </a:p>
          <a:p>
            <a:r>
              <a:rPr lang="tr-TR" dirty="0" smtClean="0"/>
              <a:t>Tanınma</a:t>
            </a:r>
          </a:p>
          <a:p>
            <a:r>
              <a:rPr lang="tr-TR" dirty="0" smtClean="0"/>
              <a:t>İlerleme olanağı</a:t>
            </a:r>
            <a:endParaRPr lang="tr-TR" dirty="0"/>
          </a:p>
        </p:txBody>
      </p:sp>
      <p:sp>
        <p:nvSpPr>
          <p:cNvPr id="4" name="İçerik Yer Tutucusu 3"/>
          <p:cNvSpPr>
            <a:spLocks noGrp="1"/>
          </p:cNvSpPr>
          <p:nvPr>
            <p:ph sz="half" idx="2"/>
          </p:nvPr>
        </p:nvSpPr>
        <p:spPr/>
        <p:txBody>
          <a:bodyPr/>
          <a:lstStyle/>
          <a:p>
            <a:pPr marL="0" indent="0">
              <a:buNone/>
            </a:pPr>
            <a:r>
              <a:rPr lang="tr-TR" dirty="0" smtClean="0">
                <a:solidFill>
                  <a:srgbClr val="FF0000"/>
                </a:solidFill>
              </a:rPr>
              <a:t>2. Sağlık (Hijyen) faktörler</a:t>
            </a:r>
          </a:p>
          <a:p>
            <a:r>
              <a:rPr lang="tr-TR" dirty="0" smtClean="0"/>
              <a:t>Ücret</a:t>
            </a:r>
          </a:p>
          <a:p>
            <a:r>
              <a:rPr lang="tr-TR" dirty="0" smtClean="0"/>
              <a:t>İş güvenliği</a:t>
            </a:r>
          </a:p>
          <a:p>
            <a:r>
              <a:rPr lang="tr-TR" dirty="0" smtClean="0"/>
              <a:t>Çalışma koşulları</a:t>
            </a:r>
          </a:p>
          <a:p>
            <a:r>
              <a:rPr lang="tr-TR" dirty="0" smtClean="0"/>
              <a:t>Ast-üst ilişkileri</a:t>
            </a:r>
          </a:p>
          <a:p>
            <a:r>
              <a:rPr lang="tr-TR" dirty="0" smtClean="0"/>
              <a:t>Denetim şekli</a:t>
            </a:r>
          </a:p>
          <a:p>
            <a:r>
              <a:rPr lang="tr-TR" dirty="0" smtClean="0"/>
              <a:t>İşletme politikalar</a:t>
            </a:r>
          </a:p>
          <a:p>
            <a:pPr marL="0" indent="0">
              <a:buNone/>
            </a:pPr>
            <a:endParaRPr lang="tr-TR" dirty="0"/>
          </a:p>
        </p:txBody>
      </p:sp>
    </p:spTree>
    <p:extLst>
      <p:ext uri="{BB962C8B-B14F-4D97-AF65-F5344CB8AC3E}">
        <p14:creationId xmlns:p14="http://schemas.microsoft.com/office/powerpoint/2010/main" val="2635950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normAutofit fontScale="90000"/>
          </a:bodyPr>
          <a:lstStyle/>
          <a:p>
            <a:r>
              <a:rPr lang="tr-TR" dirty="0" smtClean="0"/>
              <a:t>Neler İnsanları Çalışmaya Motive Eder?</a:t>
            </a:r>
            <a:endParaRPr lang="tr-TR" dirty="0"/>
          </a:p>
        </p:txBody>
      </p:sp>
      <p:sp>
        <p:nvSpPr>
          <p:cNvPr id="6" name="İçerik Yer Tutucusu 5"/>
          <p:cNvSpPr>
            <a:spLocks noGrp="1"/>
          </p:cNvSpPr>
          <p:nvPr>
            <p:ph idx="1"/>
          </p:nvPr>
        </p:nvSpPr>
        <p:spPr/>
        <p:txBody>
          <a:bodyPr/>
          <a:lstStyle/>
          <a:p>
            <a:pPr marL="0" indent="0">
              <a:buNone/>
            </a:pPr>
            <a:r>
              <a:rPr lang="tr-TR" dirty="0" smtClean="0">
                <a:solidFill>
                  <a:srgbClr val="FF0000"/>
                </a:solidFill>
              </a:rPr>
              <a:t>Kişisel Güçler: </a:t>
            </a:r>
            <a:r>
              <a:rPr lang="tr-TR" dirty="0" smtClean="0"/>
              <a:t>İnsanın içindeki güçlerdir. Örneğin fizyolojik, biyolojik ihtiyaçların da harekete geçer. İnanç ve değerleri de birer kişisel güçtür.</a:t>
            </a:r>
          </a:p>
          <a:p>
            <a:pPr marL="0" indent="0">
              <a:buNone/>
            </a:pPr>
            <a:r>
              <a:rPr lang="tr-TR" dirty="0" smtClean="0">
                <a:solidFill>
                  <a:srgbClr val="FF0000"/>
                </a:solidFill>
              </a:rPr>
              <a:t>İtici Güçler: </a:t>
            </a:r>
            <a:r>
              <a:rPr lang="tr-TR" dirty="0" smtClean="0"/>
              <a:t>Çevrenin bireyden beklentileri, üstün asttan beklentileri, büyük bir itici güç olup, </a:t>
            </a:r>
            <a:r>
              <a:rPr lang="tr-TR" dirty="0" smtClean="0">
                <a:solidFill>
                  <a:srgbClr val="FF0000"/>
                </a:solidFill>
              </a:rPr>
              <a:t>bireyin davranışlarını etkiler.</a:t>
            </a:r>
          </a:p>
          <a:p>
            <a:pPr marL="0" indent="0">
              <a:buNone/>
            </a:pPr>
            <a:r>
              <a:rPr lang="tr-TR" dirty="0" smtClean="0">
                <a:solidFill>
                  <a:srgbClr val="FF0000"/>
                </a:solidFill>
              </a:rPr>
              <a:t>Çekici Güçler: </a:t>
            </a:r>
            <a:r>
              <a:rPr lang="tr-TR" dirty="0" smtClean="0"/>
              <a:t>Bireyi çeken güçlerdir. Yeni araba, ev ,tatil vs.. Bireyi çalışmaya iter.</a:t>
            </a:r>
            <a:endParaRPr lang="tr-TR" dirty="0"/>
          </a:p>
        </p:txBody>
      </p:sp>
    </p:spTree>
    <p:extLst>
      <p:ext uri="{BB962C8B-B14F-4D97-AF65-F5344CB8AC3E}">
        <p14:creationId xmlns:p14="http://schemas.microsoft.com/office/powerpoint/2010/main" val="1356800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Motivasyon Araçları</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pPr marL="0" indent="0">
              <a:buNone/>
            </a:pPr>
            <a:r>
              <a:rPr lang="tr-TR" dirty="0" smtClean="0"/>
              <a:t>Çalışanları olumlu yönde etkileyen motivasyon araçları, çağdaş yönetim ilkeleri düzeyinde sağlandığında çalışanlar örgüt amaçları doğrultusunda çalışmalarını hızlandıracaklardır.</a:t>
            </a:r>
          </a:p>
          <a:p>
            <a:pPr marL="0" indent="0">
              <a:buNone/>
            </a:pPr>
            <a:r>
              <a:rPr lang="tr-TR" dirty="0" smtClean="0"/>
              <a:t>Motivasyon araçları (syf-175)</a:t>
            </a:r>
          </a:p>
          <a:p>
            <a:pPr marL="0" indent="0">
              <a:buNone/>
            </a:pPr>
            <a:r>
              <a:rPr lang="tr-TR" dirty="0" smtClean="0"/>
              <a:t>Motivasyon bozucu faktörler (syf-176)</a:t>
            </a:r>
          </a:p>
          <a:p>
            <a:pPr marL="0" indent="0">
              <a:buNone/>
            </a:pPr>
            <a:r>
              <a:rPr lang="tr-TR" dirty="0" smtClean="0"/>
              <a:t>Bu durumda, üst yönetimin; yeni tespitler yapması gerekir. Yenilenen amaçlar ait olma düşüncesi gerçek ve güçlü motivasyon olacaktır.</a:t>
            </a:r>
            <a:endParaRPr lang="tr-TR" dirty="0"/>
          </a:p>
        </p:txBody>
      </p:sp>
    </p:spTree>
    <p:extLst>
      <p:ext uri="{BB962C8B-B14F-4D97-AF65-F5344CB8AC3E}">
        <p14:creationId xmlns:p14="http://schemas.microsoft.com/office/powerpoint/2010/main" val="2505686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İLETİŞİM</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altLang="tr-TR" sz="3000" dirty="0" smtClean="0"/>
              <a:t>“Belirli </a:t>
            </a:r>
            <a:r>
              <a:rPr lang="tr-TR" altLang="tr-TR" sz="3000" dirty="0"/>
              <a:t>kişilerin, belirli bilgilere, düşüncelere ve tutumlara sahip olması amacıyla, düşünce ve duyguların ve bir olay ve bir durum üzerine bilgilerin aktarılmasıdır” şeklinde tanımlamaktadır</a:t>
            </a:r>
            <a:r>
              <a:rPr lang="tr-TR" altLang="tr-TR" sz="3000" dirty="0" smtClean="0"/>
              <a:t>.</a:t>
            </a:r>
          </a:p>
          <a:p>
            <a:pPr marL="0" indent="0">
              <a:buNone/>
            </a:pPr>
            <a:endParaRPr lang="tr-TR" altLang="tr-TR" sz="3000" dirty="0"/>
          </a:p>
          <a:p>
            <a:pPr marL="0" indent="0">
              <a:buNone/>
            </a:pPr>
            <a:r>
              <a:rPr lang="tr-TR" altLang="tr-TR" sz="3000" dirty="0"/>
              <a:t>Genellikle iki veya daha fazla kişi ya da grup ve bunlar arasındaki mesaj alışverişine vurgu yapıldığı görülmektedir. Bu tanımlar ışığında iletişimi iki yada daha fazla kişi ya da grup arasında bilgi, duygu, düşünce ve davranışların aktarıldığı bir süreç olarak tanımlamak mümkündür.</a:t>
            </a:r>
          </a:p>
          <a:p>
            <a:pPr marL="0" indent="0">
              <a:buNone/>
            </a:pPr>
            <a:endParaRPr lang="tr-TR" dirty="0"/>
          </a:p>
        </p:txBody>
      </p:sp>
    </p:spTree>
    <p:extLst>
      <p:ext uri="{BB962C8B-B14F-4D97-AF65-F5344CB8AC3E}">
        <p14:creationId xmlns:p14="http://schemas.microsoft.com/office/powerpoint/2010/main" val="2395753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88640"/>
            <a:ext cx="8229600" cy="6669360"/>
          </a:xfrm>
        </p:spPr>
        <p:txBody>
          <a:bodyPr>
            <a:normAutofit fontScale="92500" lnSpcReduction="20000"/>
          </a:bodyPr>
          <a:lstStyle/>
          <a:p>
            <a:pPr marL="0" indent="0">
              <a:buNone/>
            </a:pPr>
            <a:r>
              <a:rPr lang="tr-TR" dirty="0" smtClean="0"/>
              <a:t>Araştırmalarda, yöneticilerin zamanlarının %74 ile %87 </a:t>
            </a:r>
            <a:r>
              <a:rPr lang="tr-TR" dirty="0" err="1" smtClean="0"/>
              <a:t>lik</a:t>
            </a:r>
            <a:r>
              <a:rPr lang="tr-TR" dirty="0" smtClean="0"/>
              <a:t> kısmını iletişim için harcadıkları </a:t>
            </a:r>
            <a:r>
              <a:rPr lang="tr-TR" dirty="0" err="1" smtClean="0"/>
              <a:t>belinmektedir</a:t>
            </a:r>
            <a:r>
              <a:rPr lang="tr-TR" dirty="0" smtClean="0"/>
              <a:t>. İletişim işletmelerin en önemli sorunu haline gelmiştir.</a:t>
            </a:r>
          </a:p>
          <a:p>
            <a:pPr marL="0" indent="0">
              <a:buNone/>
            </a:pPr>
            <a:endParaRPr lang="tr-TR" dirty="0" smtClean="0"/>
          </a:p>
          <a:p>
            <a:r>
              <a:rPr lang="tr-TR" dirty="0" smtClean="0"/>
              <a:t>İletişim sürecinin temel unsurları:</a:t>
            </a:r>
          </a:p>
          <a:p>
            <a:r>
              <a:rPr lang="tr-TR" dirty="0" smtClean="0"/>
              <a:t>Gönderici</a:t>
            </a:r>
          </a:p>
          <a:p>
            <a:r>
              <a:rPr lang="tr-TR" dirty="0" smtClean="0"/>
              <a:t>Göndericinin filtresi</a:t>
            </a:r>
          </a:p>
          <a:p>
            <a:r>
              <a:rPr lang="tr-TR" dirty="0" smtClean="0"/>
              <a:t>Mesaj</a:t>
            </a:r>
          </a:p>
          <a:p>
            <a:r>
              <a:rPr lang="tr-TR" dirty="0" smtClean="0"/>
              <a:t>Kanal</a:t>
            </a:r>
          </a:p>
          <a:p>
            <a:r>
              <a:rPr lang="tr-TR" dirty="0" smtClean="0"/>
              <a:t>Gürültü</a:t>
            </a:r>
          </a:p>
          <a:p>
            <a:r>
              <a:rPr lang="tr-TR" dirty="0" smtClean="0"/>
              <a:t>Alıcının filtresi</a:t>
            </a:r>
          </a:p>
          <a:p>
            <a:r>
              <a:rPr lang="tr-TR" dirty="0" smtClean="0"/>
              <a:t>Alıcı</a:t>
            </a:r>
          </a:p>
          <a:p>
            <a:r>
              <a:rPr lang="tr-TR" dirty="0" smtClean="0"/>
              <a:t>Geri besleme</a:t>
            </a:r>
            <a:endParaRPr lang="tr-TR" dirty="0"/>
          </a:p>
        </p:txBody>
      </p:sp>
    </p:spTree>
    <p:extLst>
      <p:ext uri="{BB962C8B-B14F-4D97-AF65-F5344CB8AC3E}">
        <p14:creationId xmlns:p14="http://schemas.microsoft.com/office/powerpoint/2010/main" val="1462477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İletişim Eksikliğinin Başlıca Sebepleri</a:t>
            </a:r>
            <a:endParaRPr lang="tr-TR" dirty="0"/>
          </a:p>
        </p:txBody>
      </p:sp>
      <p:sp>
        <p:nvSpPr>
          <p:cNvPr id="3" name="İçerik Yer Tutucusu 2"/>
          <p:cNvSpPr>
            <a:spLocks noGrp="1"/>
          </p:cNvSpPr>
          <p:nvPr>
            <p:ph idx="1"/>
          </p:nvPr>
        </p:nvSpPr>
        <p:spPr>
          <a:xfrm>
            <a:off x="457200" y="1600200"/>
            <a:ext cx="8229600" cy="5257800"/>
          </a:xfrm>
        </p:spPr>
        <p:txBody>
          <a:bodyPr>
            <a:normAutofit fontScale="85000" lnSpcReduction="20000"/>
          </a:bodyPr>
          <a:lstStyle/>
          <a:p>
            <a:pPr marL="0" indent="0">
              <a:buNone/>
            </a:pPr>
            <a:r>
              <a:rPr lang="tr-TR" dirty="0" smtClean="0"/>
              <a:t>ABD de 200 orta kademe yöneticisi üzerinde yapılan araştırmada, yöneticilerden iletişim noksanlığına sebep olan ilk 9 sebebin sıralanması istenmiş:</a:t>
            </a:r>
          </a:p>
          <a:p>
            <a:r>
              <a:rPr lang="tr-TR" dirty="0" smtClean="0"/>
              <a:t>Bilmem gerek şeylerden haberdar değilim</a:t>
            </a:r>
          </a:p>
          <a:p>
            <a:r>
              <a:rPr lang="tr-TR" dirty="0" smtClean="0"/>
              <a:t>Eksik bilgi verilmesi</a:t>
            </a:r>
          </a:p>
          <a:p>
            <a:r>
              <a:rPr lang="tr-TR" dirty="0" smtClean="0"/>
              <a:t>Geç bilgi verilmesi</a:t>
            </a:r>
          </a:p>
          <a:p>
            <a:r>
              <a:rPr lang="tr-TR" dirty="0" smtClean="0"/>
              <a:t>Yanlış yöntemle bilgi verilmesi</a:t>
            </a:r>
          </a:p>
          <a:p>
            <a:r>
              <a:rPr lang="tr-TR" dirty="0" smtClean="0"/>
              <a:t>Emir-komuta zincirinde beni atlamış olmaları</a:t>
            </a:r>
          </a:p>
          <a:p>
            <a:r>
              <a:rPr lang="tr-TR" dirty="0" smtClean="0"/>
              <a:t>Yanlış bilgi verilmesi</a:t>
            </a:r>
          </a:p>
          <a:p>
            <a:r>
              <a:rPr lang="tr-TR" dirty="0" smtClean="0"/>
              <a:t>Alay  edici, beni hedef alan ve hislere dayanan iletişim</a:t>
            </a:r>
          </a:p>
          <a:p>
            <a:r>
              <a:rPr lang="tr-TR" dirty="0" smtClean="0"/>
              <a:t>Başkaları önünde eleştirilmem.</a:t>
            </a:r>
          </a:p>
          <a:p>
            <a:r>
              <a:rPr lang="tr-TR" dirty="0" smtClean="0"/>
              <a:t>İletişim ile gönderilen mesajları destekleyici davranışların gösterilmemesi</a:t>
            </a:r>
          </a:p>
          <a:p>
            <a:endParaRPr lang="tr-TR" dirty="0"/>
          </a:p>
        </p:txBody>
      </p:sp>
    </p:spTree>
    <p:extLst>
      <p:ext uri="{BB962C8B-B14F-4D97-AF65-F5344CB8AC3E}">
        <p14:creationId xmlns:p14="http://schemas.microsoft.com/office/powerpoint/2010/main" val="1025690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İletişimi Engelleyen Faktörler</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solidFill>
                  <a:srgbClr val="FF0000"/>
                </a:solidFill>
              </a:rPr>
              <a:t>Kişisel Faktörler</a:t>
            </a:r>
            <a:r>
              <a:rPr lang="tr-TR" dirty="0" smtClean="0">
                <a:solidFill>
                  <a:srgbClr val="FF0000"/>
                </a:solidFill>
              </a:rPr>
              <a:t>: </a:t>
            </a:r>
            <a:r>
              <a:rPr lang="tr-TR" dirty="0" smtClean="0"/>
              <a:t>İletişim sürecinin temel unsurları olan gönderici ve alıcı, etkin bir iletişimi önleyici rol de oynayabilirler. Kişisel amaçlar, hisler, alışkanlıklar, bir taraftan mesajı oluşturan sembolleri formüle etmeyi etkilerken, bir yandan da belirli kişilerden gelen mesajlara karşı olumsuz kayıtsız bir tutum takınmaya sebep olabilir.</a:t>
            </a:r>
          </a:p>
          <a:p>
            <a:pPr marL="0" indent="0">
              <a:buNone/>
            </a:pPr>
            <a:r>
              <a:rPr lang="tr-TR" dirty="0" smtClean="0">
                <a:solidFill>
                  <a:srgbClr val="FF0000"/>
                </a:solidFill>
              </a:rPr>
              <a:t>Örgütsel Faktörler: </a:t>
            </a:r>
            <a:r>
              <a:rPr lang="tr-TR" dirty="0" smtClean="0"/>
              <a:t>Sayıca fazla basamaktan oluşan örgüt yapısı, aşırı hiyerarşik yapı, aşırı derecede uzmanlaşma, örgüt kültürü, uygulanan değerleme ve performans değerleme sistemleridir.</a:t>
            </a:r>
            <a:endParaRPr lang="tr-TR" dirty="0"/>
          </a:p>
        </p:txBody>
      </p:sp>
    </p:spTree>
    <p:extLst>
      <p:ext uri="{BB962C8B-B14F-4D97-AF65-F5344CB8AC3E}">
        <p14:creationId xmlns:p14="http://schemas.microsoft.com/office/powerpoint/2010/main" val="608335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solidFill>
                  <a:srgbClr val="FF0000"/>
                </a:solidFill>
              </a:rPr>
              <a:t>Fiziksel Faktörler: </a:t>
            </a:r>
            <a:r>
              <a:rPr lang="tr-TR" dirty="0" smtClean="0"/>
              <a:t>İletişim kanalı ve bunu etkileyen çevresel koşullar ve gürültü ile ilgilidir.</a:t>
            </a:r>
          </a:p>
          <a:p>
            <a:pPr marL="0" indent="0">
              <a:buNone/>
            </a:pPr>
            <a:r>
              <a:rPr lang="tr-TR" dirty="0" smtClean="0">
                <a:solidFill>
                  <a:srgbClr val="FF0000"/>
                </a:solidFill>
              </a:rPr>
              <a:t>Semantik Faktörler: </a:t>
            </a:r>
            <a:r>
              <a:rPr lang="tr-TR" dirty="0" smtClean="0"/>
              <a:t>Göndericinin bir sembole verdiği anlam ile alıcının buna verdiği anlam farklı olabilir.</a:t>
            </a:r>
          </a:p>
          <a:p>
            <a:pPr marL="0" indent="0">
              <a:buNone/>
            </a:pPr>
            <a:r>
              <a:rPr lang="tr-TR" dirty="0" err="1" smtClean="0">
                <a:solidFill>
                  <a:srgbClr val="FF0000"/>
                </a:solidFill>
              </a:rPr>
              <a:t>Psiko</a:t>
            </a:r>
            <a:r>
              <a:rPr lang="tr-TR" dirty="0" smtClean="0">
                <a:solidFill>
                  <a:srgbClr val="FF0000"/>
                </a:solidFill>
              </a:rPr>
              <a:t>-sosyal Faktörler: </a:t>
            </a:r>
            <a:r>
              <a:rPr lang="tr-TR" dirty="0" smtClean="0"/>
              <a:t>Psikolojik ve sosyal engeller.</a:t>
            </a:r>
            <a:endParaRPr lang="tr-TR" dirty="0"/>
          </a:p>
        </p:txBody>
      </p:sp>
    </p:spTree>
    <p:extLst>
      <p:ext uri="{BB962C8B-B14F-4D97-AF65-F5344CB8AC3E}">
        <p14:creationId xmlns:p14="http://schemas.microsoft.com/office/powerpoint/2010/main" val="2362206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Etkili İletişim Nasıl Gerçekleştirilir?</a:t>
            </a:r>
            <a:endParaRPr lang="tr-TR" dirty="0"/>
          </a:p>
        </p:txBody>
      </p:sp>
      <p:sp>
        <p:nvSpPr>
          <p:cNvPr id="3" name="İçerik Yer Tutucusu 2"/>
          <p:cNvSpPr>
            <a:spLocks noGrp="1"/>
          </p:cNvSpPr>
          <p:nvPr>
            <p:ph idx="1"/>
          </p:nvPr>
        </p:nvSpPr>
        <p:spPr/>
        <p:txBody>
          <a:bodyPr/>
          <a:lstStyle/>
          <a:p>
            <a:r>
              <a:rPr lang="tr-TR" dirty="0" smtClean="0"/>
              <a:t>Öncelikle iletişim engellerinin ortadan kaldırılması</a:t>
            </a:r>
          </a:p>
          <a:p>
            <a:r>
              <a:rPr lang="tr-TR" dirty="0" smtClean="0"/>
              <a:t>Çok iyi bir bilgi sisteminin geliştirilmesi</a:t>
            </a:r>
          </a:p>
          <a:p>
            <a:r>
              <a:rPr lang="tr-TR" dirty="0" smtClean="0"/>
              <a:t>Ekip oluşturmak ve bu ekiplerin etkili şekilde kullanılması</a:t>
            </a:r>
          </a:p>
          <a:p>
            <a:r>
              <a:rPr lang="tr-TR" dirty="0" smtClean="0"/>
              <a:t>Çalışanların sadece hiyerarşik yapıda değil, aynı zamanda çapraz ve yatay ilişkiler içinde yönetilmesi</a:t>
            </a:r>
            <a:endParaRPr lang="tr-TR" dirty="0"/>
          </a:p>
        </p:txBody>
      </p:sp>
    </p:spTree>
    <p:extLst>
      <p:ext uri="{BB962C8B-B14F-4D97-AF65-F5344CB8AC3E}">
        <p14:creationId xmlns:p14="http://schemas.microsoft.com/office/powerpoint/2010/main" val="1676930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İşletmelerde İnsan İlişkileri</a:t>
            </a:r>
          </a:p>
          <a:p>
            <a:r>
              <a:rPr lang="tr-TR" dirty="0" smtClean="0"/>
              <a:t>Motivasyon</a:t>
            </a:r>
          </a:p>
          <a:p>
            <a:r>
              <a:rPr lang="tr-TR" dirty="0" smtClean="0"/>
              <a:t>İletişim</a:t>
            </a:r>
          </a:p>
          <a:p>
            <a:r>
              <a:rPr lang="tr-TR" dirty="0" smtClean="0"/>
              <a:t>Liderlik</a:t>
            </a:r>
          </a:p>
          <a:p>
            <a:r>
              <a:rPr lang="tr-TR" dirty="0" smtClean="0"/>
              <a:t>Liderlik ve Yöneticilik</a:t>
            </a:r>
          </a:p>
          <a:p>
            <a:r>
              <a:rPr lang="tr-TR" dirty="0" smtClean="0"/>
              <a:t>Ekip ve Liderlik</a:t>
            </a:r>
          </a:p>
          <a:p>
            <a:r>
              <a:rPr lang="tr-TR" dirty="0" smtClean="0"/>
              <a:t>İşçi-İşveren İlişkileri</a:t>
            </a:r>
          </a:p>
          <a:p>
            <a:endParaRPr lang="tr-TR" dirty="0"/>
          </a:p>
          <a:p>
            <a:endParaRPr lang="tr-TR" dirty="0"/>
          </a:p>
        </p:txBody>
      </p:sp>
    </p:spTree>
    <p:extLst>
      <p:ext uri="{BB962C8B-B14F-4D97-AF65-F5344CB8AC3E}">
        <p14:creationId xmlns:p14="http://schemas.microsoft.com/office/powerpoint/2010/main" val="835108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LİDERLİK</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dirty="0" smtClean="0"/>
              <a:t>Belirli şartlar altında, belirli kişisel veya grup amaçlarını gerçekleştirmek üzere, bir kimsenin başkalarının faaliyetlerini etkilemesi ve yönlendirmesi süreci olarak tanımlanabilir.</a:t>
            </a:r>
          </a:p>
          <a:p>
            <a:pPr marL="0" indent="0">
              <a:buNone/>
            </a:pPr>
            <a:endParaRPr lang="tr-TR" dirty="0" smtClean="0"/>
          </a:p>
          <a:p>
            <a:pPr marL="0" indent="0">
              <a:buNone/>
            </a:pPr>
            <a:r>
              <a:rPr lang="tr-TR" dirty="0" smtClean="0"/>
              <a:t>Aranan nitelikler:</a:t>
            </a:r>
          </a:p>
          <a:p>
            <a:pPr marL="0" indent="0">
              <a:buNone/>
            </a:pPr>
            <a:endParaRPr lang="tr-TR" dirty="0" smtClean="0"/>
          </a:p>
          <a:p>
            <a:r>
              <a:rPr lang="tr-TR" dirty="0" smtClean="0"/>
              <a:t>İş bilgisi, görev ve sorumluluk bilinci</a:t>
            </a:r>
          </a:p>
          <a:p>
            <a:r>
              <a:rPr lang="tr-TR" dirty="0" smtClean="0"/>
              <a:t>Adil ve tarafsız davranma</a:t>
            </a:r>
          </a:p>
          <a:p>
            <a:r>
              <a:rPr lang="tr-TR" dirty="0" smtClean="0"/>
              <a:t>Kişilik ve ahlak</a:t>
            </a:r>
          </a:p>
          <a:p>
            <a:r>
              <a:rPr lang="tr-TR" dirty="0" smtClean="0"/>
              <a:t>Özveri</a:t>
            </a:r>
          </a:p>
          <a:p>
            <a:r>
              <a:rPr lang="tr-TR" dirty="0" smtClean="0"/>
              <a:t>Muhakeme yeteneği , ileri görüşlülük</a:t>
            </a:r>
          </a:p>
          <a:p>
            <a:r>
              <a:rPr lang="tr-TR" dirty="0" smtClean="0"/>
              <a:t>İkna yeteneği</a:t>
            </a:r>
          </a:p>
          <a:p>
            <a:r>
              <a:rPr lang="tr-TR" dirty="0" smtClean="0"/>
              <a:t>Cesaret, özgüven, alışkanlık</a:t>
            </a:r>
            <a:endParaRPr lang="tr-TR" dirty="0"/>
          </a:p>
        </p:txBody>
      </p:sp>
    </p:spTree>
    <p:extLst>
      <p:ext uri="{BB962C8B-B14F-4D97-AF65-F5344CB8AC3E}">
        <p14:creationId xmlns:p14="http://schemas.microsoft.com/office/powerpoint/2010/main" val="1732952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t>Liderlik Türleri</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smtClean="0">
                <a:solidFill>
                  <a:srgbClr val="FF0000"/>
                </a:solidFill>
              </a:rPr>
              <a:t>Otokratik</a:t>
            </a:r>
            <a:r>
              <a:rPr lang="tr-TR" dirty="0" smtClean="0">
                <a:solidFill>
                  <a:srgbClr val="FF0000"/>
                </a:solidFill>
              </a:rPr>
              <a:t> Liderlik: </a:t>
            </a:r>
            <a:r>
              <a:rPr lang="tr-TR" dirty="0" smtClean="0"/>
              <a:t>Karaları kendi alır. İtaat var, diyalog yok.</a:t>
            </a:r>
          </a:p>
          <a:p>
            <a:r>
              <a:rPr lang="tr-TR" dirty="0" smtClean="0"/>
              <a:t>Demokratik Liderlik: Kararlarda katılımcılık, işbirliği, grup gücüne verilen önem var.</a:t>
            </a:r>
          </a:p>
          <a:p>
            <a:r>
              <a:rPr lang="tr-TR" dirty="0" err="1" smtClean="0">
                <a:solidFill>
                  <a:srgbClr val="FF0000"/>
                </a:solidFill>
              </a:rPr>
              <a:t>Serbesiyetçi</a:t>
            </a:r>
            <a:r>
              <a:rPr lang="tr-TR" dirty="0" smtClean="0">
                <a:solidFill>
                  <a:srgbClr val="FF0000"/>
                </a:solidFill>
              </a:rPr>
              <a:t> Liderlik: </a:t>
            </a:r>
            <a:r>
              <a:rPr lang="tr-TR" dirty="0" smtClean="0"/>
              <a:t>Alınan kararlarda liderin etkisi yok. Görevlendirme, uygulama ve kontrolde grup serbesttir.</a:t>
            </a:r>
          </a:p>
          <a:p>
            <a:r>
              <a:rPr lang="tr-TR" dirty="0" smtClean="0">
                <a:solidFill>
                  <a:srgbClr val="FF0000"/>
                </a:solidFill>
              </a:rPr>
              <a:t>Durumsal Liderlik: </a:t>
            </a:r>
            <a:r>
              <a:rPr lang="tr-TR" dirty="0" smtClean="0"/>
              <a:t>Farklı kişilik yapısına sahip astlara liderlik türlerinden en uygun olanı kullanılır.</a:t>
            </a:r>
            <a:endParaRPr lang="tr-TR" dirty="0"/>
          </a:p>
        </p:txBody>
      </p:sp>
    </p:spTree>
    <p:extLst>
      <p:ext uri="{BB962C8B-B14F-4D97-AF65-F5344CB8AC3E}">
        <p14:creationId xmlns:p14="http://schemas.microsoft.com/office/powerpoint/2010/main" val="3283208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t>Lider Olabilmenin 7 Altın Kuralı</a:t>
            </a:r>
            <a:endParaRPr lang="tr-TR" dirty="0"/>
          </a:p>
        </p:txBody>
      </p:sp>
      <p:sp>
        <p:nvSpPr>
          <p:cNvPr id="3" name="İçerik Yer Tutucusu 2"/>
          <p:cNvSpPr>
            <a:spLocks noGrp="1"/>
          </p:cNvSpPr>
          <p:nvPr>
            <p:ph idx="1"/>
          </p:nvPr>
        </p:nvSpPr>
        <p:spPr/>
        <p:txBody>
          <a:bodyPr/>
          <a:lstStyle/>
          <a:p>
            <a:pPr marL="514350" indent="-514350">
              <a:buFont typeface="+mj-lt"/>
              <a:buAutoNum type="arabicPeriod"/>
            </a:pPr>
            <a:r>
              <a:rPr lang="tr-TR" dirty="0" smtClean="0"/>
              <a:t>Astlara güvenmek</a:t>
            </a:r>
          </a:p>
          <a:p>
            <a:pPr marL="514350" indent="-514350">
              <a:buFont typeface="+mj-lt"/>
              <a:buAutoNum type="arabicPeriod"/>
            </a:pPr>
            <a:r>
              <a:rPr lang="tr-TR" dirty="0" smtClean="0"/>
              <a:t>‘Vizyon’ geliştirmek</a:t>
            </a:r>
          </a:p>
          <a:p>
            <a:pPr marL="514350" indent="-514350">
              <a:buFont typeface="+mj-lt"/>
              <a:buAutoNum type="arabicPeriod"/>
            </a:pPr>
            <a:r>
              <a:rPr lang="tr-TR" dirty="0" smtClean="0"/>
              <a:t>Soğukkanlı olmak</a:t>
            </a:r>
          </a:p>
          <a:p>
            <a:pPr marL="514350" indent="-514350">
              <a:buFont typeface="+mj-lt"/>
              <a:buAutoNum type="arabicPeriod"/>
            </a:pPr>
            <a:r>
              <a:rPr lang="tr-TR" dirty="0" smtClean="0"/>
              <a:t>Risk almak</a:t>
            </a:r>
          </a:p>
          <a:p>
            <a:pPr marL="514350" indent="-514350">
              <a:buFont typeface="+mj-lt"/>
              <a:buAutoNum type="arabicPeriod"/>
            </a:pPr>
            <a:r>
              <a:rPr lang="tr-TR" dirty="0" smtClean="0"/>
              <a:t>Uzman olmak</a:t>
            </a:r>
          </a:p>
          <a:p>
            <a:pPr marL="514350" indent="-514350">
              <a:buFont typeface="+mj-lt"/>
              <a:buAutoNum type="arabicPeriod"/>
            </a:pPr>
            <a:r>
              <a:rPr lang="tr-TR" dirty="0" smtClean="0"/>
              <a:t>Karşı çıkmalara izin vermek</a:t>
            </a:r>
          </a:p>
          <a:p>
            <a:pPr marL="514350" indent="-514350">
              <a:buFont typeface="+mj-lt"/>
              <a:buAutoNum type="arabicPeriod"/>
            </a:pPr>
            <a:r>
              <a:rPr lang="tr-TR" dirty="0" smtClean="0"/>
              <a:t>Basitleştirmek</a:t>
            </a:r>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1412776"/>
            <a:ext cx="4716016"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57488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332656"/>
            <a:ext cx="8229600" cy="1143000"/>
          </a:xfrm>
        </p:spPr>
        <p:txBody>
          <a:bodyPr/>
          <a:lstStyle/>
          <a:p>
            <a:r>
              <a:rPr lang="tr-TR" dirty="0" smtClean="0">
                <a:solidFill>
                  <a:srgbClr val="FF0000"/>
                </a:solidFill>
              </a:rPr>
              <a:t>Liderlik ve Yöneticilik</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pPr marL="0" indent="0">
              <a:buNone/>
            </a:pPr>
            <a:r>
              <a:rPr lang="tr-TR" dirty="0" smtClean="0"/>
              <a:t>Lider ile yönetici eş anlamlı değildir. Bu iki kavram birbirinden farklıdır.</a:t>
            </a:r>
          </a:p>
          <a:p>
            <a:r>
              <a:rPr lang="tr-TR" dirty="0" smtClean="0"/>
              <a:t>Yöneticilik bir meslek </a:t>
            </a:r>
            <a:r>
              <a:rPr lang="tr-TR" dirty="0" err="1" smtClean="0"/>
              <a:t>uygulaması,liderlik</a:t>
            </a:r>
            <a:r>
              <a:rPr lang="tr-TR" dirty="0" smtClean="0"/>
              <a:t> insanları etkileyebilme işidir.</a:t>
            </a:r>
          </a:p>
          <a:p>
            <a:r>
              <a:rPr lang="tr-TR" dirty="0" smtClean="0"/>
              <a:t>Yöneticilik tanımlanan hedeflere ulaşma, liderlik ise değişim ve dönüşüm yapabilme işidir.</a:t>
            </a:r>
          </a:p>
          <a:p>
            <a:r>
              <a:rPr lang="tr-TR" dirty="0" smtClean="0"/>
              <a:t>Yönetici ‘işleri doğru yapan’, lider ise ‘doğru işleri yapan’ kişidir.</a:t>
            </a:r>
            <a:endParaRPr lang="tr-TR" dirty="0"/>
          </a:p>
        </p:txBody>
      </p:sp>
    </p:spTree>
    <p:extLst>
      <p:ext uri="{BB962C8B-B14F-4D97-AF65-F5344CB8AC3E}">
        <p14:creationId xmlns:p14="http://schemas.microsoft.com/office/powerpoint/2010/main" val="705069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354162"/>
          </a:xfrm>
        </p:spPr>
        <p:txBody>
          <a:bodyPr>
            <a:normAutofit/>
          </a:bodyPr>
          <a:lstStyle/>
          <a:p>
            <a:r>
              <a:rPr lang="tr-TR" sz="4000" dirty="0" smtClean="0">
                <a:solidFill>
                  <a:srgbClr val="FF0000"/>
                </a:solidFill>
              </a:rPr>
              <a:t>İşçi-İşveren İlişkileri</a:t>
            </a:r>
            <a:endParaRPr lang="tr-TR" sz="4000"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Ücretler, çalışma süreleri ve çalışma koşularının belirlenmesi için oluşturulan ilişkiler dizisidir.</a:t>
            </a:r>
          </a:p>
          <a:p>
            <a:pPr marL="0" indent="0" algn="ctr">
              <a:buNone/>
            </a:pPr>
            <a:r>
              <a:rPr lang="tr-TR" dirty="0" smtClean="0">
                <a:solidFill>
                  <a:srgbClr val="FF0000"/>
                </a:solidFill>
              </a:rPr>
              <a:t>İşçi-İşveren Kavramları</a:t>
            </a:r>
          </a:p>
          <a:p>
            <a:pPr marL="0" indent="0" algn="ctr">
              <a:buNone/>
            </a:pPr>
            <a:r>
              <a:rPr lang="tr-TR" dirty="0" smtClean="0">
                <a:solidFill>
                  <a:srgbClr val="FF0000"/>
                </a:solidFill>
              </a:rPr>
              <a:t>İşçi: </a:t>
            </a:r>
            <a:r>
              <a:rPr lang="tr-TR" dirty="0" smtClean="0"/>
              <a:t>İş hukukunun temel kavramlarının başında gelir. Bir hizmet anlaşmasına dayanarak herhangi bir işte ücret karşılığı çalışan kişiye denir.</a:t>
            </a:r>
          </a:p>
          <a:p>
            <a:pPr marL="0" indent="0" algn="ctr">
              <a:buNone/>
            </a:pPr>
            <a:r>
              <a:rPr lang="tr-TR" dirty="0" smtClean="0">
                <a:solidFill>
                  <a:srgbClr val="FF0000"/>
                </a:solidFill>
              </a:rPr>
              <a:t>İşveren: </a:t>
            </a:r>
            <a:r>
              <a:rPr lang="tr-TR" dirty="0" smtClean="0"/>
              <a:t>Bir ücret karşılığı işçi çalıştıran tüzel veya gerçek kişiye denir.</a:t>
            </a:r>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0"/>
            <a:ext cx="2219325" cy="1484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0"/>
            <a:ext cx="2590800" cy="1628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3936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Sendikacılık</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İşçiler, işverene karşı örgütlü bir güç oluşturmak için sendika kurmuşlardır.</a:t>
            </a:r>
          </a:p>
          <a:p>
            <a:pPr marL="0" indent="0">
              <a:buNone/>
            </a:pPr>
            <a:r>
              <a:rPr lang="tr-TR" dirty="0" smtClean="0"/>
              <a:t>Sağladığı yararlar:</a:t>
            </a:r>
          </a:p>
          <a:p>
            <a:r>
              <a:rPr lang="tr-TR" dirty="0" smtClean="0"/>
              <a:t>Daha yüksek ücret</a:t>
            </a:r>
          </a:p>
          <a:p>
            <a:r>
              <a:rPr lang="tr-TR" dirty="0" smtClean="0"/>
              <a:t>Ücretli tatiller</a:t>
            </a:r>
          </a:p>
          <a:p>
            <a:r>
              <a:rPr lang="tr-TR" dirty="0" smtClean="0"/>
              <a:t>Daha iyi çalışma koşulları</a:t>
            </a:r>
          </a:p>
          <a:p>
            <a:r>
              <a:rPr lang="tr-TR" dirty="0" smtClean="0"/>
              <a:t>Kıdem yoluyla ekonomik, sosyal güvenlik</a:t>
            </a:r>
          </a:p>
          <a:p>
            <a:r>
              <a:rPr lang="tr-TR" dirty="0" smtClean="0"/>
              <a:t>Sigorta ve emeklilik planları</a:t>
            </a:r>
          </a:p>
          <a:p>
            <a:r>
              <a:rPr lang="tr-TR" dirty="0" smtClean="0"/>
              <a:t>Yönetime katılma yoluyla daha yüksek prestij</a:t>
            </a:r>
            <a:endParaRPr lang="tr-TR" dirty="0"/>
          </a:p>
        </p:txBody>
      </p:sp>
    </p:spTree>
    <p:extLst>
      <p:ext uri="{BB962C8B-B14F-4D97-AF65-F5344CB8AC3E}">
        <p14:creationId xmlns:p14="http://schemas.microsoft.com/office/powerpoint/2010/main" val="3493605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74638"/>
            <a:ext cx="9144000" cy="1143000"/>
          </a:xfrm>
        </p:spPr>
        <p:txBody>
          <a:bodyPr>
            <a:normAutofit fontScale="90000"/>
          </a:bodyPr>
          <a:lstStyle/>
          <a:p>
            <a:r>
              <a:rPr lang="tr-TR" dirty="0" smtClean="0"/>
              <a:t>Az önce belirttiğimiz yarlara ulaşmak için yapılan çalışmalar</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İşçileri pazarlık gücüne sahip bir grup haline getirmek</a:t>
            </a:r>
          </a:p>
          <a:p>
            <a:r>
              <a:rPr lang="tr-TR" dirty="0" smtClean="0"/>
              <a:t>Başarılı bir toplu iş sözleşmesi pazarlığı yürütmek</a:t>
            </a:r>
          </a:p>
          <a:p>
            <a:r>
              <a:rPr lang="tr-TR" dirty="0" smtClean="0"/>
              <a:t>Daha yüksek bir pazarlık gücüne sahip olmak için üye sayısını arttırmak</a:t>
            </a:r>
          </a:p>
          <a:p>
            <a:r>
              <a:rPr lang="tr-TR" dirty="0" smtClean="0"/>
              <a:t>Grev tehditleriyle ekonomik baskı yapmak</a:t>
            </a:r>
          </a:p>
          <a:p>
            <a:r>
              <a:rPr lang="tr-TR" dirty="0" smtClean="0"/>
              <a:t>Grevlerde işi tamamen durdurmak</a:t>
            </a:r>
          </a:p>
          <a:p>
            <a:r>
              <a:rPr lang="tr-TR" dirty="0" smtClean="0"/>
              <a:t>Grev gözcüleri koymak ve boykotlar düzenlemek</a:t>
            </a:r>
          </a:p>
          <a:p>
            <a:r>
              <a:rPr lang="tr-TR" dirty="0" smtClean="0"/>
              <a:t>Kamuoyunu olumlu yönde etkilemek</a:t>
            </a:r>
          </a:p>
          <a:p>
            <a:r>
              <a:rPr lang="tr-TR" dirty="0" smtClean="0"/>
              <a:t>İşçiler lehine hükümeti etkileyerek yasalar çıkartmak</a:t>
            </a:r>
          </a:p>
          <a:p>
            <a:pPr marL="0" indent="0">
              <a:buNone/>
            </a:pPr>
            <a:r>
              <a:rPr lang="tr-TR" sz="4700" dirty="0" smtClean="0">
                <a:solidFill>
                  <a:srgbClr val="FF0000"/>
                </a:solidFill>
              </a:rPr>
              <a:t>‘Türkiye’ de yasal düzenlemeler işkolu ilkesine göre sendikalaşmayı benimsemiştir.’</a:t>
            </a:r>
            <a:endParaRPr lang="tr-TR" sz="4700" dirty="0">
              <a:solidFill>
                <a:srgbClr val="FF0000"/>
              </a:solidFill>
            </a:endParaRPr>
          </a:p>
        </p:txBody>
      </p:sp>
    </p:spTree>
    <p:extLst>
      <p:ext uri="{BB962C8B-B14F-4D97-AF65-F5344CB8AC3E}">
        <p14:creationId xmlns:p14="http://schemas.microsoft.com/office/powerpoint/2010/main" val="2953008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57200" y="274638"/>
            <a:ext cx="8229600" cy="6466730"/>
          </a:xfrm>
        </p:spPr>
        <p:txBody>
          <a:bodyPr>
            <a:normAutofit fontScale="90000"/>
          </a:bodyPr>
          <a:lstStyle/>
          <a:p>
            <a:r>
              <a:rPr lang="tr-TR" b="1" dirty="0" smtClean="0">
                <a:solidFill>
                  <a:schemeClr val="tx2">
                    <a:lumMod val="75000"/>
                  </a:schemeClr>
                </a:solidFill>
              </a:rPr>
              <a:t>Aynı iş kolunda veya farklı iş kollarında faaliyet gösteren işçi sendikaları, </a:t>
            </a:r>
            <a:r>
              <a:rPr lang="tr-TR" b="1" dirty="0" err="1" smtClean="0">
                <a:solidFill>
                  <a:schemeClr val="tx2">
                    <a:lumMod val="75000"/>
                  </a:schemeClr>
                </a:solidFill>
              </a:rPr>
              <a:t>güçbirliği</a:t>
            </a:r>
            <a:r>
              <a:rPr lang="tr-TR" b="1" dirty="0" smtClean="0">
                <a:solidFill>
                  <a:schemeClr val="tx2">
                    <a:lumMod val="75000"/>
                  </a:schemeClr>
                </a:solidFill>
              </a:rPr>
              <a:t> yapmak amacıyla konfederasyonlar şeklinde örgütlenmektedirler. 3 büyük işçi konfederasyonu: Türk-iş, Hak-iş, DİSK</a:t>
            </a:r>
            <a:br>
              <a:rPr lang="tr-TR" b="1" dirty="0" smtClean="0">
                <a:solidFill>
                  <a:schemeClr val="tx2">
                    <a:lumMod val="75000"/>
                  </a:schemeClr>
                </a:solidFill>
              </a:rPr>
            </a:br>
            <a:r>
              <a:rPr lang="tr-TR" b="1" dirty="0" smtClean="0">
                <a:solidFill>
                  <a:schemeClr val="tx2">
                    <a:lumMod val="75000"/>
                  </a:schemeClr>
                </a:solidFill>
              </a:rPr>
              <a:t>1982 Anayasası </a:t>
            </a:r>
            <a:r>
              <a:rPr lang="tr-TR" b="1" dirty="0" err="1" smtClean="0">
                <a:solidFill>
                  <a:schemeClr val="tx2">
                    <a:lumMod val="75000"/>
                  </a:schemeClr>
                </a:solidFill>
              </a:rPr>
              <a:t>ndan</a:t>
            </a:r>
            <a:r>
              <a:rPr lang="tr-TR" b="1" dirty="0" smtClean="0">
                <a:solidFill>
                  <a:schemeClr val="tx2">
                    <a:lumMod val="75000"/>
                  </a:schemeClr>
                </a:solidFill>
              </a:rPr>
              <a:t> sonra da işverenlere de sendika kurma hakkı tanınmıştır. Türkiye işveren sendikaları konfederasyonu (TİSK) üst sendikal örgütü kurmuşlardır.</a:t>
            </a:r>
            <a:endParaRPr lang="tr-TR" b="1" dirty="0">
              <a:solidFill>
                <a:schemeClr val="tx2">
                  <a:lumMod val="75000"/>
                </a:schemeClr>
              </a:solidFill>
            </a:endParaRPr>
          </a:p>
        </p:txBody>
      </p:sp>
    </p:spTree>
    <p:extLst>
      <p:ext uri="{BB962C8B-B14F-4D97-AF65-F5344CB8AC3E}">
        <p14:creationId xmlns:p14="http://schemas.microsoft.com/office/powerpoint/2010/main" val="703358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4294967295"/>
          </p:nvPr>
        </p:nvSpPr>
        <p:spPr>
          <a:xfrm>
            <a:off x="0" y="0"/>
            <a:ext cx="9144000" cy="6858000"/>
          </a:xfrm>
        </p:spPr>
        <p:txBody>
          <a:bodyPr>
            <a:normAutofit lnSpcReduction="10000"/>
          </a:bodyPr>
          <a:lstStyle/>
          <a:p>
            <a:pPr marL="0" indent="0">
              <a:buNone/>
            </a:pPr>
            <a:r>
              <a:rPr lang="tr-TR" dirty="0">
                <a:solidFill>
                  <a:srgbClr val="FF0000"/>
                </a:solidFill>
              </a:rPr>
              <a:t>Toplu Sözleşme</a:t>
            </a:r>
            <a:r>
              <a:rPr lang="tr-TR" dirty="0"/>
              <a:t>: İşçi işveren sendikası arasında yürütüle bir pazarlık sistemidir. Amacı işçi işveren ilişkilerinde denge kurmaktır. Ekonomik çıkarların pazarlık yoluyla anlaşmaya dayandırılmasıdır.</a:t>
            </a:r>
            <a:br>
              <a:rPr lang="tr-TR" dirty="0"/>
            </a:br>
            <a:r>
              <a:rPr lang="tr-TR" dirty="0">
                <a:solidFill>
                  <a:srgbClr val="FF0000"/>
                </a:solidFill>
              </a:rPr>
              <a:t>Grev: </a:t>
            </a:r>
            <a:r>
              <a:rPr lang="tr-TR" dirty="0"/>
              <a:t>İşçilerin, kamu makamları ve kamuoyu üzerinde baskı yapmak, isteklerini kabul ettirmek için işi bırakmalarıdır. Grev sonunda işe devam etme düşüncesi vardır. Toplu iş sözleşmesi, grev ve lokavt yasasına göre işçilerin faaliyetleri durdurmalarına grev denir.</a:t>
            </a:r>
            <a:br>
              <a:rPr lang="tr-TR" dirty="0"/>
            </a:br>
            <a:r>
              <a:rPr lang="tr-TR" dirty="0"/>
              <a:t>İşçilerin başvurdukları greve karşılık, işveren de isteklerini gerçekleştirmek için </a:t>
            </a:r>
            <a:r>
              <a:rPr lang="tr-TR" dirty="0">
                <a:solidFill>
                  <a:srgbClr val="FF0000"/>
                </a:solidFill>
              </a:rPr>
              <a:t>lokavt</a:t>
            </a:r>
            <a:r>
              <a:rPr lang="tr-TR" dirty="0"/>
              <a:t> uygulamasına başvurmaktadır. İşçilerin topluca işten uzaklaştırılmasına denir. </a:t>
            </a:r>
            <a:br>
              <a:rPr lang="tr-TR" dirty="0"/>
            </a:br>
            <a:endParaRPr lang="tr-TR" dirty="0"/>
          </a:p>
          <a:p>
            <a:pPr marL="0" indent="0">
              <a:buNone/>
            </a:pPr>
            <a:endParaRPr lang="tr-TR" dirty="0"/>
          </a:p>
        </p:txBody>
      </p:sp>
    </p:spTree>
    <p:extLst>
      <p:ext uri="{BB962C8B-B14F-4D97-AF65-F5344CB8AC3E}">
        <p14:creationId xmlns:p14="http://schemas.microsoft.com/office/powerpoint/2010/main" val="2257335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293996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İşletmelerde İnsan İlişkileri</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marL="0" indent="0">
              <a:buNone/>
            </a:pPr>
            <a:r>
              <a:rPr lang="tr-TR" dirty="0" smtClean="0"/>
              <a:t>İşletmelerde başarılı bir insan ilişkileri sisteminin oluşmasında, örgütte görev alan herkesin payı vardır ancak en büyük görev yöneticilerindir. İşletme yönetiminin sahip olduğu insan kaynağı yetenekleri sayesinde toplam girdilerden daha fazla çıktılar ve sınırsız olumlu sonuçlar sağlayabilmektedir. Maddi-teknik kaynakların ve makinaların maksimum kapasitesi vardır. Başarılı bir insan ilişkilerine sahip olunduğunda, insan kaynağından yüksek bir verim elde edilebilmektedir.</a:t>
            </a:r>
          </a:p>
          <a:p>
            <a:pPr marL="0" indent="0">
              <a:buNone/>
            </a:pPr>
            <a:endParaRPr lang="tr-TR" dirty="0" smtClean="0"/>
          </a:p>
          <a:p>
            <a:pPr marL="0" indent="0">
              <a:buNone/>
            </a:pPr>
            <a:r>
              <a:rPr lang="tr-TR" dirty="0" smtClean="0"/>
              <a:t>Verimli ve başarılı insan ilişkileri sistemi kurmanın 3 temel unsuru:</a:t>
            </a:r>
          </a:p>
          <a:p>
            <a:r>
              <a:rPr lang="tr-TR" dirty="0" smtClean="0"/>
              <a:t>Motivasyon</a:t>
            </a:r>
          </a:p>
          <a:p>
            <a:r>
              <a:rPr lang="tr-TR" dirty="0" smtClean="0"/>
              <a:t>Liderlik</a:t>
            </a:r>
          </a:p>
          <a:p>
            <a:r>
              <a:rPr lang="tr-TR" dirty="0" smtClean="0"/>
              <a:t>İletişim</a:t>
            </a:r>
            <a:endParaRPr lang="tr-TR" dirty="0"/>
          </a:p>
        </p:txBody>
      </p:sp>
    </p:spTree>
    <p:extLst>
      <p:ext uri="{BB962C8B-B14F-4D97-AF65-F5344CB8AC3E}">
        <p14:creationId xmlns:p14="http://schemas.microsoft.com/office/powerpoint/2010/main" val="4269725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0512039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708302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MOTİVASYON</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İnsanların belirli bir amaç için kendi arzu ve istekleriyle davranmalarıdır. Bireyleri harekete geçiren içsel bir güçtür. İnsanları çalışmaya özendirmektir. Motivasyon dışarıdan gelen bir zorlama değil, bireyin içinden gelen bir sonuçtur.</a:t>
            </a:r>
            <a:endParaRPr lang="tr-TR" dirty="0"/>
          </a:p>
        </p:txBody>
      </p:sp>
    </p:spTree>
    <p:extLst>
      <p:ext uri="{BB962C8B-B14F-4D97-AF65-F5344CB8AC3E}">
        <p14:creationId xmlns:p14="http://schemas.microsoft.com/office/powerpoint/2010/main" val="3206543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solidFill>
                  <a:srgbClr val="FF0000"/>
                </a:solidFill>
              </a:rPr>
              <a:t>Performans</a:t>
            </a:r>
            <a:r>
              <a:rPr lang="tr-TR" dirty="0" smtClean="0"/>
              <a:t>: Bir işin sonunda elde edilen </a:t>
            </a:r>
            <a:r>
              <a:rPr lang="tr-TR" dirty="0" err="1" smtClean="0"/>
              <a:t>bşarı</a:t>
            </a:r>
            <a:r>
              <a:rPr lang="tr-TR" dirty="0" smtClean="0"/>
              <a:t> durumuna denir. Çalışanların göstereceği performans ile motivasyon arasında yakın bir ilişki vardır.</a:t>
            </a:r>
          </a:p>
          <a:p>
            <a:pPr marL="0" indent="0">
              <a:buNone/>
            </a:pPr>
            <a:r>
              <a:rPr lang="tr-TR" b="1" dirty="0"/>
              <a:t> </a:t>
            </a:r>
            <a:r>
              <a:rPr lang="tr-TR" b="1" dirty="0" smtClean="0"/>
              <a:t>Performans = (Yetenek)×(Motivasyon)×(Eğitim)</a:t>
            </a:r>
          </a:p>
          <a:p>
            <a:pPr marL="0" indent="0">
              <a:buNone/>
            </a:pPr>
            <a:r>
              <a:rPr lang="tr-TR" dirty="0" smtClean="0"/>
              <a:t>İşletme yöneticileri motive olmuş çalışanlara sahip olmak zorundalardır. Aksi taktirde fazla oranda personel sorunlarıyla karşılaşırlar.</a:t>
            </a:r>
            <a:endParaRPr lang="tr-TR" dirty="0"/>
          </a:p>
        </p:txBody>
      </p:sp>
    </p:spTree>
    <p:extLst>
      <p:ext uri="{BB962C8B-B14F-4D97-AF65-F5344CB8AC3E}">
        <p14:creationId xmlns:p14="http://schemas.microsoft.com/office/powerpoint/2010/main" val="3290825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İnsanın üretim performansını etkileyen faktörler:</a:t>
            </a:r>
          </a:p>
          <a:p>
            <a:r>
              <a:rPr lang="tr-TR" dirty="0" smtClean="0"/>
              <a:t>İş yeteneği</a:t>
            </a:r>
          </a:p>
          <a:p>
            <a:r>
              <a:rPr lang="tr-TR" dirty="0" smtClean="0"/>
              <a:t>Psikolojik faktörler</a:t>
            </a:r>
          </a:p>
          <a:p>
            <a:r>
              <a:rPr lang="tr-TR" dirty="0" smtClean="0"/>
              <a:t>Çevresel ve fizyolojik faktörler</a:t>
            </a:r>
          </a:p>
          <a:p>
            <a:r>
              <a:rPr lang="tr-TR" dirty="0" smtClean="0"/>
              <a:t>Zaman faktörü kaynaklı baskı</a:t>
            </a:r>
          </a:p>
          <a:p>
            <a:r>
              <a:rPr lang="tr-TR" dirty="0" smtClean="0"/>
              <a:t>İş sırasında kullanılan ekipman ve tesisat</a:t>
            </a:r>
            <a:endParaRPr lang="tr-TR" dirty="0"/>
          </a:p>
        </p:txBody>
      </p:sp>
    </p:spTree>
    <p:extLst>
      <p:ext uri="{BB962C8B-B14F-4D97-AF65-F5344CB8AC3E}">
        <p14:creationId xmlns:p14="http://schemas.microsoft.com/office/powerpoint/2010/main" val="1025227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Motivasyon için iki önemli teori: İhtiyaçlar Hiyerarşisi-Çift Faktör Teorisi</a:t>
            </a:r>
            <a:endParaRPr lang="tr-TR" b="1" dirty="0"/>
          </a:p>
        </p:txBody>
      </p:sp>
      <p:sp>
        <p:nvSpPr>
          <p:cNvPr id="3" name="İçerik Yer Tutucusu 2"/>
          <p:cNvSpPr>
            <a:spLocks noGrp="1"/>
          </p:cNvSpPr>
          <p:nvPr>
            <p:ph idx="1"/>
          </p:nvPr>
        </p:nvSpPr>
        <p:spPr>
          <a:xfrm>
            <a:off x="457200" y="1700808"/>
            <a:ext cx="8229600" cy="5157192"/>
          </a:xfrm>
        </p:spPr>
        <p:txBody>
          <a:bodyPr>
            <a:normAutofit lnSpcReduction="10000"/>
          </a:bodyPr>
          <a:lstStyle/>
          <a:p>
            <a:pPr marL="0" indent="0">
              <a:buNone/>
            </a:pPr>
            <a:r>
              <a:rPr lang="tr-TR" dirty="0" smtClean="0">
                <a:solidFill>
                  <a:srgbClr val="FF0000"/>
                </a:solidFill>
              </a:rPr>
              <a:t>İhtiyaçlar Hiyerarşisi Teorisi</a:t>
            </a:r>
            <a:r>
              <a:rPr lang="tr-TR" dirty="0" smtClean="0"/>
              <a:t>:1943 te Abraham </a:t>
            </a:r>
            <a:r>
              <a:rPr lang="tr-TR" dirty="0" err="1" smtClean="0"/>
              <a:t>Maslow</a:t>
            </a:r>
            <a:r>
              <a:rPr lang="tr-TR" dirty="0" smtClean="0"/>
              <a:t> tarafından geliştirilen bu teori de insan davranışlarını etkileyen ihtiyaçlar, en temel ihtiyaçlardan en üstekilere doğru 5 kademeli hiyerarşik bir sıralamadadır.</a:t>
            </a:r>
          </a:p>
          <a:p>
            <a:r>
              <a:rPr lang="tr-TR" dirty="0" smtClean="0"/>
              <a:t>Fizyolojik Temel İhtiyaçlar</a:t>
            </a:r>
          </a:p>
          <a:p>
            <a:r>
              <a:rPr lang="tr-TR" dirty="0" smtClean="0"/>
              <a:t>Güvenlik İhtiyacı</a:t>
            </a:r>
          </a:p>
          <a:p>
            <a:r>
              <a:rPr lang="tr-TR" dirty="0" smtClean="0"/>
              <a:t>Sosyal İhtiyaçlar</a:t>
            </a:r>
          </a:p>
          <a:p>
            <a:r>
              <a:rPr lang="tr-TR" dirty="0" smtClean="0"/>
              <a:t>Saygınlık İhtiyacı</a:t>
            </a:r>
          </a:p>
          <a:p>
            <a:r>
              <a:rPr lang="tr-TR" dirty="0" smtClean="0"/>
              <a:t>Kendini Tamamlama İhtiyacı</a:t>
            </a:r>
            <a:endParaRPr lang="tr-TR" dirty="0"/>
          </a:p>
        </p:txBody>
      </p:sp>
    </p:spTree>
    <p:extLst>
      <p:ext uri="{BB962C8B-B14F-4D97-AF65-F5344CB8AC3E}">
        <p14:creationId xmlns:p14="http://schemas.microsoft.com/office/powerpoint/2010/main" val="1791060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80711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Bu teoriye birçok eleştiri yapılmasının yanında,  yöneticiler açısından önemlidir. Yönetici, personelinin hangi ihtiyacı olduğunu bilirse, o ihtiyaçları tatmin edeceği ortamı yaratarak onların belirli bir amaç için davranmalarını sağlayabilir.</a:t>
            </a:r>
            <a:endParaRPr lang="tr-TR" dirty="0"/>
          </a:p>
        </p:txBody>
      </p:sp>
    </p:spTree>
    <p:extLst>
      <p:ext uri="{BB962C8B-B14F-4D97-AF65-F5344CB8AC3E}">
        <p14:creationId xmlns:p14="http://schemas.microsoft.com/office/powerpoint/2010/main" val="137532343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TotalTime>
  <Words>1256</Words>
  <Application>Microsoft Office PowerPoint</Application>
  <PresentationFormat>Ekran Gösterisi (4:3)</PresentationFormat>
  <Paragraphs>153</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Ofis Teması</vt:lpstr>
      <vt:lpstr>İŞÇİ-İŞVEREN VE ÇALIŞMA İLİŞKİLERİ</vt:lpstr>
      <vt:lpstr>PowerPoint Sunusu</vt:lpstr>
      <vt:lpstr>İşletmelerde İnsan İlişkileri</vt:lpstr>
      <vt:lpstr>MOTİVASYON</vt:lpstr>
      <vt:lpstr>PowerPoint Sunusu</vt:lpstr>
      <vt:lpstr>PowerPoint Sunusu</vt:lpstr>
      <vt:lpstr>Motivasyon için iki önemli teori: İhtiyaçlar Hiyerarşisi-Çift Faktör Teorisi</vt:lpstr>
      <vt:lpstr>PowerPoint Sunusu</vt:lpstr>
      <vt:lpstr>PowerPoint Sunusu</vt:lpstr>
      <vt:lpstr>İki-Faktör Teorisi</vt:lpstr>
      <vt:lpstr>Alınan cevaplara göre, insan davranışlarını belirleyen iki faktör grubu vardır.</vt:lpstr>
      <vt:lpstr>Neler İnsanları Çalışmaya Motive Eder?</vt:lpstr>
      <vt:lpstr>Motivasyon Araçları</vt:lpstr>
      <vt:lpstr>İLETİŞİM</vt:lpstr>
      <vt:lpstr>PowerPoint Sunusu</vt:lpstr>
      <vt:lpstr>İletişim Eksikliğinin Başlıca Sebepleri</vt:lpstr>
      <vt:lpstr>İletişimi Engelleyen Faktörler</vt:lpstr>
      <vt:lpstr>PowerPoint Sunusu</vt:lpstr>
      <vt:lpstr>Etkili İletişim Nasıl Gerçekleştirilir?</vt:lpstr>
      <vt:lpstr>LİDERLİK</vt:lpstr>
      <vt:lpstr>Liderlik Türleri</vt:lpstr>
      <vt:lpstr>Lider Olabilmenin 7 Altın Kuralı</vt:lpstr>
      <vt:lpstr>Liderlik ve Yöneticilik</vt:lpstr>
      <vt:lpstr>İşçi-İşveren İlişkileri</vt:lpstr>
      <vt:lpstr>Sendikacılık</vt:lpstr>
      <vt:lpstr>Az önce belirttiğimiz yarlara ulaşmak için yapılan çalışmalar</vt:lpstr>
      <vt:lpstr>Aynı iş kolunda veya farklı iş kollarında faaliyet gösteren işçi sendikaları, güçbirliği yapmak amacıyla konfederasyonlar şeklinde örgütlenmektedirler. 3 büyük işçi konfederasyonu: Türk-iş, Hak-iş, DİSK 1982 Anayasası ndan sonra da işverenlere de sendika kurma hakkı tanınmıştır. Türkiye işveren sendikaları konfederasyonu (TİSK) üst sendikal örgütü kurmuşlardır.</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İŞÇİ-İŞVEREN VE ÇALIŞMA İLİŞKİLERİ</dc:title>
  <dc:creator>Irem PELIT</dc:creator>
  <cp:lastModifiedBy>Irem PELIT</cp:lastModifiedBy>
  <cp:revision>35</cp:revision>
  <dcterms:created xsi:type="dcterms:W3CDTF">2017-11-27T07:49:13Z</dcterms:created>
  <dcterms:modified xsi:type="dcterms:W3CDTF">2017-11-29T11:06:53Z</dcterms:modified>
</cp:coreProperties>
</file>