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6" r:id="rId16"/>
    <p:sldId id="270" r:id="rId17"/>
    <p:sldId id="271" r:id="rId18"/>
    <p:sldId id="272" r:id="rId19"/>
    <p:sldId id="277" r:id="rId20"/>
    <p:sldId id="273" r:id="rId21"/>
    <p:sldId id="274" r:id="rId22"/>
    <p:sldId id="275"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333A5-43E2-4F7E-F071-B981838679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EC5885E-AB31-FE7C-8781-F7C34D6DAB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92B8FAF-9CF5-9E21-2692-D0A52A09BC33}"/>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F6345938-698C-E9C9-7FE6-EB2725D19C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3FC93E-7465-A6E2-E7EA-54320D84FE0B}"/>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686948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53EEE4-2F62-CA20-8E5D-F555719B0B3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B1BC91B-F021-5E46-20E2-B8FE3DEA142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EBE67F5-0ED8-1F39-34A1-2F04631074B9}"/>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442003C9-77AD-2DA6-19D3-95BCEF8363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C2D51F-3FD8-C8E0-A5FC-3140148F243A}"/>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1899141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F675FF2-FB83-A472-D3AC-9000B2669A2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CAAEE61-F0CC-909B-5EC9-B77E70AAAA2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9FB268-04B7-5BF7-2658-1E1708B784F4}"/>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91D72C15-E93E-BA50-F052-8EB53874F14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5D95BB0-6600-C7BF-6882-0941DAA2D7F9}"/>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40912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CC118E-75F4-7097-2F24-61B9F1012CD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2F8DF7D-D923-BD0C-8CDE-B86AC379AE5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9B762BA-6BF7-D0CF-5F2B-A20DC3930735}"/>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A801AF57-DBED-0659-38E8-32B27FFCA8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3A3A223-398A-575E-241A-D39EF6E33017}"/>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11757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D1D8B8-F65C-93F6-FC02-761ABF8C2E1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1E6E75C-8225-1672-711D-15CFF5F69A0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78657E8-E7A2-3FB1-E3AE-295B5FB915D7}"/>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6C174D15-4709-CAF9-5813-8D64E05B32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4E9673E-2EAC-7AE4-8454-9F0E7E3FDBC4}"/>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433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27F264-4670-3A81-9DB3-82C1B80E42B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147FA44-4153-E5B9-7E39-60970A7CDBB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D580AC8-35E2-C27E-BFA8-A14A9E16EA6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AC0181D-9358-4522-7D70-10BAA9F53C37}"/>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6" name="Alt Bilgi Yer Tutucusu 5">
            <a:extLst>
              <a:ext uri="{FF2B5EF4-FFF2-40B4-BE49-F238E27FC236}">
                <a16:creationId xmlns:a16="http://schemas.microsoft.com/office/drawing/2014/main" id="{F5D2AB3F-9B93-1CF5-B67D-807D3F9641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6CAB323-DABE-AEA0-B8F8-2989CB6CA630}"/>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424947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A4845E-381E-B326-6122-A0BCA048227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5E527B4-7A38-4C21-F9A9-B015BE493F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B8A2B38-5656-DA9D-2DB0-38B689E4FA6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8FC4DE-878B-2544-7BFB-917E9EDA5C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76F18F5-CD86-7406-AC14-715D3DE3B26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EEEF1CB-936E-F357-79D8-E3806AFDC1B9}"/>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8" name="Alt Bilgi Yer Tutucusu 7">
            <a:extLst>
              <a:ext uri="{FF2B5EF4-FFF2-40B4-BE49-F238E27FC236}">
                <a16:creationId xmlns:a16="http://schemas.microsoft.com/office/drawing/2014/main" id="{24EE0D81-56F3-24B5-2E62-47000B3B957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A9C05F6-2F43-B71F-485E-21E5CDE6B9AA}"/>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2677767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9EA86A-C1F9-E0BC-A7B3-36D27BBAD9A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2902C06-F6E1-0C27-0617-76F126F4B1DC}"/>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4" name="Alt Bilgi Yer Tutucusu 3">
            <a:extLst>
              <a:ext uri="{FF2B5EF4-FFF2-40B4-BE49-F238E27FC236}">
                <a16:creationId xmlns:a16="http://schemas.microsoft.com/office/drawing/2014/main" id="{09529927-E2C1-592B-D91C-A454D82F2C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C2EC42D-C014-5C42-E0F5-0317206D0E93}"/>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28825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11D9466-25CF-6CF3-47A3-6B25DCC7DE54}"/>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3" name="Alt Bilgi Yer Tutucusu 2">
            <a:extLst>
              <a:ext uri="{FF2B5EF4-FFF2-40B4-BE49-F238E27FC236}">
                <a16:creationId xmlns:a16="http://schemas.microsoft.com/office/drawing/2014/main" id="{0179DE52-74AB-CC0B-F99B-77BC611E00B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21382F4-F290-E7DE-20A2-71AA50C56829}"/>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56199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D3FBA6-5229-BAF0-29E8-1163C9DDC8F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B2123EB-CBF7-BCF3-7687-6E9C3A4097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A4374AF-F8E3-5200-4966-3670EF905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27BB54-35DF-4038-9C53-A4C656D2D599}"/>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6" name="Alt Bilgi Yer Tutucusu 5">
            <a:extLst>
              <a:ext uri="{FF2B5EF4-FFF2-40B4-BE49-F238E27FC236}">
                <a16:creationId xmlns:a16="http://schemas.microsoft.com/office/drawing/2014/main" id="{C73C34E7-0778-5761-C443-BAC8A7DAD7B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28223D9-B42D-96E9-FF50-BE13BBED83FE}"/>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286317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04F4BE-F710-E81A-9233-BD9506E6FF0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2ECF0EC-45B2-6F11-1F29-A1E42351AC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63FF813-94EE-611E-BE34-27EB16C2C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4FCAF80-9C0C-585F-2C92-89338076A81F}"/>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6" name="Alt Bilgi Yer Tutucusu 5">
            <a:extLst>
              <a:ext uri="{FF2B5EF4-FFF2-40B4-BE49-F238E27FC236}">
                <a16:creationId xmlns:a16="http://schemas.microsoft.com/office/drawing/2014/main" id="{1DCB6F72-3B73-7660-46C5-9C82BBE2BD5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B8CC8C-EABA-B22D-053C-A6953A379DE5}"/>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1846801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51386BA-8B04-AF1D-9139-2B27599FDE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3A7C008-3C23-AA5D-C73E-DBA2B493F0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3EF753-2435-C686-DE60-E1647315BE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BAD8F6E4-DA27-63CF-DAD1-9708090F21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C9B350-092A-C125-35C4-32A0DB92B5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6CB8365-A778-4D87-8D5F-AAE381E4A11A}" type="slidenum">
              <a:rPr lang="tr-TR" smtClean="0"/>
              <a:t>‹#›</a:t>
            </a:fld>
            <a:endParaRPr lang="tr-TR"/>
          </a:p>
        </p:txBody>
      </p:sp>
    </p:spTree>
    <p:extLst>
      <p:ext uri="{BB962C8B-B14F-4D97-AF65-F5344CB8AC3E}">
        <p14:creationId xmlns:p14="http://schemas.microsoft.com/office/powerpoint/2010/main" val="3834453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43A6B8-E9D5-A5F9-9C11-A83FE2922C9D}"/>
              </a:ext>
            </a:extLst>
          </p:cNvPr>
          <p:cNvSpPr>
            <a:spLocks noGrp="1"/>
          </p:cNvSpPr>
          <p:nvPr>
            <p:ph type="ctrTitle"/>
          </p:nvPr>
        </p:nvSpPr>
        <p:spPr/>
        <p:txBody>
          <a:bodyPr>
            <a:normAutofit/>
          </a:bodyPr>
          <a:lstStyle/>
          <a:p>
            <a:r>
              <a:rPr lang="tr-TR" sz="3600" b="1" dirty="0">
                <a:latin typeface="Times New Roman" panose="02020603050405020304" pitchFamily="18" charset="0"/>
                <a:cs typeface="Times New Roman" panose="02020603050405020304" pitchFamily="18" charset="0"/>
              </a:rPr>
              <a:t>AKADEMİK YAZMA SÜRECİ</a:t>
            </a:r>
          </a:p>
        </p:txBody>
      </p:sp>
    </p:spTree>
    <p:extLst>
      <p:ext uri="{BB962C8B-B14F-4D97-AF65-F5344CB8AC3E}">
        <p14:creationId xmlns:p14="http://schemas.microsoft.com/office/powerpoint/2010/main" val="69075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85A5BD-42AF-072E-8179-A2CC3E6D1001}"/>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Araştırıcının yazmaya başlamadan önce elde ettiği malzemeyi elemeden geçirmesi, hangi kaynaklara çalışmasında yer vereceğine karar vermesi gereklidir. Bunun için araştırılan kaynaklardan elde edilen konuyla ilgili bilgilerin özetlenmesi, not alınması gibi, çalışmayı yazıya dökerken araştırmacının işini kolaylaştıracak yöntemler söz konusudur.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66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ABB868-7E18-A1D4-7884-DC164F104E66}"/>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Son yıllarda teknolojik imkanların yaygınlaşması ve </a:t>
            </a:r>
            <a:r>
              <a:rPr lang="tr-TR" sz="1800" b="1" i="0" u="none" strike="noStrike" baseline="0" dirty="0">
                <a:latin typeface="Times New Roman" panose="02020603050405020304" pitchFamily="18" charset="0"/>
                <a:cs typeface="Times New Roman" panose="02020603050405020304" pitchFamily="18" charset="0"/>
              </a:rPr>
              <a:t>fişleme yönteminin </a:t>
            </a:r>
            <a:r>
              <a:rPr lang="tr-TR" sz="1800" b="0" i="0" u="none" strike="noStrike" baseline="0" dirty="0">
                <a:latin typeface="Times New Roman" panose="02020603050405020304" pitchFamily="18" charset="0"/>
                <a:cs typeface="Times New Roman" panose="02020603050405020304" pitchFamily="18" charset="0"/>
              </a:rPr>
              <a:t>bilgisayar programlarında oluşturulması sonucu, artık kaynak toplama işinin elektronik ortamda yapılması daha çok tercih edilmektedir. </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(Yüksek Lisanstaki yöntem)</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a:t>
            </a:r>
            <a:r>
              <a:rPr lang="tr-TR" sz="1800" dirty="0" err="1">
                <a:latin typeface="Times New Roman" panose="02020603050405020304" pitchFamily="18" charset="0"/>
                <a:cs typeface="Times New Roman" panose="02020603050405020304" pitchFamily="18" charset="0"/>
              </a:rPr>
              <a:t>Dergipark’taki</a:t>
            </a:r>
            <a:r>
              <a:rPr lang="tr-TR" sz="1800" dirty="0">
                <a:latin typeface="Times New Roman" panose="02020603050405020304" pitchFamily="18" charset="0"/>
                <a:cs typeface="Times New Roman" panose="02020603050405020304" pitchFamily="18" charset="0"/>
              </a:rPr>
              <a:t> Araştırmalarım bölümü)</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833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A553D49-3AB1-F0F0-E0ED-41DC97A40591}"/>
              </a:ext>
            </a:extLst>
          </p:cNvPr>
          <p:cNvSpPr>
            <a:spLocks noGrp="1"/>
          </p:cNvSpPr>
          <p:nvPr>
            <p:ph idx="1"/>
          </p:nvPr>
        </p:nvSpPr>
        <p:spPr/>
        <p:txBody>
          <a:bodyPr>
            <a:normAutofit/>
          </a:bodyPr>
          <a:lstStyle/>
          <a:p>
            <a:pPr marL="0" indent="0" algn="ctr">
              <a:buNone/>
            </a:pPr>
            <a:r>
              <a:rPr lang="tr-TR" sz="2000" b="1" dirty="0">
                <a:latin typeface="Times New Roman" panose="02020603050405020304" pitchFamily="18" charset="0"/>
                <a:cs typeface="Times New Roman" panose="02020603050405020304" pitchFamily="18" charset="0"/>
              </a:rPr>
              <a:t>Araştırmanın İçeriği</a:t>
            </a:r>
          </a:p>
          <a:p>
            <a:pPr marL="0" indent="0">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Çalışmanın içeriği ile başlığı uyumlu olmalıdır. </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Örneğin; ‘Türkiye Türkçesi Ağızlarında Görülen Bazı Deyimler Üzerine’ adlı bir makalem vardı. Fakat makalenin içeriğinde belli başlı şehirler seçilmişti (Karabük ve Niğde). Bu sebeple, içerik ve konu başlığı uyuşmadığı için hakemler tarafından bir düzeltme istendi.</a:t>
            </a:r>
          </a:p>
        </p:txBody>
      </p:sp>
    </p:spTree>
    <p:extLst>
      <p:ext uri="{BB962C8B-B14F-4D97-AF65-F5344CB8AC3E}">
        <p14:creationId xmlns:p14="http://schemas.microsoft.com/office/powerpoint/2010/main" val="1461453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68A5F9-AC0F-21CF-4319-41823665F314}"/>
              </a:ext>
            </a:extLst>
          </p:cNvPr>
          <p:cNvSpPr>
            <a:spLocks noGrp="1"/>
          </p:cNvSpPr>
          <p:nvPr>
            <p:ph idx="1"/>
          </p:nvPr>
        </p:nvSpPr>
        <p:spPr/>
        <p:txBody>
          <a:bodyPr>
            <a:normAutofit/>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Konuyla ilgili topladığı kaynakları ve bilgileri, yazıya dönüştürmeye artık hazır olan araştırmacı, yazının </a:t>
            </a:r>
            <a:r>
              <a:rPr lang="tr-TR" sz="1800" b="1" i="0" u="none" strike="noStrike" baseline="0" dirty="0">
                <a:latin typeface="Times New Roman" panose="02020603050405020304" pitchFamily="18" charset="0"/>
                <a:cs typeface="Times New Roman" panose="02020603050405020304" pitchFamily="18" charset="0"/>
              </a:rPr>
              <a:t>giriş bölümü</a:t>
            </a:r>
            <a:r>
              <a:rPr lang="tr-TR" sz="1800" b="0" i="0" u="none" strike="noStrike" baseline="0" dirty="0">
                <a:latin typeface="Times New Roman" panose="02020603050405020304" pitchFamily="18" charset="0"/>
                <a:cs typeface="Times New Roman" panose="02020603050405020304" pitchFamily="18" charset="0"/>
              </a:rPr>
              <a:t>nde araştırmanın amacını açıkça ifade etmelidir.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Giriş bölümünde aynı zamanda çalışmanın çerçevesi çizilir. Araştırmacının konuyu nasıl sınırladığı ve ne çerçevede, </a:t>
            </a:r>
            <a:r>
              <a:rPr lang="tr-TR" sz="1800" b="1" i="0" u="none" strike="noStrike" baseline="0" dirty="0">
                <a:latin typeface="Times New Roman" panose="02020603050405020304" pitchFamily="18" charset="0"/>
                <a:cs typeface="Times New Roman" panose="02020603050405020304" pitchFamily="18" charset="0"/>
              </a:rPr>
              <a:t>hangi yöntemle </a:t>
            </a:r>
            <a:r>
              <a:rPr lang="tr-TR" sz="1800" b="0" i="0" u="none" strike="noStrike" baseline="0" dirty="0">
                <a:latin typeface="Times New Roman" panose="02020603050405020304" pitchFamily="18" charset="0"/>
                <a:cs typeface="Times New Roman" panose="02020603050405020304" pitchFamily="18" charset="0"/>
              </a:rPr>
              <a:t>ele alacağı mutlaka belirtilmelidir. Böylece araştırmacı, hazırlayacağı yazının küçük bir haritasını çıkarmış olur.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900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344253-8FDA-A7F8-276A-B82C1E210D38}"/>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Giriş bölümünün ardından araştırmacı, yazısına başlar ve girişte izleyeceğini belirttiği yöntemle, sınırladığı konu ve sorduğu sorular çerçevesinde yazısını oluşturur. Çalışmanın ana bölümü, girişte ifade edilen özet bilgilerin açık ve net bir şekilde belirtilmesini içerir.</a:t>
            </a:r>
          </a:p>
          <a:p>
            <a:pPr marL="0" indent="0" algn="just">
              <a:lnSpc>
                <a:spcPct val="150000"/>
              </a:lnSpc>
              <a:spcBef>
                <a:spcPts val="0"/>
              </a:spcBef>
              <a:spcAft>
                <a:spcPts val="600"/>
              </a:spcAf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276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4A23A8D-AE3F-FF96-F928-61B1F51B7702}"/>
              </a:ext>
            </a:extLst>
          </p:cNvPr>
          <p:cNvSpPr>
            <a:spLocks noGrp="1"/>
          </p:cNvSpPr>
          <p:nvPr>
            <p:ph idx="1"/>
          </p:nvPr>
        </p:nvSpPr>
        <p:spPr/>
        <p:txBody>
          <a:bodyPr>
            <a:normAutofit/>
          </a:bodyPr>
          <a:lstStyle/>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r>
              <a:rPr lang="tr-TR" sz="2000" dirty="0">
                <a:latin typeface="Times New Roman" panose="02020603050405020304" pitchFamily="18" charset="0"/>
                <a:cs typeface="Times New Roman" panose="02020603050405020304" pitchFamily="18" charset="0"/>
              </a:rPr>
              <a:t>Bilimsel bir çalışmada dikkat edilmesi gereken en önemli nokta nedir?</a:t>
            </a:r>
          </a:p>
        </p:txBody>
      </p:sp>
    </p:spTree>
    <p:extLst>
      <p:ext uri="{BB962C8B-B14F-4D97-AF65-F5344CB8AC3E}">
        <p14:creationId xmlns:p14="http://schemas.microsoft.com/office/powerpoint/2010/main" val="1849113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2C4516-2377-FDE1-DF62-1E50931E04F0}"/>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Yazar, çalışmanın tezini/ düşüncesini konu ile ilgili </a:t>
            </a:r>
            <a:r>
              <a:rPr lang="tr-TR" sz="1800" b="1" i="0" u="none" strike="noStrike" baseline="0" dirty="0">
                <a:latin typeface="Times New Roman" panose="02020603050405020304" pitchFamily="18" charset="0"/>
                <a:cs typeface="Times New Roman" panose="02020603050405020304" pitchFamily="18" charset="0"/>
              </a:rPr>
              <a:t>kaynaklara atıfta bulunarak </a:t>
            </a:r>
            <a:r>
              <a:rPr lang="tr-TR" sz="1800" b="0" i="0" u="none" strike="noStrike" baseline="0" dirty="0">
                <a:latin typeface="Times New Roman" panose="02020603050405020304" pitchFamily="18" charset="0"/>
                <a:cs typeface="Times New Roman" panose="02020603050405020304" pitchFamily="18" charset="0"/>
              </a:rPr>
              <a:t>ifade eder. Bilimsel çalışmalarda, konu ile ilgili yararlanılan kaynaklara göndermede bulunmak dikkat edilmesi gereken </a:t>
            </a:r>
            <a:r>
              <a:rPr lang="tr-TR" sz="1800" b="1" i="0" u="none" strike="noStrike" baseline="0" dirty="0">
                <a:latin typeface="Times New Roman" panose="02020603050405020304" pitchFamily="18" charset="0"/>
                <a:cs typeface="Times New Roman" panose="02020603050405020304" pitchFamily="18" charset="0"/>
              </a:rPr>
              <a:t>en önemli noktadır.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515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CB6ACE-AC78-A734-E964-49A7F3D75CB0}"/>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Çalışmanın sonuç bölümünde ise yazar, giriş bölümünde ulaşmayı hedeflediği sonucun gerçekleşip gerçekleşmediğini ortaya koyarak konu ile ilgili kendi yorumlarını içeren ifadelere yer verir. Araştırmanın en etkin ve en önemli bölümü olan sonuç, bir anlamda araştırmanın neden yapıldığının da açıklandığı bölümdür. Yazarın kendi yorumları, sonuç bölümünde muğlak olmamalı, kesin ve net ifadeler ortaya konmalıdır.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1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1EA7404-0FEA-949A-F13E-BB6BD8A4D6D9}"/>
              </a:ext>
            </a:extLst>
          </p:cNvPr>
          <p:cNvSpPr>
            <a:spLocks noGrp="1"/>
          </p:cNvSpPr>
          <p:nvPr>
            <p:ph idx="1"/>
          </p:nvPr>
        </p:nvSpPr>
        <p:spPr/>
        <p:txBody>
          <a:bodyPr/>
          <a:lstStyle/>
          <a:p>
            <a:pPr marL="0" indent="0" algn="ctr">
              <a:buNone/>
            </a:pPr>
            <a:r>
              <a:rPr lang="tr-TR" sz="2400" b="1" dirty="0">
                <a:latin typeface="Times New Roman" panose="02020603050405020304" pitchFamily="18" charset="0"/>
                <a:cs typeface="Times New Roman" panose="02020603050405020304" pitchFamily="18" charset="0"/>
              </a:rPr>
              <a:t>Dil ve Anlatım</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Bilimsel araştırmalarda düşüncelerin hangi kelimelerle ifade edileceği önemli bir konudur. Akademik üslup, bilimsel araştırmalarda tercih edilmesi gereken bir üsluptur. Yazar, bu üslup çerçevesinde, kişisel ifadelerden ve günlük konuşma dilinde tercih edilen polemik üslubundan kaçınmalıdır.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Araştırma sonuçlarına dair hükümlerde eğer deney sonucu kanıtlanmış hükümler değilse, kesin ifadeler kullanmaktan kaçınmak gerekir. Düşüncelerin devrik cümle yapısıyla ve </a:t>
            </a:r>
            <a:r>
              <a:rPr lang="tr-TR" sz="1800" b="0" i="0" u="none" strike="noStrike" baseline="0" dirty="0" err="1">
                <a:latin typeface="Times New Roman" panose="02020603050405020304" pitchFamily="18" charset="0"/>
                <a:cs typeface="Times New Roman" panose="02020603050405020304" pitchFamily="18" charset="0"/>
              </a:rPr>
              <a:t>fiilsiz</a:t>
            </a:r>
            <a:r>
              <a:rPr lang="tr-TR" sz="1800" b="0" i="0" u="none" strike="noStrike" baseline="0" dirty="0">
                <a:latin typeface="Times New Roman" panose="02020603050405020304" pitchFamily="18" charset="0"/>
                <a:cs typeface="Times New Roman" panose="02020603050405020304" pitchFamily="18" charset="0"/>
              </a:rPr>
              <a:t> cümlelerle ifadesinden kaçınılmalıdır. Her bilim dalının kendine özgü terimleri vardır. Bu sebeple bilimsel yazılarda ilgili terimlerin kullanılmasına özen gösterilmelidir.</a:t>
            </a:r>
          </a:p>
          <a:p>
            <a:pPr marL="0" indent="0" algn="just">
              <a:buNone/>
            </a:pPr>
            <a:endParaRPr lang="tr-TR" b="1" dirty="0"/>
          </a:p>
        </p:txBody>
      </p:sp>
    </p:spTree>
    <p:extLst>
      <p:ext uri="{BB962C8B-B14F-4D97-AF65-F5344CB8AC3E}">
        <p14:creationId xmlns:p14="http://schemas.microsoft.com/office/powerpoint/2010/main" val="212912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DD8637-0670-CDC7-E93B-7C87D3443ACB}"/>
              </a:ext>
            </a:extLst>
          </p:cNvPr>
          <p:cNvSpPr>
            <a:spLocks noGrp="1"/>
          </p:cNvSpPr>
          <p:nvPr>
            <p:ph idx="1"/>
          </p:nvPr>
        </p:nvSpPr>
        <p:spPr/>
        <p:txBody>
          <a:bodyPr/>
          <a:lstStyle/>
          <a:p>
            <a:pPr marL="0" indent="0" algn="ctr">
              <a:lnSpc>
                <a:spcPct val="150000"/>
              </a:lnSpc>
              <a:spcBef>
                <a:spcPts val="0"/>
              </a:spcBef>
              <a:spcAft>
                <a:spcPts val="600"/>
              </a:spcAft>
              <a:buNone/>
            </a:pPr>
            <a:r>
              <a:rPr lang="tr-TR" sz="2000" b="1" i="0" u="none" strike="noStrike" baseline="0" dirty="0">
                <a:latin typeface="Times New Roman" panose="02020603050405020304" pitchFamily="18" charset="0"/>
                <a:cs typeface="Times New Roman" panose="02020603050405020304" pitchFamily="18" charset="0"/>
              </a:rPr>
              <a:t>Yayım Süreci</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Araştırmanın en temel sonucu, elde edilen sonuçların bilimsel yazı halinde (makale, tez, bildiri, rapor) yayınlanmasıdır. Yayınlanmayan araştırma yarım kalmış demektir. Bilimsel yazılar, araştırma sonuçlarının ilgili bilim insanlarına, yararlanacak kurum ve kuruluşlara, bilimsel dergilerde yayınlanarak, rapor halinde, kongre ve sempozyumlarda bildiri/poster halinde ya da bilim uzmanlığı/doktora/ tıpta uzmanlık biçiminde hazırlanarak sunulmasına hizmet eden özgün yazılardır. Bu nitelikteki yazıların özgün yazım kurallarına uyması da beklenmektedir (Özdamar, 2003: 229).</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79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D93444-18F1-C717-3F71-067FF2EB9A1D}"/>
              </a:ext>
            </a:extLst>
          </p:cNvPr>
          <p:cNvSpPr>
            <a:spLocks noGrp="1"/>
          </p:cNvSpPr>
          <p:nvPr>
            <p:ph idx="1"/>
          </p:nvPr>
        </p:nvSpPr>
        <p:spPr/>
        <p:txBody>
          <a:bodyPr/>
          <a:lstStyle/>
          <a:p>
            <a:pPr marL="0" indent="0" algn="ctr">
              <a:buNone/>
            </a:pPr>
            <a:r>
              <a:rPr lang="tr-TR" b="1" dirty="0">
                <a:latin typeface="Times New Roman" panose="02020603050405020304" pitchFamily="18" charset="0"/>
                <a:cs typeface="Times New Roman" panose="02020603050405020304" pitchFamily="18" charset="0"/>
              </a:rPr>
              <a:t>Bilimsel Yazı</a:t>
            </a:r>
          </a:p>
          <a:p>
            <a:pPr marL="0" indent="0" algn="ctr">
              <a:buNone/>
            </a:pPr>
            <a:endParaRPr lang="tr-TR" b="1"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Bilimsel bir yazı, içeriği nedeniyle deneme, fıkra, gazete yazısı gibi yazarın sadece kendisiyle baş başa kalarak ve kendi düşünce ve yorumlarıyla oluşturduğu türlerin aksine, yazarın konu ile ilgili başka kaynaklara göndermede bulunmasını, araştırma sürecini ve anlatım tarzı ile de özenle oluşturulmasını gerektiren bir yazı türüdür.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82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35E9F9-955E-F036-2F4E-3263AAF625D8}"/>
              </a:ext>
            </a:extLst>
          </p:cNvPr>
          <p:cNvSpPr>
            <a:spLocks noGrp="1"/>
          </p:cNvSpPr>
          <p:nvPr>
            <p:ph idx="1"/>
          </p:nvPr>
        </p:nvSpPr>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Kullanılan Yazı Stilleri</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Bilimsel yazı ölçütlerini standart hale getirmek amacıyla uluslararası yayın ve bilim kuruluşları, genel kabul gören birtakım yazım tarzları belirlemişlerdir. Bu kurallar, bilimsel yazıların güvenilirliğini, yazım tekdüzeliğini ve alıntıların düzenliliğini sağlayıcı özellikler içermektedir.</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APA (</a:t>
            </a:r>
            <a:r>
              <a:rPr lang="tr-TR" sz="1800" dirty="0" err="1">
                <a:latin typeface="Times New Roman" panose="02020603050405020304" pitchFamily="18" charset="0"/>
                <a:cs typeface="Times New Roman" panose="02020603050405020304" pitchFamily="18" charset="0"/>
              </a:rPr>
              <a:t>American</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Psychological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Association</a:t>
            </a:r>
            <a:r>
              <a:rPr lang="tr-TR" sz="1800" dirty="0">
                <a:latin typeface="Times New Roman" panose="02020603050405020304" pitchFamily="18" charset="0"/>
                <a:cs typeface="Times New Roman" panose="02020603050405020304" pitchFamily="18" charset="0"/>
              </a:rPr>
              <a:t>)</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AMA (</a:t>
            </a:r>
            <a:r>
              <a:rPr lang="tr-TR" sz="1800" dirty="0" err="1">
                <a:latin typeface="Times New Roman" panose="02020603050405020304" pitchFamily="18" charset="0"/>
                <a:cs typeface="Times New Roman" panose="02020603050405020304" pitchFamily="18" charset="0"/>
              </a:rPr>
              <a:t>American</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Medical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Association</a:t>
            </a:r>
            <a:r>
              <a:rPr lang="tr-TR" sz="1800" dirty="0">
                <a:latin typeface="Times New Roman" panose="02020603050405020304" pitchFamily="18" charset="0"/>
                <a:cs typeface="Times New Roman" panose="02020603050405020304" pitchFamily="18" charset="0"/>
              </a:rPr>
              <a:t>)</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MLA (Modern Language </a:t>
            </a:r>
            <a:r>
              <a:rPr lang="tr-TR" sz="1800" dirty="0" err="1">
                <a:latin typeface="Times New Roman" panose="02020603050405020304" pitchFamily="18" charset="0"/>
                <a:cs typeface="Times New Roman" panose="02020603050405020304" pitchFamily="18" charset="0"/>
              </a:rPr>
              <a:t>Association</a:t>
            </a:r>
            <a:r>
              <a:rPr lang="tr-TR" sz="1800" dirty="0">
                <a:latin typeface="Times New Roman" panose="02020603050405020304" pitchFamily="18" charset="0"/>
                <a:cs typeface="Times New Roman" panose="02020603050405020304" pitchFamily="18" charset="0"/>
              </a:rPr>
              <a:t>)</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CHICAGO (Chicago Üniversitesi)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363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72CDA8-8BA1-14A3-0EF6-B65376E90EE8}"/>
              </a:ext>
            </a:extLst>
          </p:cNvPr>
          <p:cNvSpPr>
            <a:spLocks noGrp="1"/>
          </p:cNvSpPr>
          <p:nvPr>
            <p:ph idx="1"/>
          </p:nvPr>
        </p:nvSpPr>
        <p:spPr/>
        <p:txBody>
          <a:bodyPr/>
          <a:lstStyle/>
          <a:p>
            <a:pPr marL="0" indent="0" algn="just">
              <a:lnSpc>
                <a:spcPct val="150000"/>
              </a:lnSpc>
              <a:spcBef>
                <a:spcPts val="0"/>
              </a:spcBef>
              <a:spcAft>
                <a:spcPts val="600"/>
              </a:spcAft>
              <a:buNone/>
            </a:pPr>
            <a:endParaRPr lang="tr-TR" sz="2400" b="1"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2400" b="1" dirty="0">
                <a:latin typeface="Times New Roman" panose="02020603050405020304" pitchFamily="18" charset="0"/>
                <a:cs typeface="Times New Roman" panose="02020603050405020304" pitchFamily="18" charset="0"/>
              </a:rPr>
              <a:t>Not: </a:t>
            </a:r>
            <a:r>
              <a:rPr lang="tr-TR" sz="1800" i="0" u="none" strike="noStrike" baseline="0" dirty="0">
                <a:latin typeface="Times New Roman" panose="02020603050405020304" pitchFamily="18" charset="0"/>
                <a:cs typeface="Times New Roman" panose="02020603050405020304" pitchFamily="18" charset="0"/>
              </a:rPr>
              <a:t>Araştırma raporlarında yaygın olarak kullanılan yazı karakteri </a:t>
            </a:r>
            <a:r>
              <a:rPr lang="tr-TR" sz="1800" b="1" i="0" u="none" strike="noStrike" baseline="0" dirty="0">
                <a:latin typeface="Times New Roman" panose="02020603050405020304" pitchFamily="18" charset="0"/>
                <a:cs typeface="Times New Roman" panose="02020603050405020304" pitchFamily="18" charset="0"/>
              </a:rPr>
              <a:t>Times New Roman</a:t>
            </a:r>
            <a:r>
              <a:rPr lang="tr-TR" sz="1800" i="0" u="none" strike="noStrike" baseline="0" dirty="0">
                <a:latin typeface="Times New Roman" panose="02020603050405020304" pitchFamily="18" charset="0"/>
                <a:cs typeface="Times New Roman" panose="02020603050405020304" pitchFamily="18" charset="0"/>
              </a:rPr>
              <a:t>, yazı büyüklüğü ise </a:t>
            </a:r>
            <a:r>
              <a:rPr lang="tr-TR" sz="1800" b="1" i="0" u="none" strike="noStrike" baseline="0" dirty="0">
                <a:latin typeface="Times New Roman" panose="02020603050405020304" pitchFamily="18" charset="0"/>
                <a:cs typeface="Times New Roman" panose="02020603050405020304" pitchFamily="18" charset="0"/>
              </a:rPr>
              <a:t>12 punto </a:t>
            </a:r>
            <a:r>
              <a:rPr lang="tr-TR" sz="1800" i="0" u="none" strike="noStrike" baseline="0" dirty="0">
                <a:latin typeface="Times New Roman" panose="02020603050405020304" pitchFamily="18" charset="0"/>
                <a:cs typeface="Times New Roman" panose="02020603050405020304" pitchFamily="18" charset="0"/>
              </a:rPr>
              <a:t>ve genel olarak </a:t>
            </a:r>
            <a:r>
              <a:rPr lang="tr-TR" sz="1800" b="1" i="0" u="none" strike="noStrike" baseline="0" dirty="0">
                <a:latin typeface="Times New Roman" panose="02020603050405020304" pitchFamily="18" charset="0"/>
                <a:cs typeface="Times New Roman" panose="02020603050405020304" pitchFamily="18" charset="0"/>
              </a:rPr>
              <a:t>bir buçuk satır </a:t>
            </a:r>
            <a:r>
              <a:rPr lang="tr-TR" sz="1800" i="0" u="none" strike="noStrike" baseline="0" dirty="0">
                <a:latin typeface="Times New Roman" panose="02020603050405020304" pitchFamily="18" charset="0"/>
                <a:cs typeface="Times New Roman" panose="02020603050405020304" pitchFamily="18" charset="0"/>
              </a:rPr>
              <a:t>aralığıdır. Paragraf başlarında tab verildiğinde, paragraf aralarında boşluk bırakılmaması, paragraf başlarında tab verilmediğinde ise birer satır boşluk bırakılması önerilmektedir. Ana bölümlerin her birinin de yeni bir sayfadan başlanarak yazılması gerekmektedir.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292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E4561D8-FA7C-4F77-BEFF-3DD41CA2FD32}"/>
              </a:ext>
            </a:extLst>
          </p:cNvPr>
          <p:cNvSpPr>
            <a:spLocks noGrp="1"/>
          </p:cNvSpPr>
          <p:nvPr>
            <p:ph idx="1"/>
          </p:nvPr>
        </p:nvSpPr>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Kaynak Gösterme</a:t>
            </a: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Sık sık alıntı yapmak ve birbirinin benzeri ifadelere yer vermek, yazının akıcılığını ve sürekliliğini bozacaktır. Dolayısıyla araştırmaya katkı sağlayacağının düşünüldüğü fikirlerin alıntılanması daha uygundur.</a:t>
            </a:r>
          </a:p>
          <a:p>
            <a:pPr marL="0" indent="0" algn="just">
              <a:lnSpc>
                <a:spcPct val="150000"/>
              </a:lnSpc>
              <a:spcBef>
                <a:spcPts val="0"/>
              </a:spcBef>
              <a:spcAft>
                <a:spcPts val="600"/>
              </a:spcAft>
              <a:buNone/>
            </a:pPr>
            <a:r>
              <a:rPr lang="tr-TR" sz="1800" i="0" u="none" strike="noStrike" baseline="0" dirty="0">
                <a:latin typeface="Times New Roman" panose="02020603050405020304" pitchFamily="18" charset="0"/>
                <a:cs typeface="Times New Roman" panose="02020603050405020304" pitchFamily="18" charset="0"/>
              </a:rPr>
              <a:t>Alıntı yapılan ifade/cümle ya da paragrafın, uzunluğu ne olursa olsun kaynağını belirtmek gereklidir. Bilimsel çalışmalarda, metinde hangi düşüncenin kime ait olduğu açık ve kesin belli olacak şekilde yazılmalıdır.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386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9CCA04-16D9-195E-FB8E-822340B4C3B0}"/>
              </a:ext>
            </a:extLst>
          </p:cNvPr>
          <p:cNvSpPr>
            <a:spLocks noGrp="1"/>
          </p:cNvSpPr>
          <p:nvPr>
            <p:ph idx="1"/>
          </p:nvPr>
        </p:nvSpPr>
        <p:spPr/>
        <p:txBody>
          <a:bodyPr>
            <a:normAutofit/>
          </a:bodyPr>
          <a:lstStyle/>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r>
              <a:rPr lang="tr-TR" sz="2400" dirty="0">
                <a:latin typeface="Times New Roman" panose="02020603050405020304" pitchFamily="18" charset="0"/>
                <a:cs typeface="Times New Roman" panose="02020603050405020304" pitchFamily="18" charset="0"/>
              </a:rPr>
              <a:t>Alıntı yaptığını göstermek neden önemlidir?</a:t>
            </a:r>
          </a:p>
        </p:txBody>
      </p:sp>
    </p:spTree>
    <p:extLst>
      <p:ext uri="{BB962C8B-B14F-4D97-AF65-F5344CB8AC3E}">
        <p14:creationId xmlns:p14="http://schemas.microsoft.com/office/powerpoint/2010/main" val="2415122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57CDFC-4AB0-9BEA-DF21-88BBDD2D5D39}"/>
              </a:ext>
            </a:extLst>
          </p:cNvPr>
          <p:cNvSpPr>
            <a:spLocks noGrp="1"/>
          </p:cNvSpPr>
          <p:nvPr>
            <p:ph idx="1"/>
          </p:nvPr>
        </p:nvSpPr>
        <p:spPr/>
        <p:txBody>
          <a:bodyPr/>
          <a:lstStyle/>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-A</a:t>
            </a:r>
            <a:r>
              <a:rPr lang="es-ES" sz="1800" b="0" u="none" strike="noStrike" baseline="0" dirty="0">
                <a:latin typeface="Times New Roman" panose="02020603050405020304" pitchFamily="18" charset="0"/>
                <a:cs typeface="Times New Roman" panose="02020603050405020304" pitchFamily="18" charset="0"/>
              </a:rPr>
              <a:t>hlaki ve yasal kurallara uymak</a:t>
            </a:r>
            <a:r>
              <a:rPr lang="tr-TR" sz="1800" b="0" u="none" strike="noStrike" baseline="0" dirty="0">
                <a:latin typeface="Times New Roman" panose="02020603050405020304" pitchFamily="18" charset="0"/>
                <a:cs typeface="Times New Roman" panose="02020603050405020304" pitchFamily="18" charset="0"/>
              </a:rPr>
              <a:t>,</a:t>
            </a:r>
          </a:p>
          <a:p>
            <a:pPr marL="0" indent="0">
              <a:buNone/>
            </a:pPr>
            <a:r>
              <a:rPr lang="tr-TR" sz="1800" dirty="0">
                <a:latin typeface="Times New Roman" panose="02020603050405020304" pitchFamily="18" charset="0"/>
                <a:cs typeface="Times New Roman" panose="02020603050405020304" pitchFamily="18" charset="0"/>
              </a:rPr>
              <a:t>-O</a:t>
            </a:r>
            <a:r>
              <a:rPr lang="tr-TR" sz="1800" b="0" u="none" strike="noStrike" baseline="0" dirty="0">
                <a:latin typeface="Times New Roman" panose="02020603050405020304" pitchFamily="18" charset="0"/>
                <a:cs typeface="Times New Roman" panose="02020603050405020304" pitchFamily="18" charset="0"/>
              </a:rPr>
              <a:t>kuyucuya alıntıların asıl kaynağa uygunluğunu denetleme imkanı vermek</a:t>
            </a:r>
            <a:r>
              <a:rPr lang="tr-TR" sz="1800" dirty="0">
                <a:latin typeface="Times New Roman" panose="02020603050405020304" pitchFamily="18" charset="0"/>
                <a:cs typeface="Times New Roman" panose="02020603050405020304" pitchFamily="18" charset="0"/>
              </a:rPr>
              <a:t>,</a:t>
            </a:r>
          </a:p>
          <a:p>
            <a:pPr marL="0" indent="0" algn="just">
              <a:buNone/>
            </a:pPr>
            <a:r>
              <a:rPr lang="tr-TR" sz="1800" b="0" u="none" strike="noStrike" baseline="0" dirty="0">
                <a:latin typeface="Times New Roman" panose="02020603050405020304" pitchFamily="18" charset="0"/>
                <a:cs typeface="Times New Roman" panose="02020603050405020304" pitchFamily="18" charset="0"/>
              </a:rPr>
              <a:t>-Araştırmada ileri sürülen görüş ve olguları, varsa destekleyen ve desteklemeyen görüş ve olguların varlığını belirtmek,</a:t>
            </a:r>
          </a:p>
          <a:p>
            <a:pPr marL="0" indent="0" algn="l">
              <a:buNone/>
            </a:pPr>
            <a:r>
              <a:rPr lang="tr-TR" sz="1800" dirty="0">
                <a:latin typeface="Times New Roman" panose="02020603050405020304" pitchFamily="18" charset="0"/>
                <a:cs typeface="Times New Roman" panose="02020603050405020304" pitchFamily="18" charset="0"/>
              </a:rPr>
              <a:t>-O</a:t>
            </a:r>
            <a:r>
              <a:rPr lang="tr-TR" sz="1800" b="0" u="none" strike="noStrike" baseline="0" dirty="0">
                <a:latin typeface="Times New Roman" panose="02020603050405020304" pitchFamily="18" charset="0"/>
                <a:cs typeface="Times New Roman" panose="02020603050405020304" pitchFamily="18" charset="0"/>
              </a:rPr>
              <a:t>kuyucuya aynı konuda, yararlanabileceği öteki önemli kaynakları tanıtmaktır.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662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21D9D1-0D4C-B015-2FD4-0DCF5070DEA9}"/>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Yazar, metin aktarımını </a:t>
            </a:r>
            <a:r>
              <a:rPr lang="tr-TR" sz="1800" b="1" i="0" u="none" strike="noStrike" baseline="0" dirty="0">
                <a:latin typeface="Times New Roman" panose="02020603050405020304" pitchFamily="18" charset="0"/>
                <a:cs typeface="Times New Roman" panose="02020603050405020304" pitchFamily="18" charset="0"/>
              </a:rPr>
              <a:t>doğrudan </a:t>
            </a:r>
            <a:r>
              <a:rPr lang="tr-TR" sz="1800" b="0" i="0" u="none" strike="noStrike" baseline="0" dirty="0">
                <a:latin typeface="Times New Roman" panose="02020603050405020304" pitchFamily="18" charset="0"/>
                <a:cs typeface="Times New Roman" panose="02020603050405020304" pitchFamily="18" charset="0"/>
              </a:rPr>
              <a:t>ve </a:t>
            </a:r>
            <a:r>
              <a:rPr lang="tr-TR" sz="1800" b="1" i="0" u="none" strike="noStrike" baseline="0" dirty="0">
                <a:latin typeface="Times New Roman" panose="02020603050405020304" pitchFamily="18" charset="0"/>
                <a:cs typeface="Times New Roman" panose="02020603050405020304" pitchFamily="18" charset="0"/>
              </a:rPr>
              <a:t>dolaylı aktarım </a:t>
            </a:r>
            <a:r>
              <a:rPr lang="tr-TR" sz="1800" b="0" i="0" u="none" strike="noStrike" baseline="0" dirty="0">
                <a:latin typeface="Times New Roman" panose="02020603050405020304" pitchFamily="18" charset="0"/>
                <a:cs typeface="Times New Roman" panose="02020603050405020304" pitchFamily="18" charset="0"/>
              </a:rPr>
              <a:t>olarak nitelenebilecek iki yolla yapar. Konunun anlaşılmasını güçleştireceği düşüncesiyle çok uzun aktarımlardan her durumda kaçınmak ve alıntı yapılan kaynağı belirtmek gerekir.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Araştırıcının, alıntı yaparken belirtmesi gerekli olan künye bilgileri genellikle </a:t>
            </a:r>
            <a:r>
              <a:rPr lang="tr-TR" sz="1800" b="1" i="0" u="none" strike="noStrike" baseline="0" dirty="0">
                <a:latin typeface="Times New Roman" panose="02020603050405020304" pitchFamily="18" charset="0"/>
                <a:cs typeface="Times New Roman" panose="02020603050405020304" pitchFamily="18" charset="0"/>
              </a:rPr>
              <a:t>iki yolla </a:t>
            </a:r>
            <a:r>
              <a:rPr lang="tr-TR" sz="1800" b="0" i="0" u="none" strike="noStrike" baseline="0" dirty="0">
                <a:latin typeface="Times New Roman" panose="02020603050405020304" pitchFamily="18" charset="0"/>
                <a:cs typeface="Times New Roman" panose="02020603050405020304" pitchFamily="18" charset="0"/>
              </a:rPr>
              <a:t>olmaktadır. İlki geleneksel bir kaynak gösterme yöntemi olan </a:t>
            </a:r>
            <a:r>
              <a:rPr lang="tr-TR" sz="1800" b="1" i="1" u="none" strike="noStrike" baseline="0" dirty="0">
                <a:latin typeface="Times New Roman" panose="02020603050405020304" pitchFamily="18" charset="0"/>
                <a:cs typeface="Times New Roman" panose="02020603050405020304" pitchFamily="18" charset="0"/>
              </a:rPr>
              <a:t>dipnotta kaynağa ait bilgileri verme yöntemi</a:t>
            </a:r>
            <a:r>
              <a:rPr lang="tr-TR" sz="1800" b="0" i="0" u="none" strike="noStrike" baseline="0" dirty="0">
                <a:latin typeface="Times New Roman" panose="02020603050405020304" pitchFamily="18" charset="0"/>
                <a:cs typeface="Times New Roman" panose="02020603050405020304" pitchFamily="18" charset="0"/>
              </a:rPr>
              <a:t>, diğeri ise kaynağa ait tanıtıcı bilgileri alıntının </a:t>
            </a:r>
            <a:r>
              <a:rPr lang="nl-NL" sz="1800" b="0" i="0" u="none" strike="noStrike" baseline="0" dirty="0">
                <a:latin typeface="Times New Roman" panose="02020603050405020304" pitchFamily="18" charset="0"/>
                <a:cs typeface="Times New Roman" panose="02020603050405020304" pitchFamily="18" charset="0"/>
              </a:rPr>
              <a:t>hemen ardından </a:t>
            </a:r>
            <a:r>
              <a:rPr lang="nl-NL" sz="1800" b="1" i="1" u="none" strike="noStrike" baseline="0" dirty="0">
                <a:latin typeface="Times New Roman" panose="02020603050405020304" pitchFamily="18" charset="0"/>
                <a:cs typeface="Times New Roman" panose="02020603050405020304" pitchFamily="18" charset="0"/>
              </a:rPr>
              <a:t>parantez içinde kaynak vermeyi tercih eden yöntem</a:t>
            </a:r>
            <a:r>
              <a:rPr lang="nl-NL" sz="1800" b="0" i="0" u="none" strike="noStrike" baseline="0" dirty="0">
                <a:latin typeface="Times New Roman" panose="02020603050405020304" pitchFamily="18" charset="0"/>
                <a:cs typeface="Times New Roman" panose="02020603050405020304" pitchFamily="18" charset="0"/>
              </a:rPr>
              <a:t>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543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descr="metin, ekran görüntüsü, yazı tipi, mektup, harf içeren bir resim&#10;&#10;Yapay zeka tarafından oluşturulan içerik yanlış olabilir.">
            <a:extLst>
              <a:ext uri="{FF2B5EF4-FFF2-40B4-BE49-F238E27FC236}">
                <a16:creationId xmlns:a16="http://schemas.microsoft.com/office/drawing/2014/main" id="{F9412F8E-6926-4E7D-4AF5-663DC7945A7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0467" y="0"/>
            <a:ext cx="5571065" cy="6857999"/>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5169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yazı tipi, kağıt, ekran görüntüsü içeren bir resim&#10;&#10;Yapay zeka tarafından oluşturulan içerik yanlış olabilir.">
            <a:extLst>
              <a:ext uri="{FF2B5EF4-FFF2-40B4-BE49-F238E27FC236}">
                <a16:creationId xmlns:a16="http://schemas.microsoft.com/office/drawing/2014/main" id="{7B4760C4-0D82-57AB-6C87-1FCFC9CC5F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4938" y="0"/>
            <a:ext cx="6642538" cy="6858000"/>
          </a:xfrm>
        </p:spPr>
      </p:pic>
    </p:spTree>
    <p:extLst>
      <p:ext uri="{BB962C8B-B14F-4D97-AF65-F5344CB8AC3E}">
        <p14:creationId xmlns:p14="http://schemas.microsoft.com/office/powerpoint/2010/main" val="584912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AFD842E-6D06-96D1-2A91-77CF8C01D6D1}"/>
              </a:ext>
            </a:extLst>
          </p:cNvPr>
          <p:cNvSpPr>
            <a:spLocks noGrp="1"/>
          </p:cNvSpPr>
          <p:nvPr>
            <p:ph idx="1"/>
          </p:nvPr>
        </p:nvSpPr>
        <p:spPr/>
        <p:txBody>
          <a:bodyPr/>
          <a:lstStyle/>
          <a:p>
            <a:pPr marL="0" indent="0" algn="just">
              <a:lnSpc>
                <a:spcPct val="150000"/>
              </a:lnSpc>
              <a:spcBef>
                <a:spcPts val="0"/>
              </a:spcBef>
              <a:spcAft>
                <a:spcPts val="600"/>
              </a:spcAft>
              <a:buNone/>
            </a:pPr>
            <a:r>
              <a:rPr lang="tr-TR" sz="1800" b="1" i="0" u="none" strike="noStrike" baseline="0" dirty="0">
                <a:latin typeface="Times New Roman" panose="02020603050405020304" pitchFamily="18" charset="0"/>
                <a:cs typeface="Times New Roman" panose="02020603050405020304" pitchFamily="18" charset="0"/>
              </a:rPr>
              <a:t>Not: </a:t>
            </a:r>
            <a:r>
              <a:rPr lang="tr-TR" sz="1800" i="0" u="none" strike="noStrike" baseline="0" dirty="0">
                <a:latin typeface="Times New Roman" panose="02020603050405020304" pitchFamily="18" charset="0"/>
                <a:cs typeface="Times New Roman" panose="02020603050405020304" pitchFamily="18" charset="0"/>
              </a:rPr>
              <a:t>Dipnotla kaynak gösterme yönteminin okuyucu ve yazar açısından bazı sakıncalarının olduğu söylenebilir. Konu ile ilgili kaynak için sayfanın altına bakılıp tekrar metne dönülmesi ve her seferinde bunun tekrarlanması, okuyucunun metne hakimiyetini zayıflatacaktır. Ayrıca bu yöntemde kaynaklar, araştırmanın sonunda yer alan bibliyografyada da tekrar edileceğinden araştırmada iki kez sunulmuş olmaktadır.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586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3CC500-216B-56BA-F304-62400580DEB2}"/>
              </a:ext>
            </a:extLst>
          </p:cNvPr>
          <p:cNvSpPr>
            <a:spLocks noGrp="1"/>
          </p:cNvSpPr>
          <p:nvPr>
            <p:ph idx="1"/>
          </p:nvPr>
        </p:nvSpPr>
        <p:spPr/>
        <p:txBody>
          <a:bodyPr>
            <a:normAutofit/>
          </a:bodyPr>
          <a:lstStyle/>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a:latin typeface="Times New Roman" panose="02020603050405020304" pitchFamily="18" charset="0"/>
                <a:cs typeface="Times New Roman" panose="02020603050405020304" pitchFamily="18" charset="0"/>
              </a:rPr>
              <a:t>Şekil bilgisi kavramı, Korkmaz tarafından şu şekilde tanımlanmıştır: ‘’Bir dilin kök kelimelerini, eklerini, köklerle eklerin birleşme yollarını, eklerin anlam ve görevlerini, türetme ve çekim özelliklerini ve şekille ilgili öteki konularını inceleyen gramer dalıdır.’’ (2003: 5). (Doğrudan Alıntı)</a:t>
            </a:r>
          </a:p>
          <a:p>
            <a:pPr marL="0" indent="0" algn="just">
              <a:buNone/>
            </a:pPr>
            <a:r>
              <a:rPr lang="tr-TR" sz="1800" b="0" i="0" u="none" strike="noStrike" baseline="0" dirty="0">
                <a:solidFill>
                  <a:srgbClr val="000000"/>
                </a:solidFill>
                <a:latin typeface="Times New Roman" panose="02020603050405020304" pitchFamily="18" charset="0"/>
                <a:cs typeface="Times New Roman" panose="02020603050405020304" pitchFamily="18" charset="0"/>
              </a:rPr>
              <a:t>Türkçenin en eski belgelerinden beri benzetme kavramının Türk dilinde varlığı bilinmektedir. Mesela Köktürk </a:t>
            </a:r>
            <a:r>
              <a:rPr lang="tr-TR" sz="1800" b="0" i="0" u="none" strike="noStrike" baseline="0" dirty="0" err="1">
                <a:solidFill>
                  <a:srgbClr val="000000"/>
                </a:solidFill>
                <a:latin typeface="Times New Roman" panose="02020603050405020304" pitchFamily="18" charset="0"/>
                <a:cs typeface="Times New Roman" panose="02020603050405020304" pitchFamily="18" charset="0"/>
              </a:rPr>
              <a:t>Yazıtları’nda</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 geçen şu ifade önemlidir: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teŋri</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küç</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birtük</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üçün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kaŋım</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kagan</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süsi</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böri</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teg</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ermiş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yagısı</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koń</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teg</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ermiş ‘Tanrı güç verdiği için babam kağanın ordusu kurt gibi; düşmanları da koyun gibiymiş’.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Yine Uygur metinlerinde geçen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yıd</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yıpar</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teg</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“mis gibi” ifadesi bugün dahi </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mis gibi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biçiminde kullanılmaktadır (Aksan, 1990: 77). (Dolaylı Alıntı)</a:t>
            </a:r>
            <a:endParaRPr lang="tr-TR" sz="1800" dirty="0">
              <a:latin typeface="Times New Roman" panose="02020603050405020304" pitchFamily="18" charset="0"/>
              <a:cs typeface="Times New Roman" panose="02020603050405020304" pitchFamily="18" charset="0"/>
            </a:endParaRPr>
          </a:p>
          <a:p>
            <a:pPr marL="0" indent="0" algn="just">
              <a:buNone/>
            </a:pP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333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784A7B8-00B1-7AC3-71B5-58E61416B519}"/>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1" i="0" u="none" strike="noStrike" baseline="0" dirty="0">
                <a:latin typeface="Times New Roman" panose="02020603050405020304" pitchFamily="18" charset="0"/>
                <a:cs typeface="Times New Roman" panose="02020603050405020304" pitchFamily="18" charset="0"/>
              </a:rPr>
              <a:t>Bilimsel araştırma süreci</a:t>
            </a:r>
            <a:r>
              <a:rPr lang="tr-TR" sz="1800" b="0" i="0" u="none" strike="noStrike" baseline="0" dirty="0">
                <a:latin typeface="Times New Roman" panose="02020603050405020304" pitchFamily="18" charset="0"/>
                <a:cs typeface="Times New Roman" panose="02020603050405020304" pitchFamily="18" charset="0"/>
              </a:rPr>
              <a:t>, çalışılacak konuya karar verilmesi ile başlar. Seçilecek konu, çözümüne ihtiyaç duyulan bir problem olmalıdır. Araştırmacı, problemle ilgili hipotezler kurabilmeli, sorular sorabilmelidir. Dolayısıyla seçilecek konu araştırılabilir olmalıdır.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163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391BB1-EDA3-D795-8764-20807E3607D7}"/>
              </a:ext>
            </a:extLst>
          </p:cNvPr>
          <p:cNvSpPr>
            <a:spLocks noGrp="1"/>
          </p:cNvSpPr>
          <p:nvPr>
            <p:ph idx="1"/>
          </p:nvPr>
        </p:nvSpPr>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Kaynakça Yazımı</a:t>
            </a:r>
          </a:p>
          <a:p>
            <a:pPr marL="0" indent="0" algn="just">
              <a:buNone/>
            </a:pPr>
            <a:r>
              <a:rPr lang="tr-TR" sz="1800" dirty="0">
                <a:latin typeface="Times New Roman" panose="02020603050405020304" pitchFamily="18" charset="0"/>
                <a:cs typeface="Times New Roman" panose="02020603050405020304" pitchFamily="18" charset="0"/>
              </a:rPr>
              <a:t>Aksan, D. (1990). </a:t>
            </a:r>
            <a:r>
              <a:rPr lang="tr-TR" sz="1800" i="1" u="none" strike="noStrike" baseline="0" dirty="0">
                <a:solidFill>
                  <a:srgbClr val="000000"/>
                </a:solidFill>
                <a:latin typeface="Times New Roman" panose="02020603050405020304" pitchFamily="18" charset="0"/>
                <a:cs typeface="Times New Roman" panose="02020603050405020304" pitchFamily="18" charset="0"/>
              </a:rPr>
              <a:t>Türkçenin Gücü-Türk Dilinin Zenginliklerine Tanıklar</a:t>
            </a:r>
            <a:r>
              <a:rPr lang="tr-TR" sz="1800" dirty="0">
                <a:solidFill>
                  <a:srgbClr val="000000"/>
                </a:solidFill>
                <a:latin typeface="Times New Roman" panose="02020603050405020304" pitchFamily="18" charset="0"/>
                <a:cs typeface="Times New Roman" panose="02020603050405020304" pitchFamily="18" charset="0"/>
              </a:rPr>
              <a:t>.</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 Ankara: Bilgi Yayınevi. </a:t>
            </a: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err="1">
                <a:latin typeface="Times New Roman" panose="02020603050405020304" pitchFamily="18" charset="0"/>
                <a:cs typeface="Times New Roman" panose="02020603050405020304" pitchFamily="18" charset="0"/>
              </a:rPr>
              <a:t>Gülsevin</a:t>
            </a:r>
            <a:r>
              <a:rPr lang="tr-TR" sz="1800" dirty="0">
                <a:latin typeface="Times New Roman" panose="02020603050405020304" pitchFamily="18" charset="0"/>
                <a:cs typeface="Times New Roman" panose="02020603050405020304" pitchFamily="18" charset="0"/>
              </a:rPr>
              <a:t>, G. (2003). ‘Türkiye Türkçesi Ağızlarında h Sesi Üzerine’. </a:t>
            </a:r>
            <a:r>
              <a:rPr lang="tr-TR" sz="1800" i="1" dirty="0">
                <a:latin typeface="Times New Roman" panose="02020603050405020304" pitchFamily="18" charset="0"/>
                <a:cs typeface="Times New Roman" panose="02020603050405020304" pitchFamily="18" charset="0"/>
              </a:rPr>
              <a:t>TDAY-B, </a:t>
            </a:r>
            <a:r>
              <a:rPr lang="tr-TR" sz="1800" dirty="0">
                <a:latin typeface="Times New Roman" panose="02020603050405020304" pitchFamily="18" charset="0"/>
                <a:cs typeface="Times New Roman" panose="02020603050405020304" pitchFamily="18" charset="0"/>
              </a:rPr>
              <a:t>141-145.</a:t>
            </a:r>
          </a:p>
          <a:p>
            <a:pPr marL="0" indent="0" algn="just">
              <a:buNone/>
            </a:pPr>
            <a:r>
              <a:rPr lang="tr-TR" sz="1800" dirty="0">
                <a:latin typeface="Times New Roman" panose="02020603050405020304" pitchFamily="18" charset="0"/>
                <a:cs typeface="Times New Roman" panose="02020603050405020304" pitchFamily="18" charset="0"/>
              </a:rPr>
              <a:t>Korkmaz, Z. (2003). </a:t>
            </a:r>
            <a:r>
              <a:rPr lang="tr-TR" sz="1800" i="1" dirty="0">
                <a:latin typeface="Times New Roman" panose="02020603050405020304" pitchFamily="18" charset="0"/>
                <a:cs typeface="Times New Roman" panose="02020603050405020304" pitchFamily="18" charset="0"/>
              </a:rPr>
              <a:t>Türkiye Türkçesi Grameri-Şekil Bilgisi</a:t>
            </a:r>
            <a:r>
              <a:rPr lang="tr-TR" sz="1800" dirty="0">
                <a:latin typeface="Times New Roman" panose="02020603050405020304" pitchFamily="18" charset="0"/>
                <a:cs typeface="Times New Roman" panose="02020603050405020304" pitchFamily="18" charset="0"/>
              </a:rPr>
              <a:t>. Ankara: Türk Dil Kurumu Yayınları.</a:t>
            </a:r>
          </a:p>
          <a:p>
            <a:pPr marL="0" indent="0" algn="just">
              <a:buNone/>
            </a:pPr>
            <a:r>
              <a:rPr lang="tr-TR" sz="1800" dirty="0">
                <a:latin typeface="Times New Roman" panose="02020603050405020304" pitchFamily="18" charset="0"/>
                <a:cs typeface="Times New Roman" panose="02020603050405020304" pitchFamily="18" charset="0"/>
              </a:rPr>
              <a:t>Özsoy, Y. (2018). ‘Türkiye’de Ağız Araştırmaları Alanındaki Lisansüstü Tezlerin Bibliyografyası Üzerine Bir Deneme (1985-2018)’. </a:t>
            </a:r>
            <a:r>
              <a:rPr lang="tr-TR" sz="1800" i="1" dirty="0">
                <a:latin typeface="Times New Roman" panose="02020603050405020304" pitchFamily="18" charset="0"/>
                <a:cs typeface="Times New Roman" panose="02020603050405020304" pitchFamily="18" charset="0"/>
              </a:rPr>
              <a:t>OĞUZTAD, </a:t>
            </a:r>
            <a:r>
              <a:rPr lang="tr-TR" sz="1800" dirty="0">
                <a:latin typeface="Times New Roman" panose="02020603050405020304" pitchFamily="18" charset="0"/>
                <a:cs typeface="Times New Roman" panose="02020603050405020304" pitchFamily="18" charset="0"/>
              </a:rPr>
              <a:t>1, 173-207.</a:t>
            </a:r>
            <a:r>
              <a:rPr lang="tr-TR" sz="1800" i="1" dirty="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6722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DFCF240-BA91-4EBA-4768-88DAD53115BD}"/>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1" dirty="0">
                <a:latin typeface="Times New Roman" panose="02020603050405020304" pitchFamily="18" charset="0"/>
                <a:cs typeface="Times New Roman" panose="02020603050405020304" pitchFamily="18" charset="0"/>
              </a:rPr>
              <a:t>Not: </a:t>
            </a:r>
            <a:r>
              <a:rPr lang="tr-TR" sz="1800" i="0" u="none" strike="noStrike" baseline="0" dirty="0">
                <a:latin typeface="Times New Roman" panose="02020603050405020304" pitchFamily="18" charset="0"/>
                <a:cs typeface="Times New Roman" panose="02020603050405020304" pitchFamily="18" charset="0"/>
              </a:rPr>
              <a:t>Araştırma konusu seçilirken konunun yeni ve orijinal olmasına, güncel bir sorun olmasına, daha önce yapılmış bir çalışmanın tekrarı olmamasına, </a:t>
            </a:r>
            <a:r>
              <a:rPr lang="tr-TR" sz="1800" i="0" u="none" strike="noStrike" baseline="0" dirty="0" err="1">
                <a:latin typeface="Times New Roman" panose="02020603050405020304" pitchFamily="18" charset="0"/>
                <a:cs typeface="Times New Roman" panose="02020603050405020304" pitchFamily="18" charset="0"/>
              </a:rPr>
              <a:t>araştırılabilirlik</a:t>
            </a:r>
            <a:r>
              <a:rPr lang="tr-TR" sz="1800" i="0" u="none" strike="noStrike" baseline="0" dirty="0">
                <a:latin typeface="Times New Roman" panose="02020603050405020304" pitchFamily="18" charset="0"/>
                <a:cs typeface="Times New Roman" panose="02020603050405020304" pitchFamily="18" charset="0"/>
              </a:rPr>
              <a:t> durumuna, sonucun bir anlam taşımasına, sonuçların geçerli ve genellenebilirlik özelliğine, maliyetine, zamana, araştırmacının yetenek ve ilgi alanına dikkat edilmelidir.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6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75E168-3D25-4117-DCAC-F8F4FAD8DFC1}"/>
              </a:ext>
            </a:extLst>
          </p:cNvPr>
          <p:cNvSpPr>
            <a:spLocks noGrp="1"/>
          </p:cNvSpPr>
          <p:nvPr>
            <p:ph idx="1"/>
          </p:nvPr>
        </p:nvSpPr>
        <p:spPr/>
        <p:txBody>
          <a:bodyPr>
            <a:normAutofit/>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Araştırma konusunun </a:t>
            </a:r>
            <a:r>
              <a:rPr lang="tr-TR" sz="1800" b="1" i="0" u="none" strike="noStrike" baseline="0" dirty="0">
                <a:latin typeface="Times New Roman" panose="02020603050405020304" pitchFamily="18" charset="0"/>
                <a:cs typeface="Times New Roman" panose="02020603050405020304" pitchFamily="18" charset="0"/>
              </a:rPr>
              <a:t>boyutları sınırlı, çerçevesi dar</a:t>
            </a:r>
            <a:r>
              <a:rPr lang="tr-TR" sz="1800" b="0" i="0" u="none" strike="noStrike" baseline="0" dirty="0">
                <a:latin typeface="Times New Roman" panose="02020603050405020304" pitchFamily="18" charset="0"/>
                <a:cs typeface="Times New Roman" panose="02020603050405020304" pitchFamily="18" charset="0"/>
              </a:rPr>
              <a:t> olmalıdır. Genel bir başlık ile çalışmaya başlayan araştırmacı, süreç ilerledikçe konusunu daha derinlikli bir sınırlama içine sokmalıdır. Aksi halde ortaya çıkan çalışma ya çok yüzeysel ve dağınık ya da başlığı ile kapsamı arasında zor ilişki kurulan bir “deneme” olur (</a:t>
            </a:r>
            <a:r>
              <a:rPr lang="tr-TR" sz="1800" b="0" i="0" u="none" strike="noStrike" baseline="0" dirty="0" err="1">
                <a:latin typeface="Times New Roman" panose="02020603050405020304" pitchFamily="18" charset="0"/>
                <a:cs typeface="Times New Roman" panose="02020603050405020304" pitchFamily="18" charset="0"/>
              </a:rPr>
              <a:t>Goode</a:t>
            </a:r>
            <a:r>
              <a:rPr lang="tr-TR" sz="1800" b="0" i="0" u="none" strike="noStrike" baseline="0" dirty="0">
                <a:latin typeface="Times New Roman" panose="02020603050405020304" pitchFamily="18" charset="0"/>
                <a:cs typeface="Times New Roman" panose="02020603050405020304" pitchFamily="18" charset="0"/>
              </a:rPr>
              <a:t> ve </a:t>
            </a:r>
            <a:r>
              <a:rPr lang="tr-TR" sz="1800" b="0" i="0" u="none" strike="noStrike" baseline="0" dirty="0" err="1">
                <a:latin typeface="Times New Roman" panose="02020603050405020304" pitchFamily="18" charset="0"/>
                <a:cs typeface="Times New Roman" panose="02020603050405020304" pitchFamily="18" charset="0"/>
              </a:rPr>
              <a:t>Hatt</a:t>
            </a:r>
            <a:r>
              <a:rPr lang="tr-TR" sz="1800" b="0" i="0" u="none" strike="noStrike" baseline="0" dirty="0">
                <a:latin typeface="Times New Roman" panose="02020603050405020304" pitchFamily="18" charset="0"/>
                <a:cs typeface="Times New Roman" panose="02020603050405020304" pitchFamily="18" charset="0"/>
              </a:rPr>
              <a:t>, 1973: 470).</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754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59AE6-EB9D-54D7-2BA5-9312B2EAB497}"/>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Örneğin “Necip Fazıl Kısakürek’in Romanlarında Aşk” gibi bir başlık belirlemek, yazarın bütün romanlarını incelemeyi gerektirmektedir. Fakat bu konuyu yazarın sadece bir romanı ile sınırlandırırsak da araştırmayı ve konuyu çok daraltmış oluruz.</a:t>
            </a: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101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0D1391C-703A-857F-D55B-92F832718B07}"/>
              </a:ext>
            </a:extLst>
          </p:cNvPr>
          <p:cNvSpPr>
            <a:spLocks noGrp="1"/>
          </p:cNvSpPr>
          <p:nvPr>
            <p:ph idx="1"/>
          </p:nvPr>
        </p:nvSpPr>
        <p:spPr/>
        <p:txBody>
          <a:bodyPr>
            <a:normAutofit/>
          </a:bodyPr>
          <a:lstStyle/>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r>
              <a:rPr lang="tr-TR" sz="2000" dirty="0">
                <a:latin typeface="Times New Roman" panose="02020603050405020304" pitchFamily="18" charset="0"/>
                <a:cs typeface="Times New Roman" panose="02020603050405020304" pitchFamily="18" charset="0"/>
              </a:rPr>
              <a:t>Başka bir örnek verelim: ‘Seyahatnamelerde Dil Anlayışı’ gibi bir konu seçtiğimizde ne olur?</a:t>
            </a:r>
          </a:p>
          <a:p>
            <a:pPr marL="0" indent="0" algn="ctr">
              <a:buNone/>
            </a:pPr>
            <a:endParaRPr lang="tr-TR" sz="2000" dirty="0"/>
          </a:p>
        </p:txBody>
      </p:sp>
    </p:spTree>
    <p:extLst>
      <p:ext uri="{BB962C8B-B14F-4D97-AF65-F5344CB8AC3E}">
        <p14:creationId xmlns:p14="http://schemas.microsoft.com/office/powerpoint/2010/main" val="2355146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C0D039-B2AE-1AD2-6A5A-42C861A95C09}"/>
              </a:ext>
            </a:extLst>
          </p:cNvPr>
          <p:cNvSpPr>
            <a:spLocks noGrp="1"/>
          </p:cNvSpPr>
          <p:nvPr>
            <p:ph idx="1"/>
          </p:nvPr>
        </p:nvSpPr>
        <p:spPr/>
        <p:txBody>
          <a:bodyPr>
            <a:normAutofit/>
          </a:bodyPr>
          <a:lstStyle/>
          <a:p>
            <a:pPr marL="0" indent="0" algn="just">
              <a:buNone/>
            </a:pPr>
            <a:r>
              <a:rPr lang="tr-TR" sz="2000" dirty="0">
                <a:latin typeface="Times New Roman" panose="02020603050405020304" pitchFamily="18" charset="0"/>
                <a:cs typeface="Times New Roman" panose="02020603050405020304" pitchFamily="18" charset="0"/>
              </a:rPr>
              <a:t>Seyahatname konusu çok geniş bir alan olduğu için araştırmacı çalışmayı yaparken çok büyük bir bilgi ile karşılaşacak, âdeta boğulacaktır. Dünya üzerindeki bazı seyahatnamelere bakalım:</a:t>
            </a:r>
          </a:p>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Evliya Çelebi-Evliya Çelebi Seyahatnamesi</a:t>
            </a:r>
          </a:p>
          <a:p>
            <a:pPr marL="0" indent="0" algn="just">
              <a:buNone/>
            </a:pPr>
            <a:r>
              <a:rPr lang="tr-TR" sz="2000" dirty="0">
                <a:latin typeface="Times New Roman" panose="02020603050405020304" pitchFamily="18" charset="0"/>
                <a:cs typeface="Times New Roman" panose="02020603050405020304" pitchFamily="18" charset="0"/>
              </a:rPr>
              <a:t>Piri Reis-</a:t>
            </a:r>
            <a:r>
              <a:rPr lang="tr-TR" sz="2000" dirty="0" err="1">
                <a:latin typeface="Times New Roman" panose="02020603050405020304" pitchFamily="18" charset="0"/>
                <a:cs typeface="Times New Roman" panose="02020603050405020304" pitchFamily="18" charset="0"/>
              </a:rPr>
              <a:t>Kitab</a:t>
            </a:r>
            <a:r>
              <a:rPr lang="tr-TR" sz="2000" dirty="0">
                <a:latin typeface="Times New Roman" panose="02020603050405020304" pitchFamily="18" charset="0"/>
                <a:cs typeface="Times New Roman" panose="02020603050405020304" pitchFamily="18" charset="0"/>
              </a:rPr>
              <a:t>-ı Bahriye</a:t>
            </a:r>
          </a:p>
          <a:p>
            <a:pPr marL="0" indent="0" algn="just">
              <a:buNone/>
            </a:pPr>
            <a:r>
              <a:rPr lang="tr-TR" sz="2000" dirty="0">
                <a:latin typeface="Times New Roman" panose="02020603050405020304" pitchFamily="18" charset="0"/>
                <a:cs typeface="Times New Roman" panose="02020603050405020304" pitchFamily="18" charset="0"/>
              </a:rPr>
              <a:t>Ahmet Haşim-Frankfurt Seyahatnamesi</a:t>
            </a:r>
          </a:p>
          <a:p>
            <a:pPr marL="0" indent="0" algn="just">
              <a:buNone/>
            </a:pPr>
            <a:r>
              <a:rPr lang="tr-TR" sz="2000" dirty="0">
                <a:latin typeface="Times New Roman" panose="02020603050405020304" pitchFamily="18" charset="0"/>
                <a:cs typeface="Times New Roman" panose="02020603050405020304" pitchFamily="18" charset="0"/>
              </a:rPr>
              <a:t>Reşat Nuri Güntekin-Anadolu Notları</a:t>
            </a:r>
          </a:p>
          <a:p>
            <a:pPr marL="0" indent="0" algn="just">
              <a:buNone/>
            </a:pPr>
            <a:r>
              <a:rPr lang="tr-TR" sz="2000" dirty="0">
                <a:latin typeface="Times New Roman" panose="02020603050405020304" pitchFamily="18" charset="0"/>
                <a:cs typeface="Times New Roman" panose="02020603050405020304" pitchFamily="18" charset="0"/>
              </a:rPr>
              <a:t>İbn-i Batuta Seyahatnamesi</a:t>
            </a:r>
          </a:p>
          <a:p>
            <a:pPr marL="0" indent="0" algn="just">
              <a:buNone/>
            </a:pPr>
            <a:r>
              <a:rPr lang="tr-TR" sz="2000" dirty="0" err="1">
                <a:latin typeface="Times New Roman" panose="02020603050405020304" pitchFamily="18" charset="0"/>
                <a:cs typeface="Times New Roman" panose="02020603050405020304" pitchFamily="18" charset="0"/>
              </a:rPr>
              <a:t>Marco</a:t>
            </a:r>
            <a:r>
              <a:rPr lang="tr-TR" sz="2000" dirty="0">
                <a:latin typeface="Times New Roman" panose="02020603050405020304" pitchFamily="18" charset="0"/>
                <a:cs typeface="Times New Roman" panose="02020603050405020304" pitchFamily="18" charset="0"/>
              </a:rPr>
              <a:t> Polo Seyahatnamesi</a:t>
            </a:r>
          </a:p>
          <a:p>
            <a:pPr marL="0" indent="0" algn="just">
              <a:buNone/>
            </a:pPr>
            <a:r>
              <a:rPr lang="tr-TR"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6914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26C78BB-0521-1639-8F95-98C1094E49C6}"/>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K</a:t>
            </a:r>
            <a:r>
              <a:rPr lang="tr-TR" sz="1800" b="0" i="0" u="none" strike="noStrike" baseline="0" dirty="0">
                <a:latin typeface="Times New Roman" panose="02020603050405020304" pitchFamily="18" charset="0"/>
                <a:cs typeface="Times New Roman" panose="02020603050405020304" pitchFamily="18" charset="0"/>
              </a:rPr>
              <a:t>onu belirledikten sonra yapılacak ilk iş konuyla ilgili daha önce yapılmış çalışmaları belirleyip incelemektir. Araştırmacının seçtiği konuyla ilgili daha önce yapılmış çalışmalar varsa onları incelemesi ve kendisinin o çalışmalardan farklı olarak ne ortaya koyacağını açıkça belirtmesi gerekir.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6192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Damla</Template>
  <TotalTime>506</TotalTime>
  <Words>1436</Words>
  <Application>Microsoft Office PowerPoint</Application>
  <PresentationFormat>Geniş ekran</PresentationFormat>
  <Paragraphs>97</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Aptos</vt:lpstr>
      <vt:lpstr>Aptos Display</vt:lpstr>
      <vt:lpstr>Arial</vt:lpstr>
      <vt:lpstr>Times New Roman</vt:lpstr>
      <vt:lpstr>Office Teması</vt:lpstr>
      <vt:lpstr>AKADEMİK YAZMA SÜRECİ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Seyfettin ÖZDEMİREL</dc:creator>
  <cp:lastModifiedBy>Seyfettin ÖZDEMİREL</cp:lastModifiedBy>
  <cp:revision>49</cp:revision>
  <dcterms:created xsi:type="dcterms:W3CDTF">2025-02-09T16:21:58Z</dcterms:created>
  <dcterms:modified xsi:type="dcterms:W3CDTF">2025-02-10T11:40:43Z</dcterms:modified>
</cp:coreProperties>
</file>