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55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73" r:id="rId13"/>
    <p:sldId id="271" r:id="rId14"/>
    <p:sldId id="272" r:id="rId15"/>
    <p:sldId id="274" r:id="rId16"/>
    <p:sldId id="275" r:id="rId17"/>
    <p:sldId id="276" r:id="rId18"/>
    <p:sldId id="277" r:id="rId19"/>
    <p:sldId id="278" r:id="rId20"/>
    <p:sldId id="279" r:id="rId21"/>
    <p:sldId id="282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8" r:id="rId30"/>
    <p:sldId id="290" r:id="rId31"/>
    <p:sldId id="289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11" r:id="rId50"/>
    <p:sldId id="309" r:id="rId51"/>
    <p:sldId id="310" r:id="rId52"/>
    <p:sldId id="312" r:id="rId53"/>
    <p:sldId id="313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EAB18-36F9-1D46-8306-1E10BC45039C}" type="datetimeFigureOut">
              <a:rPr lang="en-US" smtClean="0"/>
              <a:t>11/12/18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0D7BC-0E08-C94E-BD3C-56E2DB43C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04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0D7BC-0E08-C94E-BD3C-56E2DB43CD7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54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Tuesday 11 December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Tuesday 11 December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TviggvRGYbY" TargetMode="External"/><Relationship Id="rId3" Type="http://schemas.openxmlformats.org/officeDocument/2006/relationships/hyperlink" Target="http://www.dijitalajanslar.com/coca-cola-reklamlari/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omes.ieu.edu.tr/~smisci/PRA%20301/AO_MedyaPlanlama_Kaynak.pdf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 Planlaması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Duygu GÜR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9576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Mesajın </a:t>
            </a:r>
            <a:r>
              <a:rPr lang="tr-TR" dirty="0" smtClean="0"/>
              <a:t>Şekillendirilmesi-Stiller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628800"/>
            <a:ext cx="8445624" cy="4968552"/>
          </a:xfrm>
        </p:spPr>
        <p:txBody>
          <a:bodyPr>
            <a:normAutofit/>
          </a:bodyPr>
          <a:lstStyle/>
          <a:p>
            <a:pPr lvl="1"/>
            <a:r>
              <a:rPr lang="tr-TR" sz="2200" dirty="0"/>
              <a:t>Duygusal satın alma motifi kullananlar: </a:t>
            </a:r>
            <a:endParaRPr lang="tr-TR" sz="2200" u="sng" dirty="0" smtClean="0">
              <a:solidFill>
                <a:srgbClr val="00B0F0"/>
              </a:solidFill>
            </a:endParaRPr>
          </a:p>
          <a:p>
            <a:pPr lvl="1"/>
            <a:r>
              <a:rPr lang="tr-TR" sz="2200" u="sng" dirty="0" smtClean="0">
                <a:solidFill>
                  <a:srgbClr val="00B0F0"/>
                </a:solidFill>
              </a:rPr>
              <a:t>Müzikal</a:t>
            </a:r>
            <a:r>
              <a:rPr lang="tr-TR" sz="2200" u="sng" dirty="0">
                <a:solidFill>
                  <a:srgbClr val="00B0F0"/>
                </a:solidFill>
              </a:rPr>
              <a:t>: </a:t>
            </a:r>
            <a:r>
              <a:rPr lang="tr-TR" sz="2200" dirty="0" smtClean="0"/>
              <a:t>Reklamı yapılan ürün için özgün hazırlanmış  müzikler kullanımı. </a:t>
            </a:r>
          </a:p>
          <a:p>
            <a:pPr lvl="2"/>
            <a:r>
              <a:rPr lang="tr-TR" sz="2200" b="1" dirty="0" err="1" smtClean="0"/>
              <a:t>Örn</a:t>
            </a:r>
            <a:r>
              <a:rPr lang="tr-TR" sz="2200" dirty="0" smtClean="0"/>
              <a:t>. </a:t>
            </a:r>
            <a:r>
              <a:rPr lang="tr-TR" sz="2200" dirty="0" err="1" smtClean="0"/>
              <a:t>Coca</a:t>
            </a:r>
            <a:r>
              <a:rPr lang="tr-TR" sz="2200" dirty="0" smtClean="0"/>
              <a:t> Cola ‘</a:t>
            </a:r>
            <a:r>
              <a:rPr lang="tr-TR" sz="2200" dirty="0" err="1" smtClean="0"/>
              <a:t>nın</a:t>
            </a:r>
            <a:r>
              <a:rPr lang="tr-TR" sz="2200" dirty="0" smtClean="0"/>
              <a:t> kullandığı ‘Tadını çıkar’ </a:t>
            </a:r>
            <a:r>
              <a:rPr lang="tr-TR" sz="2200" dirty="0" err="1" smtClean="0"/>
              <a:t>jingle</a:t>
            </a:r>
            <a:r>
              <a:rPr lang="tr-TR" sz="2200" dirty="0" smtClean="0"/>
              <a:t> </a:t>
            </a:r>
          </a:p>
          <a:p>
            <a:pPr lvl="1"/>
            <a:r>
              <a:rPr lang="tr-TR" sz="2200" u="sng" dirty="0">
                <a:solidFill>
                  <a:srgbClr val="00B0F0"/>
                </a:solidFill>
              </a:rPr>
              <a:t>Kişilik sembolü: </a:t>
            </a:r>
            <a:r>
              <a:rPr lang="tr-TR" sz="2200" dirty="0" smtClean="0"/>
              <a:t>Ürünü temsil eden bir karakter yaratılır.</a:t>
            </a:r>
          </a:p>
          <a:p>
            <a:pPr lvl="2"/>
            <a:r>
              <a:rPr lang="tr-TR" sz="2200" b="1" dirty="0" err="1" smtClean="0"/>
              <a:t>Örn</a:t>
            </a:r>
            <a:r>
              <a:rPr lang="tr-TR" sz="2200" dirty="0" smtClean="0"/>
              <a:t>. </a:t>
            </a:r>
            <a:r>
              <a:rPr lang="tr-TR" sz="2200" dirty="0" err="1" smtClean="0"/>
              <a:t>Marlboro’nun</a:t>
            </a:r>
            <a:r>
              <a:rPr lang="tr-TR" sz="2200" dirty="0" smtClean="0"/>
              <a:t> yalnız kovboyu</a:t>
            </a:r>
          </a:p>
          <a:p>
            <a:pPr lvl="1"/>
            <a:r>
              <a:rPr lang="tr-TR" sz="2200" dirty="0">
                <a:solidFill>
                  <a:srgbClr val="00B0F0"/>
                </a:solidFill>
              </a:rPr>
              <a:t>Tutum ve ya imaj</a:t>
            </a:r>
            <a:r>
              <a:rPr lang="tr-TR" sz="2200" dirty="0"/>
              <a:t>: Reklamı yapılan ürünün ya da kullanımın estetik yönlerine ağırlık verilir. Aşk, zarafet, güzellik gibi konulardır. Ürünün kendisiyle ilgili özelliklerden fazlaca bahsedilmez. </a:t>
            </a:r>
          </a:p>
          <a:p>
            <a:pPr lvl="2"/>
            <a:r>
              <a:rPr lang="tr-TR" sz="2200" b="1" dirty="0" err="1"/>
              <a:t>Örn</a:t>
            </a:r>
            <a:r>
              <a:rPr lang="tr-TR" sz="2200" dirty="0"/>
              <a:t>. Deodorant ve losyon reklamları</a:t>
            </a:r>
          </a:p>
          <a:p>
            <a:pPr lvl="2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0946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Mesajın Şekillendirilmesi-Stiller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12776"/>
            <a:ext cx="8757330" cy="5445224"/>
          </a:xfrm>
        </p:spPr>
        <p:txBody>
          <a:bodyPr>
            <a:normAutofit fontScale="92500" lnSpcReduction="10000"/>
          </a:bodyPr>
          <a:lstStyle/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Rasyonel satın alma motifi kullanılanlar: </a:t>
            </a:r>
          </a:p>
          <a:p>
            <a:r>
              <a:rPr lang="tr-TR" u="sng" dirty="0" smtClean="0">
                <a:solidFill>
                  <a:srgbClr val="00B0F0"/>
                </a:solidFill>
              </a:rPr>
              <a:t>Teknik </a:t>
            </a:r>
            <a:r>
              <a:rPr lang="tr-TR" u="sng" dirty="0">
                <a:solidFill>
                  <a:srgbClr val="00B0F0"/>
                </a:solidFill>
              </a:rPr>
              <a:t>uzmanlık: </a:t>
            </a:r>
            <a:r>
              <a:rPr lang="tr-TR" dirty="0"/>
              <a:t>Ürünün üretimindeki uzmanlığı, deneyimi, personeli ve üretimde kullanılan makine ve teçhizat gösterilerek işletmenin gücü vurgulanır. </a:t>
            </a:r>
            <a:endParaRPr lang="tr-TR" b="1" dirty="0"/>
          </a:p>
          <a:p>
            <a:r>
              <a:rPr lang="tr-TR" sz="2500" u="sng" dirty="0">
                <a:solidFill>
                  <a:srgbClr val="00B0F0"/>
                </a:solidFill>
              </a:rPr>
              <a:t>Bilimsel deliller</a:t>
            </a:r>
            <a:r>
              <a:rPr lang="tr-TR" dirty="0"/>
              <a:t>: Ürünün diğer markalardan üstün yanlarını bilimsel deneylerden yararlanarak gösterme ile ürünün kalitesi vurgulanmaya çalışılır.</a:t>
            </a:r>
          </a:p>
          <a:p>
            <a:pPr lvl="2"/>
            <a:r>
              <a:rPr lang="tr-TR" dirty="0"/>
              <a:t>Bilim adamı görüşleri, üniversite ve diğer bilimsel kuruluşların raporları gösterilir.  </a:t>
            </a:r>
          </a:p>
          <a:p>
            <a:pPr lvl="2"/>
            <a:r>
              <a:rPr lang="tr-TR" b="1" dirty="0" err="1"/>
              <a:t>Örn</a:t>
            </a:r>
            <a:r>
              <a:rPr lang="tr-TR" b="1" dirty="0"/>
              <a:t>. </a:t>
            </a:r>
            <a:r>
              <a:rPr lang="tr-TR" dirty="0"/>
              <a:t>Bulaşık makinesi, deterjan ve diş macunu reklamları</a:t>
            </a:r>
            <a:endParaRPr lang="tr-TR" sz="2100" u="sng" dirty="0" smtClean="0">
              <a:solidFill>
                <a:srgbClr val="00B0F0"/>
              </a:solidFill>
            </a:endParaRPr>
          </a:p>
          <a:p>
            <a:r>
              <a:rPr lang="tr-TR" sz="2500" u="sng" dirty="0" smtClean="0">
                <a:solidFill>
                  <a:srgbClr val="00B0F0"/>
                </a:solidFill>
              </a:rPr>
              <a:t>Deneysel </a:t>
            </a:r>
            <a:r>
              <a:rPr lang="tr-TR" sz="2500" u="sng" dirty="0">
                <a:solidFill>
                  <a:srgbClr val="00B0F0"/>
                </a:solidFill>
              </a:rPr>
              <a:t>yöntem</a:t>
            </a:r>
            <a:r>
              <a:rPr lang="tr-TR" sz="2500" u="sng" dirty="0" smtClean="0">
                <a:solidFill>
                  <a:srgbClr val="00B0F0"/>
                </a:solidFill>
              </a:rPr>
              <a:t>:</a:t>
            </a:r>
            <a:r>
              <a:rPr lang="tr-TR" sz="2500" dirty="0" smtClean="0"/>
              <a:t> Ürün satın almadan önce denenir ve inanılırlığı hayli yüksek bir yöntemdir. </a:t>
            </a:r>
          </a:p>
          <a:p>
            <a:pPr marL="182880" lvl="1"/>
            <a:r>
              <a:rPr lang="tr-TR" sz="2100" dirty="0" smtClean="0"/>
              <a:t>Ya ürün markası gösterilir ya da gösterilmeden ürün denenir.</a:t>
            </a:r>
          </a:p>
          <a:p>
            <a:pPr marL="182880" lvl="1"/>
            <a:r>
              <a:rPr lang="tr-TR" sz="2100" dirty="0" smtClean="0"/>
              <a:t>Sonra ürün hakkındaki görüşler sorulur. </a:t>
            </a:r>
          </a:p>
          <a:p>
            <a:pPr marL="182880" lvl="1"/>
            <a:r>
              <a:rPr lang="tr-TR" sz="2100" dirty="0" smtClean="0"/>
              <a:t>Genelde </a:t>
            </a:r>
            <a:r>
              <a:rPr lang="tr-TR" sz="2100" b="1" dirty="0" smtClean="0"/>
              <a:t>yeni çıkan ürünlerde </a:t>
            </a:r>
            <a:r>
              <a:rPr lang="tr-TR" sz="2100" dirty="0" smtClean="0"/>
              <a:t>bu yöntem kullanılır. </a:t>
            </a:r>
          </a:p>
          <a:p>
            <a:pPr marL="182880" lvl="1"/>
            <a:r>
              <a:rPr lang="tr-TR" sz="2100" b="1" dirty="0" smtClean="0"/>
              <a:t>Amaç yeni ürünün piyasada tutunması </a:t>
            </a:r>
            <a:r>
              <a:rPr lang="tr-TR" sz="2100" dirty="0" smtClean="0"/>
              <a:t>rakip işletmelerin ürünlerine karşı olan marka bağımlılığının zayıflatılmasıdır. </a:t>
            </a:r>
          </a:p>
          <a:p>
            <a:pPr marL="457200" lvl="2"/>
            <a:endParaRPr lang="tr-TR" sz="1900" u="sng" dirty="0" smtClean="0">
              <a:solidFill>
                <a:srgbClr val="00B0F0"/>
              </a:solidFill>
            </a:endParaRPr>
          </a:p>
          <a:p>
            <a:pPr marL="274320" lvl="2" indent="0">
              <a:buNone/>
            </a:pPr>
            <a:endParaRPr lang="tr-TR" sz="1900" u="sng" dirty="0">
              <a:solidFill>
                <a:srgbClr val="00B0F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4320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Araçlarının Seçimi: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37360" lvl="8" indent="0">
              <a:buNone/>
            </a:pP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Reklam veren           </a:t>
            </a:r>
            <a:r>
              <a:rPr lang="tr-TR" dirty="0" err="1" smtClean="0"/>
              <a:t>Tv</a:t>
            </a:r>
            <a:r>
              <a:rPr lang="tr-TR" dirty="0" smtClean="0"/>
              <a:t>		Tüketici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Sinema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Radyo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Gazete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Dergi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Broşür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Afiş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İnternet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Right Arrow 3"/>
          <p:cNvSpPr/>
          <p:nvPr/>
        </p:nvSpPr>
        <p:spPr>
          <a:xfrm>
            <a:off x="2524619" y="2478329"/>
            <a:ext cx="573073" cy="21685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Right Arrow 4"/>
          <p:cNvSpPr/>
          <p:nvPr/>
        </p:nvSpPr>
        <p:spPr>
          <a:xfrm>
            <a:off x="4318795" y="2478329"/>
            <a:ext cx="573073" cy="21685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47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Araçlarının Seçimi: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araçları seçilirken </a:t>
            </a:r>
            <a:r>
              <a:rPr lang="tr-TR" b="1" dirty="0" smtClean="0"/>
              <a:t>hedef kitleye uygun yer ve zamanda, uygun maliyet ve verimlilikte </a:t>
            </a:r>
            <a:r>
              <a:rPr lang="tr-TR" dirty="0" smtClean="0"/>
              <a:t>olmasına dikkat edilmelidir. </a:t>
            </a:r>
            <a:endParaRPr lang="tr-TR" dirty="0"/>
          </a:p>
          <a:p>
            <a:r>
              <a:rPr lang="tr-TR" u="sng" dirty="0" smtClean="0"/>
              <a:t>Medya planlaması yapan kişiler, potansiyel müşterilere etkin ulaşmayı sağlayacak bir ve ya daha fazla medya aracını seçerken</a:t>
            </a:r>
            <a:r>
              <a:rPr lang="tr-TR" dirty="0" smtClean="0"/>
              <a:t>: </a:t>
            </a:r>
          </a:p>
          <a:p>
            <a:pPr lvl="1"/>
            <a:r>
              <a:rPr lang="tr-TR" sz="2200" b="1" dirty="0" smtClean="0"/>
              <a:t>Optimum miktarda frekans </a:t>
            </a:r>
            <a:r>
              <a:rPr lang="tr-TR" sz="2200" dirty="0" smtClean="0"/>
              <a:t>elde etmeyi</a:t>
            </a:r>
          </a:p>
          <a:p>
            <a:pPr lvl="1"/>
            <a:r>
              <a:rPr lang="tr-TR" sz="2200" b="1" dirty="0" smtClean="0"/>
              <a:t>En düşük </a:t>
            </a:r>
            <a:r>
              <a:rPr lang="tr-TR" sz="2200" dirty="0" smtClean="0"/>
              <a:t>bin kişiye erişim </a:t>
            </a:r>
            <a:r>
              <a:rPr lang="tr-TR" sz="2200" b="1" dirty="0" smtClean="0"/>
              <a:t>maliyeti </a:t>
            </a:r>
            <a:r>
              <a:rPr lang="tr-TR" sz="2200" dirty="0" smtClean="0"/>
              <a:t>gerçekleştirmeyi</a:t>
            </a:r>
          </a:p>
          <a:p>
            <a:pPr lvl="1"/>
            <a:r>
              <a:rPr lang="tr-TR" sz="2200" b="1" dirty="0" smtClean="0"/>
              <a:t>Ulaşılamayan potansiyel müşteri </a:t>
            </a:r>
            <a:r>
              <a:rPr lang="tr-TR" sz="2200" dirty="0" smtClean="0"/>
              <a:t>sayısını en aza indirgemeyi</a:t>
            </a:r>
          </a:p>
          <a:p>
            <a:pPr lvl="1"/>
            <a:r>
              <a:rPr lang="tr-TR" sz="2200" dirty="0" smtClean="0"/>
              <a:t>Bunları belirlenen </a:t>
            </a:r>
            <a:r>
              <a:rPr lang="tr-TR" sz="2200" b="1" dirty="0" smtClean="0"/>
              <a:t>bütçe </a:t>
            </a:r>
            <a:r>
              <a:rPr lang="tr-TR" sz="2200" dirty="0" smtClean="0"/>
              <a:t>dahilinde sağlamayı amaçlamaktadır. </a:t>
            </a:r>
            <a:endParaRPr lang="tr-TR" sz="2200" dirty="0"/>
          </a:p>
        </p:txBody>
      </p:sp>
      <p:sp>
        <p:nvSpPr>
          <p:cNvPr id="4" name="5-Nokta Yıldız 3"/>
          <p:cNvSpPr/>
          <p:nvPr/>
        </p:nvSpPr>
        <p:spPr>
          <a:xfrm>
            <a:off x="2231740" y="2420888"/>
            <a:ext cx="324036" cy="216024"/>
          </a:xfrm>
          <a:prstGeom prst="star5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71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Araçlarının Seçimi: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Reklamın </a:t>
            </a:r>
            <a:r>
              <a:rPr lang="tr-TR" u="sng" dirty="0" smtClean="0">
                <a:solidFill>
                  <a:srgbClr val="FF0000"/>
                </a:solidFill>
              </a:rPr>
              <a:t>etkisi, sıklığı ve ulaşılmak istenen kitle </a:t>
            </a:r>
            <a:r>
              <a:rPr lang="tr-TR" u="sng" dirty="0" smtClean="0"/>
              <a:t>belirlenmelidir</a:t>
            </a:r>
            <a:r>
              <a:rPr lang="tr-TR" dirty="0" smtClean="0"/>
              <a:t>. </a:t>
            </a:r>
          </a:p>
          <a:p>
            <a:r>
              <a:rPr lang="tr-TR" b="1" dirty="0" smtClean="0"/>
              <a:t>Ulaşılmak istenen kitleye </a:t>
            </a:r>
            <a:r>
              <a:rPr lang="tr-TR" dirty="0" smtClean="0"/>
              <a:t>şu şekilde karar verilir: </a:t>
            </a:r>
          </a:p>
          <a:p>
            <a:pPr lvl="1"/>
            <a:r>
              <a:rPr lang="tr-TR" dirty="0" smtClean="0"/>
              <a:t>Belirli bir reklam kampanyası içerisinde belirli bir zaman diliminde hedef kitle içerisinde kaç kişiye ulaşılacak? </a:t>
            </a:r>
          </a:p>
          <a:p>
            <a:pPr lvl="2"/>
            <a:r>
              <a:rPr lang="tr-TR" b="1" dirty="0" err="1" smtClean="0"/>
              <a:t>Örn</a:t>
            </a:r>
            <a:r>
              <a:rPr lang="tr-TR" b="1" dirty="0" smtClean="0"/>
              <a:t>. Bir yıl boyunca hedef kitlenin %70’ine ulaşmak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Reklamın sıklığı</a:t>
            </a:r>
            <a:r>
              <a:rPr lang="tr-TR" dirty="0" smtClean="0"/>
              <a:t>, mesajın kaç kez gönderilmek istenmesine istenmesi ile ortaya çıkar.</a:t>
            </a:r>
          </a:p>
          <a:p>
            <a:pPr lvl="2"/>
            <a:r>
              <a:rPr lang="tr-TR" b="1" dirty="0" err="1" smtClean="0"/>
              <a:t>Örn</a:t>
            </a:r>
            <a:r>
              <a:rPr lang="tr-TR" b="1" dirty="0" smtClean="0"/>
              <a:t>. Kişinin üç kez reklam mesajı ile karşılaşmasını istemek </a:t>
            </a:r>
          </a:p>
          <a:p>
            <a:r>
              <a:rPr lang="tr-TR" b="1" dirty="0" smtClean="0"/>
              <a:t>Reklamın etkisinde</a:t>
            </a:r>
            <a:r>
              <a:rPr lang="tr-TR" dirty="0" smtClean="0"/>
              <a:t> seçilecek medya aracı ön plana çıkar. 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Örn</a:t>
            </a:r>
            <a:r>
              <a:rPr lang="tr-TR" dirty="0" smtClean="0"/>
              <a:t>. </a:t>
            </a:r>
            <a:r>
              <a:rPr lang="tr-TR" dirty="0" err="1" smtClean="0"/>
              <a:t>Tv</a:t>
            </a:r>
            <a:r>
              <a:rPr lang="tr-TR" dirty="0" smtClean="0"/>
              <a:t> deki reklam mesajı sesleri ve görüntüleri kullandığı için radyodaki reklam mesajından daha etkilidir.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9561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Araçlarının Seçimi: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veren araçlardan birini ve ya bir kaçını seçebilir. </a:t>
            </a:r>
          </a:p>
          <a:p>
            <a:r>
              <a:rPr lang="tr-TR" dirty="0" smtClean="0"/>
              <a:t>İki değişik medyayı birlikte kullanarak daha büyük genel bir etki yapabilir. </a:t>
            </a:r>
          </a:p>
          <a:p>
            <a:r>
              <a:rPr lang="tr-TR" u="sng" dirty="0" smtClean="0"/>
              <a:t>Medya seçiminde dikkat edilecek 2 konu:</a:t>
            </a:r>
          </a:p>
          <a:p>
            <a:pPr lvl="1"/>
            <a:r>
              <a:rPr lang="tr-TR" sz="2200" b="1" dirty="0" smtClean="0">
                <a:solidFill>
                  <a:srgbClr val="FF0000"/>
                </a:solidFill>
              </a:rPr>
              <a:t>Hedef kitle</a:t>
            </a:r>
            <a:r>
              <a:rPr lang="tr-TR" sz="2200" b="1" dirty="0" smtClean="0"/>
              <a:t> ve </a:t>
            </a:r>
            <a:r>
              <a:rPr lang="tr-TR" sz="2200" b="1" dirty="0" smtClean="0">
                <a:solidFill>
                  <a:srgbClr val="FF0000"/>
                </a:solidFill>
              </a:rPr>
              <a:t>maliyet</a:t>
            </a:r>
          </a:p>
          <a:p>
            <a:pPr lvl="1"/>
            <a:r>
              <a:rPr lang="tr-TR" b="1" dirty="0"/>
              <a:t>U</a:t>
            </a:r>
            <a:r>
              <a:rPr lang="tr-TR" b="1" dirty="0" smtClean="0"/>
              <a:t>lusal gazete, </a:t>
            </a:r>
            <a:r>
              <a:rPr lang="tr-TR" b="1" dirty="0" err="1" smtClean="0"/>
              <a:t>tv</a:t>
            </a:r>
            <a:r>
              <a:rPr lang="tr-TR" b="1" dirty="0" smtClean="0"/>
              <a:t>, radyolar </a:t>
            </a:r>
            <a:r>
              <a:rPr lang="tr-TR" dirty="0" smtClean="0"/>
              <a:t>hedef kitle içinde olmayanlara da ulaşır. Hedef izleyici, okuyucu sayısı artarken, hedef kitleyi içermeyebilir, reklam boşa yapılmış olur. </a:t>
            </a:r>
          </a:p>
          <a:p>
            <a:pPr lvl="2"/>
            <a:r>
              <a:rPr lang="tr-TR" b="1" dirty="0" smtClean="0"/>
              <a:t>Özellikle yerel firmalara uygun değildir.</a:t>
            </a:r>
            <a:r>
              <a:rPr lang="tr-TR" dirty="0" smtClean="0"/>
              <a:t> </a:t>
            </a:r>
          </a:p>
          <a:p>
            <a:pPr lvl="1"/>
            <a:r>
              <a:rPr lang="tr-TR" b="1" dirty="0" err="1" smtClean="0"/>
              <a:t>Tv</a:t>
            </a:r>
            <a:r>
              <a:rPr lang="tr-TR" b="1" dirty="0" smtClean="0"/>
              <a:t> de birim maliyet düşüktür</a:t>
            </a:r>
            <a:r>
              <a:rPr lang="tr-TR" dirty="0" smtClean="0"/>
              <a:t>.</a:t>
            </a:r>
          </a:p>
          <a:p>
            <a:pPr lvl="1"/>
            <a:r>
              <a:rPr lang="tr-TR" b="1" dirty="0"/>
              <a:t>Bütçe fazla </a:t>
            </a:r>
            <a:r>
              <a:rPr lang="tr-TR" dirty="0"/>
              <a:t>ise reklam faaliyetleri </a:t>
            </a:r>
            <a:r>
              <a:rPr lang="tr-TR" b="1" dirty="0"/>
              <a:t>birden fazla araç</a:t>
            </a:r>
            <a:r>
              <a:rPr lang="tr-TR" dirty="0"/>
              <a:t> ile yapılabilir ve daha verimli olur.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61128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339" y="0"/>
            <a:ext cx="7116657" cy="364994"/>
          </a:xfrm>
        </p:spPr>
        <p:txBody>
          <a:bodyPr>
            <a:normAutofit fontScale="90000"/>
          </a:bodyPr>
          <a:lstStyle/>
          <a:p>
            <a:r>
              <a:rPr lang="tr-TR" dirty="0"/>
              <a:t>Reklam Araçlarının Seçimi: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880" y="557625"/>
            <a:ext cx="8686800" cy="596584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dirty="0" smtClean="0"/>
              <a:t>	Medya Kararları Süreci</a:t>
            </a:r>
          </a:p>
          <a:p>
            <a:pPr marL="0" indent="0">
              <a:buNone/>
            </a:pPr>
            <a:r>
              <a:rPr lang="tr-TR" sz="2000" dirty="0" err="1" smtClean="0"/>
              <a:t>A.Amaç</a:t>
            </a:r>
            <a:r>
              <a:rPr lang="tr-TR" sz="2000" dirty="0" smtClean="0"/>
              <a:t>: Reklam amaçlarına </a:t>
            </a:r>
            <a:r>
              <a:rPr lang="tr-TR" sz="2000" b="1" dirty="0" smtClean="0"/>
              <a:t>uygun medya karmasının belirlenmesi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B. Medya Grubunun Seçimi: </a:t>
            </a:r>
          </a:p>
          <a:p>
            <a:pPr marL="0" indent="0">
              <a:buNone/>
            </a:pPr>
            <a:r>
              <a:rPr lang="tr-TR" sz="2000" dirty="0" smtClean="0"/>
              <a:t>Amaç: Hangi medya grubunun şartları yerine getirdiği reklam ortamları arası </a:t>
            </a:r>
            <a:r>
              <a:rPr lang="tr-TR" sz="2000" b="1" dirty="0" smtClean="0"/>
              <a:t>karşılaştırmayla belirlemek</a:t>
            </a:r>
          </a:p>
          <a:p>
            <a:pPr marL="457200" indent="-457200">
              <a:buAutoNum type="arabicPeriod"/>
            </a:pPr>
            <a:r>
              <a:rPr lang="tr-TR" sz="2000" b="1" dirty="0" smtClean="0"/>
              <a:t>Basılı medyalar   2. Yayın medyaları     3. Diğer medyalar</a:t>
            </a:r>
          </a:p>
          <a:p>
            <a:pPr marL="0" indent="0">
              <a:buNone/>
            </a:pPr>
            <a:endParaRPr lang="tr-TR" sz="2000" b="1" dirty="0" smtClean="0"/>
          </a:p>
          <a:p>
            <a:pPr marL="0" indent="0">
              <a:buNone/>
            </a:pPr>
            <a:r>
              <a:rPr lang="tr-TR" sz="2000" dirty="0" err="1" smtClean="0"/>
              <a:t>C.Grup</a:t>
            </a:r>
            <a:r>
              <a:rPr lang="tr-TR" sz="2000" dirty="0" smtClean="0"/>
              <a:t> içinde medya seçimi</a:t>
            </a:r>
          </a:p>
          <a:p>
            <a:pPr marL="0" indent="0">
              <a:buNone/>
            </a:pPr>
            <a:r>
              <a:rPr lang="tr-TR" sz="2000" dirty="0" smtClean="0"/>
              <a:t>Amaç: Grup içinde en uygun medyanın belirlenmesi</a:t>
            </a:r>
          </a:p>
          <a:p>
            <a:pPr marL="0" indent="0">
              <a:buNone/>
            </a:pPr>
            <a:r>
              <a:rPr lang="tr-TR" sz="2000" b="1" dirty="0" smtClean="0"/>
              <a:t>1. Basılı medyalar:      2. Yayın medyaları:	3. Diğer medyalar</a:t>
            </a:r>
          </a:p>
          <a:p>
            <a:pPr marL="0" indent="0">
              <a:buNone/>
            </a:pPr>
            <a:r>
              <a:rPr lang="tr-TR" sz="2000" dirty="0" smtClean="0"/>
              <a:t>Hangi gazete? 	        </a:t>
            </a:r>
            <a:r>
              <a:rPr lang="tr-TR" sz="2000" dirty="0" err="1" smtClean="0"/>
              <a:t>Tv</a:t>
            </a:r>
            <a:r>
              <a:rPr lang="tr-TR" sz="2000" dirty="0" smtClean="0"/>
              <a:t>? Radyo? Gerekli mi?	    Gerekli ise hangileri?</a:t>
            </a:r>
            <a:endParaRPr lang="tr-TR" sz="2000" dirty="0"/>
          </a:p>
          <a:p>
            <a:pPr marL="0" indent="0">
              <a:buNone/>
            </a:pPr>
            <a:r>
              <a:rPr lang="tr-TR" sz="2000" dirty="0" smtClean="0"/>
              <a:t>Hangi dergi?	     Gerekli ise hangi kanallar?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err="1" smtClean="0"/>
              <a:t>D.Belirlenen</a:t>
            </a:r>
            <a:r>
              <a:rPr lang="tr-TR" sz="2000" dirty="0" smtClean="0"/>
              <a:t> medyalarda </a:t>
            </a:r>
            <a:r>
              <a:rPr lang="tr-TR" sz="2000" b="1" dirty="0" smtClean="0"/>
              <a:t>reklam mesajlarının hangi frekanslarda yayınlanacağı ve hangi ölçülerde medyalarda yer alacağının belirlenmesi</a:t>
            </a:r>
            <a:endParaRPr lang="tr-TR" sz="2000" b="1" dirty="0"/>
          </a:p>
        </p:txBody>
      </p:sp>
      <p:sp>
        <p:nvSpPr>
          <p:cNvPr id="5" name="Down Arrow 4"/>
          <p:cNvSpPr/>
          <p:nvPr/>
        </p:nvSpPr>
        <p:spPr>
          <a:xfrm>
            <a:off x="2307782" y="1301125"/>
            <a:ext cx="216838" cy="29430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own Arrow 5"/>
          <p:cNvSpPr/>
          <p:nvPr/>
        </p:nvSpPr>
        <p:spPr>
          <a:xfrm>
            <a:off x="2243344" y="2986990"/>
            <a:ext cx="216838" cy="29430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own Arrow 6"/>
          <p:cNvSpPr/>
          <p:nvPr/>
        </p:nvSpPr>
        <p:spPr>
          <a:xfrm>
            <a:off x="2214851" y="4967155"/>
            <a:ext cx="216838" cy="29430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6086954" y="1347589"/>
            <a:ext cx="3057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/>
              <a:t>Ürünün niteliği ve verilmek istenen mesaja göre belirlenir</a:t>
            </a:r>
            <a:endParaRPr lang="tr-TR" sz="15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188634" y="1301125"/>
            <a:ext cx="727958" cy="294301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557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5360"/>
            <a:ext cx="8076942" cy="628317"/>
          </a:xfrm>
        </p:spPr>
        <p:txBody>
          <a:bodyPr>
            <a:normAutofit fontScale="90000"/>
          </a:bodyPr>
          <a:lstStyle/>
          <a:p>
            <a:r>
              <a:rPr lang="tr-TR" dirty="0"/>
              <a:t>	Medya Kararları Süreci</a:t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73" y="1223677"/>
            <a:ext cx="8516427" cy="5253323"/>
          </a:xfrm>
        </p:spPr>
        <p:txBody>
          <a:bodyPr/>
          <a:lstStyle/>
          <a:p>
            <a:r>
              <a:rPr lang="tr-TR" dirty="0" smtClean="0"/>
              <a:t>A. </a:t>
            </a:r>
            <a:r>
              <a:rPr lang="tr-TR" dirty="0" smtClean="0">
                <a:solidFill>
                  <a:srgbClr val="3366FF"/>
                </a:solidFill>
              </a:rPr>
              <a:t>Medya karması seçiminde </a:t>
            </a:r>
            <a:r>
              <a:rPr lang="tr-TR" dirty="0" smtClean="0"/>
              <a:t>reklam araçlarının kullanım özellikleri reklamı yapılacak ürünün niteliklerine ve reklamda verilmek istenen mesaja göre değişecektir. </a:t>
            </a:r>
          </a:p>
          <a:p>
            <a:r>
              <a:rPr lang="tr-TR" dirty="0" smtClean="0"/>
              <a:t>B. </a:t>
            </a:r>
            <a:r>
              <a:rPr lang="tr-TR" dirty="0" smtClean="0">
                <a:solidFill>
                  <a:srgbClr val="3366FF"/>
                </a:solidFill>
              </a:rPr>
              <a:t>Medya grubunun seçiminde </a:t>
            </a:r>
            <a:r>
              <a:rPr lang="tr-TR" dirty="0" smtClean="0"/>
              <a:t>temel amaç ürünün reklamına en uygun olan medya(</a:t>
            </a:r>
            <a:r>
              <a:rPr lang="tr-TR" dirty="0" err="1" smtClean="0"/>
              <a:t>ları</a:t>
            </a:r>
            <a:r>
              <a:rPr lang="tr-TR" dirty="0" smtClean="0"/>
              <a:t>) seçmektir.</a:t>
            </a:r>
          </a:p>
          <a:p>
            <a:pPr lvl="1"/>
            <a:r>
              <a:rPr lang="tr-TR" dirty="0" smtClean="0"/>
              <a:t>Basılı medya; dergi ve gazeteden hangisinin kullanılacağı </a:t>
            </a:r>
            <a:r>
              <a:rPr lang="tr-TR" b="1" i="1" dirty="0" smtClean="0"/>
              <a:t>ürünün özelliğine, işletmenin reklam için ayırdığı bütçeye ve hedef kitlenin tutum ve davranışlarına</a:t>
            </a:r>
            <a:r>
              <a:rPr lang="tr-TR" i="1" dirty="0" smtClean="0"/>
              <a:t> göre değişiklik gösterir.</a:t>
            </a:r>
          </a:p>
          <a:p>
            <a:pPr lvl="1"/>
            <a:r>
              <a:rPr lang="tr-TR" i="1" dirty="0" smtClean="0"/>
              <a:t>Bütün dergi ve gazetelerde reklam </a:t>
            </a:r>
            <a:r>
              <a:rPr lang="tr-TR" b="1" i="1" dirty="0" smtClean="0"/>
              <a:t>vermek yüksek maliyetli ve hedef kitleyi kapsamayabilir</a:t>
            </a:r>
            <a:r>
              <a:rPr lang="tr-TR" i="1" dirty="0" smtClean="0"/>
              <a:t>.</a:t>
            </a:r>
          </a:p>
          <a:p>
            <a:pPr lvl="1"/>
            <a:r>
              <a:rPr lang="tr-TR" b="1" i="1" dirty="0" smtClean="0"/>
              <a:t>Yerel ve bölgesel firmaların basılı medya seçmede alternatifi azdı</a:t>
            </a:r>
            <a:r>
              <a:rPr lang="tr-TR" i="1" dirty="0" smtClean="0"/>
              <a:t>r. </a:t>
            </a:r>
          </a:p>
          <a:p>
            <a:pPr lvl="1"/>
            <a:r>
              <a:rPr lang="tr-TR" i="1" dirty="0" smtClean="0"/>
              <a:t>Gazete ve dergi reklamları </a:t>
            </a:r>
            <a:r>
              <a:rPr lang="tr-TR" b="1" i="1" dirty="0" smtClean="0"/>
              <a:t>fazla hareket içermeyen ve açıklama gerektiren ürünler(kampanyalar) için söz konusu </a:t>
            </a:r>
            <a:r>
              <a:rPr lang="tr-TR" i="1" dirty="0" smtClean="0"/>
              <a:t>olmalıdır.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668920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061453" cy="674785"/>
          </a:xfrm>
        </p:spPr>
        <p:txBody>
          <a:bodyPr>
            <a:normAutofit fontScale="90000"/>
          </a:bodyPr>
          <a:lstStyle/>
          <a:p>
            <a:r>
              <a:rPr lang="tr-TR" dirty="0"/>
              <a:t>	Medya Kararları </a:t>
            </a:r>
            <a:r>
              <a:rPr lang="tr-TR" dirty="0" smtClean="0"/>
              <a:t>Süreci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792" y="1347591"/>
            <a:ext cx="8408008" cy="5129409"/>
          </a:xfrm>
        </p:spPr>
        <p:txBody>
          <a:bodyPr/>
          <a:lstStyle/>
          <a:p>
            <a:pPr lvl="1"/>
            <a:r>
              <a:rPr lang="tr-TR" b="1" dirty="0" smtClean="0"/>
              <a:t>Yayın medyaları</a:t>
            </a:r>
            <a:r>
              <a:rPr lang="tr-TR" dirty="0" smtClean="0"/>
              <a:t>; eğer reklamı yapılacak </a:t>
            </a:r>
            <a:r>
              <a:rPr lang="tr-TR" b="1" dirty="0" smtClean="0"/>
              <a:t>ürününün fonksiyonlarının tanıtımı hareketli görüntüler ve sesi gerektiriyorsa  </a:t>
            </a:r>
            <a:r>
              <a:rPr lang="tr-TR" dirty="0" smtClean="0"/>
              <a:t>o zaman reklam görüntü ve sesli medyalardan seçmek gerekir.</a:t>
            </a:r>
          </a:p>
          <a:p>
            <a:pPr lvl="1"/>
            <a:r>
              <a:rPr lang="tr-TR" dirty="0" smtClean="0"/>
              <a:t>Yayın medyalarının hepsini kullanmak </a:t>
            </a:r>
            <a:r>
              <a:rPr lang="tr-TR" b="1" dirty="0" smtClean="0"/>
              <a:t>maliyetlidir</a:t>
            </a:r>
            <a:r>
              <a:rPr lang="tr-TR" dirty="0" smtClean="0"/>
              <a:t>. </a:t>
            </a:r>
          </a:p>
          <a:p>
            <a:pPr lvl="1"/>
            <a:r>
              <a:rPr lang="tr-TR" i="1" dirty="0" smtClean="0"/>
              <a:t>Hedef tüketicilerin izlediği ve dinlediği ve rakip firmaların reklam medyası olarak kullandığı radyo ve televizyon kanalları kullanılmalıdır</a:t>
            </a:r>
            <a:r>
              <a:rPr lang="tr-TR" dirty="0" smtClean="0"/>
              <a:t>. </a:t>
            </a:r>
          </a:p>
          <a:p>
            <a:pPr lvl="1"/>
            <a:r>
              <a:rPr lang="tr-TR" b="1" dirty="0" smtClean="0"/>
              <a:t>Diğer medyalar</a:t>
            </a:r>
            <a:r>
              <a:rPr lang="tr-TR" dirty="0" smtClean="0"/>
              <a:t>: basılı ve yayın medyalarının dışında kalan medyalardır: </a:t>
            </a:r>
            <a:r>
              <a:rPr lang="tr-TR" i="1" dirty="0" smtClean="0"/>
              <a:t>Pankart, billboard, ışıklı ve ışıksız panolar, afiş </a:t>
            </a:r>
            <a:r>
              <a:rPr lang="tr-TR" i="1" dirty="0" err="1" smtClean="0"/>
              <a:t>vb</a:t>
            </a:r>
            <a:r>
              <a:rPr lang="tr-TR" i="1" dirty="0" smtClean="0"/>
              <a:t> araçlar.</a:t>
            </a:r>
          </a:p>
          <a:p>
            <a:pPr lvl="2"/>
            <a:r>
              <a:rPr lang="tr-TR" dirty="0" smtClean="0"/>
              <a:t>Genelde </a:t>
            </a:r>
            <a:r>
              <a:rPr lang="tr-TR" b="1" dirty="0" smtClean="0"/>
              <a:t>yerel ve bölgesel anlamda faaliyet gösteren işletmeler </a:t>
            </a:r>
            <a:r>
              <a:rPr lang="tr-TR" dirty="0" smtClean="0"/>
              <a:t>tarafından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315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	Medya Kararları Süreci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C. Grup için de </a:t>
            </a:r>
            <a:r>
              <a:rPr lang="tr-TR" dirty="0" smtClean="0">
                <a:solidFill>
                  <a:srgbClr val="3366FF"/>
                </a:solidFill>
              </a:rPr>
              <a:t>en uygun medyanın belirlenmesi </a:t>
            </a:r>
          </a:p>
          <a:p>
            <a:pPr lvl="1"/>
            <a:r>
              <a:rPr lang="tr-TR" dirty="0" smtClean="0"/>
              <a:t>İşletmenin büyüklüğü, faaliyet alanı satışı, reklam harcamalarını belirler.</a:t>
            </a:r>
          </a:p>
          <a:p>
            <a:r>
              <a:rPr lang="tr-TR" dirty="0" smtClean="0"/>
              <a:t>D. </a:t>
            </a:r>
            <a:r>
              <a:rPr lang="tr-TR" dirty="0" smtClean="0">
                <a:solidFill>
                  <a:srgbClr val="3366FF"/>
                </a:solidFill>
              </a:rPr>
              <a:t>Frekans ve ölçü seçimi</a:t>
            </a:r>
          </a:p>
          <a:p>
            <a:pPr lvl="1"/>
            <a:r>
              <a:rPr lang="tr-TR" dirty="0"/>
              <a:t>H</a:t>
            </a:r>
            <a:r>
              <a:rPr lang="tr-TR" dirty="0" smtClean="0"/>
              <a:t>angi medyalarda? Bu medyaların hangi kanallarında? Hangi günler ? Hangi saatler?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18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Planlaması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Müşteriler ve ya potansiyel müşterilere ulaşmak </a:t>
            </a:r>
            <a:r>
              <a:rPr lang="tr-TR" dirty="0" smtClean="0"/>
              <a:t>için iletişim kurmak adına yapılan faaliyetlerin planlanması işlemidir.</a:t>
            </a:r>
          </a:p>
          <a:p>
            <a:r>
              <a:rPr lang="tr-TR" dirty="0" smtClean="0"/>
              <a:t>Reklam ve halkla ilişkiler çalışmalarını kapsar.</a:t>
            </a:r>
          </a:p>
          <a:p>
            <a:r>
              <a:rPr lang="tr-TR" dirty="0" smtClean="0"/>
              <a:t>Plan kapsamında hedef kitleye;</a:t>
            </a:r>
          </a:p>
          <a:p>
            <a:pPr lvl="1"/>
            <a:r>
              <a:rPr lang="tr-TR" dirty="0" smtClean="0"/>
              <a:t> NEREDE?</a:t>
            </a:r>
          </a:p>
          <a:p>
            <a:pPr lvl="1"/>
            <a:r>
              <a:rPr lang="tr-TR" dirty="0" smtClean="0"/>
              <a:t> NASIL?</a:t>
            </a:r>
          </a:p>
          <a:p>
            <a:pPr lvl="1"/>
            <a:r>
              <a:rPr lang="tr-TR" dirty="0"/>
              <a:t> </a:t>
            </a:r>
            <a:r>
              <a:rPr lang="tr-TR" dirty="0" smtClean="0"/>
              <a:t>HANGİ? </a:t>
            </a:r>
            <a:endParaRPr lang="tr-TR" dirty="0"/>
          </a:p>
          <a:p>
            <a:pPr lvl="1"/>
            <a:r>
              <a:rPr lang="tr-TR" dirty="0" smtClean="0"/>
              <a:t>İletişim medyalarıyla ulaşabilmenin planları ve çalışmaları yapılır. </a:t>
            </a:r>
          </a:p>
          <a:p>
            <a:pPr lvl="8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1993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Ajansı Seçimi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Reklam ajansı</a:t>
            </a:r>
            <a:r>
              <a:rPr lang="tr-TR" dirty="0" smtClean="0"/>
              <a:t>, işletmenin reklamlarını geliştiren, hazırlayan ve uygun bir reklam aracıyla uygulayan bağımsız bir kuruluş, yaratıcı gücü ve işletmecilik bilgileri olan uzmanlar topluluğudur. </a:t>
            </a:r>
          </a:p>
          <a:p>
            <a:pPr lvl="1"/>
            <a:r>
              <a:rPr lang="tr-TR" dirty="0" smtClean="0"/>
              <a:t>Çeşitli konularda uzmanlaşmış kişilerden oluşur.</a:t>
            </a:r>
          </a:p>
          <a:p>
            <a:pPr lvl="1"/>
            <a:r>
              <a:rPr lang="tr-TR" dirty="0" smtClean="0"/>
              <a:t>Reklam alanında bir kampanyayı bütünüyle planlar ve yürütür. </a:t>
            </a:r>
          </a:p>
          <a:p>
            <a:pPr lvl="1"/>
            <a:r>
              <a:rPr lang="tr-TR" dirty="0" smtClean="0"/>
              <a:t>Tanıtma ve satış geliştirme çabalarına da yardımcı olabilir.</a:t>
            </a:r>
          </a:p>
          <a:p>
            <a:pPr lvl="1"/>
            <a:r>
              <a:rPr lang="tr-TR" dirty="0" smtClean="0"/>
              <a:t>Asıl görevi ‘yaratıcılıktır.’   - reklamın mesajı ve sanatsal yönüyle ilgili yaratıcılık.</a:t>
            </a:r>
          </a:p>
          <a:p>
            <a:pPr lvl="1"/>
            <a:r>
              <a:rPr lang="tr-TR" dirty="0" smtClean="0"/>
              <a:t>Reklam kampanyası yaratır, ana satış teması geliştirir, reklam aracını işletme onayına sunar ve çeşitli araçlarla reklamı yayınlatır.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7541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Ajansı Seçimi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ajanslarının genellikle 4 departmanı vardır: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Yaratıcı departman</a:t>
            </a:r>
            <a:r>
              <a:rPr lang="tr-TR" dirty="0" smtClean="0"/>
              <a:t>: reklamı üretir ve geliştirir.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Medya departmanı</a:t>
            </a:r>
            <a:r>
              <a:rPr lang="tr-TR" dirty="0" smtClean="0"/>
              <a:t>: medyayı seçer ve reklamın gösterilmesini sağlar.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Araştırma departmanı</a:t>
            </a:r>
            <a:r>
              <a:rPr lang="tr-TR" dirty="0" smtClean="0"/>
              <a:t>: seyircilerin isteklerini ve karakterlerini araştırır.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Yönetim departmanı</a:t>
            </a:r>
            <a:r>
              <a:rPr lang="tr-TR" dirty="0" smtClean="0"/>
              <a:t>: ajansın iş aktivitelerini yönetir.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8354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Ajansı Seçimi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 smtClean="0"/>
              <a:t>İşletme açısından reklam ajansı neden önemlidir?</a:t>
            </a:r>
          </a:p>
          <a:p>
            <a:r>
              <a:rPr lang="tr-TR" dirty="0" smtClean="0"/>
              <a:t>Reklam </a:t>
            </a:r>
            <a:r>
              <a:rPr lang="tr-TR" dirty="0"/>
              <a:t>veren işletmenin kampanyası için hangi reklam ajansını seçeceği </a:t>
            </a:r>
            <a:r>
              <a:rPr lang="tr-TR" b="1" dirty="0"/>
              <a:t>işletmenin karlılığı ve devamlılığı </a:t>
            </a:r>
            <a:r>
              <a:rPr lang="tr-TR" dirty="0"/>
              <a:t>açısından önemlidir. </a:t>
            </a:r>
          </a:p>
          <a:p>
            <a:r>
              <a:rPr lang="tr-TR" b="1" dirty="0"/>
              <a:t>Yanlış ajans seçimi</a:t>
            </a:r>
            <a:r>
              <a:rPr lang="tr-TR" dirty="0"/>
              <a:t>, reklam çalışmalarının etkin olmayan yöntemlerle ve yetersiz yapılmasına, kaynakların israfına hatta işletmenin iflasına yol açabilir. </a:t>
            </a:r>
            <a:endParaRPr lang="tr-TR" dirty="0" smtClean="0"/>
          </a:p>
          <a:p>
            <a:r>
              <a:rPr lang="tr-TR" b="1" dirty="0" smtClean="0"/>
              <a:t>Küçük bir işletmenin reklam tecrübesi sınırlıdır</a:t>
            </a:r>
            <a:r>
              <a:rPr lang="tr-TR" dirty="0" smtClean="0"/>
              <a:t>, ne kaynağı ne de personeli araştırma, yaratıcı reklam geliştirmede etkili olamaz. </a:t>
            </a:r>
          </a:p>
          <a:p>
            <a:r>
              <a:rPr lang="tr-TR" dirty="0" smtClean="0"/>
              <a:t>İşletmenin ürünle ilgili bilgi ve tecrübesi sınırlı iken, ajans Pazar, reklam araçları ve stratejileri gibi konularda oldukça tecrübelidir.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7924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Ajansı Seçimi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69886"/>
            <a:ext cx="4038600" cy="4718304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Güvenilirlik</a:t>
            </a:r>
          </a:p>
          <a:p>
            <a:r>
              <a:rPr lang="tr-TR" dirty="0" smtClean="0"/>
              <a:t>Kapasite</a:t>
            </a:r>
          </a:p>
          <a:p>
            <a:r>
              <a:rPr lang="tr-TR" dirty="0" smtClean="0"/>
              <a:t>Teknik olanaklar</a:t>
            </a:r>
          </a:p>
          <a:p>
            <a:r>
              <a:rPr lang="tr-TR" dirty="0" smtClean="0"/>
              <a:t>Uzmanlık</a:t>
            </a:r>
          </a:p>
          <a:p>
            <a:r>
              <a:rPr lang="tr-TR" dirty="0" smtClean="0"/>
              <a:t>Rakip firmalarla iş yapmama</a:t>
            </a:r>
          </a:p>
          <a:p>
            <a:r>
              <a:rPr lang="tr-TR" dirty="0" smtClean="0"/>
              <a:t>Prestij </a:t>
            </a:r>
          </a:p>
          <a:p>
            <a:r>
              <a:rPr lang="tr-TR" dirty="0" smtClean="0"/>
              <a:t>Ajansın örgüt yapısı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69886"/>
            <a:ext cx="4038600" cy="4718304"/>
          </a:xfrm>
        </p:spPr>
        <p:txBody>
          <a:bodyPr>
            <a:normAutofit fontScale="92500"/>
          </a:bodyPr>
          <a:lstStyle/>
          <a:p>
            <a:r>
              <a:rPr lang="tr-TR" dirty="0"/>
              <a:t>Tesisi</a:t>
            </a:r>
          </a:p>
          <a:p>
            <a:r>
              <a:rPr lang="tr-TR" dirty="0"/>
              <a:t>Sermayesi</a:t>
            </a:r>
          </a:p>
          <a:p>
            <a:r>
              <a:rPr lang="tr-TR" dirty="0"/>
              <a:t>Referansları</a:t>
            </a:r>
          </a:p>
          <a:p>
            <a:r>
              <a:rPr lang="tr-TR" dirty="0"/>
              <a:t>Medya tarafından tutulup beğenilmesi</a:t>
            </a:r>
          </a:p>
          <a:p>
            <a:r>
              <a:rPr lang="tr-TR" dirty="0"/>
              <a:t>İşletmeyle geçmiş ilişkisi</a:t>
            </a:r>
          </a:p>
          <a:p>
            <a:r>
              <a:rPr lang="tr-TR" dirty="0"/>
              <a:t>Nezaket</a:t>
            </a:r>
          </a:p>
          <a:p>
            <a:r>
              <a:rPr lang="tr-TR" dirty="0"/>
              <a:t>Saygı</a:t>
            </a:r>
          </a:p>
          <a:p>
            <a:r>
              <a:rPr lang="tr-TR" dirty="0"/>
              <a:t>Alternatif sunabilme</a:t>
            </a:r>
          </a:p>
          <a:p>
            <a:r>
              <a:rPr lang="tr-TR" dirty="0">
                <a:solidFill>
                  <a:srgbClr val="FF0000"/>
                </a:solidFill>
              </a:rPr>
              <a:t>YARATICILIK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302403" y="1375756"/>
            <a:ext cx="861856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/>
              <a:t>İşletmeler ajans seçerken nelere dikkat etmelidir?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532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Reklam Ajansının Seçim Süreci</a:t>
            </a:r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Ön eleme kriterleri:</a:t>
            </a:r>
          </a:p>
          <a:p>
            <a:pPr lvl="1"/>
            <a:r>
              <a:rPr lang="tr-TR" dirty="0" smtClean="0"/>
              <a:t> Ajansla ilgili </a:t>
            </a:r>
            <a:r>
              <a:rPr lang="tr-TR" b="1" dirty="0" smtClean="0"/>
              <a:t>büyüklük, tür, hizmetler, eğilim, düşünce, örgüt ve büyüme</a:t>
            </a:r>
            <a:r>
              <a:rPr lang="tr-TR" dirty="0" smtClean="0"/>
              <a:t> gibi konulara ilişkin bilgi toplanır.</a:t>
            </a:r>
          </a:p>
          <a:p>
            <a:pPr lvl="1"/>
            <a:r>
              <a:rPr lang="tr-TR" dirty="0" smtClean="0"/>
              <a:t>Eğer olumlu değerlendirme olursa ikinci aşamada daha detaylı bir şekilde incelenir.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Ayrıntılı değerlendirme kriterleri:</a:t>
            </a:r>
          </a:p>
          <a:p>
            <a:pPr lvl="1"/>
            <a:r>
              <a:rPr lang="tr-TR" b="1" dirty="0" smtClean="0"/>
              <a:t>Ajans ve işletme ilişki içerisine girer</a:t>
            </a:r>
            <a:r>
              <a:rPr lang="tr-TR" dirty="0" smtClean="0"/>
              <a:t>. Birlikte çalışıp, çalışamayacaklarını anlamaya çalışırlar.</a:t>
            </a:r>
          </a:p>
          <a:p>
            <a:pPr lvl="1"/>
            <a:r>
              <a:rPr lang="tr-TR" dirty="0" smtClean="0"/>
              <a:t>İşletme her görüştüğü ajansla ilgili anket tipi bir bilgi toplama oluşturabilir.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Son değerlendirme kriteri: </a:t>
            </a:r>
          </a:p>
          <a:p>
            <a:pPr lvl="1"/>
            <a:r>
              <a:rPr lang="tr-TR" dirty="0" smtClean="0"/>
              <a:t>Ajanslardan </a:t>
            </a:r>
            <a:r>
              <a:rPr lang="tr-TR" b="1" dirty="0" smtClean="0"/>
              <a:t>geniş kapsamlı bir sunuş istenir. </a:t>
            </a:r>
          </a:p>
          <a:p>
            <a:pPr lvl="1"/>
            <a:r>
              <a:rPr lang="tr-TR" dirty="0" smtClean="0"/>
              <a:t>İşletme ajansın yaratıcı ekip, medya alıcıları, müşteri temsilcileri ile tanışır</a:t>
            </a:r>
          </a:p>
          <a:p>
            <a:pPr lvl="1"/>
            <a:r>
              <a:rPr lang="tr-TR" dirty="0" smtClean="0"/>
              <a:t>Sunuş gerçekleşir ve elde edilen tüm bilgiler ışığında son karara varılır. </a:t>
            </a:r>
          </a:p>
        </p:txBody>
      </p:sp>
    </p:spTree>
    <p:extLst>
      <p:ext uri="{BB962C8B-B14F-4D97-AF65-F5344CB8AC3E}">
        <p14:creationId xmlns:p14="http://schemas.microsoft.com/office/powerpoint/2010/main" val="3576565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</a:t>
            </a:r>
            <a:r>
              <a:rPr lang="tr-TR" dirty="0" smtClean="0">
                <a:hlinkClick r:id="rId2"/>
              </a:rPr>
              <a:t>TviggvRGYbY</a:t>
            </a:r>
            <a:endParaRPr lang="tr-TR" dirty="0" smtClean="0"/>
          </a:p>
          <a:p>
            <a:r>
              <a:rPr lang="tr-TR" dirty="0">
                <a:hlinkClick r:id="rId3"/>
              </a:rPr>
              <a:t>http://www.dijitalajanslar.com/coca-cola-reklamlari</a:t>
            </a:r>
            <a:r>
              <a:rPr lang="tr-TR" dirty="0" smtClean="0">
                <a:hlinkClick r:id="rId3"/>
              </a:rPr>
              <a:t>/</a:t>
            </a:r>
            <a:endParaRPr lang="tr-TR" dirty="0" smtClean="0"/>
          </a:p>
          <a:p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www.campaigntr.com</a:t>
            </a:r>
            <a:r>
              <a:rPr lang="tr-TR" dirty="0"/>
              <a:t>/</a:t>
            </a:r>
            <a:r>
              <a:rPr lang="tr-TR" dirty="0" err="1"/>
              <a:t>mindshare</a:t>
            </a:r>
            <a:r>
              <a:rPr lang="tr-TR" dirty="0"/>
              <a:t>-cif-</a:t>
            </a:r>
            <a:r>
              <a:rPr lang="tr-TR" dirty="0" err="1"/>
              <a:t>kampanyasi</a:t>
            </a:r>
            <a:r>
              <a:rPr lang="tr-TR" dirty="0"/>
              <a:t>-ile-yeni-bir-hedefleme-stili/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28936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Medya Planlaması</a:t>
            </a:r>
            <a:endParaRPr lang="tr-TR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613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nedir?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günlük</a:t>
            </a:r>
            <a:r>
              <a:rPr lang="en-US" dirty="0"/>
              <a:t> </a:t>
            </a:r>
            <a:r>
              <a:rPr lang="en-US" dirty="0" err="1"/>
              <a:t>hayatımızda</a:t>
            </a:r>
            <a:r>
              <a:rPr lang="en-US" dirty="0"/>
              <a:t> </a:t>
            </a:r>
            <a:r>
              <a:rPr lang="en-US" dirty="0" err="1"/>
              <a:t>çok</a:t>
            </a:r>
            <a:r>
              <a:rPr lang="en-US" dirty="0"/>
              <a:t> </a:t>
            </a:r>
            <a:r>
              <a:rPr lang="en-US" dirty="0" err="1"/>
              <a:t>önemli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 smtClean="0"/>
              <a:t>oynamaktadır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üç</a:t>
            </a:r>
            <a:r>
              <a:rPr lang="en-US" dirty="0" smtClean="0"/>
              <a:t>̧ </a:t>
            </a:r>
            <a:r>
              <a:rPr lang="en-US" dirty="0" err="1"/>
              <a:t>önemli</a:t>
            </a:r>
            <a:r>
              <a:rPr lang="en-US" dirty="0"/>
              <a:t> </a:t>
            </a:r>
            <a:r>
              <a:rPr lang="en-US" dirty="0" err="1"/>
              <a:t>ihtiyacı</a:t>
            </a:r>
            <a:r>
              <a:rPr lang="en-US" dirty="0"/>
              <a:t> </a:t>
            </a:r>
            <a:r>
              <a:rPr lang="en-US" dirty="0" err="1"/>
              <a:t>gidermektedir</a:t>
            </a:r>
            <a:r>
              <a:rPr lang="en-US" dirty="0"/>
              <a:t>; </a:t>
            </a:r>
            <a:r>
              <a:rPr lang="en-US" b="1" dirty="0" err="1"/>
              <a:t>bilgi</a:t>
            </a:r>
            <a:r>
              <a:rPr lang="en-US" b="1" dirty="0"/>
              <a:t>, </a:t>
            </a:r>
            <a:r>
              <a:rPr lang="en-US" b="1" dirty="0" err="1"/>
              <a:t>eğlence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reklam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Medya</a:t>
            </a:r>
            <a:r>
              <a:rPr lang="en-US" dirty="0"/>
              <a:t> hem </a:t>
            </a:r>
            <a:r>
              <a:rPr lang="en-US" dirty="0" err="1"/>
              <a:t>taşıyıcı</a:t>
            </a:r>
            <a:r>
              <a:rPr lang="en-US" dirty="0"/>
              <a:t> hem de </a:t>
            </a:r>
            <a:r>
              <a:rPr lang="en-US" dirty="0" err="1"/>
              <a:t>iletici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görülmelidir</a:t>
            </a:r>
            <a:r>
              <a:rPr lang="en-US" dirty="0"/>
              <a:t>. </a:t>
            </a:r>
            <a:r>
              <a:rPr lang="en-US" dirty="0" err="1"/>
              <a:t>Medya</a:t>
            </a:r>
            <a:r>
              <a:rPr lang="en-US" dirty="0"/>
              <a:t>, </a:t>
            </a:r>
            <a:r>
              <a:rPr lang="en-US" dirty="0" err="1"/>
              <a:t>kendisini</a:t>
            </a:r>
            <a:r>
              <a:rPr lang="en-US" dirty="0"/>
              <a:t> ilk </a:t>
            </a:r>
            <a:r>
              <a:rPr lang="en-US" dirty="0" err="1"/>
              <a:t>planda</a:t>
            </a:r>
            <a:r>
              <a:rPr lang="en-US" dirty="0"/>
              <a:t> </a:t>
            </a:r>
            <a:r>
              <a:rPr lang="en-US" dirty="0" err="1"/>
              <a:t>eğlencenin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bilginin</a:t>
            </a:r>
            <a:r>
              <a:rPr lang="en-US" dirty="0"/>
              <a:t> </a:t>
            </a:r>
            <a:r>
              <a:rPr lang="en-US" dirty="0" err="1"/>
              <a:t>kalitesine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türüne</a:t>
            </a:r>
            <a:r>
              <a:rPr lang="en-US" dirty="0"/>
              <a:t> gore,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 smtClean="0"/>
              <a:t>planda</a:t>
            </a:r>
            <a:r>
              <a:rPr lang="en-US" dirty="0" smtClean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reklamların</a:t>
            </a:r>
            <a:r>
              <a:rPr lang="en-US" dirty="0"/>
              <a:t> </a:t>
            </a:r>
            <a:r>
              <a:rPr lang="en-US" dirty="0" err="1"/>
              <a:t>türüne</a:t>
            </a:r>
            <a:r>
              <a:rPr lang="en-US" dirty="0"/>
              <a:t> </a:t>
            </a:r>
            <a:r>
              <a:rPr lang="en-US" dirty="0" err="1"/>
              <a:t>göre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bireylere</a:t>
            </a:r>
            <a:r>
              <a:rPr lang="en-US" dirty="0"/>
              <a:t> </a:t>
            </a:r>
            <a:r>
              <a:rPr lang="en-US" dirty="0" err="1"/>
              <a:t>reklamları</a:t>
            </a:r>
            <a:r>
              <a:rPr lang="en-US" dirty="0"/>
              <a:t> </a:t>
            </a:r>
            <a:r>
              <a:rPr lang="en-US" dirty="0" err="1"/>
              <a:t>taşır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iletir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Dünyadaki</a:t>
            </a:r>
            <a:r>
              <a:rPr lang="en-US" dirty="0" smtClean="0"/>
              <a:t> </a:t>
            </a:r>
            <a:r>
              <a:rPr lang="en-US" dirty="0"/>
              <a:t>son </a:t>
            </a:r>
            <a:r>
              <a:rPr lang="en-US" dirty="0" err="1"/>
              <a:t>gelişmeleri</a:t>
            </a:r>
            <a:r>
              <a:rPr lang="en-US" dirty="0"/>
              <a:t> </a:t>
            </a:r>
            <a:r>
              <a:rPr lang="en-US" dirty="0" err="1"/>
              <a:t>öğrenmek</a:t>
            </a:r>
            <a:r>
              <a:rPr lang="en-US" dirty="0"/>
              <a:t> </a:t>
            </a:r>
            <a:r>
              <a:rPr lang="en-US" dirty="0" err="1"/>
              <a:t>istediğimizde</a:t>
            </a:r>
            <a:r>
              <a:rPr lang="en-US" dirty="0"/>
              <a:t> </a:t>
            </a:r>
            <a:r>
              <a:rPr lang="en-US" dirty="0" err="1"/>
              <a:t>medyaya</a:t>
            </a:r>
            <a:r>
              <a:rPr lang="en-US" dirty="0"/>
              <a:t> </a:t>
            </a:r>
            <a:r>
              <a:rPr lang="en-US" dirty="0" err="1"/>
              <a:t>başvururuz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günlük</a:t>
            </a:r>
            <a:r>
              <a:rPr lang="en-US" dirty="0"/>
              <a:t> </a:t>
            </a:r>
            <a:r>
              <a:rPr lang="en-US" dirty="0" err="1"/>
              <a:t>rutinlerimizden</a:t>
            </a:r>
            <a:r>
              <a:rPr lang="en-US" dirty="0"/>
              <a:t> </a:t>
            </a:r>
            <a:r>
              <a:rPr lang="en-US" dirty="0" err="1"/>
              <a:t>kurtulup</a:t>
            </a:r>
            <a:r>
              <a:rPr lang="en-US" dirty="0"/>
              <a:t> </a:t>
            </a:r>
            <a:r>
              <a:rPr lang="en-US" dirty="0" err="1"/>
              <a:t>günlük</a:t>
            </a:r>
            <a:r>
              <a:rPr lang="en-US" dirty="0"/>
              <a:t> </a:t>
            </a:r>
            <a:r>
              <a:rPr lang="en-US" dirty="0" err="1"/>
              <a:t>koşuşturmacalardan</a:t>
            </a:r>
            <a:r>
              <a:rPr lang="en-US" dirty="0"/>
              <a:t> </a:t>
            </a:r>
            <a:r>
              <a:rPr lang="en-US" dirty="0" err="1"/>
              <a:t>kaçmak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de </a:t>
            </a:r>
            <a:r>
              <a:rPr lang="en-US" dirty="0" err="1"/>
              <a:t>yine</a:t>
            </a:r>
            <a:r>
              <a:rPr lang="en-US" dirty="0"/>
              <a:t> </a:t>
            </a:r>
            <a:r>
              <a:rPr lang="en-US" dirty="0" err="1"/>
              <a:t>medyaya</a:t>
            </a:r>
            <a:r>
              <a:rPr lang="en-US" dirty="0"/>
              <a:t> </a:t>
            </a:r>
            <a:r>
              <a:rPr lang="en-US" dirty="0" err="1"/>
              <a:t>başvururuz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56906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planlaması nedir?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/>
              <a:t>B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/>
              <a:t>markanın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hizmetin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tüketicisine</a:t>
            </a:r>
            <a:r>
              <a:rPr lang="en-US" dirty="0"/>
              <a:t> </a:t>
            </a:r>
            <a:r>
              <a:rPr lang="en-US" dirty="0" err="1"/>
              <a:t>reklamı</a:t>
            </a:r>
            <a:r>
              <a:rPr lang="en-US" dirty="0"/>
              <a:t> </a:t>
            </a:r>
            <a:r>
              <a:rPr lang="en-US" dirty="0" err="1"/>
              <a:t>ulaştırmanın</a:t>
            </a:r>
            <a:r>
              <a:rPr lang="en-US" dirty="0"/>
              <a:t> en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yolu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</a:t>
            </a:r>
            <a:r>
              <a:rPr lang="en-US" dirty="0" smtClean="0"/>
              <a:t>” </a:t>
            </a:r>
            <a:r>
              <a:rPr lang="en-US" dirty="0" err="1" smtClean="0"/>
              <a:t>sorusuna</a:t>
            </a:r>
            <a:r>
              <a:rPr lang="en-US" dirty="0" smtClean="0"/>
              <a:t> </a:t>
            </a:r>
            <a:r>
              <a:rPr lang="en-US" dirty="0" err="1"/>
              <a:t>cevap</a:t>
            </a:r>
            <a:r>
              <a:rPr lang="en-US" dirty="0"/>
              <a:t> </a:t>
            </a:r>
            <a:r>
              <a:rPr lang="en-US" dirty="0" err="1"/>
              <a:t>verecek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dizi</a:t>
            </a:r>
            <a:r>
              <a:rPr lang="en-US" dirty="0"/>
              <a:t> </a:t>
            </a:r>
            <a:r>
              <a:rPr lang="en-US" dirty="0" err="1"/>
              <a:t>kararın</a:t>
            </a:r>
            <a:r>
              <a:rPr lang="en-US" dirty="0"/>
              <a:t> </a:t>
            </a:r>
            <a:r>
              <a:rPr lang="en-US" dirty="0" err="1"/>
              <a:t>alınma</a:t>
            </a:r>
            <a:r>
              <a:rPr lang="en-US" dirty="0"/>
              <a:t> </a:t>
            </a:r>
            <a:r>
              <a:rPr lang="en-US" dirty="0" err="1"/>
              <a:t>sürecidir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‘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/>
              <a:t>zamanının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yerinin</a:t>
            </a:r>
            <a:r>
              <a:rPr lang="en-US" dirty="0"/>
              <a:t> </a:t>
            </a:r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pazarlama</a:t>
            </a:r>
            <a:r>
              <a:rPr lang="en-US" dirty="0"/>
              <a:t> </a:t>
            </a:r>
            <a:r>
              <a:rPr lang="en-US" dirty="0" err="1"/>
              <a:t>hedeflerine</a:t>
            </a:r>
            <a:r>
              <a:rPr lang="en-US" dirty="0"/>
              <a:t> </a:t>
            </a:r>
            <a:r>
              <a:rPr lang="en-US" dirty="0" err="1"/>
              <a:t>ulaşılmasındaki</a:t>
            </a:r>
            <a:r>
              <a:rPr lang="en-US" dirty="0"/>
              <a:t> </a:t>
            </a:r>
            <a:r>
              <a:rPr lang="en-US" dirty="0" err="1"/>
              <a:t>etkisini</a:t>
            </a:r>
            <a:r>
              <a:rPr lang="en-US" dirty="0"/>
              <a:t> </a:t>
            </a:r>
            <a:r>
              <a:rPr lang="en-US" dirty="0" err="1"/>
              <a:t>belirleyerek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zamanı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ayarlama</a:t>
            </a:r>
            <a:r>
              <a:rPr lang="en-US" dirty="0"/>
              <a:t> </a:t>
            </a:r>
            <a:r>
              <a:rPr lang="en-US" dirty="0" err="1" smtClean="0"/>
              <a:t>sürecidir</a:t>
            </a:r>
            <a:r>
              <a:rPr lang="en-US" dirty="0" smtClean="0"/>
              <a:t>’.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‘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mesajı</a:t>
            </a:r>
            <a:r>
              <a:rPr lang="en-US" dirty="0" smtClean="0"/>
              <a:t>, 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, en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tüketiciye</a:t>
            </a:r>
            <a:r>
              <a:rPr lang="en-US" dirty="0" smtClean="0"/>
              <a:t> en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bütçeyle</a:t>
            </a:r>
            <a:r>
              <a:rPr lang="en-US" dirty="0" smtClean="0"/>
              <a:t> </a:t>
            </a:r>
            <a:r>
              <a:rPr lang="en-US" dirty="0" err="1" smtClean="0"/>
              <a:t>ulaştırmanın</a:t>
            </a:r>
            <a:r>
              <a:rPr lang="en-US" dirty="0" smtClean="0"/>
              <a:t> </a:t>
            </a:r>
            <a:r>
              <a:rPr lang="en-US" dirty="0" err="1" smtClean="0"/>
              <a:t>yoludur</a:t>
            </a:r>
            <a:r>
              <a:rPr lang="en-US" dirty="0" smtClean="0"/>
              <a:t>.’</a:t>
            </a:r>
            <a:endParaRPr lang="en-US" dirty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03976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planlaması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Bir</a:t>
            </a:r>
            <a:r>
              <a:rPr lang="en-US" i="1" dirty="0"/>
              <a:t> </a:t>
            </a:r>
            <a:r>
              <a:rPr lang="en-US" i="1" dirty="0" err="1"/>
              <a:t>medya</a:t>
            </a:r>
            <a:r>
              <a:rPr lang="en-US" i="1" dirty="0"/>
              <a:t> </a:t>
            </a:r>
            <a:r>
              <a:rPr lang="en-US" i="1" dirty="0" err="1"/>
              <a:t>planlamacı</a:t>
            </a:r>
            <a:r>
              <a:rPr lang="en-US" i="1" dirty="0"/>
              <a:t> </a:t>
            </a:r>
            <a:r>
              <a:rPr lang="en-US" i="1" dirty="0" err="1"/>
              <a:t>şu</a:t>
            </a:r>
            <a:r>
              <a:rPr lang="en-US" i="1" dirty="0"/>
              <a:t> </a:t>
            </a:r>
            <a:r>
              <a:rPr lang="en-US" i="1" dirty="0" err="1"/>
              <a:t>sorulara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benzerlerine</a:t>
            </a:r>
            <a:r>
              <a:rPr lang="en-US" i="1" dirty="0"/>
              <a:t> </a:t>
            </a:r>
            <a:r>
              <a:rPr lang="en-US" i="1" dirty="0" err="1"/>
              <a:t>cevap</a:t>
            </a:r>
            <a:r>
              <a:rPr lang="en-US" i="1" dirty="0"/>
              <a:t> </a:t>
            </a:r>
            <a:r>
              <a:rPr lang="en-US" i="1" dirty="0" err="1"/>
              <a:t>aramalıdır</a:t>
            </a:r>
            <a:r>
              <a:rPr lang="en-US" i="1" dirty="0"/>
              <a:t>: </a:t>
            </a:r>
          </a:p>
          <a:p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edebilmek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b="1" dirty="0" err="1"/>
              <a:t>hedef</a:t>
            </a:r>
            <a:r>
              <a:rPr lang="en-US" b="1" dirty="0"/>
              <a:t> </a:t>
            </a:r>
            <a:r>
              <a:rPr lang="en-US" b="1" dirty="0" err="1" smtClean="0"/>
              <a:t>kitlenin</a:t>
            </a:r>
            <a:r>
              <a:rPr lang="en-US" b="1" dirty="0" smtClean="0"/>
              <a:t> </a:t>
            </a:r>
            <a:r>
              <a:rPr lang="en-US" b="1" dirty="0"/>
              <a:t>ne </a:t>
            </a:r>
            <a:r>
              <a:rPr lang="en-US" b="1" dirty="0" err="1"/>
              <a:t>kadarına</a:t>
            </a:r>
            <a:r>
              <a:rPr lang="en-US" b="1" dirty="0"/>
              <a:t> </a:t>
            </a:r>
            <a:r>
              <a:rPr lang="en-US" b="1" dirty="0" err="1"/>
              <a:t>ulaşılması</a:t>
            </a:r>
            <a:r>
              <a:rPr lang="en-US" b="1" dirty="0"/>
              <a:t> </a:t>
            </a:r>
            <a:r>
              <a:rPr lang="en-US" dirty="0" err="1"/>
              <a:t>gerekmektedir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Reklamlar</a:t>
            </a:r>
            <a:r>
              <a:rPr lang="en-US" dirty="0" smtClean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ortamlara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b="1" dirty="0" err="1"/>
              <a:t>medya</a:t>
            </a:r>
            <a:r>
              <a:rPr lang="en-US" b="1" dirty="0"/>
              <a:t> </a:t>
            </a:r>
            <a:r>
              <a:rPr lang="en-US" b="1" dirty="0" err="1"/>
              <a:t>araçlarına</a:t>
            </a:r>
            <a:r>
              <a:rPr lang="en-US" b="1" dirty="0"/>
              <a:t> </a:t>
            </a:r>
            <a:r>
              <a:rPr lang="en-US" dirty="0" err="1"/>
              <a:t>yerleştirilmelidir</a:t>
            </a:r>
            <a:r>
              <a:rPr lang="en-US" dirty="0"/>
              <a:t>? </a:t>
            </a:r>
            <a:endParaRPr lang="en-US" dirty="0" smtClean="0"/>
          </a:p>
          <a:p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reklamı</a:t>
            </a:r>
            <a:r>
              <a:rPr lang="en-US" dirty="0"/>
              <a:t> </a:t>
            </a:r>
            <a:r>
              <a:rPr lang="en-US" b="1" dirty="0" err="1"/>
              <a:t>kac</a:t>
            </a:r>
            <a:r>
              <a:rPr lang="en-US" b="1" dirty="0"/>
              <a:t>̧ </a:t>
            </a:r>
            <a:r>
              <a:rPr lang="en-US" b="1" dirty="0" err="1"/>
              <a:t>kez</a:t>
            </a:r>
            <a:r>
              <a:rPr lang="en-US" b="1" dirty="0"/>
              <a:t> </a:t>
            </a:r>
            <a:r>
              <a:rPr lang="en-US" b="1" dirty="0" err="1"/>
              <a:t>görmelidir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b="1" dirty="0" err="1"/>
              <a:t>hangi</a:t>
            </a:r>
            <a:r>
              <a:rPr lang="en-US" b="1" dirty="0"/>
              <a:t> </a:t>
            </a:r>
            <a:r>
              <a:rPr lang="en-US" b="1" dirty="0" err="1"/>
              <a:t>günlerde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zamanlarda</a:t>
            </a:r>
            <a:r>
              <a:rPr lang="en-US" b="1" dirty="0"/>
              <a:t> </a:t>
            </a:r>
            <a:r>
              <a:rPr lang="en-US" dirty="0" err="1"/>
              <a:t>gösterilmelidir</a:t>
            </a:r>
            <a:r>
              <a:rPr lang="en-US" dirty="0"/>
              <a:t>? </a:t>
            </a:r>
          </a:p>
          <a:p>
            <a:r>
              <a:rPr lang="en-US" dirty="0"/>
              <a:t>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ortama</a:t>
            </a:r>
            <a:r>
              <a:rPr lang="en-US" dirty="0"/>
              <a:t> ne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b="1" dirty="0" err="1"/>
              <a:t>bütçe</a:t>
            </a:r>
            <a:r>
              <a:rPr lang="en-US" b="1" dirty="0"/>
              <a:t> </a:t>
            </a:r>
            <a:r>
              <a:rPr lang="en-US" dirty="0" err="1"/>
              <a:t>ayrılmalıdır</a:t>
            </a:r>
            <a:r>
              <a:rPr lang="en-US" dirty="0"/>
              <a:t>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9933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Planlamasının Özellikleri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Marka, hacim Pazar payı gibi daha ölçülebilir miktarları anlamak kadar, markanın tüketicinin gözündeki kimliğini anlamakla başlar.</a:t>
            </a:r>
          </a:p>
          <a:p>
            <a:r>
              <a:rPr lang="tr-TR" dirty="0" smtClean="0"/>
              <a:t>İlk adımı markanın durumunun tam olarak bilinmesidir:</a:t>
            </a:r>
          </a:p>
          <a:p>
            <a:pPr lvl="1" algn="ctr"/>
            <a:r>
              <a:rPr lang="tr-TR" dirty="0" smtClean="0"/>
              <a:t>Ürünler ne için satın alınıyor?</a:t>
            </a:r>
          </a:p>
          <a:p>
            <a:pPr lvl="1" algn="ctr"/>
            <a:r>
              <a:rPr lang="tr-TR" dirty="0" smtClean="0"/>
              <a:t>Bazı markalar neden tercih ediliyor?</a:t>
            </a:r>
          </a:p>
          <a:p>
            <a:pPr lvl="1" algn="ctr"/>
            <a:r>
              <a:rPr lang="tr-TR" dirty="0" smtClean="0"/>
              <a:t>Müşteriler bir malı alırken hangi karar aşamalarından geçiyor?</a:t>
            </a:r>
          </a:p>
          <a:p>
            <a:pPr lvl="1" algn="ctr"/>
            <a:r>
              <a:rPr lang="tr-TR" dirty="0" smtClean="0"/>
              <a:t>Müşterinin satın alma eğilimi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0077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planlaması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 planlamasının amacı: sistemli bir medya analizi ve medya planlaması çerçevesinde, </a:t>
            </a:r>
            <a:r>
              <a:rPr lang="tr-TR" b="1" dirty="0" smtClean="0"/>
              <a:t>reklam mesajının istenilen hedef kitleye mümkün olduğunca etkin bir şekilde ulaşmasını</a:t>
            </a:r>
            <a:r>
              <a:rPr lang="tr-TR" dirty="0" smtClean="0"/>
              <a:t> sağlamaktır.</a:t>
            </a:r>
          </a:p>
          <a:p>
            <a:pPr lvl="1">
              <a:lnSpc>
                <a:spcPct val="120000"/>
              </a:lnSpc>
            </a:pPr>
            <a:r>
              <a:rPr lang="tr-TR" b="1" dirty="0" smtClean="0"/>
              <a:t>Ancak, </a:t>
            </a:r>
            <a:r>
              <a:rPr lang="tr-TR" i="1" dirty="0" smtClean="0"/>
              <a:t>reklam mesajı ne kadar yaratıcı olursa olsun, hedef kitleye ulaşmamızı sağlayacak olan medya aracını yanlış seçersek, belki mesajımızın duyulması sağlanır, fakat </a:t>
            </a:r>
            <a:r>
              <a:rPr lang="tr-TR" b="1" i="1" dirty="0" smtClean="0"/>
              <a:t>istenilen geri dönüş alınamaz.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37300184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planlaması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planlama</a:t>
            </a:r>
            <a:r>
              <a:rPr lang="en-US" dirty="0"/>
              <a:t> </a:t>
            </a:r>
            <a:r>
              <a:rPr lang="en-US" dirty="0" err="1"/>
              <a:t>sürecinde</a:t>
            </a:r>
            <a:r>
              <a:rPr lang="en-US" dirty="0"/>
              <a:t> ilk </a:t>
            </a:r>
            <a:r>
              <a:rPr lang="en-US" dirty="0" err="1" smtClean="0"/>
              <a:t>aşama</a:t>
            </a:r>
            <a:r>
              <a:rPr lang="en-US" dirty="0" smtClean="0"/>
              <a:t> </a:t>
            </a:r>
            <a:r>
              <a:rPr lang="en-US" b="1" dirty="0" err="1"/>
              <a:t>medya</a:t>
            </a:r>
            <a:r>
              <a:rPr lang="en-US" b="1" dirty="0"/>
              <a:t> </a:t>
            </a:r>
            <a:r>
              <a:rPr lang="en-US" b="1" dirty="0" err="1"/>
              <a:t>hedefleridir</a:t>
            </a:r>
            <a:r>
              <a:rPr lang="en-US" b="1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Bunlar</a:t>
            </a:r>
            <a:r>
              <a:rPr lang="en-US" dirty="0"/>
              <a:t>, </a:t>
            </a:r>
            <a:r>
              <a:rPr lang="en-US" dirty="0" err="1"/>
              <a:t>pazarlama</a:t>
            </a:r>
            <a:r>
              <a:rPr lang="en-US" dirty="0"/>
              <a:t> </a:t>
            </a:r>
            <a:r>
              <a:rPr lang="en-US" dirty="0" err="1"/>
              <a:t>hedeflerine</a:t>
            </a:r>
            <a:r>
              <a:rPr lang="en-US" dirty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planlamacının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 smtClean="0"/>
              <a:t>olacağına</a:t>
            </a:r>
            <a:r>
              <a:rPr lang="en-US" dirty="0" smtClean="0"/>
              <a:t> </a:t>
            </a:r>
            <a:r>
              <a:rPr lang="en-US" dirty="0"/>
              <a:t>en </a:t>
            </a:r>
            <a:r>
              <a:rPr lang="en-US" dirty="0" err="1"/>
              <a:t>çok</a:t>
            </a:r>
            <a:r>
              <a:rPr lang="en-US" dirty="0"/>
              <a:t> </a:t>
            </a:r>
            <a:r>
              <a:rPr lang="en-US" dirty="0" err="1" smtClean="0"/>
              <a:t>inandığı</a:t>
            </a:r>
            <a:r>
              <a:rPr lang="en-US" dirty="0" smtClean="0"/>
              <a:t> </a:t>
            </a:r>
            <a:r>
              <a:rPr lang="en-US" dirty="0" err="1"/>
              <a:t>amaçlardır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 smtClean="0"/>
              <a:t>Bunlar</a:t>
            </a:r>
            <a:r>
              <a:rPr lang="en-US" dirty="0"/>
              <a:t>, </a:t>
            </a:r>
            <a:r>
              <a:rPr lang="en-US" b="1" dirty="0" err="1"/>
              <a:t>hangi</a:t>
            </a:r>
            <a:r>
              <a:rPr lang="en-US" b="1" dirty="0"/>
              <a:t> </a:t>
            </a:r>
            <a:r>
              <a:rPr lang="en-US" b="1" dirty="0" err="1"/>
              <a:t>hedef</a:t>
            </a:r>
            <a:r>
              <a:rPr lang="en-US" b="1" dirty="0"/>
              <a:t> </a:t>
            </a:r>
            <a:r>
              <a:rPr lang="en-US" b="1" dirty="0" err="1"/>
              <a:t>pazarların</a:t>
            </a:r>
            <a:r>
              <a:rPr lang="en-US" b="1" dirty="0"/>
              <a:t> en </a:t>
            </a:r>
            <a:r>
              <a:rPr lang="en-US" b="1" dirty="0" err="1"/>
              <a:t>önemli</a:t>
            </a:r>
            <a:r>
              <a:rPr lang="en-US" b="1" dirty="0"/>
              <a:t> </a:t>
            </a:r>
            <a:r>
              <a:rPr lang="en-US" b="1" dirty="0" err="1" smtClean="0"/>
              <a:t>olduğunun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b="1" dirty="0" err="1"/>
              <a:t>hedeflerden</a:t>
            </a:r>
            <a:r>
              <a:rPr lang="en-US" b="1" dirty="0"/>
              <a:t> </a:t>
            </a:r>
            <a:r>
              <a:rPr lang="en-US" b="1" dirty="0" err="1"/>
              <a:t>kaçına</a:t>
            </a:r>
            <a:r>
              <a:rPr lang="en-US" b="1" dirty="0"/>
              <a:t> </a:t>
            </a:r>
            <a:r>
              <a:rPr lang="en-US" b="1" dirty="0" err="1" smtClean="0"/>
              <a:t>ulaşılması</a:t>
            </a:r>
            <a:r>
              <a:rPr lang="en-US" b="1" dirty="0" smtClean="0"/>
              <a:t> </a:t>
            </a:r>
            <a:r>
              <a:rPr lang="en-US" b="1" dirty="0" err="1" smtClean="0"/>
              <a:t>gerektiğinin</a:t>
            </a:r>
            <a:r>
              <a:rPr lang="en-US" b="1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reklamın</a:t>
            </a:r>
            <a:r>
              <a:rPr lang="en-US" b="1" dirty="0"/>
              <a:t> </a:t>
            </a:r>
            <a:r>
              <a:rPr lang="en-US" b="1" dirty="0" err="1"/>
              <a:t>nerede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hangi</a:t>
            </a:r>
            <a:r>
              <a:rPr lang="en-US" b="1" dirty="0"/>
              <a:t> </a:t>
            </a:r>
            <a:r>
              <a:rPr lang="en-US" b="1" dirty="0" err="1"/>
              <a:t>zamanlarda</a:t>
            </a:r>
            <a:r>
              <a:rPr lang="en-US" b="1" dirty="0"/>
              <a:t> </a:t>
            </a:r>
            <a:r>
              <a:rPr lang="en-US" b="1" dirty="0" err="1" smtClean="0"/>
              <a:t>yoğunlaşması</a:t>
            </a:r>
            <a:r>
              <a:rPr lang="en-US" b="1" dirty="0" smtClean="0"/>
              <a:t> </a:t>
            </a:r>
            <a:r>
              <a:rPr lang="en-US" b="1" dirty="0" err="1" smtClean="0"/>
              <a:t>gerektiğinin</a:t>
            </a:r>
            <a:r>
              <a:rPr lang="en-US" b="1" dirty="0" smtClean="0"/>
              <a:t> </a:t>
            </a:r>
            <a:r>
              <a:rPr lang="en-US" b="1" dirty="0" err="1"/>
              <a:t>belirlenmesini</a:t>
            </a:r>
            <a:r>
              <a:rPr lang="en-US" b="1" dirty="0"/>
              <a:t> </a:t>
            </a:r>
            <a:r>
              <a:rPr lang="en-US" dirty="0" err="1"/>
              <a:t>içermektedir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94310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planlamasının değişkenleri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Erişim :</a:t>
            </a:r>
            <a:r>
              <a:rPr lang="tr-TR" dirty="0" smtClean="0"/>
              <a:t> Belirli bir kitle iletişim aracı yoluyla belirlenen </a:t>
            </a:r>
            <a:r>
              <a:rPr lang="tr-TR" b="1" dirty="0" smtClean="0"/>
              <a:t>hedef kitleye ulaşma</a:t>
            </a:r>
            <a:endParaRPr lang="tr-TR" b="1" u="sng" dirty="0" smtClean="0"/>
          </a:p>
          <a:p>
            <a:r>
              <a:rPr lang="tr-TR" b="1" u="sng" dirty="0" smtClean="0"/>
              <a:t>İletişim ritmi: </a:t>
            </a:r>
            <a:r>
              <a:rPr lang="tr-TR" dirty="0" smtClean="0"/>
              <a:t>reklamın ve ya kampanyanın iletişim araçlarında yer alış </a:t>
            </a:r>
            <a:r>
              <a:rPr lang="tr-TR" b="1" dirty="0" smtClean="0"/>
              <a:t>sıklığı</a:t>
            </a:r>
            <a:endParaRPr lang="tr-TR" b="1" u="sng" dirty="0" smtClean="0"/>
          </a:p>
          <a:p>
            <a:r>
              <a:rPr lang="tr-TR" b="1" u="sng" dirty="0" smtClean="0"/>
              <a:t>Yıl içerisindeki reklam dizininin sayısı</a:t>
            </a:r>
          </a:p>
          <a:p>
            <a:endParaRPr lang="tr-TR" b="1" u="sng" dirty="0"/>
          </a:p>
          <a:p>
            <a:pPr marL="0" indent="0">
              <a:buNone/>
            </a:pPr>
            <a:r>
              <a:rPr lang="tr-TR" dirty="0" smtClean="0"/>
              <a:t>Bu  3 değişken medya bütçesiyle sınırlıdır.</a:t>
            </a:r>
          </a:p>
          <a:p>
            <a:pPr marL="0" indent="0">
              <a:buNone/>
            </a:pPr>
            <a:r>
              <a:rPr lang="tr-TR" dirty="0" smtClean="0"/>
              <a:t>Erişim ve sıklık arasındaki ilişki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19716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Medyalarda yer ve zaman satın alma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Kitap sayfa 111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3754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planı örneği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Kitap sayfa 114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>
                <a:hlinkClick r:id="rId2"/>
              </a:rPr>
              <a:t>http://homes.ieu.edu.tr/~smisci/PRA%20301/</a:t>
            </a:r>
            <a:r>
              <a:rPr lang="tr-TR" dirty="0" smtClean="0">
                <a:hlinkClick r:id="rId2"/>
              </a:rPr>
              <a:t>AO_MedyaPlanlama_Kaynak.pdf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www.campaigntr.com</a:t>
            </a:r>
            <a:r>
              <a:rPr lang="tr-TR" dirty="0"/>
              <a:t>/</a:t>
            </a:r>
            <a:r>
              <a:rPr lang="tr-TR" dirty="0" err="1"/>
              <a:t>turkiyenin</a:t>
            </a:r>
            <a:r>
              <a:rPr lang="tr-TR" dirty="0"/>
              <a:t>-dijital-hava-yolu-</a:t>
            </a:r>
            <a:r>
              <a:rPr lang="tr-TR" dirty="0" err="1"/>
              <a:t>pegasus</a:t>
            </a:r>
            <a:r>
              <a:rPr lang="tr-TR"/>
              <a:t>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0693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810"/>
            <a:ext cx="8229600" cy="990600"/>
          </a:xfrm>
        </p:spPr>
        <p:txBody>
          <a:bodyPr/>
          <a:lstStyle/>
          <a:p>
            <a:r>
              <a:rPr lang="tr-TR" dirty="0" smtClean="0"/>
              <a:t>Medya Planını Etkileyen Değişkenler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43" y="1436229"/>
            <a:ext cx="8754652" cy="530649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Pazarlama karmasının unsurları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Ürün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Dağıtım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Fiyatlandırma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Tutundurma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Yan faktörler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Yaratım Stratejisi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Mevsimsellik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Dış faktörler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Şirketin imajı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Rakiplerin politikaları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Bütçe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dirty="0" smtClean="0"/>
              <a:t>Yasal kısıtlamalar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Medya özelliklerine ilişkin faktörler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Ekonomik koşullar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66155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Planını Etkileyen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dirty="0"/>
              <a:t>Pazarlama karmasının unsurları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u="sng" dirty="0" smtClean="0">
                <a:solidFill>
                  <a:srgbClr val="FF0000"/>
                </a:solidFill>
              </a:rPr>
              <a:t>Ürün: </a:t>
            </a:r>
            <a:r>
              <a:rPr lang="tr-TR" u="sng" dirty="0" smtClean="0"/>
              <a:t>Ürünün özellikleri, ürün yaşam eğrisinin hangi aşamasında olduğu medya planına etki eder. </a:t>
            </a:r>
          </a:p>
          <a:p>
            <a:pPr lvl="1"/>
            <a:r>
              <a:rPr lang="tr-TR" u="sng" dirty="0" err="1" smtClean="0">
                <a:solidFill>
                  <a:srgbClr val="FF0000"/>
                </a:solidFill>
              </a:rPr>
              <a:t>Örn</a:t>
            </a:r>
            <a:r>
              <a:rPr lang="tr-TR" u="sng" dirty="0" smtClean="0">
                <a:solidFill>
                  <a:srgbClr val="FF0000"/>
                </a:solidFill>
              </a:rPr>
              <a:t>. </a:t>
            </a:r>
            <a:r>
              <a:rPr lang="tr-TR" dirty="0" smtClean="0">
                <a:solidFill>
                  <a:srgbClr val="292934"/>
                </a:solidFill>
              </a:rPr>
              <a:t>Ürün yaşam eğrisinin </a:t>
            </a:r>
            <a:r>
              <a:rPr lang="tr-TR" b="1" dirty="0" smtClean="0">
                <a:solidFill>
                  <a:srgbClr val="292934"/>
                </a:solidFill>
              </a:rPr>
              <a:t>başında ise yani piyasada yeni ise</a:t>
            </a:r>
            <a:r>
              <a:rPr lang="tr-TR" dirty="0" smtClean="0">
                <a:solidFill>
                  <a:srgbClr val="292934"/>
                </a:solidFill>
              </a:rPr>
              <a:t>, medyada daha fazla gözükerek tüketici tarafından bilinirlik sağlamaya çalışır. </a:t>
            </a:r>
          </a:p>
          <a:p>
            <a:pPr lvl="1"/>
            <a:r>
              <a:rPr lang="tr-TR" b="1" dirty="0" smtClean="0">
                <a:solidFill>
                  <a:srgbClr val="292934"/>
                </a:solidFill>
              </a:rPr>
              <a:t>Ürün olgunluk ve düşüş döneminde ise</a:t>
            </a:r>
            <a:r>
              <a:rPr lang="tr-TR" dirty="0" smtClean="0">
                <a:solidFill>
                  <a:srgbClr val="292934"/>
                </a:solidFill>
              </a:rPr>
              <a:t>, hatırlatıcı reklamlar yapılır ve fiyat, ambalaj, kalite de değişiklikler yapılarak reklamla duyurulmaya çalışılır.</a:t>
            </a:r>
            <a:endParaRPr lang="tr-TR" dirty="0">
              <a:solidFill>
                <a:srgbClr val="292934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8622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Planını Etkileyen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dirty="0"/>
              <a:t>Pazarlama karmasının </a:t>
            </a:r>
            <a:r>
              <a:rPr lang="tr-TR" b="1" dirty="0" smtClean="0"/>
              <a:t>unsurları</a:t>
            </a:r>
          </a:p>
          <a:p>
            <a:pPr marL="731520" lvl="1" indent="-457200">
              <a:buFont typeface="+mj-lt"/>
              <a:buAutoNum type="arabicPeriod" startAt="2"/>
            </a:pPr>
            <a:r>
              <a:rPr lang="tr-TR" sz="2200" b="1" u="sng" dirty="0" smtClean="0">
                <a:solidFill>
                  <a:srgbClr val="FF0000"/>
                </a:solidFill>
              </a:rPr>
              <a:t>Dağıtım: </a:t>
            </a:r>
            <a:r>
              <a:rPr lang="tr-TR" sz="2200" dirty="0" smtClean="0"/>
              <a:t>Ürünü tüketiciye ulaştırır. Tüketici istediği zaman ürünü satış noktasında bulabilmelidir. </a:t>
            </a:r>
          </a:p>
          <a:p>
            <a:pPr lvl="1"/>
            <a:r>
              <a:rPr lang="tr-TR" sz="2200" dirty="0" smtClean="0">
                <a:solidFill>
                  <a:srgbClr val="292934"/>
                </a:solidFill>
              </a:rPr>
              <a:t>Ürünün reklamının yapılması demek satış noktalarında alıma hazır halde bulunması demektir. </a:t>
            </a:r>
          </a:p>
          <a:p>
            <a:pPr lvl="1"/>
            <a:r>
              <a:rPr lang="tr-TR" sz="2200" b="1" dirty="0" smtClean="0">
                <a:solidFill>
                  <a:srgbClr val="292934"/>
                </a:solidFill>
              </a:rPr>
              <a:t>Reklamı yapılan ürünün, dağıtımı gecikmemelidir. Aksi takdirde işletme imajı zedelenir.</a:t>
            </a:r>
            <a:endParaRPr lang="tr-TR" sz="2200" b="1" dirty="0">
              <a:solidFill>
                <a:srgbClr val="292934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22076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Planını Etkileyen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dirty="0"/>
              <a:t>Pazarlama karmasının </a:t>
            </a:r>
            <a:r>
              <a:rPr lang="tr-TR" b="1" dirty="0" smtClean="0"/>
              <a:t>unsurları</a:t>
            </a:r>
          </a:p>
          <a:p>
            <a:pPr marL="731520" lvl="1" indent="-457200">
              <a:buFont typeface="+mj-lt"/>
              <a:buAutoNum type="arabicPeriod" startAt="3"/>
            </a:pPr>
            <a:r>
              <a:rPr lang="tr-TR" sz="2200" b="1" u="sng" dirty="0" smtClean="0">
                <a:solidFill>
                  <a:srgbClr val="FF0000"/>
                </a:solidFill>
              </a:rPr>
              <a:t>Fiyatlandırma: </a:t>
            </a:r>
            <a:r>
              <a:rPr lang="tr-TR" sz="2200" u="sng" dirty="0" smtClean="0"/>
              <a:t>Fiyat direkt medya planını etkiler</a:t>
            </a:r>
            <a:r>
              <a:rPr lang="tr-TR" sz="2200" dirty="0" smtClean="0"/>
              <a:t>. </a:t>
            </a:r>
          </a:p>
          <a:p>
            <a:pPr lvl="1"/>
            <a:r>
              <a:rPr lang="tr-TR" sz="2200" dirty="0" smtClean="0"/>
              <a:t>Ürünün fiyatı ve talebi arasında pozitif yönlü bir ilişki, reklamda kullanılan mesajları ve medya planını etkiler. </a:t>
            </a:r>
          </a:p>
          <a:p>
            <a:pPr marL="731520" lvl="1" indent="-457200">
              <a:buFont typeface="+mj-lt"/>
              <a:buAutoNum type="arabicPeriod" startAt="4"/>
            </a:pPr>
            <a:r>
              <a:rPr lang="tr-TR" sz="2200" b="1" u="sng" dirty="0" smtClean="0">
                <a:solidFill>
                  <a:srgbClr val="FF0000"/>
                </a:solidFill>
              </a:rPr>
              <a:t>Tutundurma:</a:t>
            </a:r>
            <a:r>
              <a:rPr lang="tr-TR" sz="2200" dirty="0">
                <a:solidFill>
                  <a:srgbClr val="292934"/>
                </a:solidFill>
              </a:rPr>
              <a:t> </a:t>
            </a:r>
            <a:r>
              <a:rPr lang="tr-TR" sz="2200" u="sng" dirty="0" smtClean="0">
                <a:solidFill>
                  <a:srgbClr val="292934"/>
                </a:solidFill>
              </a:rPr>
              <a:t>Uygulanacak itme ve ya çekme stratejileri medya planını etkiler. </a:t>
            </a:r>
          </a:p>
          <a:p>
            <a:pPr lvl="1"/>
            <a:r>
              <a:rPr lang="tr-TR" b="1" dirty="0" smtClean="0">
                <a:solidFill>
                  <a:srgbClr val="292934"/>
                </a:solidFill>
              </a:rPr>
              <a:t>İtme stratejisinde </a:t>
            </a:r>
            <a:r>
              <a:rPr lang="tr-TR" dirty="0" smtClean="0">
                <a:solidFill>
                  <a:srgbClr val="292934"/>
                </a:solidFill>
              </a:rPr>
              <a:t>dağıtım kanalındaki aracılara karşı tutundurma faaliyetleri yapılır ve </a:t>
            </a:r>
            <a:r>
              <a:rPr lang="tr-TR" b="1" dirty="0" smtClean="0">
                <a:solidFill>
                  <a:srgbClr val="292934"/>
                </a:solidFill>
              </a:rPr>
              <a:t>aracılara yönelik medya seçimi ön plana çıkar</a:t>
            </a:r>
            <a:r>
              <a:rPr lang="tr-TR" dirty="0" smtClean="0">
                <a:solidFill>
                  <a:srgbClr val="292934"/>
                </a:solidFill>
              </a:rPr>
              <a:t>.</a:t>
            </a:r>
          </a:p>
          <a:p>
            <a:pPr lvl="1"/>
            <a:r>
              <a:rPr lang="tr-TR" b="1" dirty="0" smtClean="0">
                <a:solidFill>
                  <a:srgbClr val="292934"/>
                </a:solidFill>
              </a:rPr>
              <a:t>Çekme stratejisinde </a:t>
            </a:r>
            <a:r>
              <a:rPr lang="tr-TR" dirty="0" smtClean="0">
                <a:solidFill>
                  <a:srgbClr val="292934"/>
                </a:solidFill>
              </a:rPr>
              <a:t>ise tutundurma faaliyetleri doğrudan son kullanıcıya yöneliktir ve </a:t>
            </a:r>
            <a:r>
              <a:rPr lang="tr-TR" b="1" dirty="0" smtClean="0">
                <a:solidFill>
                  <a:srgbClr val="292934"/>
                </a:solidFill>
              </a:rPr>
              <a:t>tüketicilere yönelik medya kullanımı önemlidir. 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970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Planını Etkileyen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tr-TR" b="1" dirty="0" smtClean="0"/>
              <a:t>Yan Faktörler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sz="2200" u="sng" dirty="0" smtClean="0">
                <a:solidFill>
                  <a:srgbClr val="FF0000"/>
                </a:solidFill>
              </a:rPr>
              <a:t>Yaratım Stratejisi: </a:t>
            </a:r>
            <a:r>
              <a:rPr lang="tr-TR" sz="2200" dirty="0" smtClean="0"/>
              <a:t>Eğer reklam </a:t>
            </a:r>
            <a:r>
              <a:rPr lang="tr-TR" sz="2200" u="sng" dirty="0" err="1" smtClean="0"/>
              <a:t>tv</a:t>
            </a:r>
            <a:r>
              <a:rPr lang="tr-TR" sz="2200" u="sng" dirty="0" smtClean="0"/>
              <a:t> ve sinema gibi görsel ve işitsel özelliği olan medyalarda yayınlanacaksa yaratıcılık ön plandadır</a:t>
            </a:r>
            <a:r>
              <a:rPr lang="tr-TR" sz="2200" dirty="0" smtClean="0"/>
              <a:t>.</a:t>
            </a:r>
          </a:p>
          <a:p>
            <a:pPr lvl="2"/>
            <a:r>
              <a:rPr lang="tr-TR" sz="2200" dirty="0"/>
              <a:t>Bu </a:t>
            </a:r>
            <a:r>
              <a:rPr lang="tr-TR" sz="2200" dirty="0" smtClean="0"/>
              <a:t>reklamlarda ürünün kendinden çok etkileri üzerinde durulur; duygusallık gibi..</a:t>
            </a:r>
            <a:endParaRPr lang="tr-TR" sz="2200" dirty="0"/>
          </a:p>
          <a:p>
            <a:pPr marL="731520" lvl="1" indent="-457200">
              <a:buFont typeface="+mj-lt"/>
              <a:buAutoNum type="arabicPeriod"/>
            </a:pPr>
            <a:r>
              <a:rPr lang="tr-TR" sz="2200" u="sng" dirty="0" smtClean="0">
                <a:solidFill>
                  <a:srgbClr val="FF0000"/>
                </a:solidFill>
              </a:rPr>
              <a:t>Mevsimsellik: </a:t>
            </a:r>
            <a:r>
              <a:rPr lang="tr-TR" sz="2200" u="sng" dirty="0" smtClean="0">
                <a:solidFill>
                  <a:srgbClr val="292934"/>
                </a:solidFill>
              </a:rPr>
              <a:t>Mevsimsellik özelliği taşıyan ürünlerin reklamları yılın belirli aylarında daha yoğun yapılır. </a:t>
            </a:r>
          </a:p>
          <a:p>
            <a:pPr marL="548640" lvl="2" indent="0">
              <a:buNone/>
            </a:pPr>
            <a:r>
              <a:rPr lang="tr-TR" sz="2200" dirty="0" err="1" smtClean="0">
                <a:solidFill>
                  <a:srgbClr val="292934"/>
                </a:solidFill>
              </a:rPr>
              <a:t>Örn</a:t>
            </a:r>
            <a:r>
              <a:rPr lang="tr-TR" sz="2200" dirty="0" smtClean="0">
                <a:solidFill>
                  <a:srgbClr val="292934"/>
                </a:solidFill>
              </a:rPr>
              <a:t>. Mayo ve dondurma reklamları yazın daha fazla yapılır. </a:t>
            </a:r>
            <a:endParaRPr lang="tr-TR" sz="22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983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"/>
            <a:ext cx="7964806" cy="3736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İletişim ve Marka Planlaması</a:t>
            </a:r>
            <a:endParaRPr lang="tr-TR" dirty="0"/>
          </a:p>
        </p:txBody>
      </p:sp>
      <p:sp>
        <p:nvSpPr>
          <p:cNvPr id="5" name="Rounded Rectangle 4"/>
          <p:cNvSpPr/>
          <p:nvPr/>
        </p:nvSpPr>
        <p:spPr>
          <a:xfrm>
            <a:off x="593282" y="715439"/>
            <a:ext cx="1387476" cy="6954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Marka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690549" y="715439"/>
            <a:ext cx="1387476" cy="6954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Planlama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779878" y="715439"/>
            <a:ext cx="1387476" cy="6954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İletişim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5" idx="2"/>
          </p:cNvCxnSpPr>
          <p:nvPr/>
        </p:nvCxnSpPr>
        <p:spPr>
          <a:xfrm flipH="1">
            <a:off x="1285225" y="1410877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476805" y="1410877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7682308" y="1456231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90882" y="1926113"/>
            <a:ext cx="2143492" cy="74982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Marka satışları, marjları</a:t>
            </a:r>
            <a:endParaRPr lang="tr-TR" sz="15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690549" y="1926114"/>
            <a:ext cx="1387476" cy="6954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FF0000"/>
                </a:solidFill>
              </a:rPr>
              <a:t>Neredeyim</a:t>
            </a:r>
            <a:r>
              <a:rPr lang="tr-TR" sz="1600" dirty="0">
                <a:solidFill>
                  <a:srgbClr val="FF0000"/>
                </a:solidFill>
              </a:rPr>
              <a:t>?</a:t>
            </a:r>
            <a:endParaRPr lang="tr-TR" sz="1600" dirty="0" smtClean="0">
              <a:solidFill>
                <a:srgbClr val="FF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598437" y="1980499"/>
            <a:ext cx="2186459" cy="7407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Marka için tüketici ne diyor?</a:t>
            </a:r>
            <a:endParaRPr lang="tr-TR" sz="15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283430" y="2675937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475010" y="2675937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680513" y="2721291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36242" y="3237745"/>
            <a:ext cx="2098132" cy="69543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Markanın dağıtımı, ürünün özellikleri ve Pazar payı</a:t>
            </a:r>
            <a:endParaRPr lang="tr-TR" sz="15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690548" y="3237746"/>
            <a:ext cx="1510833" cy="6954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FF0000"/>
                </a:solidFill>
              </a:rPr>
              <a:t>Neden buradayım?</a:t>
            </a:r>
            <a:endParaRPr lang="tr-TR" sz="1600" dirty="0">
              <a:solidFill>
                <a:srgbClr val="FF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553078" y="3292131"/>
            <a:ext cx="2364122" cy="8073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Marka kendisi için ne diyor?</a:t>
            </a:r>
            <a:endParaRPr lang="tr-TR" sz="15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1270704" y="4054129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462284" y="4054129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7667787" y="4099483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275761" y="4635220"/>
            <a:ext cx="2324929" cy="7619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İş ve pazarlama hedefleri gerçekçi olarak nedir?</a:t>
            </a:r>
            <a:endParaRPr lang="tr-TR" sz="1500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674233" y="4580836"/>
            <a:ext cx="1387476" cy="6954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FF0000"/>
                </a:solidFill>
              </a:rPr>
              <a:t>Nereye gidiyorum?</a:t>
            </a:r>
            <a:endParaRPr lang="tr-TR" sz="1600" dirty="0">
              <a:solidFill>
                <a:srgbClr val="FF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411006" y="4623751"/>
            <a:ext cx="2506194" cy="77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Marka imajını güçlendirmek için ne kadara ihtiyacım var?</a:t>
            </a:r>
            <a:endParaRPr lang="tr-TR" sz="1500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1254388" y="5397219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4445968" y="5397219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7651471" y="5442573"/>
            <a:ext cx="1795" cy="524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337442" y="5906384"/>
            <a:ext cx="2353975" cy="74982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Ürün, fiyat, dağıtım ve iletişimde neler yapılabilir?</a:t>
            </a:r>
            <a:endParaRPr lang="tr-TR" sz="1500" dirty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3706869" y="5906385"/>
            <a:ext cx="1494511" cy="69543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FF0000"/>
                </a:solidFill>
              </a:rPr>
              <a:t>Oraya nasıl ulaşacağım ?</a:t>
            </a:r>
            <a:endParaRPr lang="tr-TR" sz="1600" dirty="0">
              <a:solidFill>
                <a:srgbClr val="FF0000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456366" y="5960770"/>
            <a:ext cx="2506193" cy="6954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Bu imajı güçlendirmek </a:t>
            </a:r>
          </a:p>
          <a:p>
            <a:pPr algn="ctr"/>
            <a:r>
              <a:rPr lang="tr-TR" sz="1500" dirty="0" smtClean="0">
                <a:solidFill>
                  <a:schemeClr val="tx1"/>
                </a:solidFill>
              </a:rPr>
              <a:t>İçin en iyi iletişim araçları nelerdir?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272827" y="2168538"/>
            <a:ext cx="280251" cy="2013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12542" y="2369902"/>
            <a:ext cx="1285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Konum pozitif mi negatif mi?</a:t>
            </a:r>
            <a:endParaRPr lang="tr-TR" sz="1400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6130755" y="4845735"/>
            <a:ext cx="280251" cy="2013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093031" y="5134118"/>
            <a:ext cx="17683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Hedefler planlanan seviyede mi? İmajı güçlendir?</a:t>
            </a:r>
            <a:endParaRPr lang="tr-TR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5201381" y="6164592"/>
            <a:ext cx="13516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Markanın özelliğine göre değişir</a:t>
            </a:r>
            <a:endParaRPr lang="tr-TR" sz="1400" dirty="0"/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6129538" y="6164592"/>
            <a:ext cx="280251" cy="2013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852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31" grpId="0" animBg="1"/>
      <p:bldP spid="32" grpId="0" animBg="1"/>
      <p:bldP spid="33" grpId="0" animBg="1"/>
      <p:bldP spid="43" grpId="0" animBg="1"/>
      <p:bldP spid="44" grpId="0" animBg="1"/>
      <p:bldP spid="4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Planını Etkileyen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tr-TR" b="1" dirty="0" smtClean="0"/>
              <a:t>Dış Faktörler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sz="2200" b="1" u="sng" dirty="0" smtClean="0">
                <a:solidFill>
                  <a:srgbClr val="FF0000"/>
                </a:solidFill>
              </a:rPr>
              <a:t>Şirketin imajı</a:t>
            </a:r>
            <a:r>
              <a:rPr lang="tr-TR" sz="2200" dirty="0" smtClean="0"/>
              <a:t>: </a:t>
            </a:r>
            <a:r>
              <a:rPr lang="tr-TR" sz="2200" u="sng" dirty="0" smtClean="0"/>
              <a:t>Piyasada yerleşik ürünün, tüketiciler üzerindeki imajı pozitiftir.</a:t>
            </a:r>
            <a:r>
              <a:rPr lang="tr-TR" sz="2200" dirty="0" smtClean="0"/>
              <a:t> Bu imajı zedeleyecek reklam yapılması işletmenin zarar görmesine neden olabilir. </a:t>
            </a:r>
          </a:p>
          <a:p>
            <a:pPr lvl="2"/>
            <a:r>
              <a:rPr lang="tr-TR" sz="2200" dirty="0" smtClean="0"/>
              <a:t>Verilecek reklamlar yanıltıcı ve abartılı olmamalıdır.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sz="2200" b="1" u="sng" dirty="0" smtClean="0">
                <a:solidFill>
                  <a:srgbClr val="FF0000"/>
                </a:solidFill>
              </a:rPr>
              <a:t>Rakiplerin politikaları</a:t>
            </a:r>
            <a:r>
              <a:rPr lang="tr-TR" sz="2200" dirty="0" smtClean="0"/>
              <a:t>: </a:t>
            </a:r>
            <a:r>
              <a:rPr lang="tr-TR" sz="2200" u="sng" dirty="0" smtClean="0"/>
              <a:t>Rakiplerin kullandıkları medyalar ve reklam yayın zamanları rekabet edebilme açısından gereklidir. </a:t>
            </a:r>
          </a:p>
          <a:p>
            <a:pPr lvl="2"/>
            <a:r>
              <a:rPr lang="tr-TR" sz="2200" dirty="0" smtClean="0"/>
              <a:t>Rakiplerin kullandıkları medya araçları ve kanalları kullanmak akıllıca olacaktır. </a:t>
            </a:r>
          </a:p>
          <a:p>
            <a:pPr lvl="2"/>
            <a:r>
              <a:rPr lang="tr-TR" sz="2200" dirty="0" smtClean="0"/>
              <a:t>Ürününü rekabetten üstün özelliklerinin mesajlarda vurgulanması gereklidir.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279756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Planını Etkileyen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tr-TR" b="1" dirty="0" smtClean="0"/>
              <a:t>Dış Faktörler</a:t>
            </a:r>
          </a:p>
          <a:p>
            <a:pPr marL="731520" lvl="1" indent="-457200">
              <a:buFont typeface="+mj-lt"/>
              <a:buAutoNum type="arabicPeriod" startAt="3"/>
            </a:pPr>
            <a:r>
              <a:rPr lang="tr-TR" sz="2200" b="1" u="sng" dirty="0" smtClean="0">
                <a:solidFill>
                  <a:srgbClr val="FF0000"/>
                </a:solidFill>
              </a:rPr>
              <a:t>Bütçe</a:t>
            </a:r>
            <a:r>
              <a:rPr lang="tr-TR" sz="2200" dirty="0" smtClean="0"/>
              <a:t>: </a:t>
            </a:r>
            <a:r>
              <a:rPr lang="tr-TR" sz="2200" u="sng" dirty="0" smtClean="0"/>
              <a:t>İşletmenin büyüklüğüne, reklam anlayışına göre değişir</a:t>
            </a:r>
            <a:r>
              <a:rPr lang="tr-TR" sz="2200" dirty="0" smtClean="0"/>
              <a:t>. İşletmenin bütçesi ne kadar büyük olursa, reklam bütçesi de o kadar büyük olur. </a:t>
            </a:r>
          </a:p>
          <a:p>
            <a:pPr lvl="2"/>
            <a:r>
              <a:rPr lang="tr-TR" sz="2200" b="1" dirty="0" smtClean="0"/>
              <a:t>Bütçenin büyüklüğü</a:t>
            </a:r>
            <a:r>
              <a:rPr lang="tr-TR" sz="2200" dirty="0" smtClean="0"/>
              <a:t>, daha fazla reklam medyasının daha uzun süreli kullanılması anlamına gelir. </a:t>
            </a:r>
          </a:p>
          <a:p>
            <a:pPr marL="731520" lvl="1" indent="-457200">
              <a:buFont typeface="+mj-lt"/>
              <a:buAutoNum type="arabicPeriod" startAt="3"/>
            </a:pPr>
            <a:r>
              <a:rPr lang="tr-TR" sz="2200" b="1" u="sng" dirty="0" smtClean="0">
                <a:solidFill>
                  <a:srgbClr val="FF0000"/>
                </a:solidFill>
              </a:rPr>
              <a:t>Yasal kısıtlamalar</a:t>
            </a:r>
            <a:r>
              <a:rPr lang="tr-TR" sz="2200" dirty="0" smtClean="0"/>
              <a:t>: Bazı ürünlerin her medyada yayınlanması yasalar gereğince mümkün değildir. </a:t>
            </a:r>
          </a:p>
          <a:p>
            <a:pPr lvl="2"/>
            <a:r>
              <a:rPr lang="tr-TR" sz="2200" dirty="0" err="1" smtClean="0"/>
              <a:t>Örn</a:t>
            </a:r>
            <a:r>
              <a:rPr lang="tr-TR" sz="2200" dirty="0" smtClean="0"/>
              <a:t>. Sigara, içki, ilaç reklamları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4975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Planını Etkileyen 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tr-TR" b="1" dirty="0" smtClean="0"/>
              <a:t>Medya Özelliklerine İlişki Faktörler:</a:t>
            </a:r>
          </a:p>
          <a:p>
            <a:pPr lvl="1">
              <a:buFont typeface="Arial"/>
              <a:buChar char="•"/>
            </a:pPr>
            <a:r>
              <a:rPr lang="tr-TR" u="sng" dirty="0" smtClean="0"/>
              <a:t>Medyanın esnek ve ya olmayışına göre</a:t>
            </a:r>
            <a:r>
              <a:rPr lang="tr-TR" dirty="0" smtClean="0"/>
              <a:t>: </a:t>
            </a:r>
            <a:r>
              <a:rPr lang="tr-TR" dirty="0" err="1" smtClean="0"/>
              <a:t>tv</a:t>
            </a:r>
            <a:r>
              <a:rPr lang="tr-TR" dirty="0" smtClean="0"/>
              <a:t> reklamında bir hatayı düzeltmek açısından </a:t>
            </a:r>
            <a:r>
              <a:rPr lang="tr-TR" dirty="0" err="1" smtClean="0"/>
              <a:t>tv</a:t>
            </a:r>
            <a:r>
              <a:rPr lang="tr-TR" dirty="0" smtClean="0"/>
              <a:t> esnek değildir, reklamı tamamen kaldırmak gerekir. </a:t>
            </a:r>
          </a:p>
          <a:p>
            <a:pPr lvl="1">
              <a:buFont typeface="Arial"/>
              <a:buChar char="•"/>
            </a:pPr>
            <a:r>
              <a:rPr lang="tr-TR" dirty="0" smtClean="0"/>
              <a:t>Gazetede ise hata bir sonraki baskıda düzeltilebilir. 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tr-TR" b="1" dirty="0" smtClean="0"/>
              <a:t>Ekonomik Koşullar:</a:t>
            </a:r>
          </a:p>
          <a:p>
            <a:pPr lvl="1"/>
            <a:r>
              <a:rPr lang="tr-TR" u="sng" dirty="0" smtClean="0"/>
              <a:t>İşletme dışında gelişen ekonomik olaylar, krizler, savaşlar, doğal afetler, siyasi bunalımlar medya planlamasını etkiler.</a:t>
            </a:r>
          </a:p>
          <a:p>
            <a:pPr lvl="1"/>
            <a:r>
              <a:rPr lang="tr-TR" b="1" dirty="0" smtClean="0"/>
              <a:t>Kriz dönemlerinde </a:t>
            </a:r>
            <a:r>
              <a:rPr lang="tr-TR" dirty="0" smtClean="0"/>
              <a:t>işletmeler reklam harcamalarını kısmak yerine, bütçe olanakları doğrultusunda reklam harcamalarına devam etmelidirler. </a:t>
            </a:r>
            <a:r>
              <a:rPr lang="tr-TR" b="1" dirty="0" smtClean="0"/>
              <a:t>Çünkü bu dönemlerde daha fazla bilgilendirme yoluyla satışların arttırılması gerçekleştirilebilir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4" name="5-Point Star 3"/>
          <p:cNvSpPr/>
          <p:nvPr/>
        </p:nvSpPr>
        <p:spPr>
          <a:xfrm>
            <a:off x="7182141" y="5487910"/>
            <a:ext cx="393128" cy="362837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487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Etkinliğinin Ölçümü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u="sng" dirty="0" smtClean="0"/>
              <a:t>Reklam kampanyalarından bekleyişlerin, gerçekleşip, gerçekleşmediğini anlamak, hangi metnin, gösterimin ve düzenlemenin daha iyi olduğunu görmek </a:t>
            </a:r>
            <a:r>
              <a:rPr lang="tr-TR" dirty="0" smtClean="0"/>
              <a:t>için değişik reklamların etkinliğini ölçmek</a:t>
            </a:r>
            <a:r>
              <a:rPr lang="tr-TR" b="1" dirty="0" smtClean="0"/>
              <a:t>, farklı medya ve medya planlarının güçlü ve zayıf yönlerini belirlemek </a:t>
            </a:r>
            <a:r>
              <a:rPr lang="tr-TR" dirty="0" smtClean="0"/>
              <a:t>amaçları ile </a:t>
            </a:r>
            <a:r>
              <a:rPr lang="tr-TR" dirty="0" smtClean="0">
                <a:solidFill>
                  <a:srgbClr val="FF0000"/>
                </a:solidFill>
              </a:rPr>
              <a:t>reklam etkinliğinin değerlendirilmesi </a:t>
            </a:r>
            <a:r>
              <a:rPr lang="tr-TR" dirty="0" smtClean="0"/>
              <a:t>yapılır. </a:t>
            </a:r>
            <a:endParaRPr lang="tr-TR" dirty="0"/>
          </a:p>
        </p:txBody>
      </p:sp>
      <p:sp>
        <p:nvSpPr>
          <p:cNvPr id="4" name="5-Point Star 3"/>
          <p:cNvSpPr/>
          <p:nvPr/>
        </p:nvSpPr>
        <p:spPr>
          <a:xfrm>
            <a:off x="7121660" y="4323809"/>
            <a:ext cx="665293" cy="529138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939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Etkinliğinin Ölçümü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800" y="1375758"/>
            <a:ext cx="8686800" cy="5101242"/>
          </a:xfrm>
        </p:spPr>
        <p:txBody>
          <a:bodyPr/>
          <a:lstStyle/>
          <a:p>
            <a:pPr marL="0" indent="0">
              <a:buNone/>
            </a:pPr>
            <a:r>
              <a:rPr lang="tr-TR" u="sng" dirty="0" smtClean="0">
                <a:solidFill>
                  <a:srgbClr val="FF0000"/>
                </a:solidFill>
              </a:rPr>
              <a:t>Reklam etkinliği ölçümünün faydaları nelerdir?</a:t>
            </a:r>
          </a:p>
          <a:p>
            <a:r>
              <a:rPr lang="tr-TR" dirty="0" smtClean="0"/>
              <a:t>Reklam için yapılan </a:t>
            </a:r>
            <a:r>
              <a:rPr lang="tr-TR" b="1" dirty="0" smtClean="0"/>
              <a:t>harcamaların işletmeye sağladığı yarar anlaşılmış olur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Gelecek dönemin reklam bütçelerinin hazırlanması </a:t>
            </a:r>
            <a:r>
              <a:rPr lang="tr-TR" dirty="0" smtClean="0"/>
              <a:t>bakımından reklam etkinliğinin ölçümü gereklidir.</a:t>
            </a:r>
          </a:p>
          <a:p>
            <a:r>
              <a:rPr lang="tr-TR" dirty="0" smtClean="0"/>
              <a:t>Yapılan reklamlarda </a:t>
            </a:r>
            <a:r>
              <a:rPr lang="tr-TR" b="1" dirty="0" smtClean="0"/>
              <a:t>en uygun mesaj ve araçların seçilip, seçilmediği konusunda değerlendirme </a:t>
            </a:r>
            <a:r>
              <a:rPr lang="tr-TR" dirty="0" smtClean="0"/>
              <a:t>için etkinlik ölçümü yapılmalıdır. </a:t>
            </a:r>
          </a:p>
          <a:p>
            <a:r>
              <a:rPr lang="tr-TR" dirty="0" smtClean="0"/>
              <a:t>Reklamın </a:t>
            </a:r>
            <a:r>
              <a:rPr lang="tr-TR" b="1" dirty="0" smtClean="0"/>
              <a:t>satışlar üzerindeki olumlu ve olumsuz etkileri </a:t>
            </a:r>
            <a:r>
              <a:rPr lang="tr-TR" dirty="0" smtClean="0"/>
              <a:t>saptanmalıdır. </a:t>
            </a:r>
          </a:p>
          <a:p>
            <a:r>
              <a:rPr lang="tr-TR" dirty="0" smtClean="0"/>
              <a:t>Reklamdaki </a:t>
            </a:r>
            <a:r>
              <a:rPr lang="tr-TR" b="1" dirty="0" smtClean="0"/>
              <a:t>doygunluk noktasına ne zaman ulaşıldığı </a:t>
            </a:r>
            <a:r>
              <a:rPr lang="tr-TR" dirty="0" smtClean="0"/>
              <a:t>bilinmelidir, bu sayede para ve emekten tasarruf edilir.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017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Reklamın İletişim Etkisinin Ölçülmesi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Reklamın iletişim etkinliğinin ölçümü; </a:t>
            </a:r>
          </a:p>
          <a:p>
            <a:pPr marL="731520" lvl="1" indent="-457200">
              <a:lnSpc>
                <a:spcPct val="140000"/>
              </a:lnSpc>
              <a:buFont typeface="+mj-lt"/>
              <a:buAutoNum type="arabicPeriod"/>
            </a:pPr>
            <a:r>
              <a:rPr lang="tr-TR" sz="2500" b="1" i="1" dirty="0" smtClean="0"/>
              <a:t>Reklam yayını öncesi etkinliği ölçme yöntemi</a:t>
            </a:r>
          </a:p>
          <a:p>
            <a:pPr marL="731520" lvl="1" indent="-457200">
              <a:lnSpc>
                <a:spcPct val="140000"/>
              </a:lnSpc>
              <a:buFont typeface="+mj-lt"/>
              <a:buAutoNum type="arabicPeriod"/>
            </a:pPr>
            <a:r>
              <a:rPr lang="tr-TR" sz="2500" b="1" i="1" dirty="0" smtClean="0"/>
              <a:t>Reklam yayını sonrası iletişimin etkisini ölçme yöntemleri</a:t>
            </a:r>
            <a:endParaRPr lang="tr-TR" sz="2500" b="1" i="1" dirty="0"/>
          </a:p>
        </p:txBody>
      </p:sp>
    </p:spTree>
    <p:extLst>
      <p:ext uri="{BB962C8B-B14F-4D97-AF65-F5344CB8AC3E}">
        <p14:creationId xmlns:p14="http://schemas.microsoft.com/office/powerpoint/2010/main" val="2959098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33400"/>
            <a:ext cx="8539377" cy="990600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tr-TR" b="1" dirty="0" smtClean="0"/>
              <a:t>1. Reklam </a:t>
            </a:r>
            <a:r>
              <a:rPr lang="tr-TR" b="1" dirty="0"/>
              <a:t>yayını öncesi etkinliği ölçme yöntemi: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b="1" dirty="0" smtClean="0"/>
              <a:t>Amaç reklam mesajı yayına girmeden önce, büyük tüketici topluluklarına gösterilmeden önce </a:t>
            </a:r>
            <a:r>
              <a:rPr lang="tr-TR" dirty="0" smtClean="0"/>
              <a:t>onların </a:t>
            </a:r>
            <a:r>
              <a:rPr lang="tr-TR" u="sng" dirty="0" smtClean="0"/>
              <a:t>içerisinden seçilen küçük bir gruba gösterilerek onların fikirleri doğrultusunda etkileyici bir reklam mesajı hazırlamaktır. 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Bu gruba tüketici jürisi de denir.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2500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69618" cy="9906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1. Reklam yayını öncesi etkinliği ölçme yöntemi: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42" y="1524000"/>
            <a:ext cx="8920976" cy="5128014"/>
          </a:xfrm>
        </p:spPr>
        <p:txBody>
          <a:bodyPr>
            <a:normAutofit/>
          </a:bodyPr>
          <a:lstStyle/>
          <a:p>
            <a:r>
              <a:rPr lang="tr-TR" dirty="0" smtClean="0"/>
              <a:t>Yöntemin uygulanması şu şekildedir:</a:t>
            </a:r>
          </a:p>
          <a:p>
            <a:pPr>
              <a:buFont typeface="Wingdings" charset="2"/>
              <a:buChar char="ü"/>
            </a:pPr>
            <a:r>
              <a:rPr lang="tr-TR" b="1" u="sng" dirty="0" smtClean="0"/>
              <a:t>Sıralama</a:t>
            </a:r>
            <a:r>
              <a:rPr lang="tr-TR" dirty="0" smtClean="0"/>
              <a:t>: seçilen topluluğa çeşitli reklam mesajları gösterilir ve farklı kriterlere göre sıralamaları istenir. Tüketicinin en çok hangi kriter üzerinde durduğu gözlenmiş olur.</a:t>
            </a:r>
          </a:p>
          <a:p>
            <a:pPr>
              <a:buFont typeface="Wingdings" charset="2"/>
              <a:buChar char="ü"/>
            </a:pPr>
            <a:r>
              <a:rPr lang="tr-TR" b="1" u="sng" dirty="0" smtClean="0"/>
              <a:t>İkili karşılaştırma: </a:t>
            </a:r>
            <a:r>
              <a:rPr lang="tr-TR" dirty="0" smtClean="0"/>
              <a:t>eğer reklam mesajları sayı olarak fazla ise, bunların ikişer ikişer gruplandırıp sıralamaları istenir. </a:t>
            </a:r>
          </a:p>
          <a:p>
            <a:pPr>
              <a:buFont typeface="Wingdings" charset="2"/>
              <a:buChar char="ü"/>
            </a:pPr>
            <a:r>
              <a:rPr lang="tr-TR" b="1" u="sng" dirty="0" smtClean="0"/>
              <a:t>Grup tartışmaları</a:t>
            </a:r>
            <a:r>
              <a:rPr lang="tr-TR" dirty="0" smtClean="0"/>
              <a:t>: gösterilen reklam mesajları grup içerisinde bir tartışmaya açılarak sonuca varılır. </a:t>
            </a:r>
          </a:p>
          <a:p>
            <a:pPr>
              <a:buFont typeface="Wingdings" charset="2"/>
              <a:buChar char="ü"/>
            </a:pPr>
            <a:r>
              <a:rPr lang="tr-TR" b="1" u="sng" dirty="0" smtClean="0"/>
              <a:t>Posta ile eğilim saptama</a:t>
            </a:r>
            <a:r>
              <a:rPr lang="tr-TR" dirty="0" smtClean="0"/>
              <a:t>: değişik reklam metin projeleri ayrı ayrı kartlara bastırılıp tüketicilere postalanır. Tüketicinin hangi projeyi tercih ettiğini işaretlemesi istenir.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4144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2. Reklam yayını sonrası iletişim etkisini ölçme yöntemleri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Reklamın ne kadar dikkat çektiği ve ne kadar hatırlandığını anlamak için bir takım yöntemler geliştirilmiştir: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tr-TR" b="1" dirty="0" smtClean="0"/>
              <a:t>Tanıma yöntemi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tr-TR" b="1" dirty="0" smtClean="0"/>
              <a:t>Hatırlatma yöntemi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tr-TR" b="1" dirty="0" smtClean="0"/>
              <a:t>Projeksiyon teknikleri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10515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33400"/>
            <a:ext cx="8433535" cy="72141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2. Reklam yayını sonrası iletişim etkisini ölçme yöntemleri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962" y="1600199"/>
            <a:ext cx="8905856" cy="509716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Tanıma yöntemi:</a:t>
            </a:r>
          </a:p>
          <a:p>
            <a:r>
              <a:rPr lang="tr-TR" u="sng" dirty="0" smtClean="0"/>
              <a:t>İletişimin etkisinin ölçülmesi ve değerlendirilmesindeki ilk adımdır</a:t>
            </a:r>
            <a:r>
              <a:rPr lang="tr-TR" dirty="0" smtClean="0"/>
              <a:t>. </a:t>
            </a:r>
          </a:p>
          <a:p>
            <a:r>
              <a:rPr lang="tr-TR" b="1" dirty="0" smtClean="0"/>
              <a:t>Amaç, </a:t>
            </a:r>
            <a:r>
              <a:rPr lang="tr-TR" dirty="0" smtClean="0"/>
              <a:t>reklamı izleyen/okuyan/dinleyenlerin sayısının ne kadar olduğunun belirlenmesidir. </a:t>
            </a:r>
          </a:p>
          <a:p>
            <a:r>
              <a:rPr lang="tr-TR" dirty="0" smtClean="0"/>
              <a:t>Reklamla karşı karşıya gelen bireylere, reklamı daha önce görüp görmediği sorulur. </a:t>
            </a:r>
          </a:p>
          <a:p>
            <a:r>
              <a:rPr lang="tr-TR" u="sng" dirty="0" smtClean="0"/>
              <a:t>Reklamın yeterince dikkat ve ilgi çekici olup olmadığı, algılanma düzeyi, bireyleri harekete geçirme yönleri değerlendirilir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Rakip firma reklamlarının </a:t>
            </a:r>
            <a:r>
              <a:rPr lang="tr-TR" b="1" dirty="0" smtClean="0"/>
              <a:t>tanınan </a:t>
            </a:r>
            <a:r>
              <a:rPr lang="tr-TR" b="1" dirty="0" smtClean="0"/>
              <a:t>ve tanınmayan yönleri de belirlenir.</a:t>
            </a:r>
          </a:p>
          <a:p>
            <a:r>
              <a:rPr lang="tr-TR" b="1" dirty="0" smtClean="0"/>
              <a:t>Gelecek reklam kampanyalarına ışık tutar.</a:t>
            </a:r>
          </a:p>
        </p:txBody>
      </p:sp>
    </p:spTree>
    <p:extLst>
      <p:ext uri="{BB962C8B-B14F-4D97-AF65-F5344CB8AC3E}">
        <p14:creationId xmlns:p14="http://schemas.microsoft.com/office/powerpoint/2010/main" val="3137110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Mesajının Belirlenmesi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 davranışlarını etkileyecek şekilde dizayn edilmiş </a:t>
            </a:r>
            <a:r>
              <a:rPr lang="tr-TR" b="1" dirty="0" smtClean="0"/>
              <a:t>sesler, kelimeler, fikirler ve diğer uyarıcı teknikleri</a:t>
            </a:r>
            <a:r>
              <a:rPr lang="tr-TR" dirty="0" smtClean="0"/>
              <a:t> kullanan mesaj yaratmayı içerir. </a:t>
            </a:r>
          </a:p>
          <a:p>
            <a:r>
              <a:rPr lang="tr-TR" u="sng" dirty="0" smtClean="0"/>
              <a:t>Reklam mesajının etkili olabilmesi iki kriteri karşılamasına bağlıdır:</a:t>
            </a:r>
          </a:p>
          <a:p>
            <a:pPr lvl="1"/>
            <a:r>
              <a:rPr lang="tr-TR" b="1" i="1" dirty="0" smtClean="0"/>
              <a:t>5N1K : Ne, Nerede, Ne zaman, Nasıl, Neden, Kim</a:t>
            </a:r>
          </a:p>
          <a:p>
            <a:pPr lvl="1"/>
            <a:r>
              <a:rPr lang="tr-TR" b="1" i="1" dirty="0" smtClean="0"/>
              <a:t>Reklam mesajı iyi bir tüketici motivasyonu ve davranışları teorisine dayandırılmalıdır</a:t>
            </a:r>
            <a:r>
              <a:rPr lang="tr-TR" dirty="0" smtClean="0"/>
              <a:t>. (</a:t>
            </a:r>
            <a:r>
              <a:rPr lang="tr-TR" dirty="0" err="1" smtClean="0"/>
              <a:t>dikkat,ilgi,arzu,istek</a:t>
            </a:r>
            <a:r>
              <a:rPr lang="tr-TR" dirty="0" smtClean="0"/>
              <a:t>)</a:t>
            </a:r>
          </a:p>
          <a:p>
            <a:r>
              <a:rPr lang="tr-TR" b="1" dirty="0" smtClean="0"/>
              <a:t>Mesaj, </a:t>
            </a:r>
            <a:r>
              <a:rPr lang="tr-TR" b="1" dirty="0"/>
              <a:t>i</a:t>
            </a:r>
            <a:r>
              <a:rPr lang="tr-TR" b="1" dirty="0" smtClean="0"/>
              <a:t>letişim planlamasındaki kriterlerden hareketle belirlenir. </a:t>
            </a:r>
          </a:p>
          <a:p>
            <a:r>
              <a:rPr lang="tr-TR" dirty="0" smtClean="0"/>
              <a:t>Mesajı yaratıcı ekip belirler. (reklam ajansında)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3113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2. Reklam yayını sonrası iletişim etkisini ölçme yöntemleri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01" y="1524000"/>
            <a:ext cx="8966336" cy="53340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tr-TR" b="1" dirty="0" smtClean="0">
                <a:solidFill>
                  <a:srgbClr val="FF0000"/>
                </a:solidFill>
              </a:rPr>
              <a:t>Hatırlatma yöntemi</a:t>
            </a:r>
          </a:p>
          <a:p>
            <a:r>
              <a:rPr lang="tr-TR" sz="2200" dirty="0" smtClean="0"/>
              <a:t>Hedef kitleyi temsil eden bir örnek gruba, reklamla ilgili sorular sorulur ve alınan cevaplar doğrultusunda reklamın </a:t>
            </a:r>
            <a:r>
              <a:rPr lang="tr-TR" sz="2200" b="1" dirty="0" smtClean="0"/>
              <a:t>hatırlanma derecesi konusunda yargıya varılır</a:t>
            </a:r>
            <a:r>
              <a:rPr lang="tr-TR" sz="2200" dirty="0" smtClean="0"/>
              <a:t>. </a:t>
            </a:r>
          </a:p>
          <a:p>
            <a:r>
              <a:rPr lang="tr-TR" sz="2200" dirty="0" smtClean="0"/>
              <a:t>Türleri;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b="1" u="sng" dirty="0" smtClean="0"/>
              <a:t>Yardımsız hatırlatma</a:t>
            </a:r>
            <a:r>
              <a:rPr lang="tr-TR" dirty="0" smtClean="0"/>
              <a:t>: </a:t>
            </a:r>
            <a:r>
              <a:rPr lang="tr-TR" dirty="0" err="1" smtClean="0"/>
              <a:t>cevaplayıcı</a:t>
            </a:r>
            <a:r>
              <a:rPr lang="tr-TR" dirty="0" smtClean="0"/>
              <a:t> gruba hiç bir reklam gösterilmez ve sorulan sorularda ip ucu verilmez. </a:t>
            </a:r>
          </a:p>
          <a:p>
            <a:pPr lvl="2"/>
            <a:r>
              <a:rPr lang="tr-TR" b="1" u="sng" dirty="0" err="1" smtClean="0"/>
              <a:t>Örn</a:t>
            </a:r>
            <a:r>
              <a:rPr lang="tr-TR" dirty="0" smtClean="0"/>
              <a:t>. Son günlerde gördüğünüz reklamlardan en çok hangisi ilginizi çekti?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b="1" u="sng" dirty="0" smtClean="0"/>
              <a:t>Yardımlı hatırlatma</a:t>
            </a:r>
            <a:r>
              <a:rPr lang="tr-TR" dirty="0" smtClean="0"/>
              <a:t>: deneklerle yüz yüze gelerek, onlara gördükleri reklam mesajlarını hatırlamaları için yardım edilir. </a:t>
            </a:r>
          </a:p>
          <a:p>
            <a:pPr lvl="2"/>
            <a:r>
              <a:rPr lang="tr-TR" b="1" u="sng" dirty="0" err="1" smtClean="0"/>
              <a:t>Örn</a:t>
            </a:r>
            <a:r>
              <a:rPr lang="tr-TR" b="1" u="sng" dirty="0" smtClean="0"/>
              <a:t>. </a:t>
            </a:r>
            <a:r>
              <a:rPr lang="tr-TR" dirty="0" smtClean="0"/>
              <a:t>A marka dondurma reklamını hatırlıyor musunuz?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b="1" u="sng" dirty="0" smtClean="0"/>
              <a:t>Üçlü çağrışım: </a:t>
            </a:r>
            <a:r>
              <a:rPr lang="tr-TR" dirty="0" smtClean="0"/>
              <a:t>deneklere yardımlı hatırlatmadan daha fazla ip ucu verilir. Direkt hedef reklam mesajını hatırlamaları istenir.</a:t>
            </a:r>
          </a:p>
          <a:p>
            <a:pPr lvl="2"/>
            <a:r>
              <a:rPr lang="tr-TR" b="1" u="sng" dirty="0" err="1" smtClean="0"/>
              <a:t>Örn</a:t>
            </a:r>
            <a:r>
              <a:rPr lang="tr-TR" b="1" u="sng" dirty="0" smtClean="0"/>
              <a:t>. </a:t>
            </a:r>
            <a:r>
              <a:rPr lang="tr-TR" dirty="0" smtClean="0"/>
              <a:t>Hangi çamaşır suyu çamaşırları yıpratmadan lekeleri çıkarır? Şeklinde reklam yapar?</a:t>
            </a:r>
            <a:endParaRPr lang="tr-T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2345792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2. Reklam yayını sonrası iletişim etkisini ölçme yöntemleri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tr-TR" b="1" dirty="0" smtClean="0"/>
              <a:t>Projeksiyon teknikleri</a:t>
            </a:r>
          </a:p>
          <a:p>
            <a:r>
              <a:rPr lang="tr-TR" dirty="0" smtClean="0"/>
              <a:t>Deneklerle mülakat yapılır. </a:t>
            </a:r>
          </a:p>
          <a:p>
            <a:r>
              <a:rPr lang="tr-TR" dirty="0" smtClean="0"/>
              <a:t>Soru ile sorunun ölçmek istediği arasındaki ilişkileri </a:t>
            </a:r>
            <a:r>
              <a:rPr lang="tr-TR" dirty="0" err="1" smtClean="0"/>
              <a:t>cevaplayıcının</a:t>
            </a:r>
            <a:r>
              <a:rPr lang="tr-TR" dirty="0" smtClean="0"/>
              <a:t> tam olarak bilmeyeceği soruların sorulduğu mülakat türü.</a:t>
            </a:r>
          </a:p>
          <a:p>
            <a:r>
              <a:rPr lang="tr-TR" u="sng" dirty="0" smtClean="0"/>
              <a:t>Fikir, tutum, duygu, fiziksel ve zihinsel uyarıcılara karşı tepkiler, imaj ve güdüler elde edilmeye çalışılır. </a:t>
            </a:r>
          </a:p>
          <a:p>
            <a:r>
              <a:rPr lang="tr-TR" b="1" dirty="0" smtClean="0"/>
              <a:t>Kelime çağrışımı, cümle tamamlama, hikaye tamamlama, resim yorumlama gibi tekniklerle uygulanır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7609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Reklamın satış etkisinin belirlenmesinde kullanılan yöntemler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Satışlar sadece reklama bağlı değildir</a:t>
            </a:r>
            <a:r>
              <a:rPr lang="tr-TR" dirty="0" smtClean="0"/>
              <a:t>, bu sebeple reklamın satış üzerindeki etkisini ölçümlemek zordur. </a:t>
            </a:r>
          </a:p>
          <a:p>
            <a:r>
              <a:rPr lang="tr-TR" b="1" dirty="0" smtClean="0"/>
              <a:t>Satışlar</a:t>
            </a:r>
            <a:r>
              <a:rPr lang="tr-TR" dirty="0" smtClean="0"/>
              <a:t>, pazarlama karmasını oluşturan </a:t>
            </a:r>
            <a:r>
              <a:rPr lang="tr-TR" b="1" dirty="0" smtClean="0"/>
              <a:t>iç faktörler </a:t>
            </a:r>
            <a:r>
              <a:rPr lang="tr-TR" dirty="0" smtClean="0"/>
              <a:t>ve işletmenin bünyesinin dışında gelişen </a:t>
            </a:r>
            <a:r>
              <a:rPr lang="tr-TR" b="1" dirty="0" smtClean="0"/>
              <a:t>dış faktörlerden etkilenir. </a:t>
            </a:r>
          </a:p>
          <a:p>
            <a:r>
              <a:rPr lang="tr-TR" dirty="0" smtClean="0"/>
              <a:t>Reklamın satışlar üzerindeki etkisi 3 yöntemle ölçülür:</a:t>
            </a:r>
          </a:p>
          <a:p>
            <a:pPr marL="731520" lvl="1" indent="-457200" algn="ctr">
              <a:lnSpc>
                <a:spcPct val="130000"/>
              </a:lnSpc>
              <a:buFont typeface="+mj-lt"/>
              <a:buAutoNum type="arabicPeriod"/>
            </a:pPr>
            <a:r>
              <a:rPr lang="tr-TR" b="1" i="1" dirty="0" smtClean="0"/>
              <a:t>Geleneksel yöntem</a:t>
            </a:r>
          </a:p>
          <a:p>
            <a:pPr marL="731520" lvl="1" indent="-457200" algn="ctr">
              <a:lnSpc>
                <a:spcPct val="130000"/>
              </a:lnSpc>
              <a:buFont typeface="+mj-lt"/>
              <a:buAutoNum type="arabicPeriod"/>
            </a:pPr>
            <a:r>
              <a:rPr lang="tr-TR" b="1" i="1" dirty="0" smtClean="0"/>
              <a:t>Gözlemsel yöntem</a:t>
            </a:r>
          </a:p>
          <a:p>
            <a:pPr marL="731520" lvl="1" indent="-457200" algn="ctr">
              <a:lnSpc>
                <a:spcPct val="130000"/>
              </a:lnSpc>
              <a:buFont typeface="+mj-lt"/>
              <a:buAutoNum type="arabicPeriod"/>
            </a:pPr>
            <a:r>
              <a:rPr lang="tr-TR" b="1" i="1" dirty="0" smtClean="0"/>
              <a:t>Deneysel yöntem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836193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Reklamın satış etkisinin belirlenmesinde kullanılan yöntemler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r>
              <a:rPr lang="tr-TR" b="1" i="1" dirty="0"/>
              <a:t>Geleneksel </a:t>
            </a:r>
            <a:r>
              <a:rPr lang="tr-TR" b="1" i="1" dirty="0" smtClean="0"/>
              <a:t>yöntem: </a:t>
            </a:r>
            <a:r>
              <a:rPr lang="tr-TR" b="1" dirty="0" smtClean="0"/>
              <a:t>geçmiş yıllardaki satışlar ve reklamlar arası ilişkiye </a:t>
            </a:r>
            <a:r>
              <a:rPr lang="tr-TR" dirty="0" smtClean="0"/>
              <a:t>bakılır. Diğer faktörlerin satışlar üzerindeki etkisini ihmal eder.</a:t>
            </a:r>
            <a:endParaRPr lang="tr-TR" b="1" i="1" dirty="0"/>
          </a:p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r>
              <a:rPr lang="tr-TR" b="1" i="1" dirty="0"/>
              <a:t>Gözlemsel </a:t>
            </a:r>
            <a:r>
              <a:rPr lang="tr-TR" b="1" i="1" dirty="0" smtClean="0"/>
              <a:t>yöntem: </a:t>
            </a:r>
            <a:r>
              <a:rPr lang="tr-TR" b="1" dirty="0" smtClean="0"/>
              <a:t>ürüne olan talep </a:t>
            </a:r>
            <a:r>
              <a:rPr lang="tr-TR" dirty="0" smtClean="0"/>
              <a:t>göz önünde bulundurulur.</a:t>
            </a:r>
            <a:endParaRPr lang="tr-TR" b="1" i="1" dirty="0"/>
          </a:p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r>
              <a:rPr lang="tr-TR" b="1" i="1" dirty="0"/>
              <a:t>Deneysel </a:t>
            </a:r>
            <a:r>
              <a:rPr lang="tr-TR" b="1" i="1" dirty="0" smtClean="0"/>
              <a:t>yöntem: </a:t>
            </a:r>
            <a:r>
              <a:rPr lang="tr-TR" dirty="0" smtClean="0"/>
              <a:t>amaç </a:t>
            </a:r>
            <a:r>
              <a:rPr lang="tr-TR" b="1" dirty="0" smtClean="0"/>
              <a:t>farklı satış bölgelerine farklı reklam bütçelerinin tahsisi ve belirli bir dönem sonunda satışlardaki değişimin izlenmesidir</a:t>
            </a:r>
            <a:r>
              <a:rPr lang="tr-TR" dirty="0" smtClean="0"/>
              <a:t>. Yöntemin maliyetinin yüksekliği ve deney gruplarını ayırma ve birleştirmedeki güçlük sebebiyle sakıncaları vardır. </a:t>
            </a:r>
            <a:endParaRPr lang="tr-TR" b="1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1710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Mesajının Saptanması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smtClean="0"/>
              <a:t>İşaretlerin, harflerin, resimlerin, sembollerin, görüntülerin, renklerin, ses ve müziğin, koreografi ve hareketlerin </a:t>
            </a:r>
            <a:r>
              <a:rPr lang="tr-TR" dirty="0" err="1" smtClean="0"/>
              <a:t>vb</a:t>
            </a:r>
            <a:r>
              <a:rPr lang="tr-TR" dirty="0" smtClean="0"/>
              <a:t> uygun bir kompozisyon oluşturmasıdır. </a:t>
            </a:r>
          </a:p>
          <a:p>
            <a:endParaRPr lang="tr-TR" dirty="0"/>
          </a:p>
          <a:p>
            <a:r>
              <a:rPr lang="tr-TR" dirty="0" smtClean="0"/>
              <a:t>Başlık, metin, görüntü, slogan, logo </a:t>
            </a:r>
            <a:r>
              <a:rPr lang="tr-TR" dirty="0" err="1" smtClean="0"/>
              <a:t>vb</a:t>
            </a:r>
            <a:r>
              <a:rPr lang="tr-TR" dirty="0" smtClean="0"/>
              <a:t> düzenleme, film senaryosunu hazırlama ve çekme, seslendirme vb.</a:t>
            </a:r>
          </a:p>
          <a:p>
            <a:endParaRPr lang="tr-TR" dirty="0"/>
          </a:p>
          <a:p>
            <a:r>
              <a:rPr lang="tr-TR" b="1" i="1" dirty="0" smtClean="0"/>
              <a:t>Kavramsal ve sanatsal çalışma metin yazarı, sanat yönetmeni tarafından yapılır</a:t>
            </a:r>
            <a:r>
              <a:rPr lang="tr-TR" i="1" dirty="0" smtClean="0"/>
              <a:t>.  </a:t>
            </a:r>
            <a:r>
              <a:rPr lang="tr-TR" b="1" i="1" dirty="0" smtClean="0"/>
              <a:t>Üretimi kısmı dışarıda yaptırılabilir. 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224176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Mesajın Değerlendirmesi ve Seçimi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Mesajlar ilgi çekici ve farklılık yaratıcı olmaları açısından değerlendirilir.</a:t>
            </a:r>
          </a:p>
          <a:p>
            <a:r>
              <a:rPr lang="tr-TR" dirty="0" smtClean="0"/>
              <a:t>Bu değerlendirme </a:t>
            </a:r>
            <a:r>
              <a:rPr lang="tr-TR" b="1" i="1" dirty="0" err="1" smtClean="0"/>
              <a:t>Pre</a:t>
            </a:r>
            <a:r>
              <a:rPr lang="tr-TR" b="1" i="1" dirty="0" smtClean="0"/>
              <a:t>-test </a:t>
            </a:r>
            <a:r>
              <a:rPr lang="tr-TR" dirty="0" smtClean="0"/>
              <a:t>ile yapılabilir. </a:t>
            </a:r>
          </a:p>
          <a:p>
            <a:r>
              <a:rPr lang="tr-TR" b="1" i="1" dirty="0" err="1" smtClean="0"/>
              <a:t>Pre</a:t>
            </a:r>
            <a:r>
              <a:rPr lang="tr-TR" b="1" i="1" dirty="0" smtClean="0"/>
              <a:t>-test: </a:t>
            </a:r>
          </a:p>
          <a:p>
            <a:pPr lvl="1"/>
            <a:r>
              <a:rPr lang="tr-TR" dirty="0" smtClean="0"/>
              <a:t>Hangi elemanın </a:t>
            </a:r>
            <a:r>
              <a:rPr lang="tr-TR" b="1" dirty="0" smtClean="0"/>
              <a:t>daha güçlü bir davranışsal  etki </a:t>
            </a:r>
            <a:r>
              <a:rPr lang="tr-TR" dirty="0" smtClean="0"/>
              <a:t>yapacağını ortaya çıkarmak için önemlidir. </a:t>
            </a:r>
          </a:p>
          <a:p>
            <a:pPr lvl="1"/>
            <a:r>
              <a:rPr lang="tr-TR" dirty="0" smtClean="0"/>
              <a:t>İletişimin tüketicide uyandırdığı </a:t>
            </a:r>
            <a:r>
              <a:rPr lang="tr-TR" b="1" dirty="0" smtClean="0">
                <a:solidFill>
                  <a:srgbClr val="FF0000"/>
                </a:solidFill>
              </a:rPr>
              <a:t>duygusal tepki ve ikna edicilik </a:t>
            </a:r>
            <a:r>
              <a:rPr lang="tr-TR" dirty="0" smtClean="0"/>
              <a:t>açısından değerlendirilebilir.</a:t>
            </a:r>
          </a:p>
          <a:p>
            <a:pPr lvl="1"/>
            <a:r>
              <a:rPr lang="tr-TR" dirty="0" smtClean="0"/>
              <a:t>Test edilen reklam alternatiflerinin değerlendirilmesinde kullanılan araçlar: </a:t>
            </a:r>
          </a:p>
          <a:p>
            <a:pPr lvl="2"/>
            <a:r>
              <a:rPr lang="tr-TR" dirty="0" smtClean="0"/>
              <a:t>Televizyon reklamı için </a:t>
            </a:r>
            <a:r>
              <a:rPr lang="tr-TR" dirty="0" err="1" smtClean="0"/>
              <a:t>animatikler</a:t>
            </a:r>
            <a:r>
              <a:rPr lang="tr-TR" dirty="0" smtClean="0"/>
              <a:t> (her sahnenin temsili resminin yer aldığı kartonlar), test teypler</a:t>
            </a:r>
          </a:p>
          <a:p>
            <a:pPr lvl="2"/>
            <a:r>
              <a:rPr lang="tr-TR" dirty="0"/>
              <a:t>B</a:t>
            </a:r>
            <a:r>
              <a:rPr lang="tr-TR" dirty="0" smtClean="0"/>
              <a:t>asın reklamları için test dosyalar</a:t>
            </a:r>
          </a:p>
          <a:p>
            <a:pPr lvl="2"/>
            <a:r>
              <a:rPr lang="tr-TR" dirty="0"/>
              <a:t>R</a:t>
            </a:r>
            <a:r>
              <a:rPr lang="tr-TR" dirty="0" smtClean="0"/>
              <a:t>adyo reklamları için test spotlar, satış noktası afişleri ve slaytlar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3514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Mesajın Şekillendirilmesi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Mesajın etkisi yalnızca ne söylendiğine değil, nasıl söylendiğine de bağlıdır.</a:t>
            </a:r>
          </a:p>
          <a:p>
            <a:r>
              <a:rPr lang="tr-TR" dirty="0" smtClean="0"/>
              <a:t>Başlık, metin, kelimeler </a:t>
            </a:r>
            <a:r>
              <a:rPr lang="tr-TR" dirty="0" err="1" smtClean="0"/>
              <a:t>vb</a:t>
            </a:r>
            <a:r>
              <a:rPr lang="tr-TR" dirty="0" smtClean="0"/>
              <a:t> reklamın etkinliğini doğrudan etkiler.</a:t>
            </a:r>
          </a:p>
          <a:p>
            <a:pPr lvl="1"/>
            <a:r>
              <a:rPr lang="tr-TR" b="1" i="1" dirty="0" smtClean="0"/>
              <a:t>Birbirine benzeyen ürünlerin </a:t>
            </a:r>
            <a:r>
              <a:rPr lang="tr-TR" i="1" dirty="0" smtClean="0"/>
              <a:t>reklamlarında, markaları birbirinden ayırt etmek ve marka bağlılığı yaratmak açısından önemlidir. </a:t>
            </a:r>
          </a:p>
          <a:p>
            <a:r>
              <a:rPr lang="tr-TR" i="1" dirty="0" smtClean="0"/>
              <a:t>1. önce </a:t>
            </a:r>
            <a:r>
              <a:rPr lang="tr-TR" b="1" i="1" dirty="0" smtClean="0">
                <a:solidFill>
                  <a:srgbClr val="FF0000"/>
                </a:solidFill>
              </a:rPr>
              <a:t>metin stratejisi </a:t>
            </a:r>
            <a:r>
              <a:rPr lang="tr-TR" i="1" dirty="0" smtClean="0"/>
              <a:t>oluşturulur. </a:t>
            </a:r>
            <a:r>
              <a:rPr lang="tr-TR" b="1" i="1" dirty="0" smtClean="0"/>
              <a:t>Reklamın hedefi, içeriği ve üslubunu tanımlar. </a:t>
            </a:r>
          </a:p>
          <a:p>
            <a:r>
              <a:rPr lang="tr-TR" i="1" dirty="0" smtClean="0"/>
              <a:t>2. sonra </a:t>
            </a:r>
            <a:r>
              <a:rPr lang="tr-TR" b="1" i="1" dirty="0" smtClean="0">
                <a:solidFill>
                  <a:srgbClr val="FF0000"/>
                </a:solidFill>
              </a:rPr>
              <a:t>yaratıcı bölüm </a:t>
            </a:r>
            <a:r>
              <a:rPr lang="tr-TR" i="1" dirty="0" smtClean="0"/>
              <a:t>devreye girer; mesajı oluşturmak için </a:t>
            </a:r>
            <a:r>
              <a:rPr lang="tr-TR" b="1" i="1" dirty="0" smtClean="0"/>
              <a:t>uygun tarz, üslup ve format </a:t>
            </a:r>
            <a:r>
              <a:rPr lang="tr-TR" i="1" dirty="0" smtClean="0"/>
              <a:t>hazırlanır.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976738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Mesajın </a:t>
            </a:r>
            <a:r>
              <a:rPr lang="tr-TR" dirty="0" smtClean="0"/>
              <a:t>Şekillendirilmesi- Stiller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Mesajın birbirinden farklı stilleri olabilir:</a:t>
            </a: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Duygusal satın alma 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motifi kullananlar: </a:t>
            </a:r>
          </a:p>
          <a:p>
            <a:pPr lvl="1">
              <a:lnSpc>
                <a:spcPct val="110000"/>
              </a:lnSpc>
            </a:pPr>
            <a:r>
              <a:rPr lang="tr-TR" u="sng" dirty="0" smtClean="0">
                <a:solidFill>
                  <a:srgbClr val="00B0F0"/>
                </a:solidFill>
              </a:rPr>
              <a:t>Yaşam dilimi</a:t>
            </a:r>
            <a:r>
              <a:rPr lang="tr-TR" dirty="0" smtClean="0">
                <a:solidFill>
                  <a:srgbClr val="00B0F0"/>
                </a:solidFill>
              </a:rPr>
              <a:t>: </a:t>
            </a:r>
            <a:r>
              <a:rPr lang="tr-TR" dirty="0" smtClean="0"/>
              <a:t>Bir ürünü hayatın normal akışı içerisinde bir ya da birden fazla insanın kullanırken göstermesidir. </a:t>
            </a:r>
          </a:p>
          <a:p>
            <a:pPr lvl="2">
              <a:lnSpc>
                <a:spcPct val="110000"/>
              </a:lnSpc>
            </a:pPr>
            <a:r>
              <a:rPr lang="tr-TR" b="1" dirty="0" err="1" smtClean="0"/>
              <a:t>Örn</a:t>
            </a:r>
            <a:r>
              <a:rPr lang="tr-TR" dirty="0" smtClean="0"/>
              <a:t>: yemekte </a:t>
            </a:r>
            <a:r>
              <a:rPr lang="tr-TR" dirty="0" err="1" smtClean="0"/>
              <a:t>knorr</a:t>
            </a:r>
            <a:r>
              <a:rPr lang="tr-TR" dirty="0" smtClean="0"/>
              <a:t> çorba içilmesi, kahvaltıda mısır gevreği tüketilmesi</a:t>
            </a:r>
            <a:endParaRPr lang="tr-TR" u="sng" dirty="0">
              <a:solidFill>
                <a:srgbClr val="00B0F0"/>
              </a:solidFill>
            </a:endParaRPr>
          </a:p>
          <a:p>
            <a:pPr lvl="1">
              <a:lnSpc>
                <a:spcPct val="110000"/>
              </a:lnSpc>
            </a:pPr>
            <a:r>
              <a:rPr lang="tr-TR" u="sng" dirty="0" smtClean="0">
                <a:solidFill>
                  <a:srgbClr val="00B0F0"/>
                </a:solidFill>
              </a:rPr>
              <a:t>Yaşam </a:t>
            </a:r>
            <a:r>
              <a:rPr lang="tr-TR" u="sng" dirty="0">
                <a:solidFill>
                  <a:srgbClr val="00B0F0"/>
                </a:solidFill>
              </a:rPr>
              <a:t>tarzı: </a:t>
            </a:r>
            <a:r>
              <a:rPr lang="tr-TR" dirty="0" smtClean="0"/>
              <a:t>Reklamı yapılan ürünün bir yaşam tarzına nasıl uygun olduğu gösterilir. Ürünün kendisinden çok marka üzerinde durulur. </a:t>
            </a:r>
            <a:endParaRPr lang="tr-TR" dirty="0"/>
          </a:p>
          <a:p>
            <a:pPr lvl="2">
              <a:lnSpc>
                <a:spcPct val="110000"/>
              </a:lnSpc>
            </a:pPr>
            <a:r>
              <a:rPr lang="tr-TR" b="1" dirty="0" err="1"/>
              <a:t>Örn</a:t>
            </a:r>
            <a:r>
              <a:rPr lang="tr-TR" b="1" dirty="0"/>
              <a:t>: </a:t>
            </a:r>
            <a:r>
              <a:rPr lang="tr-TR" dirty="0" smtClean="0"/>
              <a:t>sportif gençlerin </a:t>
            </a:r>
            <a:r>
              <a:rPr lang="tr-TR" dirty="0" err="1" smtClean="0"/>
              <a:t>adidas</a:t>
            </a:r>
            <a:r>
              <a:rPr lang="tr-TR" dirty="0" smtClean="0"/>
              <a:t>, </a:t>
            </a:r>
            <a:r>
              <a:rPr lang="tr-TR" dirty="0" err="1" smtClean="0"/>
              <a:t>nike</a:t>
            </a:r>
            <a:r>
              <a:rPr lang="tr-TR" dirty="0" smtClean="0"/>
              <a:t> marka ayakkabı giymesi</a:t>
            </a:r>
          </a:p>
          <a:p>
            <a:pPr lvl="1">
              <a:lnSpc>
                <a:spcPct val="110000"/>
              </a:lnSpc>
            </a:pPr>
            <a:r>
              <a:rPr lang="tr-TR" u="sng" dirty="0">
                <a:solidFill>
                  <a:srgbClr val="00B0F0"/>
                </a:solidFill>
              </a:rPr>
              <a:t>Fantezi: </a:t>
            </a:r>
            <a:r>
              <a:rPr lang="tr-TR" dirty="0" smtClean="0"/>
              <a:t>Ürünün gerçek faydası yanında ürünün fantezi yönlerinin ele alınması. Hayali temalar kullanılır. </a:t>
            </a:r>
          </a:p>
          <a:p>
            <a:pPr lvl="2">
              <a:lnSpc>
                <a:spcPct val="110000"/>
              </a:lnSpc>
            </a:pPr>
            <a:r>
              <a:rPr lang="tr-TR" b="1" dirty="0" err="1" smtClean="0"/>
              <a:t>Örn</a:t>
            </a:r>
            <a:r>
              <a:rPr lang="tr-TR" dirty="0" smtClean="0"/>
              <a:t>. Ülker bitter çikolatanın kırık kalpleri onarması </a:t>
            </a:r>
          </a:p>
          <a:p>
            <a:pPr marL="274320" lvl="1" indent="0">
              <a:lnSpc>
                <a:spcPct val="11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512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349</TotalTime>
  <Words>3372</Words>
  <Application>Microsoft Macintosh PowerPoint</Application>
  <PresentationFormat>On-screen Show (4:3)</PresentationFormat>
  <Paragraphs>381</Paragraphs>
  <Slides>53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Clarity</vt:lpstr>
      <vt:lpstr>İletişim Planlaması</vt:lpstr>
      <vt:lpstr>İletişim Planlaması</vt:lpstr>
      <vt:lpstr>İletişim Planlamasının Özellikleri</vt:lpstr>
      <vt:lpstr>İletişim ve Marka Planlaması</vt:lpstr>
      <vt:lpstr>Reklam Mesajının Belirlenmesi</vt:lpstr>
      <vt:lpstr>Reklam Mesajının Saptanması</vt:lpstr>
      <vt:lpstr>Mesajın Değerlendirmesi ve Seçimi</vt:lpstr>
      <vt:lpstr>Mesajın Şekillendirilmesi</vt:lpstr>
      <vt:lpstr>Mesajın Şekillendirilmesi- Stiller</vt:lpstr>
      <vt:lpstr>Mesajın Şekillendirilmesi-Stiller</vt:lpstr>
      <vt:lpstr>Mesajın Şekillendirilmesi-Stiller</vt:lpstr>
      <vt:lpstr>Reklam Araçlarının Seçimi: </vt:lpstr>
      <vt:lpstr>Reklam Araçlarının Seçimi: </vt:lpstr>
      <vt:lpstr>Reklam Araçlarının Seçimi: </vt:lpstr>
      <vt:lpstr>Reklam Araçlarının Seçimi: </vt:lpstr>
      <vt:lpstr>Reklam Araçlarının Seçimi: </vt:lpstr>
      <vt:lpstr> Medya Kararları Süreci </vt:lpstr>
      <vt:lpstr> Medya Kararları Süreci</vt:lpstr>
      <vt:lpstr> Medya Kararları Süreci</vt:lpstr>
      <vt:lpstr>Reklam Ajansı Seçimi</vt:lpstr>
      <vt:lpstr>Reklam Ajansı Seçimi</vt:lpstr>
      <vt:lpstr>Reklam Ajansı Seçimi</vt:lpstr>
      <vt:lpstr>Reklam Ajansı Seçimi</vt:lpstr>
      <vt:lpstr>Reklam Ajansının Seçim Süreci</vt:lpstr>
      <vt:lpstr>PowerPoint Presentation</vt:lpstr>
      <vt:lpstr>Medya Planlaması</vt:lpstr>
      <vt:lpstr>Medya nedir?</vt:lpstr>
      <vt:lpstr>Medya planlaması nedir?</vt:lpstr>
      <vt:lpstr>Medya planlaması nedir?</vt:lpstr>
      <vt:lpstr>Medya planlaması nedir?</vt:lpstr>
      <vt:lpstr>Medya planlaması nedir?</vt:lpstr>
      <vt:lpstr>Medya planlamasının değişkenleri</vt:lpstr>
      <vt:lpstr>Medyalarda yer ve zaman satın alma</vt:lpstr>
      <vt:lpstr>Medya planı örneği</vt:lpstr>
      <vt:lpstr>Medya Planını Etkileyen Değişkenler</vt:lpstr>
      <vt:lpstr>Medya Planını Etkileyen Değişkenler</vt:lpstr>
      <vt:lpstr>Medya Planını Etkileyen Değişkenler</vt:lpstr>
      <vt:lpstr>Medya Planını Etkileyen Değişkenler</vt:lpstr>
      <vt:lpstr>Medya Planını Etkileyen Değişkenler</vt:lpstr>
      <vt:lpstr>Medya Planını Etkileyen Değişkenler</vt:lpstr>
      <vt:lpstr>Medya Planını Etkileyen Değişkenler</vt:lpstr>
      <vt:lpstr>Medya Planını Etkileyen Değişkenler</vt:lpstr>
      <vt:lpstr>Reklam Etkinliğinin Ölçümü</vt:lpstr>
      <vt:lpstr>Reklam Etkinliğinin Ölçümü</vt:lpstr>
      <vt:lpstr>Reklamın İletişim Etkisinin Ölçülmesi</vt:lpstr>
      <vt:lpstr>1. Reklam yayını öncesi etkinliği ölçme yöntemi:</vt:lpstr>
      <vt:lpstr>1. Reklam yayını öncesi etkinliği ölçme yöntemi:</vt:lpstr>
      <vt:lpstr>2. Reklam yayını sonrası iletişim etkisini ölçme yöntemleri</vt:lpstr>
      <vt:lpstr>2. Reklam yayını sonrası iletişim etkisini ölçme yöntemleri</vt:lpstr>
      <vt:lpstr>2. Reklam yayını sonrası iletişim etkisini ölçme yöntemleri</vt:lpstr>
      <vt:lpstr>2. Reklam yayını sonrası iletişim etkisini ölçme yöntemleri</vt:lpstr>
      <vt:lpstr>Reklamın satış etkisinin belirlenmesinde kullanılan yöntemler</vt:lpstr>
      <vt:lpstr>Reklamın satış etkisinin belirlenmesinde kullanılan yöntemler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İletişim Planlaması</dc:title>
  <dc:creator>DUYGU DEMIRCAN</dc:creator>
  <cp:lastModifiedBy>DUYGU DEMIRCAN</cp:lastModifiedBy>
  <cp:revision>39</cp:revision>
  <dcterms:created xsi:type="dcterms:W3CDTF">2018-11-26T21:50:27Z</dcterms:created>
  <dcterms:modified xsi:type="dcterms:W3CDTF">2018-12-11T19:50:26Z</dcterms:modified>
</cp:coreProperties>
</file>