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6" r:id="rId1"/>
  </p:sldMasterIdLst>
  <p:notesMasterIdLst>
    <p:notesMasterId r:id="rId19"/>
  </p:notesMasterIdLst>
  <p:handoutMasterIdLst>
    <p:handoutMasterId r:id="rId20"/>
  </p:handoutMasterIdLst>
  <p:sldIdLst>
    <p:sldId id="299" r:id="rId2"/>
    <p:sldId id="261" r:id="rId3"/>
    <p:sldId id="293" r:id="rId4"/>
    <p:sldId id="262" r:id="rId5"/>
    <p:sldId id="273" r:id="rId6"/>
    <p:sldId id="274" r:id="rId7"/>
    <p:sldId id="275" r:id="rId8"/>
    <p:sldId id="276" r:id="rId9"/>
    <p:sldId id="297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5" r:id="rId18"/>
  </p:sldIdLst>
  <p:sldSz cx="9144000" cy="6858000" type="screen4x3"/>
  <p:notesSz cx="6797675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W" initials="AW" lastIdx="2" clrIdx="0">
    <p:extLst/>
  </p:cmAuthor>
  <p:cmAuthor id="2" name="mlarmon" initials="m" lastIdx="2" clrIdx="1">
    <p:extLst/>
  </p:cmAuthor>
  <p:cmAuthor id="3" name="Matt Will" initials="MW" lastIdx="2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7FF8D"/>
    <a:srgbClr val="EDFFFF"/>
    <a:srgbClr val="458B8A"/>
    <a:srgbClr val="C05023"/>
    <a:srgbClr val="F8E1D8"/>
    <a:srgbClr val="F0C1AE"/>
    <a:srgbClr val="455EA0"/>
    <a:srgbClr val="FFFFFF"/>
    <a:srgbClr val="2F4040"/>
    <a:srgbClr val="80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58" autoAdjust="0"/>
    <p:restoredTop sz="95400" autoAdjust="0"/>
  </p:normalViewPr>
  <p:slideViewPr>
    <p:cSldViewPr>
      <p:cViewPr>
        <p:scale>
          <a:sx n="77" d="100"/>
          <a:sy n="77" d="100"/>
        </p:scale>
        <p:origin x="-150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719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72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07497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28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53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53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4463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29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63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632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1650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30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73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735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0225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32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93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939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021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21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1376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22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91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7614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01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5400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9832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12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8127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25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223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30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26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32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325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494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27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542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cap="flat"/>
        </p:spPr>
      </p: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0941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2097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0" name="Rectangle 17"/>
          <p:cNvSpPr>
            <a:spLocks noChangeArrowheads="1"/>
          </p:cNvSpPr>
          <p:nvPr/>
        </p:nvSpPr>
        <p:spPr bwMode="auto">
          <a:xfrm>
            <a:off x="292559" y="1043144"/>
            <a:ext cx="320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1</a:t>
            </a: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292559" y="2184260"/>
            <a:ext cx="3746041" cy="175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Goals and Governance of the Corporation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12"/>
          <p:cNvSpPr>
            <a:spLocks noChangeArrowheads="1"/>
          </p:cNvSpPr>
          <p:nvPr userDrawn="1"/>
        </p:nvSpPr>
        <p:spPr bwMode="auto">
          <a:xfrm>
            <a:off x="0" y="2097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292558" y="1043144"/>
            <a:ext cx="374604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19</a:t>
            </a:r>
          </a:p>
        </p:txBody>
      </p:sp>
      <p:sp>
        <p:nvSpPr>
          <p:cNvPr id="15" name="Rectangle 19"/>
          <p:cNvSpPr>
            <a:spLocks noChangeArrowheads="1"/>
          </p:cNvSpPr>
          <p:nvPr userDrawn="1"/>
        </p:nvSpPr>
        <p:spPr bwMode="auto">
          <a:xfrm>
            <a:off x="292559" y="2184260"/>
            <a:ext cx="3746041" cy="175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Short-Term Financial Planning</a:t>
            </a:r>
          </a:p>
        </p:txBody>
      </p:sp>
      <p:sp>
        <p:nvSpPr>
          <p:cNvPr id="16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799" y="1347943"/>
            <a:ext cx="3412689" cy="436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3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112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863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5486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0" y="2097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3"/>
          <p:cNvSpPr>
            <a:spLocks noChangeArrowheads="1"/>
          </p:cNvSpPr>
          <p:nvPr userDrawn="1"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0" name="Rectangle 17"/>
          <p:cNvSpPr>
            <a:spLocks noChangeArrowheads="1"/>
          </p:cNvSpPr>
          <p:nvPr userDrawn="1"/>
        </p:nvSpPr>
        <p:spPr bwMode="auto">
          <a:xfrm>
            <a:off x="292558" y="1043144"/>
            <a:ext cx="374604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19</a:t>
            </a:r>
          </a:p>
        </p:txBody>
      </p:sp>
      <p:sp>
        <p:nvSpPr>
          <p:cNvPr id="31" name="Rectangle 19"/>
          <p:cNvSpPr>
            <a:spLocks noChangeArrowheads="1"/>
          </p:cNvSpPr>
          <p:nvPr userDrawn="1"/>
        </p:nvSpPr>
        <p:spPr bwMode="auto">
          <a:xfrm>
            <a:off x="292559" y="2184260"/>
            <a:ext cx="3746041" cy="175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Goals and Governance of the Corporation</a:t>
            </a:r>
          </a:p>
        </p:txBody>
      </p:sp>
      <p:sp>
        <p:nvSpPr>
          <p:cNvPr id="11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5257800" y="1347944"/>
            <a:ext cx="3276600" cy="436705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9e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Book Cover</a:t>
            </a:r>
          </a:p>
        </p:txBody>
      </p:sp>
    </p:spTree>
    <p:extLst>
      <p:ext uri="{BB962C8B-B14F-4D97-AF65-F5344CB8AC3E}">
        <p14:creationId xmlns:p14="http://schemas.microsoft.com/office/powerpoint/2010/main" val="1932620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24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851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345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60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025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400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100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1143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1430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7350" y="2305050"/>
            <a:ext cx="3008313" cy="41719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848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054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371600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721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896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76200"/>
          </a:xfrm>
          <a:prstGeom prst="rect">
            <a:avLst/>
          </a:prstGeom>
          <a:solidFill>
            <a:srgbClr val="992D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4965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838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6477000" y="64008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8648860" y="6475412"/>
            <a:ext cx="458788" cy="38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>
              <a:defRPr/>
            </a:pPr>
            <a:r>
              <a:rPr lang="en-US" sz="1000" b="1" dirty="0">
                <a:solidFill>
                  <a:srgbClr val="455EA0"/>
                </a:solidFill>
                <a:latin typeface="Arial" charset="0"/>
              </a:rPr>
              <a:t>19- </a:t>
            </a:r>
            <a:fld id="{E60E7E61-42B9-45CE-A0EE-FB8F7CCA12F2}" type="slidenum">
              <a:rPr lang="en-US" sz="1000" b="1">
                <a:solidFill>
                  <a:srgbClr val="455EA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sz="1000" b="1" dirty="0">
              <a:solidFill>
                <a:srgbClr val="455EA0"/>
              </a:solidFill>
              <a:latin typeface="Arial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 userDrawn="1"/>
        </p:nvSpPr>
        <p:spPr bwMode="auto">
          <a:xfrm>
            <a:off x="3200400" y="6553200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092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65" r:id="rId13"/>
    <p:sldLayoutId id="214748366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200">
          <a:solidFill>
            <a:srgbClr val="01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1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1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01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1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967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(1 of 7)</a:t>
            </a:r>
            <a:endParaRPr lang="en-US" altLang="en-US" dirty="0"/>
          </a:p>
        </p:txBody>
      </p:sp>
      <p:sp>
        <p:nvSpPr>
          <p:cNvPr id="1351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Steps to preparing a cash budget</a:t>
            </a:r>
          </a:p>
          <a:p>
            <a:pPr marL="457200" lvl="1" indent="0">
              <a:buNone/>
            </a:pPr>
            <a:r>
              <a:rPr lang="en-US" altLang="en-US" sz="2800" dirty="0"/>
              <a:t>Step 1 — Forecast the sources of cash</a:t>
            </a:r>
          </a:p>
          <a:p>
            <a:pPr marL="457200" lvl="1" indent="0">
              <a:buNone/>
            </a:pPr>
            <a:r>
              <a:rPr lang="en-US" altLang="en-US" sz="2800" dirty="0"/>
              <a:t>Step 2 — Forecast uses of cash</a:t>
            </a:r>
          </a:p>
          <a:p>
            <a:pPr marL="457200" lvl="1" indent="0">
              <a:buNone/>
            </a:pPr>
            <a:r>
              <a:rPr lang="en-US" altLang="en-US" sz="2800" dirty="0"/>
              <a:t>Step 3 — Calculate whether the firm is facing a cash shortage or surplus</a:t>
            </a:r>
          </a:p>
        </p:txBody>
      </p:sp>
    </p:spTree>
    <p:extLst>
      <p:ext uri="{BB962C8B-B14F-4D97-AF65-F5344CB8AC3E}">
        <p14:creationId xmlns:p14="http://schemas.microsoft.com/office/powerpoint/2010/main" val="291744604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(2 of 7)</a:t>
            </a:r>
            <a:endParaRPr lang="en-US" altLang="en-US" dirty="0"/>
          </a:p>
        </p:txBody>
      </p:sp>
      <p:sp>
        <p:nvSpPr>
          <p:cNvPr id="10246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— Dynamic Mattress Company</a:t>
            </a:r>
            <a:endParaRPr lang="en-US" altLang="en-US" dirty="0"/>
          </a:p>
          <a:p>
            <a:pPr marL="400050" lvl="1" indent="0">
              <a:buNone/>
            </a:pPr>
            <a:r>
              <a:rPr lang="en-US" altLang="en-US" sz="2400" dirty="0"/>
              <a:t>Dynamic forecasted sources of cash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381856"/>
              </p:ext>
            </p:extLst>
          </p:nvPr>
        </p:nvGraphicFramePr>
        <p:xfrm>
          <a:off x="743427" y="2590800"/>
          <a:ext cx="7620000" cy="792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Quarter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1st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2nd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3rd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sz="2000" dirty="0"/>
                        <a:t>Sales, $ millions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$560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$502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$742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$836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3927" y="3737919"/>
            <a:ext cx="723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hangingPunct="1">
              <a:spcBef>
                <a:spcPct val="20000"/>
              </a:spcBef>
            </a:pPr>
            <a:r>
              <a:rPr lang="en-US" altLang="en-US" sz="2200" kern="0" dirty="0">
                <a:solidFill>
                  <a:srgbClr val="010000"/>
                </a:solidFill>
                <a:latin typeface="Calibri"/>
              </a:rPr>
              <a:t>AR ending balance = AR beginning balance + sales - collections</a:t>
            </a:r>
          </a:p>
        </p:txBody>
      </p:sp>
    </p:spTree>
    <p:extLst>
      <p:ext uri="{BB962C8B-B14F-4D97-AF65-F5344CB8AC3E}">
        <p14:creationId xmlns:p14="http://schemas.microsoft.com/office/powerpoint/2010/main" val="740607760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(3 of 7)</a:t>
            </a:r>
            <a:endParaRPr lang="en-US" altLang="en-US" dirty="0"/>
          </a:p>
        </p:txBody>
      </p:sp>
      <p:sp>
        <p:nvSpPr>
          <p:cNvPr id="1127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dirty="0"/>
              <a:t>Dynamic collections on AR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268534"/>
              </p:ext>
            </p:extLst>
          </p:nvPr>
        </p:nvGraphicFramePr>
        <p:xfrm>
          <a:off x="432899" y="2488327"/>
          <a:ext cx="8241055" cy="2206739"/>
        </p:xfrm>
        <a:graphic>
          <a:graphicData uri="http://schemas.openxmlformats.org/drawingml/2006/table">
            <a:tbl>
              <a:tblPr firstRow="1"/>
              <a:tblGrid>
                <a:gridCol w="4089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65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65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65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23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3090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Quarter: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First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Second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Third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Fourth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Receivables (beginning of period)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150.1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199.0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181.6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253.6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Sales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560.0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502.0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742.0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836.0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Collections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   On sales in current period (70%)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392.0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351.4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519.4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585.2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   On sales in previous period (30%)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119.1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168.0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150.6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222.6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Total collections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511.1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519.4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670.0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807.8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4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 Receivables (end of period) 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199.0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181.6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253.6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281.8</a:t>
                      </a:r>
                    </a:p>
                  </a:txBody>
                  <a:tcPr marL="15727" marR="15727" marT="15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096395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(4 of 7)</a:t>
            </a:r>
            <a:endParaRPr lang="en-US" altLang="en-US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  <a:endParaRPr lang="en-US" altLang="en-US" sz="2800" dirty="0"/>
          </a:p>
          <a:p>
            <a:pPr marL="457200" lvl="1" indent="0">
              <a:buNone/>
            </a:pPr>
            <a:r>
              <a:rPr lang="en-US" altLang="en-US" sz="2800" dirty="0"/>
              <a:t>Dynamic forecasted uses of cash</a:t>
            </a:r>
          </a:p>
          <a:p>
            <a:pPr lvl="2">
              <a:buFont typeface="Calibri" panose="020F0502020204030204" pitchFamily="34" charset="0"/>
              <a:buChar char="̶"/>
            </a:pPr>
            <a:r>
              <a:rPr lang="en-US" altLang="en-US" sz="2400" dirty="0"/>
              <a:t>Payments of accounts payable</a:t>
            </a:r>
          </a:p>
          <a:p>
            <a:pPr lvl="2">
              <a:buFont typeface="Calibri" panose="020F0502020204030204" pitchFamily="34" charset="0"/>
              <a:buChar char="̶"/>
            </a:pPr>
            <a:r>
              <a:rPr lang="en-US" altLang="en-US" sz="2400" dirty="0"/>
              <a:t>Labor, administrative, and other expenses</a:t>
            </a:r>
          </a:p>
          <a:p>
            <a:pPr lvl="2">
              <a:buFont typeface="Calibri" panose="020F0502020204030204" pitchFamily="34" charset="0"/>
              <a:buChar char="̶"/>
            </a:pPr>
            <a:r>
              <a:rPr lang="en-US" altLang="en-US" sz="2400" dirty="0"/>
              <a:t>Capital expenditures</a:t>
            </a:r>
          </a:p>
          <a:p>
            <a:pPr lvl="2">
              <a:buFont typeface="Calibri" panose="020F0502020204030204" pitchFamily="34" charset="0"/>
              <a:buChar char="̶"/>
            </a:pPr>
            <a:r>
              <a:rPr lang="en-US" altLang="en-US" sz="2400" dirty="0"/>
              <a:t>Taxes, interest, and dividend payments</a:t>
            </a:r>
          </a:p>
          <a:p>
            <a:pPr lvl="2">
              <a:buFont typeface="Calibri" panose="020F0502020204030204" pitchFamily="34" charset="0"/>
              <a:buChar char="̶"/>
            </a:pPr>
            <a:r>
              <a:rPr lang="en-US" altLang="en-US" sz="2400" dirty="0"/>
              <a:t>Increase in inventory</a:t>
            </a:r>
          </a:p>
        </p:txBody>
      </p:sp>
    </p:spTree>
    <p:extLst>
      <p:ext uri="{BB962C8B-B14F-4D97-AF65-F5344CB8AC3E}">
        <p14:creationId xmlns:p14="http://schemas.microsoft.com/office/powerpoint/2010/main" val="506689647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(5 of 7)</a:t>
            </a:r>
            <a:endParaRPr lang="en-US" altLang="en-US" dirty="0"/>
          </a:p>
        </p:txBody>
      </p:sp>
      <p:sp>
        <p:nvSpPr>
          <p:cNvPr id="1229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  <a:endParaRPr lang="en-US" altLang="en-US" dirty="0"/>
          </a:p>
          <a:p>
            <a:pPr marL="400050" lvl="1" indent="0">
              <a:buNone/>
            </a:pPr>
            <a:r>
              <a:rPr lang="en-US" altLang="en-US" sz="2400" dirty="0"/>
              <a:t>Dynamic cash budget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029337"/>
              </p:ext>
            </p:extLst>
          </p:nvPr>
        </p:nvGraphicFramePr>
        <p:xfrm>
          <a:off x="1226027" y="2514600"/>
          <a:ext cx="6654800" cy="2819400"/>
        </p:xfrm>
        <a:graphic>
          <a:graphicData uri="http://schemas.openxmlformats.org/drawingml/2006/table">
            <a:tbl>
              <a:tblPr firstRow="1"/>
              <a:tblGrid>
                <a:gridCol w="330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Quarter: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First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Second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Third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Fourth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     Sources of cash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Collections of acct receivable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511.1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519.4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670.0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807.8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Other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77.0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Total sources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511.1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519.4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747.0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807.8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     Uses of cash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Payments of accounts payable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250.0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250.0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267.0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261.0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Increase in inventory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150.0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150.0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170.0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180.0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Labor &amp; other expenses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136.0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136.0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136.0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136.0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Capital expenses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70.0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8.0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14.5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Taxes, interest, and dividends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46.0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46.0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46.0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sng" strike="noStrike" dirty="0">
                          <a:effectLst/>
                          <a:latin typeface="Arial" panose="020B0604020202020204" pitchFamily="34" charset="0"/>
                        </a:rPr>
                        <a:t>46.0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Total uses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652.0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592.0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627.0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637.5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Net cash inflow = sources - uses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-140.9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-72.6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120.0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170.3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177418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(6 of 7)</a:t>
            </a:r>
            <a:endParaRPr lang="en-US" altLang="en-US" dirty="0"/>
          </a:p>
        </p:txBody>
      </p:sp>
      <p:sp>
        <p:nvSpPr>
          <p:cNvPr id="1331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400050" lvl="1" indent="0">
              <a:buNone/>
            </a:pPr>
            <a:r>
              <a:rPr lang="en-US" altLang="en-US" sz="2400" dirty="0"/>
              <a:t>Dynamic short term financing requirements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69422"/>
              </p:ext>
            </p:extLst>
          </p:nvPr>
        </p:nvGraphicFramePr>
        <p:xfrm>
          <a:off x="289185" y="2743201"/>
          <a:ext cx="8528483" cy="1676398"/>
        </p:xfrm>
        <a:graphic>
          <a:graphicData uri="http://schemas.openxmlformats.org/drawingml/2006/table">
            <a:tbl>
              <a:tblPr firstRow="1"/>
              <a:tblGrid>
                <a:gridCol w="4231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16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16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6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18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963"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Quarter: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First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Second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Third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effectLst/>
                          <a:latin typeface="Arial" panose="020B0604020202020204" pitchFamily="34" charset="0"/>
                        </a:rPr>
                        <a:t>Fourth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Cash at start of period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30.4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-110.5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-183.1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-63.1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+ Net cash inflow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-140.9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-72.6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120.0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sng" strike="noStrike" dirty="0">
                          <a:effectLst/>
                          <a:latin typeface="Arial" panose="020B0604020202020204" pitchFamily="34" charset="0"/>
                        </a:rPr>
                        <a:t>170.3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= Cash at end of period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-110.5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-183.1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-63.1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107.2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Minimum operating balance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25.0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25.0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25.0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25.0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    Cumulative financing required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135.5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208.1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88.1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b="0" i="0" u="none" strike="noStrike" dirty="0">
                          <a:effectLst/>
                          <a:latin typeface="Arial" panose="020B0604020202020204" pitchFamily="34" charset="0"/>
                        </a:rPr>
                        <a:t>-82.2</a:t>
                      </a:r>
                    </a:p>
                  </a:txBody>
                  <a:tcPr marL="16276" marR="16276" marT="162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538733"/>
      </p:ext>
    </p:extLst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Cash Budgeting </a:t>
            </a:r>
            <a:r>
              <a:rPr lang="en-US" altLang="en-US" sz="2000" dirty="0"/>
              <a:t>(7 of 7)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Forecast uses of cash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Payments of accounts payable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Labor, administrative, and other expenses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Capital expenditures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Taxes, interest, and dividend payments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Increase in inventory</a:t>
            </a:r>
          </a:p>
        </p:txBody>
      </p:sp>
    </p:spTree>
    <p:extLst>
      <p:ext uri="{BB962C8B-B14F-4D97-AF65-F5344CB8AC3E}">
        <p14:creationId xmlns:p14="http://schemas.microsoft.com/office/powerpoint/2010/main" val="1586963761"/>
      </p:ext>
    </p:extLst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 Short-Term Financing Plan</a:t>
            </a:r>
          </a:p>
        </p:txBody>
      </p:sp>
      <p:sp>
        <p:nvSpPr>
          <p:cNvPr id="149509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2057400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</a:t>
            </a:r>
            <a:r>
              <a:rPr lang="en-US" altLang="en-US" sz="2400" b="1" i="1" u="sng" dirty="0"/>
              <a:t>(continued)</a:t>
            </a:r>
          </a:p>
          <a:p>
            <a:pPr marL="400050" lvl="1" indent="0">
              <a:buNone/>
            </a:pPr>
            <a:r>
              <a:rPr lang="en-US" sz="2200" dirty="0"/>
              <a:t>Dynamic’s Financing Plan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03153"/>
              </p:ext>
            </p:extLst>
          </p:nvPr>
        </p:nvGraphicFramePr>
        <p:xfrm>
          <a:off x="2408208" y="1255143"/>
          <a:ext cx="6583392" cy="5007255"/>
        </p:xfrm>
        <a:graphic>
          <a:graphicData uri="http://schemas.openxmlformats.org/drawingml/2006/table">
            <a:tbl>
              <a:tblPr firstRow="1"/>
              <a:tblGrid>
                <a:gridCol w="36092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35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435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35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435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0912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Quarter: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First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Second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Third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Fourth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A. Cash requirements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07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Cash required for operations</a:t>
                      </a:r>
                      <a:r>
                        <a:rPr lang="en-US" sz="1200" b="0" i="0" u="none" strike="noStrike" baseline="30000" dirty="0"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135.50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72.60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-120.00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-170.30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07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Interest on bank loan</a:t>
                      </a:r>
                      <a:r>
                        <a:rPr lang="en-US" sz="1200" b="0" i="0" u="none" strike="noStrike" baseline="30000" dirty="0">
                          <a:effectLst/>
                          <a:latin typeface="Arial" panose="020B0604020202020204" pitchFamily="34" charset="0"/>
                        </a:rPr>
                        <a:t>b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1.85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07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Interest on stretched payables</a:t>
                      </a:r>
                      <a:r>
                        <a:rPr lang="en-US" sz="1200" b="0" i="0" u="none" strike="noStrike" baseline="30000" dirty="0"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0.53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4.33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Repayments of last quarter's stretched payables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86.63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Lost interest on sold securities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   Total cash required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135.50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86.63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-26.04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-167.95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B. Cash raised in quarter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Bank loan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Stretched payables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86.63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Securities sold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25.00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   Total cash raised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135.50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86.63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C. Repayments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Of bank loan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26.04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sng" strike="noStrike" dirty="0">
                          <a:effectLst/>
                          <a:latin typeface="Arial" panose="020B0604020202020204" pitchFamily="34" charset="0"/>
                        </a:rPr>
                        <a:t>73.96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83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D. Addition to cash balances or security holdings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93.99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E. Bank loan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Beginning of quarter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73.96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975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   End of quarter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100.00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73.96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11618" marR="11618" marT="116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151352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Topics Covered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914400" indent="-914400">
              <a:buNone/>
            </a:pPr>
            <a:r>
              <a:rPr lang="en-US" altLang="en-US" sz="3200" dirty="0"/>
              <a:t>19.1	Links Between Long-Term and Short-Term Financing</a:t>
            </a:r>
          </a:p>
          <a:p>
            <a:pPr marL="914400" indent="-914400">
              <a:buNone/>
            </a:pPr>
            <a:r>
              <a:rPr lang="en-US" altLang="en-US" sz="3200" dirty="0"/>
              <a:t>19.2	Tracing Changes in Cash </a:t>
            </a:r>
          </a:p>
          <a:p>
            <a:pPr marL="914400" indent="-914400">
              <a:buNone/>
            </a:pPr>
            <a:r>
              <a:rPr lang="en-US" altLang="en-US" sz="3200" dirty="0"/>
              <a:t>19.3	Cash Budgeting</a:t>
            </a:r>
          </a:p>
          <a:p>
            <a:pPr marL="914400" indent="-914400">
              <a:buNone/>
            </a:pPr>
            <a:r>
              <a:rPr lang="en-US" altLang="en-US" sz="3200" dirty="0"/>
              <a:t>19.5	Dynamic’s Short-Term Financial Plan</a:t>
            </a:r>
          </a:p>
        </p:txBody>
      </p:sp>
    </p:spTree>
    <p:extLst>
      <p:ext uri="{BB962C8B-B14F-4D97-AF65-F5344CB8AC3E}">
        <p14:creationId xmlns:p14="http://schemas.microsoft.com/office/powerpoint/2010/main" val="3044337976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Firm’s Cumulative Capital Requirement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4648200"/>
            <a:ext cx="8305800" cy="193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Lines A, B, and C show alternative amounts of long-term finance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Strategy A: A permanent cash surplus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Strategy B: Short-term lender for part of year and borrower for remainder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Strategy C: A permanent short-term borrower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1544638" y="1219200"/>
            <a:ext cx="6380163" cy="3151188"/>
            <a:chOff x="985" y="864"/>
            <a:chExt cx="4019" cy="1985"/>
          </a:xfrm>
        </p:grpSpPr>
        <p:sp>
          <p:nvSpPr>
            <p:cNvPr id="27653" name="Freeform 5"/>
            <p:cNvSpPr>
              <a:spLocks/>
            </p:cNvSpPr>
            <p:nvPr/>
          </p:nvSpPr>
          <p:spPr bwMode="auto">
            <a:xfrm>
              <a:off x="1393" y="1113"/>
              <a:ext cx="2637" cy="1494"/>
            </a:xfrm>
            <a:custGeom>
              <a:avLst/>
              <a:gdLst>
                <a:gd name="T0" fmla="*/ 0 w 2637"/>
                <a:gd name="T1" fmla="*/ 0 h 1494"/>
                <a:gd name="T2" fmla="*/ 0 w 2637"/>
                <a:gd name="T3" fmla="*/ 1493 h 1494"/>
                <a:gd name="T4" fmla="*/ 2636 w 2637"/>
                <a:gd name="T5" fmla="*/ 1493 h 1494"/>
                <a:gd name="T6" fmla="*/ 0 60000 65536"/>
                <a:gd name="T7" fmla="*/ 0 60000 65536"/>
                <a:gd name="T8" fmla="*/ 0 60000 65536"/>
                <a:gd name="T9" fmla="*/ 0 w 2637"/>
                <a:gd name="T10" fmla="*/ 0 h 1494"/>
                <a:gd name="T11" fmla="*/ 2637 w 2637"/>
                <a:gd name="T12" fmla="*/ 1494 h 14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37" h="1494">
                  <a:moveTo>
                    <a:pt x="0" y="0"/>
                  </a:moveTo>
                  <a:lnTo>
                    <a:pt x="0" y="1493"/>
                  </a:lnTo>
                  <a:lnTo>
                    <a:pt x="2636" y="149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4" name="Freeform 6"/>
            <p:cNvSpPr>
              <a:spLocks/>
            </p:cNvSpPr>
            <p:nvPr/>
          </p:nvSpPr>
          <p:spPr bwMode="auto">
            <a:xfrm>
              <a:off x="1404" y="1104"/>
              <a:ext cx="2637" cy="595"/>
            </a:xfrm>
            <a:custGeom>
              <a:avLst/>
              <a:gdLst>
                <a:gd name="T0" fmla="*/ 0 w 2637"/>
                <a:gd name="T1" fmla="*/ 594 h 595"/>
                <a:gd name="T2" fmla="*/ 2636 w 2637"/>
                <a:gd name="T3" fmla="*/ 0 h 595"/>
                <a:gd name="T4" fmla="*/ 0 60000 65536"/>
                <a:gd name="T5" fmla="*/ 0 60000 65536"/>
                <a:gd name="T6" fmla="*/ 0 w 2637"/>
                <a:gd name="T7" fmla="*/ 0 h 595"/>
                <a:gd name="T8" fmla="*/ 2637 w 2637"/>
                <a:gd name="T9" fmla="*/ 595 h 59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37" h="595">
                  <a:moveTo>
                    <a:pt x="0" y="594"/>
                  </a:moveTo>
                  <a:lnTo>
                    <a:pt x="26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5" name="Freeform 7"/>
            <p:cNvSpPr>
              <a:spLocks/>
            </p:cNvSpPr>
            <p:nvPr/>
          </p:nvSpPr>
          <p:spPr bwMode="auto">
            <a:xfrm>
              <a:off x="1393" y="1355"/>
              <a:ext cx="2637" cy="588"/>
            </a:xfrm>
            <a:custGeom>
              <a:avLst/>
              <a:gdLst>
                <a:gd name="T0" fmla="*/ 0 w 2637"/>
                <a:gd name="T1" fmla="*/ 587 h 588"/>
                <a:gd name="T2" fmla="*/ 2636 w 2637"/>
                <a:gd name="T3" fmla="*/ 0 h 588"/>
                <a:gd name="T4" fmla="*/ 0 60000 65536"/>
                <a:gd name="T5" fmla="*/ 0 60000 65536"/>
                <a:gd name="T6" fmla="*/ 0 w 2637"/>
                <a:gd name="T7" fmla="*/ 0 h 588"/>
                <a:gd name="T8" fmla="*/ 2637 w 2637"/>
                <a:gd name="T9" fmla="*/ 588 h 5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37" h="588">
                  <a:moveTo>
                    <a:pt x="0" y="587"/>
                  </a:moveTo>
                  <a:lnTo>
                    <a:pt x="26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6" name="Freeform 8"/>
            <p:cNvSpPr>
              <a:spLocks/>
            </p:cNvSpPr>
            <p:nvPr/>
          </p:nvSpPr>
          <p:spPr bwMode="auto">
            <a:xfrm>
              <a:off x="1393" y="1611"/>
              <a:ext cx="2637" cy="602"/>
            </a:xfrm>
            <a:custGeom>
              <a:avLst/>
              <a:gdLst>
                <a:gd name="T0" fmla="*/ 0 w 2637"/>
                <a:gd name="T1" fmla="*/ 601 h 602"/>
                <a:gd name="T2" fmla="*/ 2636 w 2637"/>
                <a:gd name="T3" fmla="*/ 0 h 602"/>
                <a:gd name="T4" fmla="*/ 0 60000 65536"/>
                <a:gd name="T5" fmla="*/ 0 60000 65536"/>
                <a:gd name="T6" fmla="*/ 0 w 2637"/>
                <a:gd name="T7" fmla="*/ 0 h 602"/>
                <a:gd name="T8" fmla="*/ 2637 w 2637"/>
                <a:gd name="T9" fmla="*/ 602 h 60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37" h="602">
                  <a:moveTo>
                    <a:pt x="0" y="601"/>
                  </a:moveTo>
                  <a:lnTo>
                    <a:pt x="263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7" name="Freeform 9"/>
            <p:cNvSpPr>
              <a:spLocks/>
            </p:cNvSpPr>
            <p:nvPr/>
          </p:nvSpPr>
          <p:spPr bwMode="auto">
            <a:xfrm>
              <a:off x="1392" y="1237"/>
              <a:ext cx="2645" cy="841"/>
            </a:xfrm>
            <a:custGeom>
              <a:avLst/>
              <a:gdLst>
                <a:gd name="T0" fmla="*/ 15 w 2645"/>
                <a:gd name="T1" fmla="*/ 462 h 841"/>
                <a:gd name="T2" fmla="*/ 71 w 2645"/>
                <a:gd name="T3" fmla="*/ 481 h 841"/>
                <a:gd name="T4" fmla="*/ 137 w 2645"/>
                <a:gd name="T5" fmla="*/ 510 h 841"/>
                <a:gd name="T6" fmla="*/ 191 w 2645"/>
                <a:gd name="T7" fmla="*/ 550 h 841"/>
                <a:gd name="T8" fmla="*/ 232 w 2645"/>
                <a:gd name="T9" fmla="*/ 590 h 841"/>
                <a:gd name="T10" fmla="*/ 250 w 2645"/>
                <a:gd name="T11" fmla="*/ 619 h 841"/>
                <a:gd name="T12" fmla="*/ 268 w 2645"/>
                <a:gd name="T13" fmla="*/ 649 h 841"/>
                <a:gd name="T14" fmla="*/ 303 w 2645"/>
                <a:gd name="T15" fmla="*/ 696 h 841"/>
                <a:gd name="T16" fmla="*/ 346 w 2645"/>
                <a:gd name="T17" fmla="*/ 745 h 841"/>
                <a:gd name="T18" fmla="*/ 388 w 2645"/>
                <a:gd name="T19" fmla="*/ 789 h 841"/>
                <a:gd name="T20" fmla="*/ 431 w 2645"/>
                <a:gd name="T21" fmla="*/ 823 h 841"/>
                <a:gd name="T22" fmla="*/ 476 w 2645"/>
                <a:gd name="T23" fmla="*/ 837 h 841"/>
                <a:gd name="T24" fmla="*/ 524 w 2645"/>
                <a:gd name="T25" fmla="*/ 837 h 841"/>
                <a:gd name="T26" fmla="*/ 578 w 2645"/>
                <a:gd name="T27" fmla="*/ 816 h 841"/>
                <a:gd name="T28" fmla="*/ 628 w 2645"/>
                <a:gd name="T29" fmla="*/ 785 h 841"/>
                <a:gd name="T30" fmla="*/ 663 w 2645"/>
                <a:gd name="T31" fmla="*/ 744 h 841"/>
                <a:gd name="T32" fmla="*/ 696 w 2645"/>
                <a:gd name="T33" fmla="*/ 690 h 841"/>
                <a:gd name="T34" fmla="*/ 744 w 2645"/>
                <a:gd name="T35" fmla="*/ 613 h 841"/>
                <a:gd name="T36" fmla="*/ 798 w 2645"/>
                <a:gd name="T37" fmla="*/ 526 h 841"/>
                <a:gd name="T38" fmla="*/ 856 w 2645"/>
                <a:gd name="T39" fmla="*/ 440 h 841"/>
                <a:gd name="T40" fmla="*/ 912 w 2645"/>
                <a:gd name="T41" fmla="*/ 361 h 841"/>
                <a:gd name="T42" fmla="*/ 955 w 2645"/>
                <a:gd name="T43" fmla="*/ 304 h 841"/>
                <a:gd name="T44" fmla="*/ 992 w 2645"/>
                <a:gd name="T45" fmla="*/ 265 h 841"/>
                <a:gd name="T46" fmla="*/ 1022 w 2645"/>
                <a:gd name="T47" fmla="*/ 250 h 841"/>
                <a:gd name="T48" fmla="*/ 1056 w 2645"/>
                <a:gd name="T49" fmla="*/ 246 h 841"/>
                <a:gd name="T50" fmla="*/ 1103 w 2645"/>
                <a:gd name="T51" fmla="*/ 250 h 841"/>
                <a:gd name="T52" fmla="*/ 1154 w 2645"/>
                <a:gd name="T53" fmla="*/ 262 h 841"/>
                <a:gd name="T54" fmla="*/ 1202 w 2645"/>
                <a:gd name="T55" fmla="*/ 291 h 841"/>
                <a:gd name="T56" fmla="*/ 1246 w 2645"/>
                <a:gd name="T57" fmla="*/ 326 h 841"/>
                <a:gd name="T58" fmla="*/ 1283 w 2645"/>
                <a:gd name="T59" fmla="*/ 364 h 841"/>
                <a:gd name="T60" fmla="*/ 1320 w 2645"/>
                <a:gd name="T61" fmla="*/ 406 h 841"/>
                <a:gd name="T62" fmla="*/ 1364 w 2645"/>
                <a:gd name="T63" fmla="*/ 460 h 841"/>
                <a:gd name="T64" fmla="*/ 1410 w 2645"/>
                <a:gd name="T65" fmla="*/ 511 h 841"/>
                <a:gd name="T66" fmla="*/ 1456 w 2645"/>
                <a:gd name="T67" fmla="*/ 540 h 841"/>
                <a:gd name="T68" fmla="*/ 1500 w 2645"/>
                <a:gd name="T69" fmla="*/ 562 h 841"/>
                <a:gd name="T70" fmla="*/ 1540 w 2645"/>
                <a:gd name="T71" fmla="*/ 586 h 841"/>
                <a:gd name="T72" fmla="*/ 1581 w 2645"/>
                <a:gd name="T73" fmla="*/ 598 h 841"/>
                <a:gd name="T74" fmla="*/ 1628 w 2645"/>
                <a:gd name="T75" fmla="*/ 582 h 841"/>
                <a:gd name="T76" fmla="*/ 1672 w 2645"/>
                <a:gd name="T77" fmla="*/ 552 h 841"/>
                <a:gd name="T78" fmla="*/ 1702 w 2645"/>
                <a:gd name="T79" fmla="*/ 519 h 841"/>
                <a:gd name="T80" fmla="*/ 1730 w 2645"/>
                <a:gd name="T81" fmla="*/ 482 h 841"/>
                <a:gd name="T82" fmla="*/ 1766 w 2645"/>
                <a:gd name="T83" fmla="*/ 436 h 841"/>
                <a:gd name="T84" fmla="*/ 1801 w 2645"/>
                <a:gd name="T85" fmla="*/ 387 h 841"/>
                <a:gd name="T86" fmla="*/ 1826 w 2645"/>
                <a:gd name="T87" fmla="*/ 336 h 841"/>
                <a:gd name="T88" fmla="*/ 1854 w 2645"/>
                <a:gd name="T89" fmla="*/ 279 h 841"/>
                <a:gd name="T90" fmla="*/ 1903 w 2645"/>
                <a:gd name="T91" fmla="*/ 208 h 841"/>
                <a:gd name="T92" fmla="*/ 1955 w 2645"/>
                <a:gd name="T93" fmla="*/ 138 h 841"/>
                <a:gd name="T94" fmla="*/ 1995 w 2645"/>
                <a:gd name="T95" fmla="*/ 84 h 841"/>
                <a:gd name="T96" fmla="*/ 2030 w 2645"/>
                <a:gd name="T97" fmla="*/ 41 h 841"/>
                <a:gd name="T98" fmla="*/ 2069 w 2645"/>
                <a:gd name="T99" fmla="*/ 15 h 841"/>
                <a:gd name="T100" fmla="*/ 2110 w 2645"/>
                <a:gd name="T101" fmla="*/ 1 h 841"/>
                <a:gd name="T102" fmla="*/ 2160 w 2645"/>
                <a:gd name="T103" fmla="*/ 4 h 841"/>
                <a:gd name="T104" fmla="*/ 2210 w 2645"/>
                <a:gd name="T105" fmla="*/ 19 h 841"/>
                <a:gd name="T106" fmla="*/ 2248 w 2645"/>
                <a:gd name="T107" fmla="*/ 46 h 841"/>
                <a:gd name="T108" fmla="*/ 2286 w 2645"/>
                <a:gd name="T109" fmla="*/ 80 h 841"/>
                <a:gd name="T110" fmla="*/ 2330 w 2645"/>
                <a:gd name="T111" fmla="*/ 122 h 841"/>
                <a:gd name="T112" fmla="*/ 2377 w 2645"/>
                <a:gd name="T113" fmla="*/ 169 h 841"/>
                <a:gd name="T114" fmla="*/ 2428 w 2645"/>
                <a:gd name="T115" fmla="*/ 222 h 841"/>
                <a:gd name="T116" fmla="*/ 2478 w 2645"/>
                <a:gd name="T117" fmla="*/ 273 h 841"/>
                <a:gd name="T118" fmla="*/ 2523 w 2645"/>
                <a:gd name="T119" fmla="*/ 312 h 841"/>
                <a:gd name="T120" fmla="*/ 2565 w 2645"/>
                <a:gd name="T121" fmla="*/ 340 h 841"/>
                <a:gd name="T122" fmla="*/ 2604 w 2645"/>
                <a:gd name="T123" fmla="*/ 354 h 841"/>
                <a:gd name="T124" fmla="*/ 2635 w 2645"/>
                <a:gd name="T125" fmla="*/ 359 h 84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45"/>
                <a:gd name="T190" fmla="*/ 0 h 841"/>
                <a:gd name="T191" fmla="*/ 2645 w 2645"/>
                <a:gd name="T192" fmla="*/ 841 h 84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45" h="841">
                  <a:moveTo>
                    <a:pt x="0" y="457"/>
                  </a:moveTo>
                  <a:lnTo>
                    <a:pt x="2" y="458"/>
                  </a:lnTo>
                  <a:lnTo>
                    <a:pt x="8" y="460"/>
                  </a:lnTo>
                  <a:lnTo>
                    <a:pt x="15" y="462"/>
                  </a:lnTo>
                  <a:lnTo>
                    <a:pt x="25" y="466"/>
                  </a:lnTo>
                  <a:lnTo>
                    <a:pt x="38" y="470"/>
                  </a:lnTo>
                  <a:lnTo>
                    <a:pt x="53" y="475"/>
                  </a:lnTo>
                  <a:lnTo>
                    <a:pt x="71" y="481"/>
                  </a:lnTo>
                  <a:lnTo>
                    <a:pt x="88" y="487"/>
                  </a:lnTo>
                  <a:lnTo>
                    <a:pt x="105" y="494"/>
                  </a:lnTo>
                  <a:lnTo>
                    <a:pt x="121" y="502"/>
                  </a:lnTo>
                  <a:lnTo>
                    <a:pt x="137" y="510"/>
                  </a:lnTo>
                  <a:lnTo>
                    <a:pt x="152" y="519"/>
                  </a:lnTo>
                  <a:lnTo>
                    <a:pt x="166" y="528"/>
                  </a:lnTo>
                  <a:lnTo>
                    <a:pt x="179" y="539"/>
                  </a:lnTo>
                  <a:lnTo>
                    <a:pt x="191" y="550"/>
                  </a:lnTo>
                  <a:lnTo>
                    <a:pt x="203" y="562"/>
                  </a:lnTo>
                  <a:lnTo>
                    <a:pt x="214" y="572"/>
                  </a:lnTo>
                  <a:lnTo>
                    <a:pt x="224" y="582"/>
                  </a:lnTo>
                  <a:lnTo>
                    <a:pt x="232" y="590"/>
                  </a:lnTo>
                  <a:lnTo>
                    <a:pt x="238" y="599"/>
                  </a:lnTo>
                  <a:lnTo>
                    <a:pt x="244" y="606"/>
                  </a:lnTo>
                  <a:lnTo>
                    <a:pt x="248" y="613"/>
                  </a:lnTo>
                  <a:lnTo>
                    <a:pt x="250" y="619"/>
                  </a:lnTo>
                  <a:lnTo>
                    <a:pt x="253" y="625"/>
                  </a:lnTo>
                  <a:lnTo>
                    <a:pt x="257" y="632"/>
                  </a:lnTo>
                  <a:lnTo>
                    <a:pt x="262" y="640"/>
                  </a:lnTo>
                  <a:lnTo>
                    <a:pt x="268" y="649"/>
                  </a:lnTo>
                  <a:lnTo>
                    <a:pt x="275" y="660"/>
                  </a:lnTo>
                  <a:lnTo>
                    <a:pt x="283" y="670"/>
                  </a:lnTo>
                  <a:lnTo>
                    <a:pt x="293" y="683"/>
                  </a:lnTo>
                  <a:lnTo>
                    <a:pt x="303" y="696"/>
                  </a:lnTo>
                  <a:lnTo>
                    <a:pt x="314" y="708"/>
                  </a:lnTo>
                  <a:lnTo>
                    <a:pt x="324" y="721"/>
                  </a:lnTo>
                  <a:lnTo>
                    <a:pt x="335" y="733"/>
                  </a:lnTo>
                  <a:lnTo>
                    <a:pt x="346" y="745"/>
                  </a:lnTo>
                  <a:lnTo>
                    <a:pt x="356" y="757"/>
                  </a:lnTo>
                  <a:lnTo>
                    <a:pt x="367" y="768"/>
                  </a:lnTo>
                  <a:lnTo>
                    <a:pt x="377" y="778"/>
                  </a:lnTo>
                  <a:lnTo>
                    <a:pt x="388" y="789"/>
                  </a:lnTo>
                  <a:lnTo>
                    <a:pt x="398" y="799"/>
                  </a:lnTo>
                  <a:lnTo>
                    <a:pt x="409" y="808"/>
                  </a:lnTo>
                  <a:lnTo>
                    <a:pt x="420" y="816"/>
                  </a:lnTo>
                  <a:lnTo>
                    <a:pt x="431" y="823"/>
                  </a:lnTo>
                  <a:lnTo>
                    <a:pt x="442" y="828"/>
                  </a:lnTo>
                  <a:lnTo>
                    <a:pt x="453" y="832"/>
                  </a:lnTo>
                  <a:lnTo>
                    <a:pt x="464" y="836"/>
                  </a:lnTo>
                  <a:lnTo>
                    <a:pt x="476" y="837"/>
                  </a:lnTo>
                  <a:lnTo>
                    <a:pt x="488" y="839"/>
                  </a:lnTo>
                  <a:lnTo>
                    <a:pt x="499" y="840"/>
                  </a:lnTo>
                  <a:lnTo>
                    <a:pt x="512" y="839"/>
                  </a:lnTo>
                  <a:lnTo>
                    <a:pt x="524" y="837"/>
                  </a:lnTo>
                  <a:lnTo>
                    <a:pt x="537" y="834"/>
                  </a:lnTo>
                  <a:lnTo>
                    <a:pt x="550" y="829"/>
                  </a:lnTo>
                  <a:lnTo>
                    <a:pt x="564" y="824"/>
                  </a:lnTo>
                  <a:lnTo>
                    <a:pt x="578" y="816"/>
                  </a:lnTo>
                  <a:lnTo>
                    <a:pt x="592" y="810"/>
                  </a:lnTo>
                  <a:lnTo>
                    <a:pt x="605" y="802"/>
                  </a:lnTo>
                  <a:lnTo>
                    <a:pt x="617" y="794"/>
                  </a:lnTo>
                  <a:lnTo>
                    <a:pt x="628" y="785"/>
                  </a:lnTo>
                  <a:lnTo>
                    <a:pt x="638" y="776"/>
                  </a:lnTo>
                  <a:lnTo>
                    <a:pt x="648" y="766"/>
                  </a:lnTo>
                  <a:lnTo>
                    <a:pt x="656" y="755"/>
                  </a:lnTo>
                  <a:lnTo>
                    <a:pt x="663" y="744"/>
                  </a:lnTo>
                  <a:lnTo>
                    <a:pt x="670" y="733"/>
                  </a:lnTo>
                  <a:lnTo>
                    <a:pt x="678" y="720"/>
                  </a:lnTo>
                  <a:lnTo>
                    <a:pt x="686" y="706"/>
                  </a:lnTo>
                  <a:lnTo>
                    <a:pt x="696" y="690"/>
                  </a:lnTo>
                  <a:lnTo>
                    <a:pt x="707" y="673"/>
                  </a:lnTo>
                  <a:lnTo>
                    <a:pt x="718" y="654"/>
                  </a:lnTo>
                  <a:lnTo>
                    <a:pt x="730" y="634"/>
                  </a:lnTo>
                  <a:lnTo>
                    <a:pt x="744" y="613"/>
                  </a:lnTo>
                  <a:lnTo>
                    <a:pt x="757" y="591"/>
                  </a:lnTo>
                  <a:lnTo>
                    <a:pt x="771" y="570"/>
                  </a:lnTo>
                  <a:lnTo>
                    <a:pt x="784" y="548"/>
                  </a:lnTo>
                  <a:lnTo>
                    <a:pt x="798" y="526"/>
                  </a:lnTo>
                  <a:lnTo>
                    <a:pt x="812" y="505"/>
                  </a:lnTo>
                  <a:lnTo>
                    <a:pt x="827" y="483"/>
                  </a:lnTo>
                  <a:lnTo>
                    <a:pt x="842" y="462"/>
                  </a:lnTo>
                  <a:lnTo>
                    <a:pt x="856" y="440"/>
                  </a:lnTo>
                  <a:lnTo>
                    <a:pt x="872" y="418"/>
                  </a:lnTo>
                  <a:lnTo>
                    <a:pt x="886" y="398"/>
                  </a:lnTo>
                  <a:lnTo>
                    <a:pt x="899" y="379"/>
                  </a:lnTo>
                  <a:lnTo>
                    <a:pt x="912" y="361"/>
                  </a:lnTo>
                  <a:lnTo>
                    <a:pt x="924" y="345"/>
                  </a:lnTo>
                  <a:lnTo>
                    <a:pt x="935" y="330"/>
                  </a:lnTo>
                  <a:lnTo>
                    <a:pt x="946" y="316"/>
                  </a:lnTo>
                  <a:lnTo>
                    <a:pt x="955" y="304"/>
                  </a:lnTo>
                  <a:lnTo>
                    <a:pt x="965" y="292"/>
                  </a:lnTo>
                  <a:lnTo>
                    <a:pt x="974" y="282"/>
                  </a:lnTo>
                  <a:lnTo>
                    <a:pt x="983" y="273"/>
                  </a:lnTo>
                  <a:lnTo>
                    <a:pt x="992" y="265"/>
                  </a:lnTo>
                  <a:lnTo>
                    <a:pt x="1000" y="259"/>
                  </a:lnTo>
                  <a:lnTo>
                    <a:pt x="1008" y="254"/>
                  </a:lnTo>
                  <a:lnTo>
                    <a:pt x="1015" y="252"/>
                  </a:lnTo>
                  <a:lnTo>
                    <a:pt x="1022" y="250"/>
                  </a:lnTo>
                  <a:lnTo>
                    <a:pt x="1029" y="248"/>
                  </a:lnTo>
                  <a:lnTo>
                    <a:pt x="1037" y="247"/>
                  </a:lnTo>
                  <a:lnTo>
                    <a:pt x="1046" y="246"/>
                  </a:lnTo>
                  <a:lnTo>
                    <a:pt x="1056" y="246"/>
                  </a:lnTo>
                  <a:lnTo>
                    <a:pt x="1066" y="246"/>
                  </a:lnTo>
                  <a:lnTo>
                    <a:pt x="1078" y="247"/>
                  </a:lnTo>
                  <a:lnTo>
                    <a:pt x="1090" y="248"/>
                  </a:lnTo>
                  <a:lnTo>
                    <a:pt x="1103" y="250"/>
                  </a:lnTo>
                  <a:lnTo>
                    <a:pt x="1116" y="252"/>
                  </a:lnTo>
                  <a:lnTo>
                    <a:pt x="1129" y="254"/>
                  </a:lnTo>
                  <a:lnTo>
                    <a:pt x="1142" y="258"/>
                  </a:lnTo>
                  <a:lnTo>
                    <a:pt x="1154" y="262"/>
                  </a:lnTo>
                  <a:lnTo>
                    <a:pt x="1167" y="268"/>
                  </a:lnTo>
                  <a:lnTo>
                    <a:pt x="1178" y="275"/>
                  </a:lnTo>
                  <a:lnTo>
                    <a:pt x="1190" y="282"/>
                  </a:lnTo>
                  <a:lnTo>
                    <a:pt x="1202" y="291"/>
                  </a:lnTo>
                  <a:lnTo>
                    <a:pt x="1213" y="300"/>
                  </a:lnTo>
                  <a:lnTo>
                    <a:pt x="1224" y="308"/>
                  </a:lnTo>
                  <a:lnTo>
                    <a:pt x="1235" y="317"/>
                  </a:lnTo>
                  <a:lnTo>
                    <a:pt x="1246" y="326"/>
                  </a:lnTo>
                  <a:lnTo>
                    <a:pt x="1255" y="336"/>
                  </a:lnTo>
                  <a:lnTo>
                    <a:pt x="1265" y="345"/>
                  </a:lnTo>
                  <a:lnTo>
                    <a:pt x="1274" y="354"/>
                  </a:lnTo>
                  <a:lnTo>
                    <a:pt x="1283" y="364"/>
                  </a:lnTo>
                  <a:lnTo>
                    <a:pt x="1292" y="373"/>
                  </a:lnTo>
                  <a:lnTo>
                    <a:pt x="1301" y="384"/>
                  </a:lnTo>
                  <a:lnTo>
                    <a:pt x="1310" y="394"/>
                  </a:lnTo>
                  <a:lnTo>
                    <a:pt x="1320" y="406"/>
                  </a:lnTo>
                  <a:lnTo>
                    <a:pt x="1331" y="419"/>
                  </a:lnTo>
                  <a:lnTo>
                    <a:pt x="1341" y="432"/>
                  </a:lnTo>
                  <a:lnTo>
                    <a:pt x="1352" y="446"/>
                  </a:lnTo>
                  <a:lnTo>
                    <a:pt x="1364" y="460"/>
                  </a:lnTo>
                  <a:lnTo>
                    <a:pt x="1376" y="475"/>
                  </a:lnTo>
                  <a:lnTo>
                    <a:pt x="1387" y="489"/>
                  </a:lnTo>
                  <a:lnTo>
                    <a:pt x="1398" y="500"/>
                  </a:lnTo>
                  <a:lnTo>
                    <a:pt x="1410" y="511"/>
                  </a:lnTo>
                  <a:lnTo>
                    <a:pt x="1421" y="520"/>
                  </a:lnTo>
                  <a:lnTo>
                    <a:pt x="1433" y="528"/>
                  </a:lnTo>
                  <a:lnTo>
                    <a:pt x="1444" y="535"/>
                  </a:lnTo>
                  <a:lnTo>
                    <a:pt x="1456" y="540"/>
                  </a:lnTo>
                  <a:lnTo>
                    <a:pt x="1467" y="545"/>
                  </a:lnTo>
                  <a:lnTo>
                    <a:pt x="1478" y="551"/>
                  </a:lnTo>
                  <a:lnTo>
                    <a:pt x="1489" y="556"/>
                  </a:lnTo>
                  <a:lnTo>
                    <a:pt x="1500" y="562"/>
                  </a:lnTo>
                  <a:lnTo>
                    <a:pt x="1510" y="568"/>
                  </a:lnTo>
                  <a:lnTo>
                    <a:pt x="1520" y="574"/>
                  </a:lnTo>
                  <a:lnTo>
                    <a:pt x="1530" y="580"/>
                  </a:lnTo>
                  <a:lnTo>
                    <a:pt x="1540" y="586"/>
                  </a:lnTo>
                  <a:lnTo>
                    <a:pt x="1550" y="592"/>
                  </a:lnTo>
                  <a:lnTo>
                    <a:pt x="1560" y="596"/>
                  </a:lnTo>
                  <a:lnTo>
                    <a:pt x="1570" y="598"/>
                  </a:lnTo>
                  <a:lnTo>
                    <a:pt x="1581" y="598"/>
                  </a:lnTo>
                  <a:lnTo>
                    <a:pt x="1592" y="597"/>
                  </a:lnTo>
                  <a:lnTo>
                    <a:pt x="1604" y="594"/>
                  </a:lnTo>
                  <a:lnTo>
                    <a:pt x="1616" y="588"/>
                  </a:lnTo>
                  <a:lnTo>
                    <a:pt x="1628" y="582"/>
                  </a:lnTo>
                  <a:lnTo>
                    <a:pt x="1640" y="575"/>
                  </a:lnTo>
                  <a:lnTo>
                    <a:pt x="1652" y="568"/>
                  </a:lnTo>
                  <a:lnTo>
                    <a:pt x="1662" y="560"/>
                  </a:lnTo>
                  <a:lnTo>
                    <a:pt x="1672" y="552"/>
                  </a:lnTo>
                  <a:lnTo>
                    <a:pt x="1681" y="544"/>
                  </a:lnTo>
                  <a:lnTo>
                    <a:pt x="1688" y="536"/>
                  </a:lnTo>
                  <a:lnTo>
                    <a:pt x="1696" y="528"/>
                  </a:lnTo>
                  <a:lnTo>
                    <a:pt x="1702" y="519"/>
                  </a:lnTo>
                  <a:lnTo>
                    <a:pt x="1708" y="511"/>
                  </a:lnTo>
                  <a:lnTo>
                    <a:pt x="1715" y="501"/>
                  </a:lnTo>
                  <a:lnTo>
                    <a:pt x="1722" y="492"/>
                  </a:lnTo>
                  <a:lnTo>
                    <a:pt x="1730" y="482"/>
                  </a:lnTo>
                  <a:lnTo>
                    <a:pt x="1738" y="471"/>
                  </a:lnTo>
                  <a:lnTo>
                    <a:pt x="1747" y="460"/>
                  </a:lnTo>
                  <a:lnTo>
                    <a:pt x="1756" y="448"/>
                  </a:lnTo>
                  <a:lnTo>
                    <a:pt x="1766" y="436"/>
                  </a:lnTo>
                  <a:lnTo>
                    <a:pt x="1775" y="424"/>
                  </a:lnTo>
                  <a:lnTo>
                    <a:pt x="1784" y="412"/>
                  </a:lnTo>
                  <a:lnTo>
                    <a:pt x="1793" y="400"/>
                  </a:lnTo>
                  <a:lnTo>
                    <a:pt x="1801" y="387"/>
                  </a:lnTo>
                  <a:lnTo>
                    <a:pt x="1808" y="374"/>
                  </a:lnTo>
                  <a:lnTo>
                    <a:pt x="1814" y="362"/>
                  </a:lnTo>
                  <a:lnTo>
                    <a:pt x="1820" y="349"/>
                  </a:lnTo>
                  <a:lnTo>
                    <a:pt x="1826" y="336"/>
                  </a:lnTo>
                  <a:lnTo>
                    <a:pt x="1831" y="323"/>
                  </a:lnTo>
                  <a:lnTo>
                    <a:pt x="1838" y="309"/>
                  </a:lnTo>
                  <a:lnTo>
                    <a:pt x="1845" y="295"/>
                  </a:lnTo>
                  <a:lnTo>
                    <a:pt x="1854" y="279"/>
                  </a:lnTo>
                  <a:lnTo>
                    <a:pt x="1864" y="263"/>
                  </a:lnTo>
                  <a:lnTo>
                    <a:pt x="1876" y="246"/>
                  </a:lnTo>
                  <a:lnTo>
                    <a:pt x="1889" y="227"/>
                  </a:lnTo>
                  <a:lnTo>
                    <a:pt x="1903" y="208"/>
                  </a:lnTo>
                  <a:lnTo>
                    <a:pt x="1917" y="189"/>
                  </a:lnTo>
                  <a:lnTo>
                    <a:pt x="1931" y="171"/>
                  </a:lnTo>
                  <a:lnTo>
                    <a:pt x="1943" y="154"/>
                  </a:lnTo>
                  <a:lnTo>
                    <a:pt x="1955" y="138"/>
                  </a:lnTo>
                  <a:lnTo>
                    <a:pt x="1966" y="123"/>
                  </a:lnTo>
                  <a:lnTo>
                    <a:pt x="1976" y="109"/>
                  </a:lnTo>
                  <a:lnTo>
                    <a:pt x="1986" y="96"/>
                  </a:lnTo>
                  <a:lnTo>
                    <a:pt x="1995" y="84"/>
                  </a:lnTo>
                  <a:lnTo>
                    <a:pt x="2004" y="72"/>
                  </a:lnTo>
                  <a:lnTo>
                    <a:pt x="2012" y="60"/>
                  </a:lnTo>
                  <a:lnTo>
                    <a:pt x="2021" y="50"/>
                  </a:lnTo>
                  <a:lnTo>
                    <a:pt x="2030" y="41"/>
                  </a:lnTo>
                  <a:lnTo>
                    <a:pt x="2040" y="33"/>
                  </a:lnTo>
                  <a:lnTo>
                    <a:pt x="2049" y="26"/>
                  </a:lnTo>
                  <a:lnTo>
                    <a:pt x="2059" y="20"/>
                  </a:lnTo>
                  <a:lnTo>
                    <a:pt x="2069" y="15"/>
                  </a:lnTo>
                  <a:lnTo>
                    <a:pt x="2078" y="10"/>
                  </a:lnTo>
                  <a:lnTo>
                    <a:pt x="2089" y="6"/>
                  </a:lnTo>
                  <a:lnTo>
                    <a:pt x="2099" y="2"/>
                  </a:lnTo>
                  <a:lnTo>
                    <a:pt x="2110" y="1"/>
                  </a:lnTo>
                  <a:lnTo>
                    <a:pt x="2122" y="0"/>
                  </a:lnTo>
                  <a:lnTo>
                    <a:pt x="2134" y="0"/>
                  </a:lnTo>
                  <a:lnTo>
                    <a:pt x="2147" y="2"/>
                  </a:lnTo>
                  <a:lnTo>
                    <a:pt x="2160" y="4"/>
                  </a:lnTo>
                  <a:lnTo>
                    <a:pt x="2174" y="7"/>
                  </a:lnTo>
                  <a:lnTo>
                    <a:pt x="2186" y="10"/>
                  </a:lnTo>
                  <a:lnTo>
                    <a:pt x="2198" y="14"/>
                  </a:lnTo>
                  <a:lnTo>
                    <a:pt x="2210" y="19"/>
                  </a:lnTo>
                  <a:lnTo>
                    <a:pt x="2220" y="25"/>
                  </a:lnTo>
                  <a:lnTo>
                    <a:pt x="2230" y="31"/>
                  </a:lnTo>
                  <a:lnTo>
                    <a:pt x="2240" y="38"/>
                  </a:lnTo>
                  <a:lnTo>
                    <a:pt x="2248" y="46"/>
                  </a:lnTo>
                  <a:lnTo>
                    <a:pt x="2257" y="54"/>
                  </a:lnTo>
                  <a:lnTo>
                    <a:pt x="2266" y="62"/>
                  </a:lnTo>
                  <a:lnTo>
                    <a:pt x="2276" y="70"/>
                  </a:lnTo>
                  <a:lnTo>
                    <a:pt x="2286" y="80"/>
                  </a:lnTo>
                  <a:lnTo>
                    <a:pt x="2296" y="90"/>
                  </a:lnTo>
                  <a:lnTo>
                    <a:pt x="2307" y="100"/>
                  </a:lnTo>
                  <a:lnTo>
                    <a:pt x="2318" y="111"/>
                  </a:lnTo>
                  <a:lnTo>
                    <a:pt x="2330" y="122"/>
                  </a:lnTo>
                  <a:lnTo>
                    <a:pt x="2341" y="133"/>
                  </a:lnTo>
                  <a:lnTo>
                    <a:pt x="2352" y="145"/>
                  </a:lnTo>
                  <a:lnTo>
                    <a:pt x="2364" y="157"/>
                  </a:lnTo>
                  <a:lnTo>
                    <a:pt x="2377" y="169"/>
                  </a:lnTo>
                  <a:lnTo>
                    <a:pt x="2389" y="182"/>
                  </a:lnTo>
                  <a:lnTo>
                    <a:pt x="2402" y="195"/>
                  </a:lnTo>
                  <a:lnTo>
                    <a:pt x="2415" y="208"/>
                  </a:lnTo>
                  <a:lnTo>
                    <a:pt x="2428" y="222"/>
                  </a:lnTo>
                  <a:lnTo>
                    <a:pt x="2441" y="236"/>
                  </a:lnTo>
                  <a:lnTo>
                    <a:pt x="2454" y="249"/>
                  </a:lnTo>
                  <a:lnTo>
                    <a:pt x="2466" y="262"/>
                  </a:lnTo>
                  <a:lnTo>
                    <a:pt x="2478" y="273"/>
                  </a:lnTo>
                  <a:lnTo>
                    <a:pt x="2490" y="284"/>
                  </a:lnTo>
                  <a:lnTo>
                    <a:pt x="2502" y="294"/>
                  </a:lnTo>
                  <a:lnTo>
                    <a:pt x="2513" y="303"/>
                  </a:lnTo>
                  <a:lnTo>
                    <a:pt x="2523" y="312"/>
                  </a:lnTo>
                  <a:lnTo>
                    <a:pt x="2534" y="320"/>
                  </a:lnTo>
                  <a:lnTo>
                    <a:pt x="2544" y="328"/>
                  </a:lnTo>
                  <a:lnTo>
                    <a:pt x="2555" y="335"/>
                  </a:lnTo>
                  <a:lnTo>
                    <a:pt x="2565" y="340"/>
                  </a:lnTo>
                  <a:lnTo>
                    <a:pt x="2575" y="345"/>
                  </a:lnTo>
                  <a:lnTo>
                    <a:pt x="2585" y="349"/>
                  </a:lnTo>
                  <a:lnTo>
                    <a:pt x="2595" y="352"/>
                  </a:lnTo>
                  <a:lnTo>
                    <a:pt x="2604" y="354"/>
                  </a:lnTo>
                  <a:lnTo>
                    <a:pt x="2614" y="355"/>
                  </a:lnTo>
                  <a:lnTo>
                    <a:pt x="2622" y="357"/>
                  </a:lnTo>
                  <a:lnTo>
                    <a:pt x="2630" y="358"/>
                  </a:lnTo>
                  <a:lnTo>
                    <a:pt x="2635" y="359"/>
                  </a:lnTo>
                  <a:lnTo>
                    <a:pt x="2639" y="360"/>
                  </a:lnTo>
                  <a:lnTo>
                    <a:pt x="2642" y="360"/>
                  </a:lnTo>
                  <a:lnTo>
                    <a:pt x="2644" y="360"/>
                  </a:lnTo>
                </a:path>
              </a:pathLst>
            </a:custGeom>
            <a:noFill/>
            <a:ln w="50800" cap="rnd">
              <a:solidFill>
                <a:schemeClr val="accent2">
                  <a:lumMod val="60000"/>
                  <a:lumOff val="40000"/>
                </a:schemeClr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auto">
            <a:xfrm>
              <a:off x="2450" y="1099"/>
              <a:ext cx="1" cy="1501"/>
            </a:xfrm>
            <a:custGeom>
              <a:avLst/>
              <a:gdLst>
                <a:gd name="T0" fmla="*/ 0 w 1"/>
                <a:gd name="T1" fmla="*/ 1500 h 1501"/>
                <a:gd name="T2" fmla="*/ 0 w 1"/>
                <a:gd name="T3" fmla="*/ 0 h 1501"/>
                <a:gd name="T4" fmla="*/ 0 60000 65536"/>
                <a:gd name="T5" fmla="*/ 0 60000 65536"/>
                <a:gd name="T6" fmla="*/ 0 w 1"/>
                <a:gd name="T7" fmla="*/ 0 h 1501"/>
                <a:gd name="T8" fmla="*/ 1 w 1"/>
                <a:gd name="T9" fmla="*/ 1501 h 150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501">
                  <a:moveTo>
                    <a:pt x="0" y="1500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59" name="Freeform 11"/>
            <p:cNvSpPr>
              <a:spLocks/>
            </p:cNvSpPr>
            <p:nvPr/>
          </p:nvSpPr>
          <p:spPr bwMode="auto">
            <a:xfrm flipH="1">
              <a:off x="3456" y="960"/>
              <a:ext cx="47" cy="1647"/>
            </a:xfrm>
            <a:custGeom>
              <a:avLst/>
              <a:gdLst>
                <a:gd name="T0" fmla="*/ 0 w 1"/>
                <a:gd name="T1" fmla="*/ 2001 h 1494"/>
                <a:gd name="T2" fmla="*/ 0 w 1"/>
                <a:gd name="T3" fmla="*/ 0 h 1494"/>
                <a:gd name="T4" fmla="*/ 0 60000 65536"/>
                <a:gd name="T5" fmla="*/ 0 60000 65536"/>
                <a:gd name="T6" fmla="*/ 0 w 1"/>
                <a:gd name="T7" fmla="*/ 0 h 1494"/>
                <a:gd name="T8" fmla="*/ 1 w 1"/>
                <a:gd name="T9" fmla="*/ 1494 h 14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94">
                  <a:moveTo>
                    <a:pt x="0" y="1493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4093" y="919"/>
              <a:ext cx="21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A</a:t>
              </a: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4096" y="1182"/>
              <a:ext cx="20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B</a:t>
              </a:r>
            </a:p>
          </p:txBody>
        </p:sp>
        <p:sp>
          <p:nvSpPr>
            <p:cNvPr id="27662" name="Rectangle 14"/>
            <p:cNvSpPr>
              <a:spLocks noChangeArrowheads="1"/>
            </p:cNvSpPr>
            <p:nvPr/>
          </p:nvSpPr>
          <p:spPr bwMode="auto">
            <a:xfrm>
              <a:off x="4099" y="1445"/>
              <a:ext cx="19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C</a:t>
              </a:r>
            </a:p>
          </p:txBody>
        </p:sp>
        <p:sp>
          <p:nvSpPr>
            <p:cNvPr id="27663" name="Rectangle 15"/>
            <p:cNvSpPr>
              <a:spLocks noChangeArrowheads="1"/>
            </p:cNvSpPr>
            <p:nvPr/>
          </p:nvSpPr>
          <p:spPr bwMode="auto">
            <a:xfrm>
              <a:off x="2761" y="2606"/>
              <a:ext cx="505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Year 2</a:t>
              </a:r>
            </a:p>
          </p:txBody>
        </p:sp>
        <p:sp>
          <p:nvSpPr>
            <p:cNvPr id="27664" name="Rectangle 16"/>
            <p:cNvSpPr>
              <a:spLocks noChangeArrowheads="1"/>
            </p:cNvSpPr>
            <p:nvPr/>
          </p:nvSpPr>
          <p:spPr bwMode="auto">
            <a:xfrm>
              <a:off x="1690" y="2606"/>
              <a:ext cx="505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Year 1</a:t>
              </a:r>
            </a:p>
          </p:txBody>
        </p:sp>
        <p:sp>
          <p:nvSpPr>
            <p:cNvPr id="27665" name="Rectangle 17"/>
            <p:cNvSpPr>
              <a:spLocks noChangeArrowheads="1"/>
            </p:cNvSpPr>
            <p:nvPr/>
          </p:nvSpPr>
          <p:spPr bwMode="auto">
            <a:xfrm>
              <a:off x="985" y="864"/>
              <a:ext cx="56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Dollars</a:t>
              </a:r>
            </a:p>
          </p:txBody>
        </p:sp>
        <p:sp>
          <p:nvSpPr>
            <p:cNvPr id="27666" name="Rectangle 18"/>
            <p:cNvSpPr>
              <a:spLocks noChangeArrowheads="1"/>
            </p:cNvSpPr>
            <p:nvPr/>
          </p:nvSpPr>
          <p:spPr bwMode="auto">
            <a:xfrm>
              <a:off x="3637" y="1831"/>
              <a:ext cx="8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Cumulative</a:t>
              </a:r>
            </a:p>
          </p:txBody>
        </p:sp>
        <p:sp>
          <p:nvSpPr>
            <p:cNvPr id="27667" name="Rectangle 19"/>
            <p:cNvSpPr>
              <a:spLocks noChangeArrowheads="1"/>
            </p:cNvSpPr>
            <p:nvPr/>
          </p:nvSpPr>
          <p:spPr bwMode="auto">
            <a:xfrm>
              <a:off x="3626" y="2011"/>
              <a:ext cx="137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capital requirement</a:t>
              </a:r>
            </a:p>
          </p:txBody>
        </p:sp>
        <p:sp>
          <p:nvSpPr>
            <p:cNvPr id="27668" name="Rectangle 20"/>
            <p:cNvSpPr>
              <a:spLocks noChangeArrowheads="1"/>
            </p:cNvSpPr>
            <p:nvPr/>
          </p:nvSpPr>
          <p:spPr bwMode="auto">
            <a:xfrm>
              <a:off x="3953" y="2606"/>
              <a:ext cx="43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Time</a:t>
              </a:r>
            </a:p>
          </p:txBody>
        </p:sp>
        <p:sp>
          <p:nvSpPr>
            <p:cNvPr id="27669" name="Freeform 21"/>
            <p:cNvSpPr>
              <a:spLocks/>
            </p:cNvSpPr>
            <p:nvPr/>
          </p:nvSpPr>
          <p:spPr bwMode="auto">
            <a:xfrm>
              <a:off x="3268" y="1603"/>
              <a:ext cx="569" cy="242"/>
            </a:xfrm>
            <a:custGeom>
              <a:avLst/>
              <a:gdLst>
                <a:gd name="T0" fmla="*/ 0 w 569"/>
                <a:gd name="T1" fmla="*/ 8 h 242"/>
                <a:gd name="T2" fmla="*/ 91 w 569"/>
                <a:gd name="T3" fmla="*/ 0 h 242"/>
                <a:gd name="T4" fmla="*/ 81 w 569"/>
                <a:gd name="T5" fmla="*/ 25 h 242"/>
                <a:gd name="T6" fmla="*/ 568 w 569"/>
                <a:gd name="T7" fmla="*/ 216 h 242"/>
                <a:gd name="T8" fmla="*/ 558 w 569"/>
                <a:gd name="T9" fmla="*/ 241 h 242"/>
                <a:gd name="T10" fmla="*/ 71 w 569"/>
                <a:gd name="T11" fmla="*/ 50 h 242"/>
                <a:gd name="T12" fmla="*/ 61 w 569"/>
                <a:gd name="T13" fmla="*/ 75 h 242"/>
                <a:gd name="T14" fmla="*/ 0 w 569"/>
                <a:gd name="T15" fmla="*/ 8 h 2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69"/>
                <a:gd name="T25" fmla="*/ 0 h 242"/>
                <a:gd name="T26" fmla="*/ 569 w 569"/>
                <a:gd name="T27" fmla="*/ 242 h 2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69" h="242">
                  <a:moveTo>
                    <a:pt x="0" y="8"/>
                  </a:moveTo>
                  <a:lnTo>
                    <a:pt x="91" y="0"/>
                  </a:lnTo>
                  <a:lnTo>
                    <a:pt x="81" y="25"/>
                  </a:lnTo>
                  <a:lnTo>
                    <a:pt x="568" y="216"/>
                  </a:lnTo>
                  <a:lnTo>
                    <a:pt x="558" y="241"/>
                  </a:lnTo>
                  <a:lnTo>
                    <a:pt x="71" y="50"/>
                  </a:lnTo>
                  <a:lnTo>
                    <a:pt x="61" y="75"/>
                  </a:lnTo>
                  <a:lnTo>
                    <a:pt x="0" y="8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1756734"/>
      </p:ext>
    </p:extLst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Working Capital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963854" cy="4572000"/>
          </a:xfrm>
        </p:spPr>
        <p:txBody>
          <a:bodyPr/>
          <a:lstStyle/>
          <a:p>
            <a:r>
              <a:rPr lang="en-US" sz="3200" dirty="0"/>
              <a:t>Factors in establishing working capital levels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Matching maturities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Permanent working capital requirement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/>
              <a:t>Maintaining liquidity</a:t>
            </a:r>
          </a:p>
        </p:txBody>
      </p:sp>
    </p:spTree>
    <p:extLst>
      <p:ext uri="{BB962C8B-B14F-4D97-AF65-F5344CB8AC3E}">
        <p14:creationId xmlns:p14="http://schemas.microsoft.com/office/powerpoint/2010/main" val="1150703247"/>
      </p:ext>
    </p:extLst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Changes in Cash and W.C. </a:t>
            </a:r>
            <a:r>
              <a:rPr lang="en-US" altLang="en-US" sz="2000" dirty="0"/>
              <a:t>(1 of 5)</a:t>
            </a:r>
            <a:endParaRPr lang="en-US" altLang="en-US" dirty="0"/>
          </a:p>
        </p:txBody>
      </p:sp>
      <p:sp>
        <p:nvSpPr>
          <p:cNvPr id="717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— Dynamic Mattress Company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24" y="2057400"/>
            <a:ext cx="8060605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444268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Changes in Cash and W.C. </a:t>
            </a:r>
            <a:r>
              <a:rPr lang="en-US" altLang="en-US" sz="2000" dirty="0"/>
              <a:t>(2 of 5)</a:t>
            </a:r>
            <a:endParaRPr lang="en-US" altLang="en-US" dirty="0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914400" y="1306727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rgbClr val="01000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10000"/>
                </a:solidFill>
                <a:latin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10000"/>
                </a:solidFill>
                <a:latin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10000"/>
                </a:solidFill>
                <a:latin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10000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rgbClr val="010000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b="1" i="1" u="sng" kern="0" dirty="0"/>
              <a:t>Example (continued)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3817" y="2232454"/>
            <a:ext cx="4659219" cy="383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96445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Changes in Cash and W.C. </a:t>
            </a:r>
            <a:r>
              <a:rPr lang="en-US" altLang="en-US" sz="2000" dirty="0"/>
              <a:t>(3 of 5)</a:t>
            </a:r>
            <a:endParaRPr lang="en-US" altLang="en-US" dirty="0"/>
          </a:p>
        </p:txBody>
      </p:sp>
      <p:sp>
        <p:nvSpPr>
          <p:cNvPr id="9222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05800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</a:p>
          <a:p>
            <a:pPr marL="0" indent="0">
              <a:buNone/>
            </a:pPr>
            <a:r>
              <a:rPr lang="en-US" altLang="en-US" sz="2400" dirty="0"/>
              <a:t>Statement of Cash Flows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1297459"/>
            <a:ext cx="4953000" cy="510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009939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Changes in Cash and W.C. </a:t>
            </a:r>
            <a:r>
              <a:rPr lang="en-US" altLang="en-US" sz="2000" dirty="0"/>
              <a:t>(4 of 5)</a:t>
            </a:r>
            <a:endParaRPr lang="en-US" alt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  <a:endParaRPr lang="en-US" altLang="en-US" dirty="0"/>
          </a:p>
          <a:p>
            <a:pPr marL="400050" lvl="1" indent="0">
              <a:buNone/>
            </a:pPr>
            <a:r>
              <a:rPr lang="en-US" altLang="en-US" sz="2600" dirty="0"/>
              <a:t>Dynamic generated cash as follows: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Net income was $73.3 million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With $23.5 million depreciation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Reduced inventory by $ 11.4 million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Increased accounts payable by $25 million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Issued $30 million of long-term debt</a:t>
            </a:r>
          </a:p>
        </p:txBody>
      </p:sp>
    </p:spTree>
    <p:extLst>
      <p:ext uri="{BB962C8B-B14F-4D97-AF65-F5344CB8AC3E}">
        <p14:creationId xmlns:p14="http://schemas.microsoft.com/office/powerpoint/2010/main" val="3741860891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Changes in Cash and W.C. </a:t>
            </a:r>
            <a:r>
              <a:rPr lang="en-US" altLang="en-US" sz="2000" dirty="0"/>
              <a:t>(5 of 5)</a:t>
            </a:r>
            <a:endParaRPr lang="en-US" alt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b="1" i="1" u="sng" dirty="0"/>
              <a:t>Example (continued)</a:t>
            </a:r>
            <a:endParaRPr lang="en-US" altLang="en-US" dirty="0"/>
          </a:p>
          <a:p>
            <a:pPr marL="400050" lvl="1" indent="0">
              <a:buNone/>
            </a:pPr>
            <a:r>
              <a:rPr lang="en-US" altLang="en-US" sz="2600" dirty="0"/>
              <a:t>Dynamic used cash as follows: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Accounts receivable expanded by $26 million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Invested $30 million in fixed assets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Paid $46.8 million dividend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Purchased $25 million of marketable securities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Repaid $25 million short-term bank loans</a:t>
            </a:r>
          </a:p>
        </p:txBody>
      </p:sp>
    </p:spTree>
    <p:extLst>
      <p:ext uri="{BB962C8B-B14F-4D97-AF65-F5344CB8AC3E}">
        <p14:creationId xmlns:p14="http://schemas.microsoft.com/office/powerpoint/2010/main" val="2567358795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BMM4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MM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M4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PPT_BMM_9e_TEMPLATE</Template>
  <TotalTime>865</TotalTime>
  <Pages>8923980</Pages>
  <Words>839</Words>
  <Application>Microsoft Office PowerPoint</Application>
  <PresentationFormat>On-screen Show (4:3)</PresentationFormat>
  <Paragraphs>341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BMM4e</vt:lpstr>
      <vt:lpstr>PowerPoint Presentation</vt:lpstr>
      <vt:lpstr>Topics Covered</vt:lpstr>
      <vt:lpstr>Firm’s Cumulative Capital Requirement</vt:lpstr>
      <vt:lpstr>Working Capital</vt:lpstr>
      <vt:lpstr>Changes in Cash and W.C. (1 of 5)</vt:lpstr>
      <vt:lpstr>Changes in Cash and W.C. (2 of 5)</vt:lpstr>
      <vt:lpstr>Changes in Cash and W.C. (3 of 5)</vt:lpstr>
      <vt:lpstr>Changes in Cash and W.C. (4 of 5)</vt:lpstr>
      <vt:lpstr>Changes in Cash and W.C. (5 of 5)</vt:lpstr>
      <vt:lpstr>Cash Budgeting (1 of 7)</vt:lpstr>
      <vt:lpstr>Cash Budgeting (2 of 7)</vt:lpstr>
      <vt:lpstr>Cash Budgeting (3 of 7)</vt:lpstr>
      <vt:lpstr>Cash Budgeting (4 of 7)</vt:lpstr>
      <vt:lpstr>Cash Budgeting (5 of 7)</vt:lpstr>
      <vt:lpstr>Cash Budgeting (6 of 7)</vt:lpstr>
      <vt:lpstr>Cash Budgeting (7 of 7)</vt:lpstr>
      <vt:lpstr>A Short-Term Financing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Firm and  The Financial Manager</dc:title>
  <dc:creator>Matt Will</dc:creator>
  <cp:lastModifiedBy>Aysegul KURTULGAN</cp:lastModifiedBy>
  <cp:revision>225</cp:revision>
  <cp:lastPrinted>2019-10-22T08:57:31Z</cp:lastPrinted>
  <dcterms:created xsi:type="dcterms:W3CDTF">1997-10-06T19:15:22Z</dcterms:created>
  <dcterms:modified xsi:type="dcterms:W3CDTF">2019-10-22T09:34:57Z</dcterms:modified>
</cp:coreProperties>
</file>