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1" r:id="rId1"/>
  </p:sldMasterIdLst>
  <p:notesMasterIdLst>
    <p:notesMasterId r:id="rId25"/>
  </p:notesMasterIdLst>
  <p:sldIdLst>
    <p:sldId id="339" r:id="rId2"/>
    <p:sldId id="283" r:id="rId3"/>
    <p:sldId id="291" r:id="rId4"/>
    <p:sldId id="293" r:id="rId5"/>
    <p:sldId id="311" r:id="rId6"/>
    <p:sldId id="323" r:id="rId7"/>
    <p:sldId id="294" r:id="rId8"/>
    <p:sldId id="314" r:id="rId9"/>
    <p:sldId id="316" r:id="rId10"/>
    <p:sldId id="317" r:id="rId11"/>
    <p:sldId id="297" r:id="rId12"/>
    <p:sldId id="290" r:id="rId13"/>
    <p:sldId id="340" r:id="rId14"/>
    <p:sldId id="344" r:id="rId15"/>
    <p:sldId id="319" r:id="rId16"/>
    <p:sldId id="341" r:id="rId17"/>
    <p:sldId id="321" r:id="rId18"/>
    <p:sldId id="342" r:id="rId19"/>
    <p:sldId id="307" r:id="rId20"/>
    <p:sldId id="309" r:id="rId21"/>
    <p:sldId id="310" r:id="rId22"/>
    <p:sldId id="343" r:id="rId23"/>
    <p:sldId id="345"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01"/>
    <p:restoredTop sz="94670"/>
  </p:normalViewPr>
  <p:slideViewPr>
    <p:cSldViewPr snapToGrid="0">
      <p:cViewPr varScale="1">
        <p:scale>
          <a:sx n="109" d="100"/>
          <a:sy n="109" d="100"/>
        </p:scale>
        <p:origin x="584"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BC87B-CB86-4F8F-BFE8-CDBB05A90328}" type="datetimeFigureOut">
              <a:rPr lang="tr-TR" smtClean="0"/>
              <a:t>16.12.2025</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00D2E3-2F47-4035-BB19-2441ACABC200}" type="slidenum">
              <a:rPr lang="tr-TR" smtClean="0"/>
              <a:t>‹#›</a:t>
            </a:fld>
            <a:endParaRPr lang="tr-TR"/>
          </a:p>
        </p:txBody>
      </p:sp>
    </p:spTree>
    <p:extLst>
      <p:ext uri="{BB962C8B-B14F-4D97-AF65-F5344CB8AC3E}">
        <p14:creationId xmlns:p14="http://schemas.microsoft.com/office/powerpoint/2010/main" val="2341426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CCF25E9-DE86-7B43-B322-19D05E3524B8}" type="datetime1">
              <a:rPr lang="tr-TR" smtClean="0"/>
              <a:t>17.12.2025</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540730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1929F9C-B6FD-704A-84EB-D1FB85E97CBA}" type="datetime1">
              <a:rPr lang="tr-TR" smtClean="0"/>
              <a:t>17.12.2025</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194106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A03B1C3-A628-DC48-96DA-90132CB94165}" type="datetime1">
              <a:rPr lang="tr-TR" smtClean="0"/>
              <a:t>17.12.2025</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80827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8A39BC3D-83EA-F247-B67B-33A819DD0875}" type="datetime1">
              <a:rPr lang="tr-TR" smtClean="0"/>
              <a:t>17.12.2025</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5906585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6041F3C2-8CFB-2F47-9362-DE3B4054931C}" type="datetime1">
              <a:rPr lang="tr-TR" smtClean="0"/>
              <a:t>17.12.2025</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97329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037E43B-1200-AF43-A784-F32A485C2403}" type="datetime1">
              <a:rPr lang="tr-TR" smtClean="0"/>
              <a:t>17.12.2025</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482256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CAE5BFD-E736-8348-9FDB-182FB2085125}" type="datetime1">
              <a:rPr lang="tr-TR" smtClean="0"/>
              <a:t>17.12.2025</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677023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AE5BF2E-98A9-944F-A5D8-F7435FDF39C6}" type="datetime1">
              <a:rPr lang="tr-TR" smtClean="0"/>
              <a:t>17.12.2025</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690388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1374E51-4C7C-824F-B0E0-B170E57DAE7E}" type="datetime1">
              <a:rPr lang="tr-TR" smtClean="0"/>
              <a:t>17.12.2025</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3975232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95877F64-8C54-7C45-88E8-8076D5E2BDC4}" type="datetime1">
              <a:rPr lang="tr-TR" smtClean="0"/>
              <a:t>17.12.2025</a:t>
            </a:fld>
            <a:endParaRPr lang="tr-TR" dirty="0"/>
          </a:p>
        </p:txBody>
      </p:sp>
      <p:sp>
        <p:nvSpPr>
          <p:cNvPr id="5" name="Footer Placeholder 4"/>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762945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ABE26A-9C19-404F-BD48-ED8F2C56E933}" type="datetime1">
              <a:rPr lang="tr-TR" smtClean="0"/>
              <a:t>17.12.2025</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58309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163EB97-8A1C-8740-8218-5DE65AF13945}" type="datetime1">
              <a:rPr lang="tr-TR" smtClean="0"/>
              <a:t>17.12.2025</a:t>
            </a:fld>
            <a:endParaRPr lang="tr-TR" dirty="0"/>
          </a:p>
        </p:txBody>
      </p:sp>
      <p:sp>
        <p:nvSpPr>
          <p:cNvPr id="8" name="Footer Placeholder 7"/>
          <p:cNvSpPr>
            <a:spLocks noGrp="1"/>
          </p:cNvSpPr>
          <p:nvPr>
            <p:ph type="ftr" sz="quarter" idx="11"/>
          </p:nvPr>
        </p:nvSpPr>
        <p:spPr/>
        <p:txBody>
          <a:bodyPr/>
          <a:lstStyle/>
          <a:p>
            <a:r>
              <a:rPr lang="tr-TR"/>
              <a:t>Dr. Öğr. Üyesi Dilara Demirez</a:t>
            </a:r>
            <a:endParaRPr lang="tr-T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192985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CE9A85B-3DDF-8148-9A4B-677D596E13E3}" type="datetime1">
              <a:rPr lang="tr-TR" smtClean="0"/>
              <a:t>17.12.2025</a:t>
            </a:fld>
            <a:endParaRPr lang="tr-TR" dirty="0"/>
          </a:p>
        </p:txBody>
      </p:sp>
      <p:sp>
        <p:nvSpPr>
          <p:cNvPr id="4" name="Footer Placeholder 3"/>
          <p:cNvSpPr>
            <a:spLocks noGrp="1"/>
          </p:cNvSpPr>
          <p:nvPr>
            <p:ph type="ftr" sz="quarter" idx="11"/>
          </p:nvPr>
        </p:nvSpPr>
        <p:spPr/>
        <p:txBody>
          <a:bodyPr/>
          <a:lstStyle/>
          <a:p>
            <a:r>
              <a:rPr lang="tr-TR"/>
              <a:t>Dr. Öğr. Üyesi Dilara Demirez</a:t>
            </a:r>
            <a:endParaRPr lang="tr-TR"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101933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4F5DEE-B433-DB49-AFED-6ED79982230B}" type="datetime1">
              <a:rPr lang="tr-TR" smtClean="0"/>
              <a:t>17.12.2025</a:t>
            </a:fld>
            <a:endParaRPr lang="tr-TR" dirty="0"/>
          </a:p>
        </p:txBody>
      </p:sp>
      <p:sp>
        <p:nvSpPr>
          <p:cNvPr id="3" name="Footer Placeholder 2"/>
          <p:cNvSpPr>
            <a:spLocks noGrp="1"/>
          </p:cNvSpPr>
          <p:nvPr>
            <p:ph type="ftr" sz="quarter" idx="11"/>
          </p:nvPr>
        </p:nvSpPr>
        <p:spPr/>
        <p:txBody>
          <a:bodyPr/>
          <a:lstStyle/>
          <a:p>
            <a:r>
              <a:rPr lang="tr-TR"/>
              <a:t>Dr. Öğr. Üyesi Dilara Demirez</a:t>
            </a:r>
            <a:endParaRPr lang="tr-TR"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124769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D787312-FE10-184A-B9A7-DA3683DF906A}" type="datetime1">
              <a:rPr lang="tr-TR" smtClean="0"/>
              <a:t>17.12.2025</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2208637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4AAB63D-6EF3-6149-869D-D7CD29AB361B}" type="datetime1">
              <a:rPr lang="tr-TR" smtClean="0"/>
              <a:t>17.12.2025</a:t>
            </a:fld>
            <a:endParaRPr lang="tr-TR" dirty="0"/>
          </a:p>
        </p:txBody>
      </p:sp>
      <p:sp>
        <p:nvSpPr>
          <p:cNvPr id="6" name="Footer Placeholder 5"/>
          <p:cNvSpPr>
            <a:spLocks noGrp="1"/>
          </p:cNvSpPr>
          <p:nvPr>
            <p:ph type="ftr" sz="quarter" idx="11"/>
          </p:nvPr>
        </p:nvSpPr>
        <p:spPr/>
        <p:txBody>
          <a:bodyPr/>
          <a:lstStyle/>
          <a:p>
            <a:r>
              <a:rPr lang="tr-TR"/>
              <a:t>Dr. Öğr. Üyesi Dilara Demirez</a:t>
            </a:r>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487D4C4-A31F-43C3-849A-36AF9EC1E5F7}" type="slidenum">
              <a:rPr lang="tr-TR" smtClean="0"/>
              <a:t>‹#›</a:t>
            </a:fld>
            <a:endParaRPr lang="tr-TR" dirty="0"/>
          </a:p>
        </p:txBody>
      </p:sp>
    </p:spTree>
    <p:extLst>
      <p:ext uri="{BB962C8B-B14F-4D97-AF65-F5344CB8AC3E}">
        <p14:creationId xmlns:p14="http://schemas.microsoft.com/office/powerpoint/2010/main" val="44364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6D612EA-BAD2-6746-BE7E-8146BA17C60A}" type="datetime1">
              <a:rPr lang="tr-TR" smtClean="0"/>
              <a:t>17.12.2025</a:t>
            </a:fld>
            <a:endParaRPr lang="tr-TR"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tr-TR"/>
              <a:t>Dr. Öğr. Üyesi Dilara Demirez</a:t>
            </a:r>
            <a:endParaRPr lang="tr-TR"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487D4C4-A31F-43C3-849A-36AF9EC1E5F7}" type="slidenum">
              <a:rPr lang="tr-TR" smtClean="0"/>
              <a:t>‹#›</a:t>
            </a:fld>
            <a:endParaRPr lang="tr-TR" dirty="0"/>
          </a:p>
        </p:txBody>
      </p:sp>
    </p:spTree>
    <p:extLst>
      <p:ext uri="{BB962C8B-B14F-4D97-AF65-F5344CB8AC3E}">
        <p14:creationId xmlns:p14="http://schemas.microsoft.com/office/powerpoint/2010/main" val="95179035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hf sldNum="0" hdr="0"/>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herkesicin.tcmb.gov.tr/wps/wcm/connect/ekonomi/hie/icerik/ToplamArz"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a:extLst>
              <a:ext uri="{FF2B5EF4-FFF2-40B4-BE49-F238E27FC236}">
                <a16:creationId xmlns:a16="http://schemas.microsoft.com/office/drawing/2014/main" id="{2C8ED057-9607-A842-A26F-CAE7389559D6}"/>
              </a:ext>
            </a:extLst>
          </p:cNvPr>
          <p:cNvSpPr>
            <a:spLocks noGrp="1"/>
          </p:cNvSpPr>
          <p:nvPr>
            <p:ph idx="1"/>
          </p:nvPr>
        </p:nvSpPr>
        <p:spPr>
          <a:xfrm>
            <a:off x="2589212" y="1453661"/>
            <a:ext cx="8915400" cy="3777622"/>
          </a:xfrm>
          <a:ln w="76200">
            <a:solidFill>
              <a:schemeClr val="accent2">
                <a:lumMod val="5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endParaRPr lang="tr-TR" sz="2400" b="1" dirty="0"/>
          </a:p>
          <a:p>
            <a:pPr marL="0" indent="0">
              <a:buNone/>
            </a:pPr>
            <a:r>
              <a:rPr lang="tr-TR" sz="2400" b="1" dirty="0"/>
              <a:t>Dersin Öğrenme Çıktısı:</a:t>
            </a:r>
          </a:p>
          <a:p>
            <a:pPr marL="0" indent="0">
              <a:lnSpc>
                <a:spcPct val="150000"/>
              </a:lnSpc>
              <a:buNone/>
            </a:pPr>
            <a:r>
              <a:rPr lang="tr-TR" sz="2400" dirty="0"/>
              <a:t>6. Makro iktisadın temel kavramlarını, temel makroekonomik göstergeleri, milli gelir kavramlarını tanımlar; GSYİH, GSMH, Yurt İçi Gelir, Milli Gelir, Kişisel Gelir, Harcanabilir Kişisel Gelir hesaplamaları arasındaki farkı açıklarsınız.</a:t>
            </a:r>
            <a:endParaRPr lang="tr-TR" sz="2400" b="1" dirty="0"/>
          </a:p>
        </p:txBody>
      </p:sp>
      <p:sp>
        <p:nvSpPr>
          <p:cNvPr id="4" name="Alt Bilgi Yer Tutucusu 3">
            <a:extLst>
              <a:ext uri="{FF2B5EF4-FFF2-40B4-BE49-F238E27FC236}">
                <a16:creationId xmlns:a16="http://schemas.microsoft.com/office/drawing/2014/main" id="{7FEA1C72-9A58-2B4A-B863-40B953F08B73}"/>
              </a:ext>
            </a:extLst>
          </p:cNvPr>
          <p:cNvSpPr>
            <a:spLocks noGrp="1"/>
          </p:cNvSpPr>
          <p:nvPr>
            <p:ph type="ftr" sz="quarter" idx="11"/>
          </p:nvPr>
        </p:nvSpPr>
        <p:spPr/>
        <p:txBody>
          <a:bodyPr/>
          <a:lstStyle/>
          <a:p>
            <a:r>
              <a:rPr lang="tr-TR"/>
              <a:t>Dr. Öğr. Üyesi Dilara Demirez</a:t>
            </a:r>
          </a:p>
        </p:txBody>
      </p:sp>
      <p:sp>
        <p:nvSpPr>
          <p:cNvPr id="2" name="Veri Yer Tutucusu 1">
            <a:extLst>
              <a:ext uri="{FF2B5EF4-FFF2-40B4-BE49-F238E27FC236}">
                <a16:creationId xmlns:a16="http://schemas.microsoft.com/office/drawing/2014/main" id="{A237AB3B-B69D-E603-B704-005DE26E7D78}"/>
              </a:ext>
            </a:extLst>
          </p:cNvPr>
          <p:cNvSpPr>
            <a:spLocks noGrp="1"/>
          </p:cNvSpPr>
          <p:nvPr>
            <p:ph type="dt" sz="half" idx="10"/>
          </p:nvPr>
        </p:nvSpPr>
        <p:spPr/>
        <p:txBody>
          <a:bodyPr/>
          <a:lstStyle/>
          <a:p>
            <a:fld id="{70CBB41C-D4A2-C14C-8EDE-9CFDAA7A0E8E}" type="datetime1">
              <a:rPr lang="tr-TR" smtClean="0"/>
              <a:t>17.12.2025</a:t>
            </a:fld>
            <a:endParaRPr lang="tr-TR" dirty="0"/>
          </a:p>
        </p:txBody>
      </p:sp>
    </p:spTree>
    <p:extLst>
      <p:ext uri="{BB962C8B-B14F-4D97-AF65-F5344CB8AC3E}">
        <p14:creationId xmlns:p14="http://schemas.microsoft.com/office/powerpoint/2010/main" val="98473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152400"/>
            <a:ext cx="8915400" cy="6594763"/>
          </a:xfrm>
        </p:spPr>
        <p:txBody>
          <a:bodyPr>
            <a:noAutofit/>
          </a:bodyPr>
          <a:lstStyle/>
          <a:p>
            <a:endParaRPr lang="tr-TR" sz="3000" b="1" dirty="0"/>
          </a:p>
          <a:p>
            <a:r>
              <a:rPr lang="tr-TR" sz="3000" b="1" dirty="0"/>
              <a:t>Büyük Ekonomik Kriz</a:t>
            </a:r>
            <a:r>
              <a:rPr lang="tr-TR" sz="3000" dirty="0"/>
              <a:t> ve Keynes’in </a:t>
            </a:r>
            <a:r>
              <a:rPr lang="tr-TR" sz="3000" b="1" dirty="0"/>
              <a:t>İstihdam, Faiz ve Paranın Genel Teorisi </a:t>
            </a:r>
            <a:r>
              <a:rPr lang="tr-TR" sz="3000" dirty="0"/>
              <a:t>adlı kitabı </a:t>
            </a:r>
            <a:r>
              <a:rPr lang="tr-TR" sz="3000" b="1" dirty="0"/>
              <a:t>makroekonominin doğuşunu </a:t>
            </a:r>
            <a:r>
              <a:rPr lang="tr-TR" sz="3000" dirty="0"/>
              <a:t>belirler.</a:t>
            </a:r>
          </a:p>
          <a:p>
            <a:r>
              <a:rPr lang="tr-TR" sz="3000" dirty="0"/>
              <a:t>Ekonomi öğretisi </a:t>
            </a:r>
            <a:r>
              <a:rPr lang="tr-TR" sz="3000" b="1" dirty="0"/>
              <a:t>mikroekonomi ve makroekonomi</a:t>
            </a:r>
            <a:r>
              <a:rPr lang="tr-TR" sz="3000" dirty="0"/>
              <a:t> olarak ikiye ayrıldı ve bu çerçevede Keynes modern makroekonominin kurucusu olarak ekonomik düşünce tarihindeki yerini aldı.</a:t>
            </a:r>
          </a:p>
        </p:txBody>
      </p:sp>
      <p:sp>
        <p:nvSpPr>
          <p:cNvPr id="4" name="Veri Yer Tutucusu 3"/>
          <p:cNvSpPr>
            <a:spLocks noGrp="1"/>
          </p:cNvSpPr>
          <p:nvPr>
            <p:ph type="dt" sz="half" idx="10"/>
          </p:nvPr>
        </p:nvSpPr>
        <p:spPr/>
        <p:txBody>
          <a:bodyPr/>
          <a:lstStyle/>
          <a:p>
            <a:fld id="{338635EA-67DD-8E47-AC49-BDF99F2155AB}"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184507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609600"/>
            <a:ext cx="8915400" cy="6137563"/>
          </a:xfrm>
        </p:spPr>
        <p:txBody>
          <a:bodyPr>
            <a:noAutofit/>
          </a:bodyPr>
          <a:lstStyle/>
          <a:p>
            <a:pPr marL="0" indent="0">
              <a:buNone/>
            </a:pPr>
            <a:r>
              <a:rPr lang="tr-TR" sz="3000" b="1" dirty="0"/>
              <a:t>Keynes’in Klasik </a:t>
            </a:r>
            <a:r>
              <a:rPr lang="tr-TR" sz="3000" b="1" dirty="0" err="1"/>
              <a:t>Okul’a</a:t>
            </a:r>
            <a:r>
              <a:rPr lang="tr-TR" sz="3000" b="1" dirty="0"/>
              <a:t> karşı yönelttiği en temel eleştiriler ve ekonomik durgunlukların, ekonomik krizlerin giderilmesi ile ilgili görüş ve önerileri:</a:t>
            </a:r>
          </a:p>
          <a:p>
            <a:pPr marL="514350" indent="-514350">
              <a:buFont typeface="+mj-lt"/>
              <a:buAutoNum type="arabicPeriod"/>
            </a:pPr>
            <a:r>
              <a:rPr lang="tr-TR" sz="3000" dirty="0"/>
              <a:t>Piyasalarda fiyatlar esnek değil, katı (yapışkan)</a:t>
            </a:r>
            <a:r>
              <a:rPr lang="tr-TR" sz="3000" dirty="0" err="1"/>
              <a:t>dır</a:t>
            </a:r>
            <a:r>
              <a:rPr lang="tr-TR" sz="3000" dirty="0"/>
              <a:t>.</a:t>
            </a:r>
          </a:p>
          <a:p>
            <a:pPr marL="514350" indent="-514350">
              <a:buFont typeface="+mj-lt"/>
              <a:buAutoNum type="arabicPeriod"/>
            </a:pPr>
            <a:r>
              <a:rPr lang="tr-TR" sz="3000" dirty="0"/>
              <a:t>Ekonominin itici gücü arz değil taleptir.</a:t>
            </a:r>
          </a:p>
          <a:p>
            <a:pPr marL="514350" indent="-514350">
              <a:buFont typeface="+mj-lt"/>
              <a:buAutoNum type="arabicPeriod"/>
            </a:pPr>
            <a:r>
              <a:rPr lang="tr-TR" sz="3000" dirty="0"/>
              <a:t>Gerektiğinde devlet ekonomiye müdahale edebilir.</a:t>
            </a:r>
          </a:p>
          <a:p>
            <a:pPr marL="514350" indent="-514350">
              <a:buFont typeface="+mj-lt"/>
              <a:buAutoNum type="arabicPeriod"/>
            </a:pPr>
            <a:endParaRPr lang="tr-TR" sz="3000" dirty="0"/>
          </a:p>
          <a:p>
            <a:pPr marL="0" indent="0">
              <a:buNone/>
            </a:pPr>
            <a:endParaRPr lang="tr-TR" sz="3000" b="1" dirty="0">
              <a:solidFill>
                <a:schemeClr val="accent2"/>
              </a:solidFill>
            </a:endParaRPr>
          </a:p>
          <a:p>
            <a:endParaRPr lang="tr-TR" sz="3000" dirty="0"/>
          </a:p>
        </p:txBody>
      </p:sp>
      <p:sp>
        <p:nvSpPr>
          <p:cNvPr id="4" name="Veri Yer Tutucusu 3"/>
          <p:cNvSpPr>
            <a:spLocks noGrp="1"/>
          </p:cNvSpPr>
          <p:nvPr>
            <p:ph type="dt" sz="half" idx="10"/>
          </p:nvPr>
        </p:nvSpPr>
        <p:spPr/>
        <p:txBody>
          <a:bodyPr/>
          <a:lstStyle/>
          <a:p>
            <a:fld id="{575602D1-7691-DA49-B605-7438BC852D21}"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681234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fontScale="90000"/>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Makroekonominin Temel Amaçları</a:t>
            </a:r>
            <a:br>
              <a:rPr lang="tr-TR" b="1" dirty="0">
                <a:effectLst>
                  <a:outerShdw blurRad="38100" dist="38100" dir="2700000" algn="tl">
                    <a:srgbClr val="000000">
                      <a:alpha val="43137"/>
                    </a:srgbClr>
                  </a:outerShdw>
                </a:effectLst>
              </a:rPr>
            </a:b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561503" y="1413164"/>
            <a:ext cx="8915400" cy="5333999"/>
          </a:xfrm>
        </p:spPr>
        <p:txBody>
          <a:bodyPr>
            <a:noAutofit/>
          </a:bodyPr>
          <a:lstStyle/>
          <a:p>
            <a:endParaRPr lang="tr-TR" sz="2800" dirty="0"/>
          </a:p>
          <a:p>
            <a:r>
              <a:rPr lang="tr-TR" sz="2800" dirty="0"/>
              <a:t>Ekonomik büyüme</a:t>
            </a:r>
          </a:p>
          <a:p>
            <a:r>
              <a:rPr lang="tr-TR" sz="2800" dirty="0"/>
              <a:t>Fiyat istikrarı</a:t>
            </a:r>
          </a:p>
          <a:p>
            <a:r>
              <a:rPr lang="tr-TR" sz="2800" dirty="0"/>
              <a:t>Tam istihdam</a:t>
            </a:r>
          </a:p>
          <a:p>
            <a:r>
              <a:rPr lang="tr-TR" sz="2800" dirty="0"/>
              <a:t>Gelir dağılımında adalet</a:t>
            </a:r>
          </a:p>
          <a:p>
            <a:r>
              <a:rPr lang="tr-TR" sz="2800" dirty="0"/>
              <a:t>Dış denge</a:t>
            </a:r>
          </a:p>
          <a:p>
            <a:endParaRPr lang="tr-TR" sz="2800" dirty="0"/>
          </a:p>
        </p:txBody>
      </p:sp>
      <p:sp>
        <p:nvSpPr>
          <p:cNvPr id="4" name="Veri Yer Tutucusu 3"/>
          <p:cNvSpPr>
            <a:spLocks noGrp="1"/>
          </p:cNvSpPr>
          <p:nvPr>
            <p:ph type="dt" sz="half" idx="10"/>
          </p:nvPr>
        </p:nvSpPr>
        <p:spPr/>
        <p:txBody>
          <a:bodyPr/>
          <a:lstStyle/>
          <a:p>
            <a:fld id="{B3E016E5-D95B-774D-8C79-3FF7DC04AEF7}"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812288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fontScale="90000"/>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Temel Makroekonomik Göstergeler</a:t>
            </a:r>
            <a:br>
              <a:rPr lang="tr-TR" b="1" dirty="0">
                <a:effectLst>
                  <a:outerShdw blurRad="38100" dist="38100" dir="2700000" algn="tl">
                    <a:srgbClr val="000000">
                      <a:alpha val="43137"/>
                    </a:srgbClr>
                  </a:outerShdw>
                </a:effectLst>
              </a:rPr>
            </a:b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561503" y="1413164"/>
            <a:ext cx="8915400" cy="5333999"/>
          </a:xfrm>
        </p:spPr>
        <p:txBody>
          <a:bodyPr>
            <a:noAutofit/>
          </a:bodyPr>
          <a:lstStyle/>
          <a:p>
            <a:endParaRPr lang="tr-TR" sz="2800" dirty="0"/>
          </a:p>
          <a:p>
            <a:r>
              <a:rPr lang="tr-TR" sz="2800" dirty="0"/>
              <a:t>Gayri Safi Yurtiçi Hasıla (GSYH)</a:t>
            </a:r>
          </a:p>
          <a:p>
            <a:r>
              <a:rPr lang="tr-TR" sz="2800" dirty="0"/>
              <a:t>Enflasyon oranı</a:t>
            </a:r>
          </a:p>
          <a:p>
            <a:r>
              <a:rPr lang="tr-TR" sz="2800" dirty="0"/>
              <a:t>İşsizlik oranı</a:t>
            </a:r>
          </a:p>
          <a:p>
            <a:r>
              <a:rPr lang="tr-TR" sz="2800" dirty="0"/>
              <a:t>Faiz oranları</a:t>
            </a:r>
          </a:p>
          <a:p>
            <a:r>
              <a:rPr lang="tr-TR" sz="2800" dirty="0"/>
              <a:t>Döviz kuru</a:t>
            </a:r>
          </a:p>
          <a:p>
            <a:endParaRPr lang="tr-TR" sz="2800" dirty="0"/>
          </a:p>
          <a:p>
            <a:pPr marL="0" indent="0">
              <a:buNone/>
            </a:pPr>
            <a:r>
              <a:rPr lang="tr-TR" sz="2800" dirty="0"/>
              <a:t>Bu göstergeler ekonominin sağlığını ölçmek için kullanılır.</a:t>
            </a:r>
          </a:p>
          <a:p>
            <a:endParaRPr lang="tr-TR" sz="2800" dirty="0"/>
          </a:p>
        </p:txBody>
      </p:sp>
      <p:sp>
        <p:nvSpPr>
          <p:cNvPr id="4" name="Veri Yer Tutucusu 3"/>
          <p:cNvSpPr>
            <a:spLocks noGrp="1"/>
          </p:cNvSpPr>
          <p:nvPr>
            <p:ph type="dt" sz="half" idx="10"/>
          </p:nvPr>
        </p:nvSpPr>
        <p:spPr/>
        <p:txBody>
          <a:bodyPr/>
          <a:lstStyle/>
          <a:p>
            <a:fld id="{5ABC62AB-7A1A-5348-929F-149F7A8F1F2C}"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248553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fontScale="90000"/>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Enflasyon ve İşsizlik (Genel Bakış)</a:t>
            </a:r>
            <a:br>
              <a:rPr lang="tr-TR" b="1" dirty="0">
                <a:effectLst>
                  <a:outerShdw blurRad="38100" dist="38100" dir="2700000" algn="tl">
                    <a:srgbClr val="000000">
                      <a:alpha val="43137"/>
                    </a:srgbClr>
                  </a:outerShdw>
                </a:effectLst>
              </a:rPr>
            </a:b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2589212" y="1524001"/>
            <a:ext cx="8915400" cy="5333999"/>
          </a:xfrm>
        </p:spPr>
        <p:txBody>
          <a:bodyPr>
            <a:noAutofit/>
          </a:bodyPr>
          <a:lstStyle/>
          <a:p>
            <a:endParaRPr lang="tr-TR" sz="2600" dirty="0">
              <a:solidFill>
                <a:schemeClr val="tx1"/>
              </a:solidFill>
            </a:endParaRPr>
          </a:p>
          <a:p>
            <a:r>
              <a:rPr lang="tr-TR" sz="2600" b="1" dirty="0">
                <a:solidFill>
                  <a:schemeClr val="tx1"/>
                </a:solidFill>
              </a:rPr>
              <a:t>Enflasyon: </a:t>
            </a:r>
            <a:r>
              <a:rPr lang="tr-TR" sz="2600" dirty="0">
                <a:solidFill>
                  <a:schemeClr val="tx1"/>
                </a:solidFill>
              </a:rPr>
              <a:t>Genel fiyat düzeyinin sürekli artışı.</a:t>
            </a:r>
          </a:p>
          <a:p>
            <a:r>
              <a:rPr lang="tr-TR" sz="2600" b="1" dirty="0">
                <a:solidFill>
                  <a:schemeClr val="tx1"/>
                </a:solidFill>
              </a:rPr>
              <a:t>İşsizlik: </a:t>
            </a:r>
            <a:r>
              <a:rPr lang="tr-TR" sz="2600" dirty="0">
                <a:solidFill>
                  <a:schemeClr val="tx1"/>
                </a:solidFill>
              </a:rPr>
              <a:t>Çalışmak istediği halde iş bulamayan işgücünün oranı.</a:t>
            </a:r>
          </a:p>
          <a:p>
            <a:pPr marL="0" indent="0">
              <a:buNone/>
            </a:pPr>
            <a:endParaRPr lang="tr-TR" sz="2600" dirty="0">
              <a:solidFill>
                <a:schemeClr val="tx1"/>
              </a:solidFill>
            </a:endParaRPr>
          </a:p>
          <a:p>
            <a:pPr marL="0" indent="0">
              <a:buNone/>
            </a:pPr>
            <a:r>
              <a:rPr lang="tr-TR" sz="2600" dirty="0">
                <a:solidFill>
                  <a:schemeClr val="tx1"/>
                </a:solidFill>
              </a:rPr>
              <a:t>Bu iki gösterge ekonomik istikrarın temel unsurlarıdır.</a:t>
            </a:r>
            <a:endParaRPr lang="tr-TR" sz="2800" dirty="0">
              <a:solidFill>
                <a:schemeClr val="accent2"/>
              </a:solidFill>
            </a:endParaRPr>
          </a:p>
          <a:p>
            <a:endParaRPr lang="tr-TR" sz="2800" dirty="0"/>
          </a:p>
        </p:txBody>
      </p:sp>
      <p:sp>
        <p:nvSpPr>
          <p:cNvPr id="4" name="Veri Yer Tutucusu 3"/>
          <p:cNvSpPr>
            <a:spLocks noGrp="1"/>
          </p:cNvSpPr>
          <p:nvPr>
            <p:ph type="dt" sz="half" idx="10"/>
          </p:nvPr>
        </p:nvSpPr>
        <p:spPr/>
        <p:txBody>
          <a:bodyPr/>
          <a:lstStyle/>
          <a:p>
            <a:fld id="{CAB09D50-CF47-BE44-B70C-3BFBC0AE8C29}"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218026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Milli Gelir</a:t>
            </a:r>
          </a:p>
        </p:txBody>
      </p:sp>
      <p:sp>
        <p:nvSpPr>
          <p:cNvPr id="3" name="İçerik Yer Tutucusu 2"/>
          <p:cNvSpPr>
            <a:spLocks noGrp="1"/>
          </p:cNvSpPr>
          <p:nvPr>
            <p:ph idx="1"/>
          </p:nvPr>
        </p:nvSpPr>
        <p:spPr>
          <a:xfrm>
            <a:off x="2589212" y="1524001"/>
            <a:ext cx="8915400" cy="5333999"/>
          </a:xfrm>
        </p:spPr>
        <p:txBody>
          <a:bodyPr>
            <a:noAutofit/>
          </a:bodyPr>
          <a:lstStyle/>
          <a:p>
            <a:endParaRPr lang="tr-TR" sz="2600" dirty="0">
              <a:solidFill>
                <a:schemeClr val="tx1"/>
              </a:solidFill>
            </a:endParaRPr>
          </a:p>
          <a:p>
            <a:r>
              <a:rPr lang="tr-TR" sz="2600" dirty="0">
                <a:solidFill>
                  <a:schemeClr val="tx1"/>
                </a:solidFill>
              </a:rPr>
              <a:t>Makroekonomide en önemli ve en temel kavram </a:t>
            </a:r>
            <a:r>
              <a:rPr lang="tr-TR" sz="2600" b="1" dirty="0">
                <a:solidFill>
                  <a:schemeClr val="tx1"/>
                </a:solidFill>
              </a:rPr>
              <a:t>milli gelir </a:t>
            </a:r>
            <a:r>
              <a:rPr lang="tr-TR" sz="2600" dirty="0">
                <a:solidFill>
                  <a:schemeClr val="tx1"/>
                </a:solidFill>
              </a:rPr>
              <a:t>kavramıdır.</a:t>
            </a:r>
          </a:p>
          <a:p>
            <a:r>
              <a:rPr lang="tr-TR" sz="2600" dirty="0">
                <a:solidFill>
                  <a:schemeClr val="tx1"/>
                </a:solidFill>
              </a:rPr>
              <a:t>Bireylerin geliri kendileri için nasıl çok önemli ise, ülkelerin geliri de ülkeler için çok önemlidir.</a:t>
            </a:r>
          </a:p>
          <a:p>
            <a:r>
              <a:rPr lang="tr-TR" sz="2600" dirty="0">
                <a:solidFill>
                  <a:schemeClr val="tx1"/>
                </a:solidFill>
              </a:rPr>
              <a:t>Milli gelir ile ilgili iki önemli temel kavram vardır. Bunlar </a:t>
            </a:r>
            <a:r>
              <a:rPr lang="tr-TR" sz="2600" b="1" dirty="0">
                <a:solidFill>
                  <a:schemeClr val="tx1"/>
                </a:solidFill>
              </a:rPr>
              <a:t>gayri safi yurt içi hasıla (GSYİH) </a:t>
            </a:r>
            <a:r>
              <a:rPr lang="tr-TR" sz="2600" dirty="0">
                <a:solidFill>
                  <a:schemeClr val="tx1"/>
                </a:solidFill>
              </a:rPr>
              <a:t>ve </a:t>
            </a:r>
            <a:r>
              <a:rPr lang="tr-TR" sz="2600" b="1" dirty="0">
                <a:solidFill>
                  <a:schemeClr val="tx1"/>
                </a:solidFill>
              </a:rPr>
              <a:t>gayri safi milli hasıla (GSMH)</a:t>
            </a:r>
            <a:r>
              <a:rPr lang="tr-TR" sz="2600" dirty="0">
                <a:solidFill>
                  <a:schemeClr val="tx1"/>
                </a:solidFill>
              </a:rPr>
              <a:t>’</a:t>
            </a:r>
            <a:r>
              <a:rPr lang="tr-TR" sz="2600" dirty="0" err="1">
                <a:solidFill>
                  <a:schemeClr val="tx1"/>
                </a:solidFill>
              </a:rPr>
              <a:t>dır</a:t>
            </a:r>
            <a:r>
              <a:rPr lang="tr-TR" sz="2600" dirty="0">
                <a:solidFill>
                  <a:schemeClr val="tx1"/>
                </a:solidFill>
              </a:rPr>
              <a:t>.</a:t>
            </a:r>
          </a:p>
          <a:p>
            <a:endParaRPr lang="tr-TR" sz="2800" dirty="0">
              <a:solidFill>
                <a:schemeClr val="accent2"/>
              </a:solidFill>
            </a:endParaRPr>
          </a:p>
          <a:p>
            <a:endParaRPr lang="tr-TR" sz="2800" dirty="0"/>
          </a:p>
        </p:txBody>
      </p:sp>
      <p:sp>
        <p:nvSpPr>
          <p:cNvPr id="4" name="Veri Yer Tutucusu 3"/>
          <p:cNvSpPr>
            <a:spLocks noGrp="1"/>
          </p:cNvSpPr>
          <p:nvPr>
            <p:ph type="dt" sz="half" idx="10"/>
          </p:nvPr>
        </p:nvSpPr>
        <p:spPr/>
        <p:txBody>
          <a:bodyPr/>
          <a:lstStyle/>
          <a:p>
            <a:fld id="{4791F2D9-5937-D148-954D-05A7E4D8B50E}"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761180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GSYH Kavramı</a:t>
            </a:r>
          </a:p>
        </p:txBody>
      </p:sp>
      <p:sp>
        <p:nvSpPr>
          <p:cNvPr id="3" name="İçerik Yer Tutucusu 2"/>
          <p:cNvSpPr>
            <a:spLocks noGrp="1"/>
          </p:cNvSpPr>
          <p:nvPr>
            <p:ph idx="1"/>
          </p:nvPr>
        </p:nvSpPr>
        <p:spPr>
          <a:xfrm>
            <a:off x="2589212" y="1524001"/>
            <a:ext cx="8915400" cy="5333999"/>
          </a:xfrm>
        </p:spPr>
        <p:txBody>
          <a:bodyPr>
            <a:noAutofit/>
          </a:bodyPr>
          <a:lstStyle/>
          <a:p>
            <a:endParaRPr lang="tr-TR" sz="2600" dirty="0">
              <a:solidFill>
                <a:schemeClr val="tx1"/>
              </a:solidFill>
            </a:endParaRPr>
          </a:p>
          <a:p>
            <a:r>
              <a:rPr lang="tr-TR" sz="2600" b="1" dirty="0">
                <a:solidFill>
                  <a:schemeClr val="tx1"/>
                </a:solidFill>
              </a:rPr>
              <a:t>GSYH: </a:t>
            </a:r>
            <a:r>
              <a:rPr lang="tr-TR" sz="2600" dirty="0">
                <a:solidFill>
                  <a:schemeClr val="tx1"/>
                </a:solidFill>
              </a:rPr>
              <a:t>Bir ülkede belirli bir dönemde üretilen nihai mal ve hizmetlerin parasal değeridir.</a:t>
            </a:r>
          </a:p>
          <a:p>
            <a:r>
              <a:rPr lang="tr-TR" sz="2600" dirty="0">
                <a:solidFill>
                  <a:schemeClr val="tx1"/>
                </a:solidFill>
              </a:rPr>
              <a:t>Üretim, gelir ve harcama yöntemleriyle ölçülebilir.</a:t>
            </a:r>
          </a:p>
          <a:p>
            <a:r>
              <a:rPr lang="tr-TR" sz="2600" dirty="0">
                <a:solidFill>
                  <a:schemeClr val="tx1"/>
                </a:solidFill>
              </a:rPr>
              <a:t>Ekonomik büyümenin temel göstergesidir.</a:t>
            </a:r>
            <a:endParaRPr lang="tr-TR" sz="2800" dirty="0">
              <a:solidFill>
                <a:schemeClr val="accent2"/>
              </a:solidFill>
            </a:endParaRPr>
          </a:p>
          <a:p>
            <a:endParaRPr lang="tr-TR" sz="2800" dirty="0"/>
          </a:p>
        </p:txBody>
      </p:sp>
      <p:sp>
        <p:nvSpPr>
          <p:cNvPr id="4" name="Veri Yer Tutucusu 3"/>
          <p:cNvSpPr>
            <a:spLocks noGrp="1"/>
          </p:cNvSpPr>
          <p:nvPr>
            <p:ph type="dt" sz="half" idx="10"/>
          </p:nvPr>
        </p:nvSpPr>
        <p:spPr/>
        <p:txBody>
          <a:bodyPr/>
          <a:lstStyle/>
          <a:p>
            <a:fld id="{4B70DBC0-5F77-E24A-850B-17CE35F5F245}"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537582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1506072"/>
            <a:ext cx="8915400" cy="5241092"/>
          </a:xfrm>
        </p:spPr>
        <p:txBody>
          <a:bodyPr>
            <a:noAutofit/>
          </a:bodyPr>
          <a:lstStyle/>
          <a:p>
            <a:endParaRPr lang="tr-TR" sz="3200" b="1" dirty="0"/>
          </a:p>
          <a:p>
            <a:r>
              <a:rPr lang="tr-TR" sz="3200" b="1" dirty="0"/>
              <a:t>GSYİH = Y =   C   +   I     +     G     +     (X-M)</a:t>
            </a:r>
          </a:p>
          <a:p>
            <a:pPr marL="0" indent="0">
              <a:buNone/>
            </a:pPr>
            <a:r>
              <a:rPr lang="tr-TR" sz="2800" dirty="0"/>
              <a:t>                       </a:t>
            </a:r>
          </a:p>
          <a:p>
            <a:pPr marL="0" indent="0">
              <a:buNone/>
            </a:pPr>
            <a:r>
              <a:rPr lang="tr-TR" sz="2800" dirty="0"/>
              <a:t>	</a:t>
            </a:r>
          </a:p>
        </p:txBody>
      </p:sp>
      <p:sp>
        <p:nvSpPr>
          <p:cNvPr id="4" name="Veri Yer Tutucusu 3"/>
          <p:cNvSpPr>
            <a:spLocks noGrp="1"/>
          </p:cNvSpPr>
          <p:nvPr>
            <p:ph type="dt" sz="half" idx="10"/>
          </p:nvPr>
        </p:nvSpPr>
        <p:spPr/>
        <p:txBody>
          <a:bodyPr/>
          <a:lstStyle/>
          <a:p>
            <a:fld id="{CDC556D3-1D7F-CF44-857E-A491F589F296}"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cxnSp>
        <p:nvCxnSpPr>
          <p:cNvPr id="6" name="Düz Ok Bağlayıcısı 5">
            <a:extLst>
              <a:ext uri="{FF2B5EF4-FFF2-40B4-BE49-F238E27FC236}">
                <a16:creationId xmlns:a16="http://schemas.microsoft.com/office/drawing/2014/main" id="{1951399B-54D2-994C-9B48-7C407A7C6C37}"/>
              </a:ext>
            </a:extLst>
          </p:cNvPr>
          <p:cNvCxnSpPr>
            <a:cxnSpLocks/>
          </p:cNvCxnSpPr>
          <p:nvPr/>
        </p:nvCxnSpPr>
        <p:spPr>
          <a:xfrm>
            <a:off x="8550088" y="2724067"/>
            <a:ext cx="0" cy="28134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a:extLst>
              <a:ext uri="{FF2B5EF4-FFF2-40B4-BE49-F238E27FC236}">
                <a16:creationId xmlns:a16="http://schemas.microsoft.com/office/drawing/2014/main" id="{0773683A-1A22-5747-98C2-404863AADB3B}"/>
              </a:ext>
            </a:extLst>
          </p:cNvPr>
          <p:cNvCxnSpPr>
            <a:cxnSpLocks/>
          </p:cNvCxnSpPr>
          <p:nvPr/>
        </p:nvCxnSpPr>
        <p:spPr>
          <a:xfrm>
            <a:off x="6940923" y="2724067"/>
            <a:ext cx="0" cy="68580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0" name="Düz Ok Bağlayıcısı 9">
            <a:extLst>
              <a:ext uri="{FF2B5EF4-FFF2-40B4-BE49-F238E27FC236}">
                <a16:creationId xmlns:a16="http://schemas.microsoft.com/office/drawing/2014/main" id="{263556BF-7730-3140-8626-9388E026B3DA}"/>
              </a:ext>
            </a:extLst>
          </p:cNvPr>
          <p:cNvCxnSpPr>
            <a:cxnSpLocks/>
          </p:cNvCxnSpPr>
          <p:nvPr/>
        </p:nvCxnSpPr>
        <p:spPr>
          <a:xfrm>
            <a:off x="5829300" y="2724067"/>
            <a:ext cx="0" cy="28134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1" name="Sol Ayraç 10">
            <a:extLst>
              <a:ext uri="{FF2B5EF4-FFF2-40B4-BE49-F238E27FC236}">
                <a16:creationId xmlns:a16="http://schemas.microsoft.com/office/drawing/2014/main" id="{3953B347-5826-9748-A721-B4CC46D0D280}"/>
              </a:ext>
            </a:extLst>
          </p:cNvPr>
          <p:cNvSpPr/>
          <p:nvPr/>
        </p:nvSpPr>
        <p:spPr>
          <a:xfrm rot="16200000">
            <a:off x="3706301" y="2026464"/>
            <a:ext cx="685799" cy="1986868"/>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a:p>
        </p:txBody>
      </p:sp>
      <p:sp>
        <p:nvSpPr>
          <p:cNvPr id="12" name="Sol Ayraç 11">
            <a:extLst>
              <a:ext uri="{FF2B5EF4-FFF2-40B4-BE49-F238E27FC236}">
                <a16:creationId xmlns:a16="http://schemas.microsoft.com/office/drawing/2014/main" id="{A8E1310F-376E-1042-A420-0655372F52F8}"/>
              </a:ext>
            </a:extLst>
          </p:cNvPr>
          <p:cNvSpPr/>
          <p:nvPr/>
        </p:nvSpPr>
        <p:spPr>
          <a:xfrm rot="16200000">
            <a:off x="10346924" y="2337139"/>
            <a:ext cx="685797" cy="1365520"/>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tr-TR"/>
          </a:p>
        </p:txBody>
      </p:sp>
      <p:sp>
        <p:nvSpPr>
          <p:cNvPr id="18" name="Metin kutusu 17">
            <a:extLst>
              <a:ext uri="{FF2B5EF4-FFF2-40B4-BE49-F238E27FC236}">
                <a16:creationId xmlns:a16="http://schemas.microsoft.com/office/drawing/2014/main" id="{A994D34E-5A6B-5841-8A79-DE93DD12C6B0}"/>
              </a:ext>
            </a:extLst>
          </p:cNvPr>
          <p:cNvSpPr txBox="1"/>
          <p:nvPr/>
        </p:nvSpPr>
        <p:spPr>
          <a:xfrm>
            <a:off x="3390294" y="3362798"/>
            <a:ext cx="1317812" cy="1569660"/>
          </a:xfrm>
          <a:prstGeom prst="rect">
            <a:avLst/>
          </a:prstGeom>
          <a:noFill/>
        </p:spPr>
        <p:txBody>
          <a:bodyPr wrap="square" rtlCol="0">
            <a:spAutoFit/>
          </a:bodyPr>
          <a:lstStyle/>
          <a:p>
            <a:r>
              <a:rPr lang="tr-TR" sz="3200" dirty="0"/>
              <a:t>Hane halkı geliri</a:t>
            </a:r>
          </a:p>
        </p:txBody>
      </p:sp>
      <p:sp>
        <p:nvSpPr>
          <p:cNvPr id="19" name="Metin kutusu 18">
            <a:extLst>
              <a:ext uri="{FF2B5EF4-FFF2-40B4-BE49-F238E27FC236}">
                <a16:creationId xmlns:a16="http://schemas.microsoft.com/office/drawing/2014/main" id="{C6307543-56C6-DA4A-A1A2-42DA6D0F617B}"/>
              </a:ext>
            </a:extLst>
          </p:cNvPr>
          <p:cNvSpPr txBox="1"/>
          <p:nvPr/>
        </p:nvSpPr>
        <p:spPr>
          <a:xfrm>
            <a:off x="4976614" y="3182926"/>
            <a:ext cx="1499128" cy="523220"/>
          </a:xfrm>
          <a:prstGeom prst="rect">
            <a:avLst/>
          </a:prstGeom>
          <a:noFill/>
        </p:spPr>
        <p:txBody>
          <a:bodyPr wrap="none" rtlCol="0">
            <a:spAutoFit/>
          </a:bodyPr>
          <a:lstStyle/>
          <a:p>
            <a:r>
              <a:rPr lang="tr-TR" sz="2800" dirty="0"/>
              <a:t>Tüketim</a:t>
            </a:r>
          </a:p>
        </p:txBody>
      </p:sp>
      <p:sp>
        <p:nvSpPr>
          <p:cNvPr id="20" name="Metin kutusu 19">
            <a:extLst>
              <a:ext uri="{FF2B5EF4-FFF2-40B4-BE49-F238E27FC236}">
                <a16:creationId xmlns:a16="http://schemas.microsoft.com/office/drawing/2014/main" id="{4B39ECBF-D0BA-7444-9239-D37D518ACE12}"/>
              </a:ext>
            </a:extLst>
          </p:cNvPr>
          <p:cNvSpPr txBox="1"/>
          <p:nvPr/>
        </p:nvSpPr>
        <p:spPr>
          <a:xfrm>
            <a:off x="6470890" y="3444536"/>
            <a:ext cx="1499117" cy="2000548"/>
          </a:xfrm>
          <a:prstGeom prst="rect">
            <a:avLst/>
          </a:prstGeom>
          <a:noFill/>
        </p:spPr>
        <p:txBody>
          <a:bodyPr wrap="square" rtlCol="0">
            <a:spAutoFit/>
          </a:bodyPr>
          <a:lstStyle/>
          <a:p>
            <a:r>
              <a:rPr lang="tr-TR" sz="2800" dirty="0"/>
              <a:t>Yatırım</a:t>
            </a:r>
          </a:p>
          <a:p>
            <a:r>
              <a:rPr lang="tr-TR" sz="2400" dirty="0"/>
              <a:t>(I = S)</a:t>
            </a:r>
          </a:p>
          <a:p>
            <a:r>
              <a:rPr lang="tr-TR" sz="2400" dirty="0"/>
              <a:t>(Yatırım = Tasarruf)</a:t>
            </a:r>
          </a:p>
        </p:txBody>
      </p:sp>
      <p:sp>
        <p:nvSpPr>
          <p:cNvPr id="21" name="Metin kutusu 20">
            <a:extLst>
              <a:ext uri="{FF2B5EF4-FFF2-40B4-BE49-F238E27FC236}">
                <a16:creationId xmlns:a16="http://schemas.microsoft.com/office/drawing/2014/main" id="{87514403-8B7C-AD43-85A3-76DA8B21B6D2}"/>
              </a:ext>
            </a:extLst>
          </p:cNvPr>
          <p:cNvSpPr txBox="1"/>
          <p:nvPr/>
        </p:nvSpPr>
        <p:spPr>
          <a:xfrm>
            <a:off x="8001008" y="3066967"/>
            <a:ext cx="1671525" cy="1200329"/>
          </a:xfrm>
          <a:prstGeom prst="rect">
            <a:avLst/>
          </a:prstGeom>
          <a:noFill/>
        </p:spPr>
        <p:txBody>
          <a:bodyPr wrap="square" rtlCol="0">
            <a:spAutoFit/>
          </a:bodyPr>
          <a:lstStyle/>
          <a:p>
            <a:r>
              <a:rPr lang="tr-TR" sz="2400" dirty="0"/>
              <a:t>Devlet harcama-</a:t>
            </a:r>
            <a:r>
              <a:rPr lang="tr-TR" sz="2400" dirty="0" err="1"/>
              <a:t>ları</a:t>
            </a:r>
            <a:endParaRPr lang="tr-TR" sz="2400" dirty="0"/>
          </a:p>
        </p:txBody>
      </p:sp>
      <p:sp>
        <p:nvSpPr>
          <p:cNvPr id="22" name="Metin kutusu 21">
            <a:extLst>
              <a:ext uri="{FF2B5EF4-FFF2-40B4-BE49-F238E27FC236}">
                <a16:creationId xmlns:a16="http://schemas.microsoft.com/office/drawing/2014/main" id="{B7B7D5E6-3F6B-4A43-A6D6-D0BE3707B8F8}"/>
              </a:ext>
            </a:extLst>
          </p:cNvPr>
          <p:cNvSpPr txBox="1"/>
          <p:nvPr/>
        </p:nvSpPr>
        <p:spPr>
          <a:xfrm>
            <a:off x="9964096" y="3415428"/>
            <a:ext cx="1974267" cy="1815882"/>
          </a:xfrm>
          <a:prstGeom prst="rect">
            <a:avLst/>
          </a:prstGeom>
          <a:noFill/>
        </p:spPr>
        <p:txBody>
          <a:bodyPr wrap="square" rtlCol="0">
            <a:spAutoFit/>
          </a:bodyPr>
          <a:lstStyle/>
          <a:p>
            <a:r>
              <a:rPr lang="tr-TR" sz="2800" dirty="0"/>
              <a:t>İhracat – İthalat = Net İhracat</a:t>
            </a:r>
          </a:p>
        </p:txBody>
      </p:sp>
    </p:spTree>
    <p:extLst>
      <p:ext uri="{BB962C8B-B14F-4D97-AF65-F5344CB8AC3E}">
        <p14:creationId xmlns:p14="http://schemas.microsoft.com/office/powerpoint/2010/main" val="4263694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GSMH Kavramı</a:t>
            </a:r>
          </a:p>
        </p:txBody>
      </p:sp>
      <p:sp>
        <p:nvSpPr>
          <p:cNvPr id="3" name="İçerik Yer Tutucusu 2"/>
          <p:cNvSpPr>
            <a:spLocks noGrp="1"/>
          </p:cNvSpPr>
          <p:nvPr>
            <p:ph idx="1"/>
          </p:nvPr>
        </p:nvSpPr>
        <p:spPr>
          <a:xfrm>
            <a:off x="2589212" y="1524001"/>
            <a:ext cx="8915400" cy="5333999"/>
          </a:xfrm>
        </p:spPr>
        <p:txBody>
          <a:bodyPr>
            <a:noAutofit/>
          </a:bodyPr>
          <a:lstStyle/>
          <a:p>
            <a:endParaRPr lang="tr-TR" sz="2600" dirty="0">
              <a:solidFill>
                <a:schemeClr val="tx1"/>
              </a:solidFill>
            </a:endParaRPr>
          </a:p>
          <a:p>
            <a:r>
              <a:rPr lang="tr-TR" sz="2600" dirty="0" err="1">
                <a:solidFill>
                  <a:schemeClr val="tx1"/>
                </a:solidFill>
              </a:rPr>
              <a:t>GSYİH’ya</a:t>
            </a:r>
            <a:r>
              <a:rPr lang="tr-TR" sz="2600" dirty="0">
                <a:solidFill>
                  <a:schemeClr val="tx1"/>
                </a:solidFill>
              </a:rPr>
              <a:t> bir ülkenin yurttaşlarının yurt dışında kazandıkları faktör gelirleri eklenip yabancı ülke yurttaşlarının söz konusu ülkede kazandıkları faktör gelirleri </a:t>
            </a:r>
            <a:r>
              <a:rPr lang="tr-TR" sz="2600" dirty="0" err="1">
                <a:solidFill>
                  <a:schemeClr val="tx1"/>
                </a:solidFill>
              </a:rPr>
              <a:t>GSYİH’dan</a:t>
            </a:r>
            <a:r>
              <a:rPr lang="tr-TR" sz="2600" dirty="0">
                <a:solidFill>
                  <a:schemeClr val="tx1"/>
                </a:solidFill>
              </a:rPr>
              <a:t> çıkarıldığında Gayri safi milli hasıla (GSMH) elde edilir.</a:t>
            </a:r>
          </a:p>
          <a:p>
            <a:r>
              <a:rPr lang="tr-TR" sz="2600" b="1" dirty="0">
                <a:solidFill>
                  <a:schemeClr val="tx1"/>
                </a:solidFill>
              </a:rPr>
              <a:t>GSMH</a:t>
            </a:r>
            <a:r>
              <a:rPr lang="tr-TR" sz="2600" dirty="0">
                <a:solidFill>
                  <a:schemeClr val="tx1"/>
                </a:solidFill>
              </a:rPr>
              <a:t>= GSYİH + Net Dış Alem Faktör Gelirleri</a:t>
            </a:r>
          </a:p>
          <a:p>
            <a:pPr marL="0" indent="0">
              <a:buNone/>
            </a:pPr>
            <a:r>
              <a:rPr lang="tr-TR" sz="2600" dirty="0">
                <a:solidFill>
                  <a:schemeClr val="tx1"/>
                </a:solidFill>
              </a:rPr>
              <a:t>		    = GSYİH + (dış alemden gelen faktör 				            gelirleri– dış aleme giden faktör gelirleri )</a:t>
            </a:r>
          </a:p>
          <a:p>
            <a:endParaRPr lang="tr-TR" sz="2600" b="1" dirty="0">
              <a:solidFill>
                <a:schemeClr val="tx1"/>
              </a:solidFill>
            </a:endParaRPr>
          </a:p>
          <a:p>
            <a:endParaRPr lang="tr-TR" sz="2800" dirty="0"/>
          </a:p>
        </p:txBody>
      </p:sp>
      <p:sp>
        <p:nvSpPr>
          <p:cNvPr id="4" name="Veri Yer Tutucusu 3"/>
          <p:cNvSpPr>
            <a:spLocks noGrp="1"/>
          </p:cNvSpPr>
          <p:nvPr>
            <p:ph type="dt" sz="half" idx="10"/>
          </p:nvPr>
        </p:nvSpPr>
        <p:spPr/>
        <p:txBody>
          <a:bodyPr/>
          <a:lstStyle/>
          <a:p>
            <a:fld id="{F05F5CAF-689E-2041-941D-3749522B75BB}"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663254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r>
              <a:rPr lang="tr-TR" b="1" dirty="0">
                <a:effectLst>
                  <a:outerShdw blurRad="38100" dist="38100" dir="2700000" algn="tl">
                    <a:srgbClr val="000000">
                      <a:alpha val="43137"/>
                    </a:srgbClr>
                  </a:outerShdw>
                </a:effectLst>
              </a:rPr>
              <a:t>Kişi Başına Düşen Milli Gelir</a:t>
            </a:r>
          </a:p>
        </p:txBody>
      </p:sp>
      <p:sp>
        <p:nvSpPr>
          <p:cNvPr id="3" name="İçerik Yer Tutucusu 2"/>
          <p:cNvSpPr>
            <a:spLocks noGrp="1"/>
          </p:cNvSpPr>
          <p:nvPr>
            <p:ph idx="1"/>
          </p:nvPr>
        </p:nvSpPr>
        <p:spPr>
          <a:xfrm>
            <a:off x="2561503" y="867508"/>
            <a:ext cx="8915400" cy="5879656"/>
          </a:xfrm>
        </p:spPr>
        <p:txBody>
          <a:bodyPr>
            <a:noAutofit/>
          </a:bodyPr>
          <a:lstStyle/>
          <a:p>
            <a:endParaRPr lang="tr-TR" sz="2800" dirty="0"/>
          </a:p>
          <a:p>
            <a:r>
              <a:rPr lang="tr-TR" sz="2800" dirty="0"/>
              <a:t>Bir ülkenin </a:t>
            </a:r>
            <a:r>
              <a:rPr lang="tr-TR" sz="2800" dirty="0" err="1"/>
              <a:t>GSYİH’sı</a:t>
            </a:r>
            <a:r>
              <a:rPr lang="tr-TR" sz="2800" dirty="0"/>
              <a:t> o ülkenin nüfusuna bölündüğünde </a:t>
            </a:r>
            <a:r>
              <a:rPr lang="tr-TR" sz="2800" b="1" dirty="0"/>
              <a:t>kişi başına düşen GSYİH </a:t>
            </a:r>
            <a:r>
              <a:rPr lang="tr-TR" sz="2800" dirty="0"/>
              <a:t>bulunur.</a:t>
            </a:r>
          </a:p>
          <a:p>
            <a:r>
              <a:rPr lang="tr-TR" sz="2800" dirty="0"/>
              <a:t>Bir ülkenin </a:t>
            </a:r>
            <a:r>
              <a:rPr lang="tr-TR" sz="2800" dirty="0" err="1"/>
              <a:t>GSMH’sı</a:t>
            </a:r>
            <a:r>
              <a:rPr lang="tr-TR" sz="2800" dirty="0"/>
              <a:t> o ülkenin nüfusuna bölündüğünde </a:t>
            </a:r>
            <a:r>
              <a:rPr lang="tr-TR" sz="2800" b="1" dirty="0"/>
              <a:t>kişi başına düşen GSMH </a:t>
            </a:r>
            <a:r>
              <a:rPr lang="tr-TR" sz="2800" dirty="0"/>
              <a:t>bulunur.</a:t>
            </a:r>
          </a:p>
          <a:p>
            <a:r>
              <a:rPr lang="tr-TR" sz="2800" b="1" dirty="0"/>
              <a:t>Milli gelir </a:t>
            </a:r>
            <a:r>
              <a:rPr lang="tr-TR" sz="2800" dirty="0"/>
              <a:t>bir ülkenin ekonomik gücünü gösterir, </a:t>
            </a:r>
            <a:r>
              <a:rPr lang="tr-TR" sz="2800" b="1" dirty="0"/>
              <a:t>kişi başına düşen milli gelir </a:t>
            </a:r>
            <a:r>
              <a:rPr lang="tr-TR" sz="2800" dirty="0"/>
              <a:t>ise bir ülkenin yurttaşlarının ortalama gelir düzeyi hakkında bilgi verir.</a:t>
            </a:r>
          </a:p>
          <a:p>
            <a:endParaRPr lang="tr-TR" sz="2800" dirty="0"/>
          </a:p>
        </p:txBody>
      </p:sp>
      <p:sp>
        <p:nvSpPr>
          <p:cNvPr id="4" name="Veri Yer Tutucusu 3"/>
          <p:cNvSpPr>
            <a:spLocks noGrp="1"/>
          </p:cNvSpPr>
          <p:nvPr>
            <p:ph type="dt" sz="half" idx="10"/>
          </p:nvPr>
        </p:nvSpPr>
        <p:spPr/>
        <p:txBody>
          <a:bodyPr/>
          <a:lstStyle/>
          <a:p>
            <a:fld id="{FD7297DF-DC50-514C-A5E5-250A8D7ED4BC}"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670953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fontScale="90000"/>
          </a:bodyPr>
          <a:lstStyle/>
          <a:p>
            <a:r>
              <a:rPr lang="tr-TR" b="1" dirty="0">
                <a:effectLst>
                  <a:outerShdw blurRad="38100" dist="38100" dir="2700000" algn="tl">
                    <a:srgbClr val="000000">
                      <a:alpha val="43137"/>
                    </a:srgbClr>
                  </a:outerShdw>
                </a:effectLst>
              </a:rPr>
              <a:t>9. MAKROEKONOMİYE GİRİŞ VE MİLLİ GELİR</a:t>
            </a:r>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Makroekonomi Nedir?</a:t>
            </a:r>
          </a:p>
        </p:txBody>
      </p:sp>
      <p:sp>
        <p:nvSpPr>
          <p:cNvPr id="3" name="İçerik Yer Tutucusu 2"/>
          <p:cNvSpPr>
            <a:spLocks noGrp="1"/>
          </p:cNvSpPr>
          <p:nvPr>
            <p:ph idx="1"/>
          </p:nvPr>
        </p:nvSpPr>
        <p:spPr>
          <a:xfrm>
            <a:off x="2561503" y="2022763"/>
            <a:ext cx="8915400" cy="4724400"/>
          </a:xfrm>
        </p:spPr>
        <p:txBody>
          <a:bodyPr>
            <a:noAutofit/>
          </a:bodyPr>
          <a:lstStyle/>
          <a:p>
            <a:r>
              <a:rPr lang="tr-TR" sz="3000" dirty="0"/>
              <a:t>Makroekonomi, ekonomiyi bir bütün olarak inceler.</a:t>
            </a:r>
          </a:p>
          <a:p>
            <a:r>
              <a:rPr lang="tr-TR" sz="3000" dirty="0"/>
              <a:t>Toplam üretim, toplam gelir, toplam harcama ve istihdam düzeyine odaklanır.</a:t>
            </a:r>
          </a:p>
          <a:p>
            <a:r>
              <a:rPr lang="tr-TR" sz="3000" dirty="0"/>
              <a:t>Devletin ekonomi üzerindeki rolü makroekonominin temel konularındandır.</a:t>
            </a:r>
            <a:endParaRPr lang="tr-TR" sz="2800" dirty="0"/>
          </a:p>
          <a:p>
            <a:endParaRPr lang="tr-TR" sz="2800" dirty="0"/>
          </a:p>
        </p:txBody>
      </p:sp>
      <p:sp>
        <p:nvSpPr>
          <p:cNvPr id="4" name="Veri Yer Tutucusu 3"/>
          <p:cNvSpPr>
            <a:spLocks noGrp="1"/>
          </p:cNvSpPr>
          <p:nvPr>
            <p:ph type="dt" sz="half" idx="10"/>
          </p:nvPr>
        </p:nvSpPr>
        <p:spPr/>
        <p:txBody>
          <a:bodyPr/>
          <a:lstStyle/>
          <a:p>
            <a:fld id="{608D8AB3-F158-8647-86ED-65A7DD38DE69}"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271216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r>
              <a:rPr lang="tr-TR" b="1" dirty="0">
                <a:effectLst>
                  <a:outerShdw blurRad="38100" dist="38100" dir="2700000" algn="tl">
                    <a:srgbClr val="000000">
                      <a:alpha val="43137"/>
                    </a:srgbClr>
                  </a:outerShdw>
                </a:effectLst>
              </a:rPr>
              <a:t>Milli Gelirin Ölçülmesinde Bazı Güçlükler</a:t>
            </a:r>
          </a:p>
        </p:txBody>
      </p:sp>
      <p:sp>
        <p:nvSpPr>
          <p:cNvPr id="3" name="İçerik Yer Tutucusu 2"/>
          <p:cNvSpPr>
            <a:spLocks noGrp="1"/>
          </p:cNvSpPr>
          <p:nvPr>
            <p:ph idx="1"/>
          </p:nvPr>
        </p:nvSpPr>
        <p:spPr>
          <a:xfrm>
            <a:off x="2561503" y="1905000"/>
            <a:ext cx="8915400" cy="4842163"/>
          </a:xfrm>
        </p:spPr>
        <p:txBody>
          <a:bodyPr>
            <a:noAutofit/>
          </a:bodyPr>
          <a:lstStyle/>
          <a:p>
            <a:r>
              <a:rPr lang="tr-TR" sz="2800" b="1" dirty="0"/>
              <a:t>1. Malların Kalitelerindeki İyileştirmeler: </a:t>
            </a:r>
            <a:r>
              <a:rPr lang="tr-TR" sz="2800" dirty="0"/>
              <a:t>Zaman içinde üretilen malların kalitesinde iyileştirmeler olur. Bu iyileştirmeleri ölçmek ve milli gelire dahil etmek kolay değildir.</a:t>
            </a:r>
          </a:p>
          <a:p>
            <a:r>
              <a:rPr lang="tr-TR" sz="2800" b="1" dirty="0"/>
              <a:t>2. Ev Halkının Kendisi İçin Üretimi: </a:t>
            </a:r>
            <a:r>
              <a:rPr lang="tr-TR" sz="2800" dirty="0"/>
              <a:t>Ev halkı bazı üretimi kendisi için yapar ve bunlar piyasada işlem görmez. Piyasaya yansımadığı için </a:t>
            </a:r>
            <a:r>
              <a:rPr lang="tr-TR" sz="2800" dirty="0" err="1"/>
              <a:t>GSYİH’nın</a:t>
            </a:r>
            <a:r>
              <a:rPr lang="tr-TR" sz="2800" dirty="0"/>
              <a:t> ölçümüne girmezler.</a:t>
            </a:r>
          </a:p>
        </p:txBody>
      </p:sp>
      <p:sp>
        <p:nvSpPr>
          <p:cNvPr id="4" name="Veri Yer Tutucusu 3"/>
          <p:cNvSpPr>
            <a:spLocks noGrp="1"/>
          </p:cNvSpPr>
          <p:nvPr>
            <p:ph type="dt" sz="half" idx="10"/>
          </p:nvPr>
        </p:nvSpPr>
        <p:spPr/>
        <p:txBody>
          <a:bodyPr/>
          <a:lstStyle/>
          <a:p>
            <a:fld id="{816A391C-4CD4-AF49-B07D-506578E9C4DD}"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658019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715108"/>
            <a:ext cx="8915400" cy="6032055"/>
          </a:xfrm>
        </p:spPr>
        <p:txBody>
          <a:bodyPr>
            <a:noAutofit/>
          </a:bodyPr>
          <a:lstStyle/>
          <a:p>
            <a:r>
              <a:rPr lang="tr-TR" sz="2800" b="1" dirty="0"/>
              <a:t>3. Kayıt Dışı Üretim Faaliyetleri: </a:t>
            </a:r>
            <a:r>
              <a:rPr lang="tr-TR" sz="2800" dirty="0"/>
              <a:t>Kayıt altında olmayan üretim faaliyetlerinin </a:t>
            </a:r>
            <a:r>
              <a:rPr lang="tr-TR" sz="2800" dirty="0" err="1"/>
              <a:t>GSYİH’nın</a:t>
            </a:r>
            <a:r>
              <a:rPr lang="tr-TR" sz="2800" dirty="0"/>
              <a:t> ölçümüne dahil edilmeleri zordur. Özellikle kurumsallaşmamış mal ve hizmet üretimi faaliyetinde, vergi vermemek veya az vergi vermek için üretilen mal ve hizmetlerin değerinin olduğundan daha az gösterilmesi veya hiç gösterilmemesi eğilimi yüksektir. Bu nedenle GSYİH olduğundan daha düşük bulunur. Kayıt dışı üretim devletin büyük </a:t>
            </a:r>
            <a:r>
              <a:rPr lang="tr-TR" sz="2800" b="1" dirty="0"/>
              <a:t>vergi kayıp</a:t>
            </a:r>
            <a:r>
              <a:rPr lang="tr-TR" sz="2800" dirty="0"/>
              <a:t>larına sebep olur.</a:t>
            </a:r>
          </a:p>
        </p:txBody>
      </p:sp>
      <p:sp>
        <p:nvSpPr>
          <p:cNvPr id="4" name="Veri Yer Tutucusu 3"/>
          <p:cNvSpPr>
            <a:spLocks noGrp="1"/>
          </p:cNvSpPr>
          <p:nvPr>
            <p:ph type="dt" sz="half" idx="10"/>
          </p:nvPr>
        </p:nvSpPr>
        <p:spPr/>
        <p:txBody>
          <a:bodyPr/>
          <a:lstStyle/>
          <a:p>
            <a:fld id="{342B575B-D78B-B549-AC72-916821ED5045}"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914418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Veri Kaynakları</a:t>
            </a:r>
          </a:p>
        </p:txBody>
      </p:sp>
      <p:sp>
        <p:nvSpPr>
          <p:cNvPr id="3" name="İçerik Yer Tutucusu 2"/>
          <p:cNvSpPr>
            <a:spLocks noGrp="1"/>
          </p:cNvSpPr>
          <p:nvPr>
            <p:ph idx="1"/>
          </p:nvPr>
        </p:nvSpPr>
        <p:spPr>
          <a:xfrm>
            <a:off x="2561503" y="1905000"/>
            <a:ext cx="8915400" cy="4842163"/>
          </a:xfrm>
        </p:spPr>
        <p:txBody>
          <a:bodyPr>
            <a:noAutofit/>
          </a:bodyPr>
          <a:lstStyle/>
          <a:p>
            <a:endParaRPr lang="tr-TR" sz="2800" b="1" dirty="0"/>
          </a:p>
          <a:p>
            <a:r>
              <a:rPr lang="tr-TR" sz="2800" b="1" dirty="0"/>
              <a:t>TÜİK: </a:t>
            </a:r>
            <a:r>
              <a:rPr lang="tr-TR" sz="2800" dirty="0"/>
              <a:t>Türkiye için temel resmi veri kaynağı.</a:t>
            </a:r>
          </a:p>
          <a:p>
            <a:r>
              <a:rPr lang="tr-TR" sz="2800" b="1" dirty="0"/>
              <a:t>TCMB: </a:t>
            </a:r>
            <a:r>
              <a:rPr lang="tr-TR" sz="2800" dirty="0"/>
              <a:t>Para politikası ve finansal göstergeler.</a:t>
            </a:r>
          </a:p>
          <a:p>
            <a:r>
              <a:rPr lang="tr-TR" sz="2800" b="1" dirty="0"/>
              <a:t>Dünya Bankası &amp; IMF: </a:t>
            </a:r>
            <a:r>
              <a:rPr lang="tr-TR" sz="2800" dirty="0"/>
              <a:t>Uluslararası karşılaştırmalar.</a:t>
            </a:r>
          </a:p>
        </p:txBody>
      </p:sp>
      <p:sp>
        <p:nvSpPr>
          <p:cNvPr id="4" name="Veri Yer Tutucusu 3"/>
          <p:cNvSpPr>
            <a:spLocks noGrp="1"/>
          </p:cNvSpPr>
          <p:nvPr>
            <p:ph type="dt" sz="half" idx="10"/>
          </p:nvPr>
        </p:nvSpPr>
        <p:spPr/>
        <p:txBody>
          <a:bodyPr/>
          <a:lstStyle/>
          <a:p>
            <a:fld id="{FC592BCE-E6BB-DC4A-9911-D1D03174CF1A}"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8165270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Sınıf İçi Etkinlik – Makro Göstergeler</a:t>
            </a:r>
          </a:p>
        </p:txBody>
      </p:sp>
      <p:sp>
        <p:nvSpPr>
          <p:cNvPr id="3" name="İçerik Yer Tutucusu 2"/>
          <p:cNvSpPr>
            <a:spLocks noGrp="1"/>
          </p:cNvSpPr>
          <p:nvPr>
            <p:ph idx="1"/>
          </p:nvPr>
        </p:nvSpPr>
        <p:spPr>
          <a:xfrm>
            <a:off x="2561503" y="1905000"/>
            <a:ext cx="8915400" cy="4842163"/>
          </a:xfrm>
        </p:spPr>
        <p:txBody>
          <a:bodyPr>
            <a:noAutofit/>
          </a:bodyPr>
          <a:lstStyle/>
          <a:p>
            <a:pPr marL="0" indent="0">
              <a:buNone/>
            </a:pPr>
            <a:r>
              <a:rPr lang="tr-TR" sz="2800" b="1" dirty="0"/>
              <a:t>Görev:</a:t>
            </a:r>
          </a:p>
          <a:p>
            <a:r>
              <a:rPr lang="tr-TR" sz="2800" dirty="0"/>
              <a:t>Her grup bir makro gösterge seçer (GSYH, enflasyon, işsizlik).</a:t>
            </a:r>
          </a:p>
          <a:p>
            <a:r>
              <a:rPr lang="tr-TR" sz="2800" dirty="0"/>
              <a:t>TÜİK veya Dünya Bankası’ndan son veriyi bulur.</a:t>
            </a:r>
          </a:p>
          <a:p>
            <a:r>
              <a:rPr lang="tr-TR" sz="2800" dirty="0"/>
              <a:t>Son 1 yıl içindeki değişimi kısa yorumla açıklar.</a:t>
            </a:r>
          </a:p>
        </p:txBody>
      </p:sp>
      <p:sp>
        <p:nvSpPr>
          <p:cNvPr id="4" name="Veri Yer Tutucusu 3"/>
          <p:cNvSpPr>
            <a:spLocks noGrp="1"/>
          </p:cNvSpPr>
          <p:nvPr>
            <p:ph type="dt" sz="half" idx="10"/>
          </p:nvPr>
        </p:nvSpPr>
        <p:spPr/>
        <p:txBody>
          <a:bodyPr/>
          <a:lstStyle/>
          <a:p>
            <a:fld id="{F7D2DCF6-4424-9744-96A5-37A46DE3258C}"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567699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fontScale="90000"/>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Mikroekonomi ve Makroekonomi Ayrımı</a:t>
            </a:r>
          </a:p>
        </p:txBody>
      </p:sp>
      <p:sp>
        <p:nvSpPr>
          <p:cNvPr id="3" name="İçerik Yer Tutucusu 2"/>
          <p:cNvSpPr>
            <a:spLocks noGrp="1"/>
          </p:cNvSpPr>
          <p:nvPr>
            <p:ph idx="1"/>
          </p:nvPr>
        </p:nvSpPr>
        <p:spPr>
          <a:xfrm>
            <a:off x="2561503" y="1413164"/>
            <a:ext cx="8915400" cy="5444835"/>
          </a:xfrm>
        </p:spPr>
        <p:txBody>
          <a:bodyPr>
            <a:noAutofit/>
          </a:bodyPr>
          <a:lstStyle/>
          <a:p>
            <a:endParaRPr lang="tr-TR" sz="2800" dirty="0"/>
          </a:p>
          <a:p>
            <a:endParaRPr lang="tr-TR" sz="2800" dirty="0"/>
          </a:p>
        </p:txBody>
      </p:sp>
      <p:sp>
        <p:nvSpPr>
          <p:cNvPr id="4" name="Veri Yer Tutucusu 3"/>
          <p:cNvSpPr>
            <a:spLocks noGrp="1"/>
          </p:cNvSpPr>
          <p:nvPr>
            <p:ph type="dt" sz="half" idx="10"/>
          </p:nvPr>
        </p:nvSpPr>
        <p:spPr/>
        <p:txBody>
          <a:bodyPr/>
          <a:lstStyle/>
          <a:p>
            <a:fld id="{8E3BA31C-E364-0242-BB38-921C19AD5D01}"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graphicFrame>
        <p:nvGraphicFramePr>
          <p:cNvPr id="6" name="Tablo 5">
            <a:extLst>
              <a:ext uri="{FF2B5EF4-FFF2-40B4-BE49-F238E27FC236}">
                <a16:creationId xmlns:a16="http://schemas.microsoft.com/office/drawing/2014/main" id="{AABDC52F-9E4B-D294-D781-38016FC14961}"/>
              </a:ext>
            </a:extLst>
          </p:cNvPr>
          <p:cNvGraphicFramePr>
            <a:graphicFrameLocks noGrp="1"/>
          </p:cNvGraphicFramePr>
          <p:nvPr>
            <p:extLst>
              <p:ext uri="{D42A27DB-BD31-4B8C-83A1-F6EECF244321}">
                <p14:modId xmlns:p14="http://schemas.microsoft.com/office/powerpoint/2010/main" val="152718000"/>
              </p:ext>
            </p:extLst>
          </p:nvPr>
        </p:nvGraphicFramePr>
        <p:xfrm>
          <a:off x="2589212" y="2156499"/>
          <a:ext cx="8128000" cy="20726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740376272"/>
                    </a:ext>
                  </a:extLst>
                </a:gridCol>
                <a:gridCol w="4064000">
                  <a:extLst>
                    <a:ext uri="{9D8B030D-6E8A-4147-A177-3AD203B41FA5}">
                      <a16:colId xmlns:a16="http://schemas.microsoft.com/office/drawing/2014/main" val="2093062745"/>
                    </a:ext>
                  </a:extLst>
                </a:gridCol>
              </a:tblGrid>
              <a:tr h="505549">
                <a:tc>
                  <a:txBody>
                    <a:bodyPr/>
                    <a:lstStyle/>
                    <a:p>
                      <a:r>
                        <a:rPr lang="en-US" sz="2800" dirty="0" err="1"/>
                        <a:t>Mikroekonomi</a:t>
                      </a:r>
                      <a:endParaRPr lang="en-US" sz="2800" dirty="0"/>
                    </a:p>
                  </a:txBody>
                  <a:tcPr/>
                </a:tc>
                <a:tc>
                  <a:txBody>
                    <a:bodyPr/>
                    <a:lstStyle/>
                    <a:p>
                      <a:r>
                        <a:rPr lang="en-US" sz="2800" dirty="0" err="1"/>
                        <a:t>Makroekonomi</a:t>
                      </a:r>
                      <a:endParaRPr lang="en-US" sz="2800" dirty="0"/>
                    </a:p>
                  </a:txBody>
                  <a:tcPr/>
                </a:tc>
                <a:extLst>
                  <a:ext uri="{0D108BD9-81ED-4DB2-BD59-A6C34878D82A}">
                    <a16:rowId xmlns:a16="http://schemas.microsoft.com/office/drawing/2014/main" val="2174262891"/>
                  </a:ext>
                </a:extLst>
              </a:tr>
              <a:tr h="370840">
                <a:tc>
                  <a:txBody>
                    <a:bodyPr/>
                    <a:lstStyle/>
                    <a:p>
                      <a:r>
                        <a:rPr lang="en-US" sz="2800" dirty="0" err="1"/>
                        <a:t>Birey</a:t>
                      </a:r>
                      <a:r>
                        <a:rPr lang="en-US" sz="2800" dirty="0"/>
                        <a:t> </a:t>
                      </a:r>
                      <a:r>
                        <a:rPr lang="en-US" sz="2800" dirty="0" err="1"/>
                        <a:t>ve</a:t>
                      </a:r>
                      <a:r>
                        <a:rPr lang="en-US" sz="2800" dirty="0"/>
                        <a:t> </a:t>
                      </a:r>
                      <a:r>
                        <a:rPr lang="en-US" sz="2800" dirty="0" err="1"/>
                        <a:t>firmalar</a:t>
                      </a:r>
                      <a:endParaRPr lang="en-US" sz="2800" dirty="0"/>
                    </a:p>
                  </a:txBody>
                  <a:tcPr/>
                </a:tc>
                <a:tc>
                  <a:txBody>
                    <a:bodyPr/>
                    <a:lstStyle/>
                    <a:p>
                      <a:r>
                        <a:rPr lang="en-US" sz="2800" dirty="0"/>
                        <a:t>Ekonomi </a:t>
                      </a:r>
                      <a:r>
                        <a:rPr lang="en-US" sz="2800" dirty="0" err="1"/>
                        <a:t>bütünü</a:t>
                      </a:r>
                      <a:endParaRPr lang="en-US" sz="2800" dirty="0"/>
                    </a:p>
                  </a:txBody>
                  <a:tcPr/>
                </a:tc>
                <a:extLst>
                  <a:ext uri="{0D108BD9-81ED-4DB2-BD59-A6C34878D82A}">
                    <a16:rowId xmlns:a16="http://schemas.microsoft.com/office/drawing/2014/main" val="3141898353"/>
                  </a:ext>
                </a:extLst>
              </a:tr>
              <a:tr h="370840">
                <a:tc>
                  <a:txBody>
                    <a:bodyPr/>
                    <a:lstStyle/>
                    <a:p>
                      <a:r>
                        <a:rPr lang="en-US" sz="2800" dirty="0"/>
                        <a:t>Tek mal/</a:t>
                      </a:r>
                      <a:r>
                        <a:rPr lang="en-US" sz="2800" dirty="0" err="1"/>
                        <a:t>tek</a:t>
                      </a:r>
                      <a:r>
                        <a:rPr lang="en-US" sz="2800" dirty="0"/>
                        <a:t> </a:t>
                      </a:r>
                      <a:r>
                        <a:rPr lang="en-US" sz="2800" dirty="0" err="1"/>
                        <a:t>piyasa</a:t>
                      </a:r>
                      <a:endParaRPr lang="en-US" sz="2800" dirty="0"/>
                    </a:p>
                  </a:txBody>
                  <a:tcPr/>
                </a:tc>
                <a:tc>
                  <a:txBody>
                    <a:bodyPr/>
                    <a:lstStyle/>
                    <a:p>
                      <a:r>
                        <a:rPr lang="en-US" sz="2800" dirty="0" err="1"/>
                        <a:t>Toplam</a:t>
                      </a:r>
                      <a:r>
                        <a:rPr lang="en-US" sz="2800" dirty="0"/>
                        <a:t> </a:t>
                      </a:r>
                      <a:r>
                        <a:rPr lang="en-US" sz="2800" dirty="0" err="1"/>
                        <a:t>üretim</a:t>
                      </a:r>
                      <a:r>
                        <a:rPr lang="en-US" sz="2800" dirty="0"/>
                        <a:t> </a:t>
                      </a:r>
                      <a:r>
                        <a:rPr lang="en-US" sz="2800" dirty="0" err="1"/>
                        <a:t>ve</a:t>
                      </a:r>
                      <a:r>
                        <a:rPr lang="en-US" sz="2800" dirty="0"/>
                        <a:t> </a:t>
                      </a:r>
                      <a:r>
                        <a:rPr lang="en-US" sz="2800" dirty="0" err="1"/>
                        <a:t>gelir</a:t>
                      </a:r>
                      <a:endParaRPr lang="en-US" sz="2800" dirty="0"/>
                    </a:p>
                  </a:txBody>
                  <a:tcPr/>
                </a:tc>
                <a:extLst>
                  <a:ext uri="{0D108BD9-81ED-4DB2-BD59-A6C34878D82A}">
                    <a16:rowId xmlns:a16="http://schemas.microsoft.com/office/drawing/2014/main" val="2105857346"/>
                  </a:ext>
                </a:extLst>
              </a:tr>
              <a:tr h="370840">
                <a:tc>
                  <a:txBody>
                    <a:bodyPr/>
                    <a:lstStyle/>
                    <a:p>
                      <a:r>
                        <a:rPr lang="en-US" sz="2800" dirty="0" err="1"/>
                        <a:t>Fiyat</a:t>
                      </a:r>
                      <a:r>
                        <a:rPr lang="en-US" sz="2800" dirty="0"/>
                        <a:t> </a:t>
                      </a:r>
                      <a:r>
                        <a:rPr lang="en-US" sz="2800" dirty="0" err="1"/>
                        <a:t>oluşumu</a:t>
                      </a:r>
                      <a:endParaRPr lang="en-US" sz="2800" dirty="0"/>
                    </a:p>
                  </a:txBody>
                  <a:tcPr/>
                </a:tc>
                <a:tc>
                  <a:txBody>
                    <a:bodyPr/>
                    <a:lstStyle/>
                    <a:p>
                      <a:r>
                        <a:rPr lang="en-US" sz="2800" dirty="0" err="1"/>
                        <a:t>Enflasyon</a:t>
                      </a:r>
                      <a:r>
                        <a:rPr lang="en-US" sz="2800" dirty="0"/>
                        <a:t>, </a:t>
                      </a:r>
                      <a:r>
                        <a:rPr lang="en-US" sz="2800" dirty="0" err="1"/>
                        <a:t>büyüme</a:t>
                      </a:r>
                      <a:endParaRPr lang="en-US" sz="2800" dirty="0"/>
                    </a:p>
                  </a:txBody>
                  <a:tcPr/>
                </a:tc>
                <a:extLst>
                  <a:ext uri="{0D108BD9-81ED-4DB2-BD59-A6C34878D82A}">
                    <a16:rowId xmlns:a16="http://schemas.microsoft.com/office/drawing/2014/main" val="2155261993"/>
                  </a:ext>
                </a:extLst>
              </a:tr>
            </a:tbl>
          </a:graphicData>
        </a:graphic>
      </p:graphicFrame>
    </p:spTree>
    <p:extLst>
      <p:ext uri="{BB962C8B-B14F-4D97-AF65-F5344CB8AC3E}">
        <p14:creationId xmlns:p14="http://schemas.microsoft.com/office/powerpoint/2010/main" val="208727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277091"/>
            <a:ext cx="8911687" cy="1627909"/>
          </a:xfrm>
        </p:spPr>
        <p:txBody>
          <a:bodyPr>
            <a:normAutofit/>
          </a:bodyPr>
          <a:lstStyle/>
          <a:p>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Modern Makroekonominin Doğuşu</a:t>
            </a:r>
          </a:p>
        </p:txBody>
      </p:sp>
      <p:sp>
        <p:nvSpPr>
          <p:cNvPr id="3" name="İçerik Yer Tutucusu 2"/>
          <p:cNvSpPr>
            <a:spLocks noGrp="1"/>
          </p:cNvSpPr>
          <p:nvPr>
            <p:ph idx="1"/>
          </p:nvPr>
        </p:nvSpPr>
        <p:spPr>
          <a:xfrm>
            <a:off x="2561503" y="1413164"/>
            <a:ext cx="8915400" cy="5333999"/>
          </a:xfrm>
        </p:spPr>
        <p:txBody>
          <a:bodyPr>
            <a:noAutofit/>
          </a:bodyPr>
          <a:lstStyle/>
          <a:p>
            <a:endParaRPr lang="tr-TR" sz="2800" dirty="0"/>
          </a:p>
          <a:p>
            <a:r>
              <a:rPr lang="tr-TR" sz="2800" dirty="0"/>
              <a:t>Bir sosyal bilim olarak </a:t>
            </a:r>
            <a:r>
              <a:rPr lang="tr-TR" sz="2800" b="1" dirty="0"/>
              <a:t>ekonominin doğuşu </a:t>
            </a:r>
            <a:r>
              <a:rPr lang="tr-TR" sz="2800" dirty="0"/>
              <a:t>18. yüzyılda ilk defa İngiltere’de başlayıp sonra diğer Avrupa ülkelerine ve Amerika’ya yayılan </a:t>
            </a:r>
            <a:r>
              <a:rPr lang="tr-TR" sz="2800" b="1" dirty="0"/>
              <a:t>Sanayi Devrimi </a:t>
            </a:r>
            <a:r>
              <a:rPr lang="tr-TR" sz="2800" dirty="0"/>
              <a:t>yıllarına ve özellikle felsefe profesörü Adam Smith’in </a:t>
            </a:r>
            <a:r>
              <a:rPr lang="tr-TR" sz="2800" b="1" dirty="0"/>
              <a:t>Ulusların Zenginliği </a:t>
            </a:r>
            <a:r>
              <a:rPr lang="tr-TR" sz="2800" dirty="0"/>
              <a:t>olan kitabının yayınlandığı </a:t>
            </a:r>
            <a:r>
              <a:rPr lang="tr-TR" sz="2800" b="1" dirty="0"/>
              <a:t>1776 </a:t>
            </a:r>
            <a:r>
              <a:rPr lang="tr-TR" sz="2800" dirty="0"/>
              <a:t>yılına kadar gider.</a:t>
            </a:r>
          </a:p>
          <a:p>
            <a:r>
              <a:rPr lang="tr-TR" sz="2800" dirty="0"/>
              <a:t>Bu kitap ekonomi konularını sistematik bir şekilde ele alan </a:t>
            </a:r>
            <a:r>
              <a:rPr lang="tr-TR" sz="2800" b="1" dirty="0"/>
              <a:t>ilk çalışma </a:t>
            </a:r>
            <a:r>
              <a:rPr lang="tr-TR" sz="2800" dirty="0"/>
              <a:t>olduğu için </a:t>
            </a:r>
            <a:r>
              <a:rPr lang="tr-TR" sz="2800" b="1" dirty="0"/>
              <a:t>Adam Smith</a:t>
            </a:r>
            <a:r>
              <a:rPr lang="tr-TR" sz="2800" dirty="0"/>
              <a:t>’e </a:t>
            </a:r>
            <a:r>
              <a:rPr lang="tr-TR" sz="2800" b="1" dirty="0"/>
              <a:t>ekonominin kurucusu </a:t>
            </a:r>
            <a:r>
              <a:rPr lang="tr-TR" sz="2800" dirty="0"/>
              <a:t>unvanını kazandırmıştır.</a:t>
            </a:r>
          </a:p>
          <a:p>
            <a:endParaRPr lang="tr-TR" sz="2800" dirty="0"/>
          </a:p>
        </p:txBody>
      </p:sp>
      <p:sp>
        <p:nvSpPr>
          <p:cNvPr id="4" name="Veri Yer Tutucusu 3"/>
          <p:cNvSpPr>
            <a:spLocks noGrp="1"/>
          </p:cNvSpPr>
          <p:nvPr>
            <p:ph type="dt" sz="half" idx="10"/>
          </p:nvPr>
        </p:nvSpPr>
        <p:spPr/>
        <p:txBody>
          <a:bodyPr/>
          <a:lstStyle/>
          <a:p>
            <a:fld id="{F736FCAC-1745-A64E-A4EE-89F1CD4C1352}"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424118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773724"/>
            <a:ext cx="8915400" cy="5973440"/>
          </a:xfrm>
        </p:spPr>
        <p:txBody>
          <a:bodyPr>
            <a:noAutofit/>
          </a:bodyPr>
          <a:lstStyle/>
          <a:p>
            <a:r>
              <a:rPr lang="tr-TR" sz="2800" dirty="0"/>
              <a:t>Smith, kitabında </a:t>
            </a:r>
            <a:r>
              <a:rPr lang="tr-TR" sz="2800" b="1" dirty="0"/>
              <a:t>serbest ticaret </a:t>
            </a:r>
            <a:r>
              <a:rPr lang="tr-TR" sz="2800" dirty="0"/>
              <a:t>ve </a:t>
            </a:r>
            <a:r>
              <a:rPr lang="tr-TR" sz="2800" b="1" dirty="0"/>
              <a:t>serbest piyasa </a:t>
            </a:r>
            <a:r>
              <a:rPr lang="tr-TR" sz="2800" dirty="0"/>
              <a:t>ekonomisini savunmuş, kişilerin kendi çıkarlarını en iyi yine kendilerinin bileceğini vurgulamıştır.</a:t>
            </a:r>
          </a:p>
          <a:p>
            <a:r>
              <a:rPr lang="tr-TR" sz="2800" dirty="0"/>
              <a:t>Devlet müdahaleciliği ve monopollerin olmadığı, </a:t>
            </a:r>
            <a:r>
              <a:rPr lang="tr-TR" sz="2800" b="1" dirty="0"/>
              <a:t>tam rekabet</a:t>
            </a:r>
            <a:r>
              <a:rPr lang="tr-TR" sz="2800" dirty="0"/>
              <a:t>in bulunduğu piyasalarda kişiler </a:t>
            </a:r>
            <a:r>
              <a:rPr lang="tr-TR" sz="2800" b="1" dirty="0"/>
              <a:t>kendi çıkarları için en iyi </a:t>
            </a:r>
            <a:r>
              <a:rPr lang="tr-TR" sz="2800" dirty="0"/>
              <a:t>kararları verirken, dolaylı olarak </a:t>
            </a:r>
            <a:r>
              <a:rPr lang="tr-TR" sz="2800" b="1" dirty="0"/>
              <a:t>toplum için de en iyi </a:t>
            </a:r>
            <a:r>
              <a:rPr lang="tr-TR" sz="2800" dirty="0"/>
              <a:t>kararları vermiş olurlar.</a:t>
            </a:r>
          </a:p>
          <a:p>
            <a:r>
              <a:rPr lang="tr-TR" sz="2800" dirty="0"/>
              <a:t>Adam Smith bu görüşleri çerçevesinde </a:t>
            </a:r>
            <a:r>
              <a:rPr lang="tr-TR" sz="2800" b="1" dirty="0"/>
              <a:t>Klasik Okul</a:t>
            </a:r>
            <a:r>
              <a:rPr lang="tr-TR" sz="2800" dirty="0"/>
              <a:t> görüşünün kurucusu olarak kabul edilir.</a:t>
            </a:r>
          </a:p>
          <a:p>
            <a:endParaRPr lang="tr-TR" sz="2800" dirty="0"/>
          </a:p>
          <a:p>
            <a:endParaRPr lang="tr-TR" sz="2800" dirty="0"/>
          </a:p>
          <a:p>
            <a:endParaRPr lang="tr-TR" sz="2800" dirty="0"/>
          </a:p>
        </p:txBody>
      </p:sp>
      <p:sp>
        <p:nvSpPr>
          <p:cNvPr id="4" name="Veri Yer Tutucusu 3"/>
          <p:cNvSpPr>
            <a:spLocks noGrp="1"/>
          </p:cNvSpPr>
          <p:nvPr>
            <p:ph type="dt" sz="half" idx="10"/>
          </p:nvPr>
        </p:nvSpPr>
        <p:spPr/>
        <p:txBody>
          <a:bodyPr/>
          <a:lstStyle/>
          <a:p>
            <a:fld id="{AAAB90F3-3276-D042-AE1C-9E4274EEED0D}"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3480407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679938"/>
            <a:ext cx="8915400" cy="6067225"/>
          </a:xfrm>
        </p:spPr>
        <p:txBody>
          <a:bodyPr>
            <a:noAutofit/>
          </a:bodyPr>
          <a:lstStyle/>
          <a:p>
            <a:endParaRPr lang="tr-TR" sz="2000" dirty="0"/>
          </a:p>
          <a:p>
            <a:endParaRPr lang="tr-TR" sz="2000" dirty="0"/>
          </a:p>
          <a:p>
            <a:endParaRPr lang="tr-TR" sz="2000" dirty="0"/>
          </a:p>
          <a:p>
            <a:endParaRPr lang="tr-TR" sz="2000" dirty="0"/>
          </a:p>
          <a:p>
            <a:r>
              <a:rPr lang="tr-TR" sz="2000" dirty="0"/>
              <a:t>Makroekonomide Toplam Talep ve Toplam Arz Nedir? (Video)</a:t>
            </a:r>
          </a:p>
          <a:p>
            <a:r>
              <a:rPr lang="tr-TR" sz="2000" dirty="0">
                <a:hlinkClick r:id="rId2"/>
              </a:rPr>
              <a:t>https://herkesicin.tcmb.gov.tr/wps/wcm/connect/ekonomi/hie/icerik/ToplamArz</a:t>
            </a:r>
            <a:endParaRPr lang="tr-TR" sz="2000" dirty="0"/>
          </a:p>
          <a:p>
            <a:endParaRPr lang="tr-TR" sz="2000" dirty="0"/>
          </a:p>
        </p:txBody>
      </p:sp>
      <p:sp>
        <p:nvSpPr>
          <p:cNvPr id="4" name="Veri Yer Tutucusu 3"/>
          <p:cNvSpPr>
            <a:spLocks noGrp="1"/>
          </p:cNvSpPr>
          <p:nvPr>
            <p:ph type="dt" sz="half" idx="10"/>
          </p:nvPr>
        </p:nvSpPr>
        <p:spPr/>
        <p:txBody>
          <a:bodyPr/>
          <a:lstStyle/>
          <a:p>
            <a:fld id="{1EBAB0B4-AE52-9B4B-BD3E-02629B48A92F}"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833060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738554"/>
            <a:ext cx="8915400" cy="6008609"/>
          </a:xfrm>
        </p:spPr>
        <p:txBody>
          <a:bodyPr>
            <a:noAutofit/>
          </a:bodyPr>
          <a:lstStyle/>
          <a:p>
            <a:pPr marL="0" indent="0">
              <a:buNone/>
            </a:pPr>
            <a:r>
              <a:rPr lang="tr-TR" sz="2800" b="1" dirty="0"/>
              <a:t>Klasik okulun makroekonomik olaylarla ilgili olarak üzerinde durduğu üç önemli görüş vardır:</a:t>
            </a:r>
          </a:p>
          <a:p>
            <a:pPr marL="514350" indent="-514350">
              <a:buFont typeface="+mj-lt"/>
              <a:buAutoNum type="arabicPeriod"/>
            </a:pPr>
            <a:r>
              <a:rPr lang="tr-TR" sz="2800" dirty="0"/>
              <a:t>Ürün ve faktör fiyatları esnektir.</a:t>
            </a:r>
          </a:p>
          <a:p>
            <a:pPr marL="514350" indent="-514350">
              <a:buFont typeface="+mj-lt"/>
              <a:buAutoNum type="arabicPeriod"/>
            </a:pPr>
            <a:r>
              <a:rPr lang="tr-TR" sz="2800" dirty="0"/>
              <a:t>Ekonominin itici gücünün arzdır.</a:t>
            </a:r>
          </a:p>
          <a:p>
            <a:pPr marL="914400" lvl="1" indent="-514350"/>
            <a:r>
              <a:rPr lang="tr-TR" sz="2600" dirty="0"/>
              <a:t>Say Kanunu: Her arzın aynı zamanda kendi talebini de yaratacağı görüşünü ifade eder. Say Kanunu’na göre ekonominin ve ekonomik büyümenin itici gücü üretimdir. </a:t>
            </a:r>
          </a:p>
          <a:p>
            <a:pPr marL="514350" indent="-514350">
              <a:buFont typeface="+mj-lt"/>
              <a:buAutoNum type="arabicPeriod"/>
            </a:pPr>
            <a:r>
              <a:rPr lang="tr-TR" sz="2800" dirty="0"/>
              <a:t>Devletin ekonomiye müdahale etmemesi gerekir.</a:t>
            </a:r>
          </a:p>
          <a:p>
            <a:pPr marL="914400" lvl="1" indent="-514350"/>
            <a:r>
              <a:rPr lang="tr-TR" sz="2600" dirty="0"/>
              <a:t>Klasik </a:t>
            </a:r>
            <a:r>
              <a:rPr lang="tr-TR" sz="2600" dirty="0" err="1"/>
              <a:t>Okul’a</a:t>
            </a:r>
            <a:r>
              <a:rPr lang="tr-TR" sz="2600" dirty="0"/>
              <a:t> göre, devletin temel işlevleri adalet, savunma ve iç güvenliktir.</a:t>
            </a:r>
          </a:p>
          <a:p>
            <a:pPr marL="914400" lvl="1" indent="-514350"/>
            <a:endParaRPr lang="tr-TR" sz="2600" dirty="0"/>
          </a:p>
          <a:p>
            <a:pPr marL="914400" lvl="1" indent="-514350"/>
            <a:endParaRPr lang="tr-TR" sz="2600" dirty="0"/>
          </a:p>
          <a:p>
            <a:pPr marL="514350" indent="-514350">
              <a:buFont typeface="+mj-lt"/>
              <a:buAutoNum type="arabicPeriod"/>
            </a:pPr>
            <a:endParaRPr lang="tr-TR" sz="2800" dirty="0"/>
          </a:p>
        </p:txBody>
      </p:sp>
      <p:sp>
        <p:nvSpPr>
          <p:cNvPr id="4" name="Veri Yer Tutucusu 3"/>
          <p:cNvSpPr>
            <a:spLocks noGrp="1"/>
          </p:cNvSpPr>
          <p:nvPr>
            <p:ph type="dt" sz="half" idx="10"/>
          </p:nvPr>
        </p:nvSpPr>
        <p:spPr/>
        <p:txBody>
          <a:bodyPr/>
          <a:lstStyle/>
          <a:p>
            <a:fld id="{FDECE5FB-8DA5-234D-B79B-889A636FC8A3}"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53763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93786"/>
            <a:ext cx="8915400" cy="6653378"/>
          </a:xfrm>
        </p:spPr>
        <p:txBody>
          <a:bodyPr>
            <a:noAutofit/>
          </a:bodyPr>
          <a:lstStyle/>
          <a:p>
            <a:endParaRPr lang="tr-TR" sz="3000" dirty="0"/>
          </a:p>
          <a:p>
            <a:r>
              <a:rPr lang="tr-TR" sz="3000" dirty="0"/>
              <a:t>Klasiklerin bu görüşleri </a:t>
            </a:r>
            <a:r>
              <a:rPr lang="tr-TR" sz="3000" b="1" dirty="0"/>
              <a:t>18. ve 19. yüzyıllarda </a:t>
            </a:r>
            <a:r>
              <a:rPr lang="tr-TR" sz="3000" dirty="0"/>
              <a:t>büyük bir dereceye kadar geçerliydi. </a:t>
            </a:r>
          </a:p>
          <a:p>
            <a:r>
              <a:rPr lang="tr-TR" sz="3000" b="1" dirty="0"/>
              <a:t>19. yüzyılın sonlarına doğru, </a:t>
            </a:r>
            <a:r>
              <a:rPr lang="tr-TR" sz="3000" dirty="0"/>
              <a:t>teknolojideki gelişmeler ve üretim ölçeğindeki büyümeler nedeniyle bazı ürün piyasalarında monopol (tekel) ve oligopol yapıların oluşması sonucu piyasalar </a:t>
            </a:r>
            <a:r>
              <a:rPr lang="tr-TR" sz="3000" b="1" dirty="0"/>
              <a:t>tam rekabetten uzaklaşmıştı. </a:t>
            </a:r>
            <a:r>
              <a:rPr lang="tr-TR" sz="3000" dirty="0"/>
              <a:t>Dolayısıyla fiyat esnekliğinin bazen sağlanamadığı durumlar oluşuyordu.</a:t>
            </a:r>
          </a:p>
        </p:txBody>
      </p:sp>
      <p:sp>
        <p:nvSpPr>
          <p:cNvPr id="4" name="Veri Yer Tutucusu 3"/>
          <p:cNvSpPr>
            <a:spLocks noGrp="1"/>
          </p:cNvSpPr>
          <p:nvPr>
            <p:ph type="dt" sz="half" idx="10"/>
          </p:nvPr>
        </p:nvSpPr>
        <p:spPr/>
        <p:txBody>
          <a:bodyPr/>
          <a:lstStyle/>
          <a:p>
            <a:fld id="{299497E5-AEDF-534C-A950-37A36742403B}"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23677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61503" y="668216"/>
            <a:ext cx="8915400" cy="6078948"/>
          </a:xfrm>
        </p:spPr>
        <p:txBody>
          <a:bodyPr>
            <a:noAutofit/>
          </a:bodyPr>
          <a:lstStyle/>
          <a:p>
            <a:r>
              <a:rPr lang="tr-TR" sz="3000" b="1" dirty="0"/>
              <a:t>1929 Büyük Ekonomik Kriz (Büyük Buhran), </a:t>
            </a:r>
            <a:r>
              <a:rPr lang="tr-TR" sz="3000" dirty="0"/>
              <a:t>Klasiklerin beklentilerinin aksine oldukça uzun sürdü. Klasik öğretiler krizi çözmeye </a:t>
            </a:r>
            <a:r>
              <a:rPr lang="tr-TR" sz="3000" b="1" dirty="0"/>
              <a:t>yetersiz </a:t>
            </a:r>
            <a:r>
              <a:rPr lang="tr-TR" sz="3000" dirty="0"/>
              <a:t>kaldı.</a:t>
            </a:r>
          </a:p>
          <a:p>
            <a:r>
              <a:rPr lang="tr-TR" sz="3000" dirty="0"/>
              <a:t>Klasik öğretinin </a:t>
            </a:r>
            <a:r>
              <a:rPr lang="tr-TR" sz="3000" dirty="0" err="1"/>
              <a:t>Kriz’i</a:t>
            </a:r>
            <a:r>
              <a:rPr lang="tr-TR" sz="3000" dirty="0"/>
              <a:t> açıklayamaması ve </a:t>
            </a:r>
            <a:r>
              <a:rPr lang="tr-TR" sz="3000" dirty="0" err="1"/>
              <a:t>Kriz’in</a:t>
            </a:r>
            <a:r>
              <a:rPr lang="tr-TR" sz="3000" dirty="0"/>
              <a:t> giderilmesine bir çare olamaması üzerine ekonomistler </a:t>
            </a:r>
            <a:r>
              <a:rPr lang="tr-TR" sz="3000" b="1" dirty="0"/>
              <a:t>yeni çözüm önerileri </a:t>
            </a:r>
            <a:r>
              <a:rPr lang="tr-TR" sz="3000" dirty="0"/>
              <a:t>geliştirmeye çalıştılar.</a:t>
            </a:r>
          </a:p>
          <a:p>
            <a:r>
              <a:rPr lang="tr-TR" sz="3000" dirty="0"/>
              <a:t>Meseleyi en iyi analiz edip çözüm önerileri getiren </a:t>
            </a:r>
            <a:r>
              <a:rPr lang="tr-TR" sz="3000" b="1" dirty="0"/>
              <a:t>Keynes</a:t>
            </a:r>
            <a:r>
              <a:rPr lang="tr-TR" sz="3000" dirty="0"/>
              <a:t> oldu.</a:t>
            </a:r>
          </a:p>
        </p:txBody>
      </p:sp>
      <p:sp>
        <p:nvSpPr>
          <p:cNvPr id="4" name="Veri Yer Tutucusu 3"/>
          <p:cNvSpPr>
            <a:spLocks noGrp="1"/>
          </p:cNvSpPr>
          <p:nvPr>
            <p:ph type="dt" sz="half" idx="10"/>
          </p:nvPr>
        </p:nvSpPr>
        <p:spPr/>
        <p:txBody>
          <a:bodyPr/>
          <a:lstStyle/>
          <a:p>
            <a:fld id="{D08E0679-A6D7-C040-BB4D-86B2DD6C9362}" type="datetime1">
              <a:rPr lang="tr-TR" smtClean="0"/>
              <a:t>17.12.2025</a:t>
            </a:fld>
            <a:endParaRPr lang="tr-TR" dirty="0"/>
          </a:p>
        </p:txBody>
      </p:sp>
      <p:sp>
        <p:nvSpPr>
          <p:cNvPr id="5" name="Altbilgi Yer Tutucusu 4"/>
          <p:cNvSpPr>
            <a:spLocks noGrp="1"/>
          </p:cNvSpPr>
          <p:nvPr>
            <p:ph type="ftr" sz="quarter" idx="11"/>
          </p:nvPr>
        </p:nvSpPr>
        <p:spPr/>
        <p:txBody>
          <a:bodyPr/>
          <a:lstStyle/>
          <a:p>
            <a:r>
              <a:rPr lang="tr-TR"/>
              <a:t>Dr. Öğr. Üyesi Dilara Demirez</a:t>
            </a:r>
            <a:endParaRPr lang="tr-TR" dirty="0"/>
          </a:p>
        </p:txBody>
      </p:sp>
    </p:spTree>
    <p:extLst>
      <p:ext uri="{BB962C8B-B14F-4D97-AF65-F5344CB8AC3E}">
        <p14:creationId xmlns:p14="http://schemas.microsoft.com/office/powerpoint/2010/main" val="113649786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9868</TotalTime>
  <Words>1233</Words>
  <Application>Microsoft Macintosh PowerPoint</Application>
  <PresentationFormat>Geniş ekran</PresentationFormat>
  <Paragraphs>164</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Calibri</vt:lpstr>
      <vt:lpstr>Century Gothic</vt:lpstr>
      <vt:lpstr>Wingdings 3</vt:lpstr>
      <vt:lpstr>Duman</vt:lpstr>
      <vt:lpstr>PowerPoint Sunusu</vt:lpstr>
      <vt:lpstr>9. MAKROEKONOMİYE GİRİŞ VE MİLLİ GELİR Makroekonomi Nedir?</vt:lpstr>
      <vt:lpstr> Mikroekonomi ve Makroekonomi Ayrımı</vt:lpstr>
      <vt:lpstr> Modern Makroekonominin Doğuşu</vt:lpstr>
      <vt:lpstr>PowerPoint Sunusu</vt:lpstr>
      <vt:lpstr>PowerPoint Sunusu</vt:lpstr>
      <vt:lpstr>PowerPoint Sunusu</vt:lpstr>
      <vt:lpstr>PowerPoint Sunusu</vt:lpstr>
      <vt:lpstr>PowerPoint Sunusu</vt:lpstr>
      <vt:lpstr>PowerPoint Sunusu</vt:lpstr>
      <vt:lpstr>PowerPoint Sunusu</vt:lpstr>
      <vt:lpstr> Makroekonominin Temel Amaçları </vt:lpstr>
      <vt:lpstr> Temel Makroekonomik Göstergeler </vt:lpstr>
      <vt:lpstr> Enflasyon ve İşsizlik (Genel Bakış) </vt:lpstr>
      <vt:lpstr> Milli Gelir</vt:lpstr>
      <vt:lpstr> GSYH Kavramı</vt:lpstr>
      <vt:lpstr>PowerPoint Sunusu</vt:lpstr>
      <vt:lpstr> GSMH Kavramı</vt:lpstr>
      <vt:lpstr>Kişi Başına Düşen Milli Gelir</vt:lpstr>
      <vt:lpstr>Milli Gelirin Ölçülmesinde Bazı Güçlükler</vt:lpstr>
      <vt:lpstr>PowerPoint Sunusu</vt:lpstr>
      <vt:lpstr> Veri Kaynakları</vt:lpstr>
      <vt:lpstr> Sınıf İçi Etkinlik – Makro Göstergeler</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İKT 104 GENEL İKTİSAT</dc:title>
  <dc:creator>Windows Kullanıcısı</dc:creator>
  <cp:lastModifiedBy>Microsoft Office User</cp:lastModifiedBy>
  <cp:revision>209</cp:revision>
  <dcterms:created xsi:type="dcterms:W3CDTF">2020-01-23T07:14:01Z</dcterms:created>
  <dcterms:modified xsi:type="dcterms:W3CDTF">2025-12-17T06:26:43Z</dcterms:modified>
</cp:coreProperties>
</file>