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notesMasterIdLst>
    <p:notesMasterId r:id="rId27"/>
  </p:notesMasterIdLst>
  <p:handoutMasterIdLst>
    <p:handoutMasterId r:id="rId28"/>
  </p:handoutMasterIdLst>
  <p:sldIdLst>
    <p:sldId id="353" r:id="rId3"/>
    <p:sldId id="434" r:id="rId4"/>
    <p:sldId id="437" r:id="rId5"/>
    <p:sldId id="439" r:id="rId6"/>
    <p:sldId id="440" r:id="rId7"/>
    <p:sldId id="438" r:id="rId8"/>
    <p:sldId id="447" r:id="rId9"/>
    <p:sldId id="441" r:id="rId10"/>
    <p:sldId id="442" r:id="rId11"/>
    <p:sldId id="443" r:id="rId12"/>
    <p:sldId id="444" r:id="rId13"/>
    <p:sldId id="445" r:id="rId14"/>
    <p:sldId id="446" r:id="rId15"/>
    <p:sldId id="448" r:id="rId16"/>
    <p:sldId id="449" r:id="rId17"/>
    <p:sldId id="450" r:id="rId18"/>
    <p:sldId id="451" r:id="rId19"/>
    <p:sldId id="452" r:id="rId20"/>
    <p:sldId id="453" r:id="rId21"/>
    <p:sldId id="454" r:id="rId22"/>
    <p:sldId id="455" r:id="rId23"/>
    <p:sldId id="458" r:id="rId24"/>
    <p:sldId id="459" r:id="rId25"/>
    <p:sldId id="43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20D"/>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99261" autoAdjust="0"/>
  </p:normalViewPr>
  <p:slideViewPr>
    <p:cSldViewPr snapToGrid="0" showGuides="1">
      <p:cViewPr varScale="1">
        <p:scale>
          <a:sx n="82" d="100"/>
          <a:sy n="82" d="100"/>
        </p:scale>
        <p:origin x="-888" y="-82"/>
      </p:cViewPr>
      <p:guideLst>
        <p:guide orient="horz" pos="242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4E1D14-E9AE-409B-A6B5-28C88E526931}" type="datetimeFigureOut">
              <a:rPr lang="tr-TR" smtClean="0"/>
              <a:t>28.02.2025</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0F6EFB-6A06-4F35-B6D2-828E606BBC80}" type="slidenum">
              <a:rPr lang="tr-TR" smtClean="0"/>
              <a:t>‹#›</a:t>
            </a:fld>
            <a:endParaRPr lang="tr-TR"/>
          </a:p>
        </p:txBody>
      </p:sp>
    </p:spTree>
    <p:extLst>
      <p:ext uri="{BB962C8B-B14F-4D97-AF65-F5344CB8AC3E}">
        <p14:creationId xmlns:p14="http://schemas.microsoft.com/office/powerpoint/2010/main" val="35351181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C387A53-5F07-4AC5-8610-AEAC1847BC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2E2EC8DB-58DA-4222-A19E-9D5D1F273A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3EDF76F9-432D-4109-9CEC-825FCFE3566F}"/>
              </a:ext>
            </a:extLst>
          </p:cNvPr>
          <p:cNvSpPr>
            <a:spLocks noGrp="1"/>
          </p:cNvSpPr>
          <p:nvPr>
            <p:ph type="dt" sz="half" idx="10"/>
          </p:nvPr>
        </p:nvSpPr>
        <p:spPr>
          <a:xfrm>
            <a:off x="838200" y="6356350"/>
            <a:ext cx="2743200" cy="365125"/>
          </a:xfrm>
          <a:prstGeom prst="rect">
            <a:avLst/>
          </a:prstGeom>
        </p:spPr>
        <p:txBody>
          <a:bodyPr/>
          <a:lstStyle/>
          <a:p>
            <a:fld id="{E3D6D3B3-9E7E-4CAC-B116-E92AF22439A3}" type="datetime1">
              <a:rPr lang="tr-TR" smtClean="0"/>
              <a:t>28.02.2025</a:t>
            </a:fld>
            <a:endParaRPr lang="tr-TR"/>
          </a:p>
        </p:txBody>
      </p:sp>
      <p:sp>
        <p:nvSpPr>
          <p:cNvPr id="5" name="Alt Bilgi Yer Tutucusu 4">
            <a:extLst>
              <a:ext uri="{FF2B5EF4-FFF2-40B4-BE49-F238E27FC236}">
                <a16:creationId xmlns:a16="http://schemas.microsoft.com/office/drawing/2014/main" xmlns="" id="{67CD131E-2E64-4137-88CC-EF615DDD38A5}"/>
              </a:ext>
            </a:extLst>
          </p:cNvPr>
          <p:cNvSpPr>
            <a:spLocks noGrp="1"/>
          </p:cNvSpPr>
          <p:nvPr>
            <p:ph type="ftr" sz="quarter" idx="11"/>
          </p:nvPr>
        </p:nvSpPr>
        <p:spPr>
          <a:xfrm>
            <a:off x="4038600" y="6356350"/>
            <a:ext cx="4114800" cy="365125"/>
          </a:xfrm>
          <a:prstGeom prst="rect">
            <a:avLst/>
          </a:prstGeom>
        </p:spPr>
        <p:txBody>
          <a:bodyPr/>
          <a:lstStyle/>
          <a:p>
            <a:r>
              <a:rPr lang="tr-TR" smtClean="0"/>
              <a:t>Çağ Üniversitesi 2021 - 2022</a:t>
            </a:r>
            <a:endParaRPr lang="tr-TR"/>
          </a:p>
        </p:txBody>
      </p:sp>
      <p:sp>
        <p:nvSpPr>
          <p:cNvPr id="6" name="Slayt Numarası Yer Tutucusu 5">
            <a:extLst>
              <a:ext uri="{FF2B5EF4-FFF2-40B4-BE49-F238E27FC236}">
                <a16:creationId xmlns:a16="http://schemas.microsoft.com/office/drawing/2014/main" xmlns="" id="{8F31DD39-7C08-4925-A5E4-BFF31371E31E}"/>
              </a:ext>
            </a:extLst>
          </p:cNvPr>
          <p:cNvSpPr>
            <a:spLocks noGrp="1"/>
          </p:cNvSpPr>
          <p:nvPr>
            <p:ph type="sldNum" sz="quarter" idx="12"/>
          </p:nvPr>
        </p:nvSpPr>
        <p:spPr>
          <a:xfrm>
            <a:off x="8610600" y="6356350"/>
            <a:ext cx="2743200" cy="365125"/>
          </a:xfrm>
          <a:prstGeom prst="rect">
            <a:avLst/>
          </a:prstGeom>
        </p:spPr>
        <p:txBody>
          <a:bodyPr/>
          <a:lstStyle/>
          <a:p>
            <a:fld id="{D7952EEF-FA5D-47A2-A60C-F3DF87C23B8B}" type="slidenum">
              <a:rPr lang="tr-TR" smtClean="0"/>
              <a:t>‹#›</a:t>
            </a:fld>
            <a:endParaRPr lang="tr-TR"/>
          </a:p>
        </p:txBody>
      </p:sp>
    </p:spTree>
    <p:extLst>
      <p:ext uri="{BB962C8B-B14F-4D97-AF65-F5344CB8AC3E}">
        <p14:creationId xmlns:p14="http://schemas.microsoft.com/office/powerpoint/2010/main" val="1383878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xmlns="" id="{6725E0BD-61A5-4FFA-865C-940D100A09A4}"/>
              </a:ext>
            </a:extLst>
          </p:cNvPr>
          <p:cNvSpPr>
            <a:spLocks noGrp="1"/>
          </p:cNvSpPr>
          <p:nvPr>
            <p:ph type="pic" idx="15" hasCustomPrompt="1"/>
          </p:nvPr>
        </p:nvSpPr>
        <p:spPr>
          <a:xfrm>
            <a:off x="0" y="3959525"/>
            <a:ext cx="2812211" cy="2898475"/>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xmlns="" id="{118FFEBA-0F02-4AE7-9B68-4CBE6F986B78}"/>
              </a:ext>
            </a:extLst>
          </p:cNvPr>
          <p:cNvSpPr>
            <a:spLocks noGrp="1"/>
          </p:cNvSpPr>
          <p:nvPr>
            <p:ph type="pic" idx="16" hasCustomPrompt="1"/>
          </p:nvPr>
        </p:nvSpPr>
        <p:spPr>
          <a:xfrm>
            <a:off x="2938732" y="3959525"/>
            <a:ext cx="2812211" cy="2898475"/>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xmlns="" id="{EBD3096E-D895-4651-A641-CDD403904CEC}"/>
              </a:ext>
            </a:extLst>
          </p:cNvPr>
          <p:cNvSpPr>
            <a:spLocks noGrp="1"/>
          </p:cNvSpPr>
          <p:nvPr>
            <p:ph type="pic" idx="17" hasCustomPrompt="1"/>
          </p:nvPr>
        </p:nvSpPr>
        <p:spPr>
          <a:xfrm>
            <a:off x="5877464" y="3959525"/>
            <a:ext cx="2812211" cy="2898475"/>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A1BAEE0-A4ED-444D-A1A7-ACD7E81AD045}"/>
              </a:ext>
            </a:extLst>
          </p:cNvPr>
          <p:cNvGrpSpPr/>
          <p:nvPr userDrawn="1"/>
        </p:nvGrpSpPr>
        <p:grpSpPr>
          <a:xfrm>
            <a:off x="580088" y="2536288"/>
            <a:ext cx="5265908" cy="2893260"/>
            <a:chOff x="-548507" y="477868"/>
            <a:chExt cx="11570449" cy="6357177"/>
          </a:xfrm>
        </p:grpSpPr>
        <p:sp>
          <p:nvSpPr>
            <p:cNvPr id="3" name="Freeform: Shape 2">
              <a:extLst>
                <a:ext uri="{FF2B5EF4-FFF2-40B4-BE49-F238E27FC236}">
                  <a16:creationId xmlns:a16="http://schemas.microsoft.com/office/drawing/2014/main" xmlns="" id="{79062AFE-B9CB-431B-BC38-A289DB772C07}"/>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xmlns="" id="{C99FED08-9F34-4CEB-9CD9-D808346EC0B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xmlns="" id="{9F4BD188-CC50-4158-98A4-AAC9609C12D1}"/>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xmlns="" id="{2A15DB1C-FF77-4E6F-9E3C-7F5B13BD5B9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xmlns="" id="{97AD2396-1849-4318-A0B4-40A89BBF45F5}"/>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xmlns="" id="{B8764B3D-37D2-41EC-900D-8AF407CA4284}"/>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xmlns="" id="{0A3753AC-05A2-4A25-8665-2221B1F761D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2088FA50-6991-4AF6-8E7E-FD83F946723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xmlns="" id="{42CC9944-EDE5-48AE-980F-7BBBF97BD087}"/>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xmlns="" id="{123EFC7A-B461-4CF2-9489-0E5ACD82B61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55E4FF21-96D3-4707-98F7-6753D8EAD399}"/>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xmlns="" id="{B536C619-4F62-438C-B42D-16EF24F9E307}"/>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그림 개체 틀 2">
            <a:extLst>
              <a:ext uri="{FF2B5EF4-FFF2-40B4-BE49-F238E27FC236}">
                <a16:creationId xmlns:a16="http://schemas.microsoft.com/office/drawing/2014/main" xmlns="" id="{0E489B28-E610-4693-A003-DD91CC0488A4}"/>
              </a:ext>
            </a:extLst>
          </p:cNvPr>
          <p:cNvSpPr>
            <a:spLocks noGrp="1"/>
          </p:cNvSpPr>
          <p:nvPr>
            <p:ph type="pic" sz="quarter" idx="14" hasCustomPrompt="1"/>
          </p:nvPr>
        </p:nvSpPr>
        <p:spPr>
          <a:xfrm>
            <a:off x="1287579" y="2692223"/>
            <a:ext cx="3879644" cy="2351709"/>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xmlns="" id="{2F09EACF-7301-4216-9D42-E5392B36C1C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2CF1678-ABE6-4DF1-92C9-331A124F5CC7}"/>
              </a:ext>
            </a:extLst>
          </p:cNvPr>
          <p:cNvSpPr/>
          <p:nvPr userDrawn="1"/>
        </p:nvSpPr>
        <p:spPr>
          <a:xfrm>
            <a:off x="1" y="0"/>
            <a:ext cx="38840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5">
            <a:extLst>
              <a:ext uri="{FF2B5EF4-FFF2-40B4-BE49-F238E27FC236}">
                <a16:creationId xmlns:a16="http://schemas.microsoft.com/office/drawing/2014/main" xmlns="" id="{B97310DF-B6B0-4C3C-BA3E-489420A32181}"/>
              </a:ext>
            </a:extLst>
          </p:cNvPr>
          <p:cNvGrpSpPr/>
          <p:nvPr userDrawn="1"/>
        </p:nvGrpSpPr>
        <p:grpSpPr>
          <a:xfrm>
            <a:off x="4484680" y="2739753"/>
            <a:ext cx="2029599" cy="3505672"/>
            <a:chOff x="1438761" y="2033015"/>
            <a:chExt cx="1980000" cy="3420000"/>
          </a:xfrm>
        </p:grpSpPr>
        <p:sp>
          <p:nvSpPr>
            <p:cNvPr id="4" name="Rounded Rectangle 41">
              <a:extLst>
                <a:ext uri="{FF2B5EF4-FFF2-40B4-BE49-F238E27FC236}">
                  <a16:creationId xmlns:a16="http://schemas.microsoft.com/office/drawing/2014/main" xmlns="" id="{B61CE415-73B8-4D2A-A1AB-DABC4F7BB2AD}"/>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2">
              <a:extLst>
                <a:ext uri="{FF2B5EF4-FFF2-40B4-BE49-F238E27FC236}">
                  <a16:creationId xmlns:a16="http://schemas.microsoft.com/office/drawing/2014/main" xmlns="" id="{EDF8955B-0866-490C-9582-2B8E2224663D}"/>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6">
              <a:extLst>
                <a:ext uri="{FF2B5EF4-FFF2-40B4-BE49-F238E27FC236}">
                  <a16:creationId xmlns:a16="http://schemas.microsoft.com/office/drawing/2014/main" xmlns="" id="{E0A25EC8-F7AE-4ED5-9EB2-E3252715F40B}"/>
                </a:ext>
              </a:extLst>
            </p:cNvPr>
            <p:cNvGrpSpPr/>
            <p:nvPr userDrawn="1"/>
          </p:nvGrpSpPr>
          <p:grpSpPr>
            <a:xfrm>
              <a:off x="2332851" y="5138854"/>
              <a:ext cx="191820" cy="211002"/>
              <a:chOff x="2453209" y="5151638"/>
              <a:chExt cx="191820" cy="211002"/>
            </a:xfrm>
          </p:grpSpPr>
          <p:sp>
            <p:nvSpPr>
              <p:cNvPr id="7" name="Oval 44">
                <a:extLst>
                  <a:ext uri="{FF2B5EF4-FFF2-40B4-BE49-F238E27FC236}">
                    <a16:creationId xmlns:a16="http://schemas.microsoft.com/office/drawing/2014/main" xmlns="" id="{10A58890-DAC1-4D69-85FC-B98A820AC9E0}"/>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45">
                <a:extLst>
                  <a:ext uri="{FF2B5EF4-FFF2-40B4-BE49-F238E27FC236}">
                    <a16:creationId xmlns:a16="http://schemas.microsoft.com/office/drawing/2014/main" xmlns="" id="{71D5B425-6479-4E5A-8B5B-DF3F830F719D}"/>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9" name="Group 5">
            <a:extLst>
              <a:ext uri="{FF2B5EF4-FFF2-40B4-BE49-F238E27FC236}">
                <a16:creationId xmlns:a16="http://schemas.microsoft.com/office/drawing/2014/main" xmlns="" id="{F22F0D01-3528-4D20-92A5-9D0EBA7F8C2E}"/>
              </a:ext>
            </a:extLst>
          </p:cNvPr>
          <p:cNvGrpSpPr/>
          <p:nvPr userDrawn="1"/>
        </p:nvGrpSpPr>
        <p:grpSpPr>
          <a:xfrm>
            <a:off x="6976148" y="2739753"/>
            <a:ext cx="2029599" cy="3505672"/>
            <a:chOff x="1438761" y="2033015"/>
            <a:chExt cx="1980000" cy="3420000"/>
          </a:xfrm>
        </p:grpSpPr>
        <p:sp>
          <p:nvSpPr>
            <p:cNvPr id="10" name="Rounded Rectangle 41">
              <a:extLst>
                <a:ext uri="{FF2B5EF4-FFF2-40B4-BE49-F238E27FC236}">
                  <a16:creationId xmlns:a16="http://schemas.microsoft.com/office/drawing/2014/main" xmlns="" id="{21AFB044-FD6E-4AF8-96AB-745B59DDD5A4}"/>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42">
              <a:extLst>
                <a:ext uri="{FF2B5EF4-FFF2-40B4-BE49-F238E27FC236}">
                  <a16:creationId xmlns:a16="http://schemas.microsoft.com/office/drawing/2014/main" xmlns="" id="{6409FE8E-D06A-4B35-BFD3-DD184A079BB7}"/>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2" name="Group 6">
              <a:extLst>
                <a:ext uri="{FF2B5EF4-FFF2-40B4-BE49-F238E27FC236}">
                  <a16:creationId xmlns:a16="http://schemas.microsoft.com/office/drawing/2014/main" xmlns="" id="{5CA207E7-E95E-46F5-A8A1-AD533B809BE8}"/>
                </a:ext>
              </a:extLst>
            </p:cNvPr>
            <p:cNvGrpSpPr/>
            <p:nvPr userDrawn="1"/>
          </p:nvGrpSpPr>
          <p:grpSpPr>
            <a:xfrm>
              <a:off x="2332851" y="5138854"/>
              <a:ext cx="191820" cy="211002"/>
              <a:chOff x="2453209" y="5151638"/>
              <a:chExt cx="191820" cy="211002"/>
            </a:xfrm>
          </p:grpSpPr>
          <p:sp>
            <p:nvSpPr>
              <p:cNvPr id="13" name="Oval 44">
                <a:extLst>
                  <a:ext uri="{FF2B5EF4-FFF2-40B4-BE49-F238E27FC236}">
                    <a16:creationId xmlns:a16="http://schemas.microsoft.com/office/drawing/2014/main" xmlns="" id="{D196795B-533F-443E-A9FD-AEB2894BFF76}"/>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ounded Rectangle 45">
                <a:extLst>
                  <a:ext uri="{FF2B5EF4-FFF2-40B4-BE49-F238E27FC236}">
                    <a16:creationId xmlns:a16="http://schemas.microsoft.com/office/drawing/2014/main" xmlns="" id="{7FC5C28D-04C0-4401-B217-13CA4F8A91D1}"/>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5" name="Group 5">
            <a:extLst>
              <a:ext uri="{FF2B5EF4-FFF2-40B4-BE49-F238E27FC236}">
                <a16:creationId xmlns:a16="http://schemas.microsoft.com/office/drawing/2014/main" xmlns="" id="{820ACAAC-DC01-4142-B3A4-08464EFC2E95}"/>
              </a:ext>
            </a:extLst>
          </p:cNvPr>
          <p:cNvGrpSpPr/>
          <p:nvPr userDrawn="1"/>
        </p:nvGrpSpPr>
        <p:grpSpPr>
          <a:xfrm>
            <a:off x="9467615" y="2739753"/>
            <a:ext cx="2029599" cy="3505672"/>
            <a:chOff x="1438761" y="2033015"/>
            <a:chExt cx="1980000" cy="3420000"/>
          </a:xfrm>
        </p:grpSpPr>
        <p:sp>
          <p:nvSpPr>
            <p:cNvPr id="16" name="Rounded Rectangle 41">
              <a:extLst>
                <a:ext uri="{FF2B5EF4-FFF2-40B4-BE49-F238E27FC236}">
                  <a16:creationId xmlns:a16="http://schemas.microsoft.com/office/drawing/2014/main" xmlns="" id="{F4A599C3-B53A-47D9-B643-0693601665B7}"/>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42">
              <a:extLst>
                <a:ext uri="{FF2B5EF4-FFF2-40B4-BE49-F238E27FC236}">
                  <a16:creationId xmlns:a16="http://schemas.microsoft.com/office/drawing/2014/main" xmlns="" id="{C8297C35-1867-4E31-A4CB-1E056B27E393}"/>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8" name="Group 6">
              <a:extLst>
                <a:ext uri="{FF2B5EF4-FFF2-40B4-BE49-F238E27FC236}">
                  <a16:creationId xmlns:a16="http://schemas.microsoft.com/office/drawing/2014/main" xmlns="" id="{981654CC-984C-4EB6-8C63-81F1A125D1F1}"/>
                </a:ext>
              </a:extLst>
            </p:cNvPr>
            <p:cNvGrpSpPr/>
            <p:nvPr userDrawn="1"/>
          </p:nvGrpSpPr>
          <p:grpSpPr>
            <a:xfrm>
              <a:off x="2332851" y="5138854"/>
              <a:ext cx="191820" cy="211002"/>
              <a:chOff x="2453209" y="5151638"/>
              <a:chExt cx="191820" cy="211002"/>
            </a:xfrm>
          </p:grpSpPr>
          <p:sp>
            <p:nvSpPr>
              <p:cNvPr id="19" name="Oval 44">
                <a:extLst>
                  <a:ext uri="{FF2B5EF4-FFF2-40B4-BE49-F238E27FC236}">
                    <a16:creationId xmlns:a16="http://schemas.microsoft.com/office/drawing/2014/main" xmlns="" id="{6F17D607-F1C4-4364-874B-335B32EAE676}"/>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ed Rectangle 45">
                <a:extLst>
                  <a:ext uri="{FF2B5EF4-FFF2-40B4-BE49-F238E27FC236}">
                    <a16:creationId xmlns:a16="http://schemas.microsoft.com/office/drawing/2014/main" xmlns="" id="{44F5E29D-F731-4A5B-986D-4229461BC256}"/>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1" name="Picture Placeholder 2">
            <a:extLst>
              <a:ext uri="{FF2B5EF4-FFF2-40B4-BE49-F238E27FC236}">
                <a16:creationId xmlns:a16="http://schemas.microsoft.com/office/drawing/2014/main" xmlns="" id="{9A1695C9-85F6-4760-8539-3631CCA00268}"/>
              </a:ext>
            </a:extLst>
          </p:cNvPr>
          <p:cNvSpPr>
            <a:spLocks noGrp="1"/>
          </p:cNvSpPr>
          <p:nvPr>
            <p:ph type="pic" idx="16" hasCustomPrompt="1"/>
          </p:nvPr>
        </p:nvSpPr>
        <p:spPr>
          <a:xfrm>
            <a:off x="4583669" y="3080025"/>
            <a:ext cx="1834384" cy="273762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0" name="Picture Placeholder 2">
            <a:extLst>
              <a:ext uri="{FF2B5EF4-FFF2-40B4-BE49-F238E27FC236}">
                <a16:creationId xmlns:a16="http://schemas.microsoft.com/office/drawing/2014/main" xmlns="" id="{ACBD4965-6F82-47DB-8F4B-43A1E51F48A5}"/>
              </a:ext>
            </a:extLst>
          </p:cNvPr>
          <p:cNvSpPr>
            <a:spLocks noGrp="1"/>
          </p:cNvSpPr>
          <p:nvPr>
            <p:ph type="pic" idx="17" hasCustomPrompt="1"/>
          </p:nvPr>
        </p:nvSpPr>
        <p:spPr>
          <a:xfrm>
            <a:off x="7074446" y="3080025"/>
            <a:ext cx="1834384" cy="273762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1" name="Picture Placeholder 2">
            <a:extLst>
              <a:ext uri="{FF2B5EF4-FFF2-40B4-BE49-F238E27FC236}">
                <a16:creationId xmlns:a16="http://schemas.microsoft.com/office/drawing/2014/main" xmlns="" id="{60E75232-41AF-4527-9D75-F5DCBC0B6766}"/>
              </a:ext>
            </a:extLst>
          </p:cNvPr>
          <p:cNvSpPr>
            <a:spLocks noGrp="1"/>
          </p:cNvSpPr>
          <p:nvPr>
            <p:ph type="pic" idx="18" hasCustomPrompt="1"/>
          </p:nvPr>
        </p:nvSpPr>
        <p:spPr>
          <a:xfrm>
            <a:off x="9565222" y="3080025"/>
            <a:ext cx="1834384" cy="273762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18837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00B0F0"/>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8" r:id="rId5"/>
    <p:sldLayoutId id="2147483679" r:id="rId6"/>
    <p:sldLayoutId id="2147483680" r:id="rId7"/>
    <p:sldLayoutId id="2147483682" r:id="rId8"/>
    <p:sldLayoutId id="2147483683" r:id="rId9"/>
    <p:sldLayoutId id="2147483684" r:id="rId10"/>
    <p:sldLayoutId id="2147483686" r:id="rId11"/>
    <p:sldLayoutId id="2147483687" r:id="rId12"/>
    <p:sldLayoutId id="2147483688" r:id="rId13"/>
    <p:sldLayoutId id="2147483671" r:id="rId14"/>
    <p:sldLayoutId id="2147483672" r:id="rId15"/>
    <p:sldLayoutId id="2147483691" r:id="rId16"/>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00B0F0"/>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0" name="Rectangle 169">
            <a:extLst>
              <a:ext uri="{FF2B5EF4-FFF2-40B4-BE49-F238E27FC236}">
                <a16:creationId xmlns:a16="http://schemas.microsoft.com/office/drawing/2014/main" xmlns="" id="{47942995-B07F-4636-9A06-C6A104B26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2" name="Group 171">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984992"/>
            <a:ext cx="731521" cy="673460"/>
            <a:chOff x="3940602" y="308034"/>
            <a:chExt cx="2116791" cy="3428999"/>
          </a:xfrm>
          <a:solidFill>
            <a:srgbClr val="0070C0"/>
          </a:solidFill>
        </p:grpSpPr>
        <p:sp>
          <p:nvSpPr>
            <p:cNvPr id="173" name="Rectangle 172">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17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17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7" name="Rectangle 176">
            <a:extLst>
              <a:ext uri="{FF2B5EF4-FFF2-40B4-BE49-F238E27FC236}">
                <a16:creationId xmlns:a16="http://schemas.microsoft.com/office/drawing/2014/main" xmlns=""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6">
            <a:extLst>
              <a:ext uri="{FF2B5EF4-FFF2-40B4-BE49-F238E27FC236}">
                <a16:creationId xmlns:a16="http://schemas.microsoft.com/office/drawing/2014/main" xmlns="" id="{EF0EEBAF-3BD3-4E13-96AA-6288671CEBF1}"/>
              </a:ext>
            </a:extLst>
          </p:cNvPr>
          <p:cNvSpPr txBox="1"/>
          <p:nvPr/>
        </p:nvSpPr>
        <p:spPr>
          <a:xfrm>
            <a:off x="1252729" y="3791638"/>
            <a:ext cx="4112124" cy="461665"/>
          </a:xfrm>
          <a:prstGeom prst="rect">
            <a:avLst/>
          </a:prstGeom>
          <a:noFill/>
        </p:spPr>
        <p:txBody>
          <a:bodyPr wrap="square" rtlCol="0">
            <a:spAutoFit/>
          </a:bodyPr>
          <a:lstStyle/>
          <a:p>
            <a:pPr algn="ctr"/>
            <a:r>
              <a:rPr lang="tr-TR" altLang="ko-KR" sz="2400" dirty="0" smtClean="0">
                <a:latin typeface="Calibri" panose="020F0502020204030204" pitchFamily="34" charset="0"/>
                <a:cs typeface="Arial" pitchFamily="34" charset="0"/>
              </a:rPr>
              <a:t>Dr. </a:t>
            </a:r>
            <a:r>
              <a:rPr lang="tr-TR" altLang="ko-KR" sz="2400" dirty="0" err="1" smtClean="0">
                <a:latin typeface="Calibri" panose="020F0502020204030204" pitchFamily="34" charset="0"/>
                <a:cs typeface="Arial" pitchFamily="34" charset="0"/>
              </a:rPr>
              <a:t>Öğr</a:t>
            </a:r>
            <a:r>
              <a:rPr lang="tr-TR" altLang="ko-KR" sz="2400" dirty="0" smtClean="0">
                <a:latin typeface="Calibri" panose="020F0502020204030204" pitchFamily="34" charset="0"/>
                <a:cs typeface="Arial" pitchFamily="34" charset="0"/>
              </a:rPr>
              <a:t>. Üyesi Taylan Tutkunca</a:t>
            </a: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5809" y="730504"/>
            <a:ext cx="6016707" cy="135113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904" y="2409934"/>
            <a:ext cx="6005595" cy="339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887972" y="2288400"/>
            <a:ext cx="4869179" cy="1569660"/>
          </a:xfrm>
          <a:prstGeom prst="rect">
            <a:avLst/>
          </a:prstGeom>
          <a:noFill/>
        </p:spPr>
        <p:txBody>
          <a:bodyPr wrap="square" rtlCol="0">
            <a:spAutoFit/>
          </a:bodyPr>
          <a:lstStyle/>
          <a:p>
            <a:pPr algn="ctr"/>
            <a:r>
              <a:rPr lang="tr-TR" sz="3200" b="1" dirty="0" smtClean="0">
                <a:latin typeface="Calibri" panose="020F0502020204030204" pitchFamily="34" charset="0"/>
              </a:rPr>
              <a:t>SOSYAL SORUMLULUK</a:t>
            </a:r>
          </a:p>
          <a:p>
            <a:pPr algn="ctr"/>
            <a:r>
              <a:rPr lang="tr-TR" sz="3200" b="1" dirty="0" smtClean="0">
                <a:latin typeface="Calibri" panose="020F0502020204030204" pitchFamily="34" charset="0"/>
              </a:rPr>
              <a:t>VE</a:t>
            </a:r>
          </a:p>
          <a:p>
            <a:pPr algn="ctr"/>
            <a:r>
              <a:rPr lang="tr-TR" sz="3200" b="1" dirty="0" smtClean="0">
                <a:latin typeface="Calibri" panose="020F0502020204030204" pitchFamily="34" charset="0"/>
              </a:rPr>
              <a:t>İŞ ETİĞİ</a:t>
            </a:r>
            <a:endParaRPr lang="tr-TR" sz="3200" b="1" dirty="0">
              <a:latin typeface="Calibri" panose="020F0502020204030204" pitchFamily="34" charset="0"/>
            </a:endParaRPr>
          </a:p>
        </p:txBody>
      </p:sp>
      <p:sp>
        <p:nvSpPr>
          <p:cNvPr id="15" name="椭圆 141"/>
          <p:cNvSpPr/>
          <p:nvPr/>
        </p:nvSpPr>
        <p:spPr>
          <a:xfrm>
            <a:off x="-2813378" y="-2453986"/>
            <a:ext cx="5328592" cy="5328592"/>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椭圆 137"/>
          <p:cNvSpPr/>
          <p:nvPr/>
        </p:nvSpPr>
        <p:spPr>
          <a:xfrm>
            <a:off x="-1487832" y="3906095"/>
            <a:ext cx="4046996" cy="3982759"/>
          </a:xfrm>
          <a:prstGeom prst="ellipse">
            <a:avLst/>
          </a:prstGeom>
          <a:solidFill>
            <a:srgbClr val="00B05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6" name="Text Placeholder 1">
            <a:extLst>
              <a:ext uri="{FF2B5EF4-FFF2-40B4-BE49-F238E27FC236}">
                <a16:creationId xmlns:a16="http://schemas.microsoft.com/office/drawing/2014/main" xmlns="" id="{D735F7F3-C1B5-4B60-A00A-4EB618DDFB5A}"/>
              </a:ext>
            </a:extLst>
          </p:cNvPr>
          <p:cNvSpPr txBox="1">
            <a:spLocks/>
          </p:cNvSpPr>
          <p:nvPr/>
        </p:nvSpPr>
        <p:spPr>
          <a:xfrm>
            <a:off x="5684905" y="-634"/>
            <a:ext cx="5012766" cy="391886"/>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2024-2025</a:t>
            </a:r>
            <a:endParaRPr lang="en-US" sz="2000" dirty="0">
              <a:solidFill>
                <a:schemeClr val="bg1"/>
              </a:solidFill>
            </a:endParaRPr>
          </a:p>
        </p:txBody>
      </p:sp>
      <p:sp>
        <p:nvSpPr>
          <p:cNvPr id="17" name="Text Placeholder 1">
            <a:extLst>
              <a:ext uri="{FF2B5EF4-FFF2-40B4-BE49-F238E27FC236}">
                <a16:creationId xmlns:a16="http://schemas.microsoft.com/office/drawing/2014/main" xmlns="" id="{D735F7F3-C1B5-4B60-A00A-4EB618DDFB5A}"/>
              </a:ext>
            </a:extLst>
          </p:cNvPr>
          <p:cNvSpPr txBox="1">
            <a:spLocks/>
          </p:cNvSpPr>
          <p:nvPr/>
        </p:nvSpPr>
        <p:spPr>
          <a:xfrm>
            <a:off x="5684905" y="6408964"/>
            <a:ext cx="5012764" cy="448401"/>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smtClean="0">
                <a:solidFill>
                  <a:schemeClr val="bg1"/>
                </a:solidFill>
              </a:rPr>
              <a:t>MESLEK YÜKSEKOKULU</a:t>
            </a:r>
            <a:endParaRPr lang="en-US" sz="2000" dirty="0">
              <a:solidFill>
                <a:schemeClr val="bg1"/>
              </a:solidFill>
            </a:endParaRPr>
          </a:p>
        </p:txBody>
      </p:sp>
    </p:spTree>
    <p:extLst>
      <p:ext uri="{BB962C8B-B14F-4D97-AF65-F5344CB8AC3E}">
        <p14:creationId xmlns:p14="http://schemas.microsoft.com/office/powerpoint/2010/main" val="22682373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0-#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0-#ppt_w/2"/>
                                          </p:val>
                                        </p:tav>
                                        <p:tav tm="100000">
                                          <p:val>
                                            <p:strVal val="#ppt_x"/>
                                          </p:val>
                                        </p:tav>
                                      </p:tavLst>
                                    </p:anim>
                                    <p:anim calcmode="lin" valueType="num">
                                      <p:cBhvr additive="base">
                                        <p:cTn id="12" dur="1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0" presetClass="entr" presetSubtype="0" fill="hold" nodeType="after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250"/>
                                        <p:tgtEl>
                                          <p:spTgt spid="12"/>
                                        </p:tgtEl>
                                      </p:cBhvr>
                                    </p:animEffect>
                                  </p:childTnLst>
                                </p:cTn>
                              </p:par>
                              <p:par>
                                <p:cTn id="17" presetID="10" presetClass="entr" presetSubtype="0" fill="hold" nodeType="withEffect">
                                  <p:stCondLst>
                                    <p:cond delay="25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250"/>
                                        <p:tgtEl>
                                          <p:spTgt spid="1026"/>
                                        </p:tgtEl>
                                      </p:cBhvr>
                                    </p:animEffect>
                                  </p:childTnLst>
                                </p:cTn>
                              </p:par>
                            </p:childTnLst>
                          </p:cTn>
                        </p:par>
                        <p:par>
                          <p:cTn id="20" fill="hold">
                            <p:stCondLst>
                              <p:cond delay="3250"/>
                            </p:stCondLst>
                            <p:childTnLst>
                              <p:par>
                                <p:cTn id="21" presetID="31" presetClass="entr" presetSubtype="0" fill="hold" grpId="0" nodeType="afterEffect">
                                  <p:stCondLst>
                                    <p:cond delay="25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 calcmode="lin" valueType="num">
                                      <p:cBhvr>
                                        <p:cTn id="25" dur="500" fill="hold"/>
                                        <p:tgtEl>
                                          <p:spTgt spid="15"/>
                                        </p:tgtEl>
                                        <p:attrNameLst>
                                          <p:attrName>style.rotation</p:attrName>
                                        </p:attrNameLst>
                                      </p:cBhvr>
                                      <p:tavLst>
                                        <p:tav tm="0">
                                          <p:val>
                                            <p:fltVal val="90"/>
                                          </p:val>
                                        </p:tav>
                                        <p:tav tm="100000">
                                          <p:val>
                                            <p:fltVal val="0"/>
                                          </p:val>
                                        </p:tav>
                                      </p:tavLst>
                                    </p:anim>
                                    <p:animEffect transition="in" filter="fade">
                                      <p:cBhvr>
                                        <p:cTn id="26" dur="500"/>
                                        <p:tgtEl>
                                          <p:spTgt spid="15"/>
                                        </p:tgtEl>
                                      </p:cBhvr>
                                    </p:animEffect>
                                  </p:childTnLst>
                                </p:cTn>
                              </p:par>
                              <p:par>
                                <p:cTn id="27" presetID="31" presetClass="entr" presetSubtype="0" fill="hold" grpId="0"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 calcmode="lin" valueType="num">
                                      <p:cBhvr>
                                        <p:cTn id="31" dur="500" fill="hold"/>
                                        <p:tgtEl>
                                          <p:spTgt spid="18"/>
                                        </p:tgtEl>
                                        <p:attrNameLst>
                                          <p:attrName>style.rotation</p:attrName>
                                        </p:attrNameLst>
                                      </p:cBhvr>
                                      <p:tavLst>
                                        <p:tav tm="0">
                                          <p:val>
                                            <p:fltVal val="90"/>
                                          </p:val>
                                        </p:tav>
                                        <p:tav tm="100000">
                                          <p:val>
                                            <p:fltVal val="0"/>
                                          </p:val>
                                        </p:tav>
                                      </p:tavLst>
                                    </p:anim>
                                    <p:animEffect transition="in" filter="fade">
                                      <p:cBhvr>
                                        <p:cTn id="32" dur="500"/>
                                        <p:tgtEl>
                                          <p:spTgt spid="18"/>
                                        </p:tgtEl>
                                      </p:cBhvr>
                                    </p:animEffect>
                                  </p:childTnLst>
                                </p:cTn>
                              </p:par>
                            </p:childTnLst>
                          </p:cTn>
                        </p:par>
                        <p:par>
                          <p:cTn id="33" fill="hold">
                            <p:stCondLst>
                              <p:cond delay="4000"/>
                            </p:stCondLst>
                            <p:childTnLst>
                              <p:par>
                                <p:cTn id="34" presetID="2" presetClass="entr" presetSubtype="8" fill="hold" grpId="0" nodeType="afterEffect">
                                  <p:stCondLst>
                                    <p:cond delay="25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000" fill="hold"/>
                                        <p:tgtEl>
                                          <p:spTgt spid="4"/>
                                        </p:tgtEl>
                                        <p:attrNameLst>
                                          <p:attrName>ppt_x</p:attrName>
                                        </p:attrNameLst>
                                      </p:cBhvr>
                                      <p:tavLst>
                                        <p:tav tm="0">
                                          <p:val>
                                            <p:strVal val="0-#ppt_w/2"/>
                                          </p:val>
                                        </p:tav>
                                        <p:tav tm="100000">
                                          <p:val>
                                            <p:strVal val="#ppt_x"/>
                                          </p:val>
                                        </p:tav>
                                      </p:tavLst>
                                    </p:anim>
                                    <p:anim calcmode="lin" valueType="num">
                                      <p:cBhvr additive="base">
                                        <p:cTn id="37" dur="1000" fill="hold"/>
                                        <p:tgtEl>
                                          <p:spTgt spid="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1+#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5" grpId="0" animBg="1"/>
      <p:bldP spid="18"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a:solidFill>
                  <a:schemeClr val="bg1"/>
                </a:solidFill>
                <a:latin typeface="Calibri"/>
              </a:rPr>
              <a:t>GİRİŞ VE TEMEL KAVRAMLAR</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4" name="Dikdörtgen 3"/>
          <p:cNvSpPr/>
          <p:nvPr/>
        </p:nvSpPr>
        <p:spPr>
          <a:xfrm>
            <a:off x="548641" y="1262456"/>
            <a:ext cx="9654902" cy="2170787"/>
          </a:xfrm>
          <a:prstGeom prst="rect">
            <a:avLst/>
          </a:prstGeom>
        </p:spPr>
        <p:txBody>
          <a:bodyPr wrap="square">
            <a:spAutoFit/>
          </a:bodyPr>
          <a:lstStyle/>
          <a:p>
            <a:pPr>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İş Etiği Nedir?</a:t>
            </a:r>
            <a:endParaRPr lang="tr-TR"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İş etiği, iş hayatında doğru ve dürüst davranışlar sergilemek anlamına gelir. İş dünyasında etik kurallar, çalışanların ve şirketlerin nasıl davranmaları gerektiğini belirler. İş etiği, rekabet ortamında dürüstlük ve güvenilirliği sağlamak için oluşturulmuş kurallar bütünüdür</a:t>
            </a:r>
            <a:r>
              <a:rPr lang="tr-TR" sz="2400" dirty="0" smtClean="0">
                <a:latin typeface="Calibri" panose="020F0502020204030204" pitchFamily="34" charset="0"/>
                <a:ea typeface="Times New Roman" panose="02020603050405020304" pitchFamily="18" charset="0"/>
                <a:cs typeface="Calibri" panose="020F0502020204030204" pitchFamily="34" charset="0"/>
              </a:rPr>
              <a:t>.</a:t>
            </a:r>
            <a:endParaRPr lang="tr-TR" sz="2400" dirty="0">
              <a:latin typeface="Calibri" panose="020F0502020204030204" pitchFamily="34" charset="0"/>
              <a:ea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260" y="3590441"/>
            <a:ext cx="6057478" cy="2920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589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a:solidFill>
                  <a:schemeClr val="bg1"/>
                </a:solidFill>
                <a:latin typeface="Calibri"/>
              </a:rPr>
              <a:t>GİRİŞ VE TEMEL KAVRAMLAR</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4" name="Dikdörtgen 3"/>
          <p:cNvSpPr/>
          <p:nvPr/>
        </p:nvSpPr>
        <p:spPr>
          <a:xfrm>
            <a:off x="548640" y="1155500"/>
            <a:ext cx="6402665" cy="5347361"/>
          </a:xfrm>
          <a:prstGeom prst="rect">
            <a:avLst/>
          </a:prstGeom>
        </p:spPr>
        <p:txBody>
          <a:bodyPr wrap="square">
            <a:spAutoFit/>
          </a:bodyPr>
          <a:lstStyle/>
          <a:p>
            <a:pPr lvl="0" algn="just">
              <a:lnSpc>
                <a:spcPct val="107000"/>
              </a:lnSpc>
              <a:spcAft>
                <a:spcPts val="800"/>
              </a:spcAft>
            </a:pPr>
            <a:r>
              <a:rPr lang="tr-TR"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İş etiğinin önemli ilkeleri şunlardır:</a:t>
            </a:r>
            <a:endParaRPr lang="tr-TR"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Dürüstlük:</a:t>
            </a:r>
            <a:r>
              <a:rPr lang="tr-TR"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 Müşterilere ve çalışanlara karşı şeffaf olunmalıdır.</a:t>
            </a:r>
            <a:endParaRPr lang="tr-TR"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Adalet:</a:t>
            </a:r>
            <a:r>
              <a:rPr lang="tr-TR"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 Çalışanlara eşit fırsatlar sunulmalıdır.</a:t>
            </a:r>
            <a:endParaRPr lang="tr-TR"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Sorumluluk:</a:t>
            </a:r>
            <a:r>
              <a:rPr lang="tr-TR"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 Yapılan hataların sorumluluğu alınmalıdır.</a:t>
            </a:r>
            <a:endParaRPr lang="tr-TR"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Gizlilik:</a:t>
            </a:r>
            <a:r>
              <a:rPr lang="tr-TR"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 Müşteri bilgileri korunmalıdır.</a:t>
            </a:r>
            <a:endParaRPr lang="tr-TR"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800"/>
              </a:spcAft>
            </a:pPr>
            <a:r>
              <a:rPr lang="tr-TR"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Örneğin, bir sigorta şirketinin müşterilerine eksiksiz bilgi vermesi iş etiği açısından önemlidir. Aynı şekilde, bir anaokulu öğretmeninin çocukların özel bilgilerini paylaşmaması etik bir gerekliliktir.</a:t>
            </a:r>
            <a:endParaRPr lang="tr-TR"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216" y="2012918"/>
            <a:ext cx="4574289" cy="363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729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a:solidFill>
                  <a:schemeClr val="bg1"/>
                </a:solidFill>
                <a:latin typeface="Calibri"/>
              </a:rPr>
              <a:t>GİRİŞ VE TEMEL KAVRAMLAR</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4" name="Dikdörtgen 3"/>
          <p:cNvSpPr/>
          <p:nvPr/>
        </p:nvSpPr>
        <p:spPr>
          <a:xfrm>
            <a:off x="548640" y="1142061"/>
            <a:ext cx="4107336" cy="3751476"/>
          </a:xfrm>
          <a:prstGeom prst="rect">
            <a:avLst/>
          </a:prstGeom>
        </p:spPr>
        <p:txBody>
          <a:bodyPr wrap="square">
            <a:spAutoFit/>
          </a:bodyPr>
          <a:lstStyle/>
          <a:p>
            <a:pPr>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Sosyal Sorumluluk Nedir?</a:t>
            </a:r>
            <a:endParaRPr lang="tr-TR" sz="2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Sosyal sorumluluk, bireylerin ve işletmelerin içinde bulundukları topluma karşı taşıdığı sorumlulukları ifade eder. Bir şirketin yalnızca kâr amacı gütmesi yerine, toplumun ve çevrenin yararına hareket etmesi beklenir.</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158" y="1286082"/>
            <a:ext cx="6761582" cy="34634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386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a:solidFill>
                  <a:schemeClr val="bg1"/>
                </a:solidFill>
                <a:latin typeface="Calibri"/>
              </a:rPr>
              <a:t>GİRİŞ VE TEMEL KAVRAMLAR</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4" name="Dikdörtgen 3"/>
          <p:cNvSpPr/>
          <p:nvPr/>
        </p:nvSpPr>
        <p:spPr>
          <a:xfrm>
            <a:off x="548640" y="1237613"/>
            <a:ext cx="7074470" cy="5613332"/>
          </a:xfrm>
          <a:prstGeom prst="rect">
            <a:avLst/>
          </a:prstGeom>
        </p:spPr>
        <p:txBody>
          <a:bodyPr wrap="square">
            <a:spAutoFit/>
          </a:bodyPr>
          <a:lstStyle/>
          <a:p>
            <a:pPr algn="just">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Sosyal sorumluluğun ana bileşenleri</a:t>
            </a:r>
            <a:r>
              <a:rPr lang="tr-TR" sz="2400" b="1" dirty="0" smtClean="0">
                <a:latin typeface="Calibri" panose="020F0502020204030204" pitchFamily="34" charset="0"/>
                <a:ea typeface="Times New Roman" panose="02020603050405020304" pitchFamily="18" charset="0"/>
                <a:cs typeface="Calibri" panose="020F0502020204030204" pitchFamily="34" charset="0"/>
              </a:rPr>
              <a:t>:</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mj-lt"/>
              <a:buAutoNum type="arabicPeriod"/>
              <a:tabLst>
                <a:tab pos="457200" algn="l"/>
              </a:tabLst>
            </a:pPr>
            <a:r>
              <a:rPr lang="tr-TR" sz="2400" b="1" dirty="0">
                <a:latin typeface="Calibri" panose="020F0502020204030204" pitchFamily="34" charset="0"/>
                <a:ea typeface="Times New Roman" panose="02020603050405020304" pitchFamily="18" charset="0"/>
                <a:cs typeface="Calibri" panose="020F0502020204030204" pitchFamily="34" charset="0"/>
              </a:rPr>
              <a:t>Ekonomik Sorumluluk:</a:t>
            </a:r>
            <a:r>
              <a:rPr lang="tr-TR" sz="2400" dirty="0">
                <a:latin typeface="Calibri" panose="020F0502020204030204" pitchFamily="34" charset="0"/>
                <a:ea typeface="Times New Roman" panose="02020603050405020304" pitchFamily="18" charset="0"/>
                <a:cs typeface="Calibri" panose="020F0502020204030204" pitchFamily="34" charset="0"/>
              </a:rPr>
              <a:t> Şirketlerin istihdam yaratması ve dürüst iş yapması.</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mj-lt"/>
              <a:buAutoNum type="arabicPeriod"/>
              <a:tabLst>
                <a:tab pos="457200" algn="l"/>
              </a:tabLst>
            </a:pPr>
            <a:r>
              <a:rPr lang="tr-TR" sz="2400" b="1" dirty="0">
                <a:latin typeface="Calibri" panose="020F0502020204030204" pitchFamily="34" charset="0"/>
                <a:ea typeface="Times New Roman" panose="02020603050405020304" pitchFamily="18" charset="0"/>
                <a:cs typeface="Calibri" panose="020F0502020204030204" pitchFamily="34" charset="0"/>
              </a:rPr>
              <a:t>Yasal Sorumluluk:</a:t>
            </a:r>
            <a:r>
              <a:rPr lang="tr-TR" sz="2400" dirty="0">
                <a:latin typeface="Calibri" panose="020F0502020204030204" pitchFamily="34" charset="0"/>
                <a:ea typeface="Times New Roman" panose="02020603050405020304" pitchFamily="18" charset="0"/>
                <a:cs typeface="Calibri" panose="020F0502020204030204" pitchFamily="34" charset="0"/>
              </a:rPr>
              <a:t> Yasalara uygun hareket etmek.</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mj-lt"/>
              <a:buAutoNum type="arabicPeriod"/>
              <a:tabLst>
                <a:tab pos="457200" algn="l"/>
              </a:tabLst>
            </a:pPr>
            <a:r>
              <a:rPr lang="tr-TR" sz="2400" b="1" dirty="0">
                <a:latin typeface="Calibri" panose="020F0502020204030204" pitchFamily="34" charset="0"/>
                <a:ea typeface="Times New Roman" panose="02020603050405020304" pitchFamily="18" charset="0"/>
                <a:cs typeface="Calibri" panose="020F0502020204030204" pitchFamily="34" charset="0"/>
              </a:rPr>
              <a:t>Etik Sorumluluk:</a:t>
            </a:r>
            <a:r>
              <a:rPr lang="tr-TR" sz="2400" dirty="0">
                <a:latin typeface="Calibri" panose="020F0502020204030204" pitchFamily="34" charset="0"/>
                <a:ea typeface="Times New Roman" panose="02020603050405020304" pitchFamily="18" charset="0"/>
                <a:cs typeface="Calibri" panose="020F0502020204030204" pitchFamily="34" charset="0"/>
              </a:rPr>
              <a:t> Toplumun değerlerine ve beklentilerine uygun davranmak.</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mj-lt"/>
              <a:buAutoNum type="arabicPeriod"/>
              <a:tabLst>
                <a:tab pos="457200" algn="l"/>
              </a:tabLst>
            </a:pPr>
            <a:r>
              <a:rPr lang="tr-TR" sz="2400" b="1" dirty="0">
                <a:latin typeface="Calibri" panose="020F0502020204030204" pitchFamily="34" charset="0"/>
                <a:ea typeface="Times New Roman" panose="02020603050405020304" pitchFamily="18" charset="0"/>
                <a:cs typeface="Calibri" panose="020F0502020204030204" pitchFamily="34" charset="0"/>
              </a:rPr>
              <a:t>Gönüllü Sorumluluk:</a:t>
            </a:r>
            <a:r>
              <a:rPr lang="tr-TR" sz="2400" dirty="0">
                <a:latin typeface="Calibri" panose="020F0502020204030204" pitchFamily="34" charset="0"/>
                <a:ea typeface="Times New Roman" panose="02020603050405020304" pitchFamily="18" charset="0"/>
                <a:cs typeface="Calibri" panose="020F0502020204030204" pitchFamily="34" charset="0"/>
              </a:rPr>
              <a:t> Topluma ve çevreye faydalı projeler yürütmek</a:t>
            </a:r>
            <a:r>
              <a:rPr lang="tr-TR" sz="2400" dirty="0" smtClean="0">
                <a:latin typeface="Calibri" panose="020F0502020204030204" pitchFamily="34" charset="0"/>
                <a:ea typeface="Times New Roman" panose="02020603050405020304" pitchFamily="18" charset="0"/>
                <a:cs typeface="Calibri" panose="020F0502020204030204" pitchFamily="34" charset="0"/>
              </a:rPr>
              <a:t>.</a:t>
            </a:r>
            <a:endParaRPr lang="tr-TR" sz="2400" dirty="0" smtClean="0">
              <a:latin typeface="Calibri" panose="020F0502020204030204" pitchFamily="34" charset="0"/>
              <a:ea typeface="Times New Roman" panose="02020603050405020304" pitchFamily="18" charset="0"/>
              <a:cs typeface="Calibri" panose="020F0502020204030204" pitchFamily="34" charset="0"/>
            </a:endParaRPr>
          </a:p>
          <a:p>
            <a:pPr algn="just"/>
            <a:r>
              <a:rPr lang="tr-TR" sz="2400" dirty="0" smtClean="0">
                <a:latin typeface="Calibri" panose="020F0502020204030204" pitchFamily="34" charset="0"/>
                <a:ea typeface="Times New Roman" panose="02020603050405020304" pitchFamily="18" charset="0"/>
                <a:cs typeface="Calibri" panose="020F0502020204030204" pitchFamily="34" charset="0"/>
              </a:rPr>
              <a:t>Örneğin</a:t>
            </a:r>
            <a:r>
              <a:rPr lang="tr-TR" sz="2400" dirty="0">
                <a:latin typeface="Calibri" panose="020F0502020204030204" pitchFamily="34" charset="0"/>
                <a:ea typeface="Times New Roman" panose="02020603050405020304" pitchFamily="18" charset="0"/>
                <a:cs typeface="Calibri" panose="020F0502020204030204" pitchFamily="34" charset="0"/>
              </a:rPr>
              <a:t>, bir banka finansal okuryazarlık eğitimleri vererek sosyal sorumluluk üstlenebilir. Aynı şekilde, bir kreş dezavantajlı çocuklara ücretsiz eğitim imkânı sunarak sosyal sorumluluk projelerine katkıda bulunabilir.</a:t>
            </a:r>
            <a:endParaRPr lang="tr-TR" sz="2400" dirty="0">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5495" y="1923447"/>
            <a:ext cx="4241664" cy="4241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04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rPr>
              <a:t>SOSYAL SORUMLULUK VE YASAL ZORUNLULUK ARASINDAKİ FARKLAR</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4" name="Dikdörtgen 3"/>
          <p:cNvSpPr/>
          <p:nvPr/>
        </p:nvSpPr>
        <p:spPr>
          <a:xfrm>
            <a:off x="278858" y="1421462"/>
            <a:ext cx="11634281" cy="4952190"/>
          </a:xfrm>
          <a:prstGeom prst="rect">
            <a:avLst/>
          </a:prstGeom>
        </p:spPr>
        <p:txBody>
          <a:bodyPr wrap="square">
            <a:spAutoFit/>
          </a:bodyPr>
          <a:lstStyle/>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Birçok kişi sosyal sorumluluk ve yasal zorunluluk kavramlarını birbirine karıştırır. Ancak, bu iki kavram farklı anlamlar taşır.</a:t>
            </a:r>
            <a:endParaRPr lang="tr-TR"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Etik Bir Davranış Yasal Olmayabilir mi?</a:t>
            </a:r>
            <a:endParaRPr lang="tr-TR"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Evet, bazı durumlarda etik bir davranış yasal olarak zorunlu olmayabilir. Örneğin, bir bankanın müşterilere faiz oranlarını ayrıntılı şekilde açıklaması etik bir gerekliliktir, ancak bazı ülkelerde bu zorunlu tutulmayabilir.</a:t>
            </a:r>
            <a:endParaRPr lang="tr-TR"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Örnek:</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Bir sigorta şirketi, poliçelerde küçük yazılarla gizlenmiş bazı ücretleri belirtmezse bu yasal olabilir, ancak etik değildir.</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Bir çocuk gelişimi uzmanı, çalışanlarıyla adil davranmayabilir ve bu yasal olarak sorun teşkil etmeyebilir, ancak etik değildir.</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7124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a:solidFill>
                  <a:schemeClr val="bg1"/>
                </a:solidFill>
              </a:rPr>
              <a:t>SOSYAL SORUMLULUK VE YASAL ZORUNLULUK ARASINDAKİ FARKLAR</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4" name="Dikdörtgen 3"/>
          <p:cNvSpPr/>
          <p:nvPr/>
        </p:nvSpPr>
        <p:spPr>
          <a:xfrm>
            <a:off x="758757" y="1547652"/>
            <a:ext cx="10719881" cy="3664080"/>
          </a:xfrm>
          <a:prstGeom prst="rect">
            <a:avLst/>
          </a:prstGeom>
        </p:spPr>
        <p:txBody>
          <a:bodyPr wrap="square">
            <a:spAutoFit/>
          </a:bodyPr>
          <a:lstStyle/>
          <a:p>
            <a:pPr>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Bir Şirketin Sosyal Sorumluluk Alması Zorunlu mu?</a:t>
            </a:r>
            <a:endParaRPr lang="tr-TR"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Sosyal sorumluluk projeleri genellikle şirketlerin inisiyatifine bağlıdır ve yasal bir zorunluluk taşımaz. Ancak, tüketiciler ve toplum tarafından etik bir beklenti oluşturur.</a:t>
            </a:r>
            <a:endParaRPr lang="tr-TR"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Örnek:</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b="1" dirty="0">
                <a:latin typeface="Calibri" panose="020F0502020204030204" pitchFamily="34" charset="0"/>
                <a:ea typeface="Times New Roman" panose="02020603050405020304" pitchFamily="18" charset="0"/>
                <a:cs typeface="Calibri" panose="020F0502020204030204" pitchFamily="34" charset="0"/>
              </a:rPr>
              <a:t>Bankacılık ve Sigortacılık:</a:t>
            </a:r>
            <a:r>
              <a:rPr lang="tr-TR" sz="2400" dirty="0">
                <a:latin typeface="Calibri" panose="020F0502020204030204" pitchFamily="34" charset="0"/>
                <a:ea typeface="Times New Roman" panose="02020603050405020304" pitchFamily="18" charset="0"/>
                <a:cs typeface="Calibri" panose="020F0502020204030204" pitchFamily="34" charset="0"/>
              </a:rPr>
              <a:t> Bir sigorta şirketinin çevreye zarar veren yatırımlardan kaçınması yasal bir zorunluluk olmayabilir, ancak etik bir gerekliliktir.</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b="1" dirty="0">
                <a:latin typeface="Calibri" panose="020F0502020204030204" pitchFamily="34" charset="0"/>
                <a:ea typeface="Times New Roman" panose="02020603050405020304" pitchFamily="18" charset="0"/>
                <a:cs typeface="Calibri" panose="020F0502020204030204" pitchFamily="34" charset="0"/>
              </a:rPr>
              <a:t>Çocuk Gelişimi:</a:t>
            </a:r>
            <a:r>
              <a:rPr lang="tr-TR" sz="2400" dirty="0">
                <a:latin typeface="Calibri" panose="020F0502020204030204" pitchFamily="34" charset="0"/>
                <a:ea typeface="Times New Roman" panose="02020603050405020304" pitchFamily="18" charset="0"/>
                <a:cs typeface="Calibri" panose="020F0502020204030204" pitchFamily="34" charset="0"/>
              </a:rPr>
              <a:t> Bir kreşin çocuklara sağlıklı yiyecek sunması yasal bir zorunluluk olmayabilir, ancak etik açıdan doğru bir davranıştır.</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082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a:solidFill>
                  <a:schemeClr val="bg1"/>
                </a:solidFill>
              </a:rPr>
              <a:t>SOSYAL SORUMLULUK VE YASAL ZORUNLULUK ARASINDAKİ FARKLAR</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4" name="Dikdörtgen 3"/>
          <p:cNvSpPr/>
          <p:nvPr/>
        </p:nvSpPr>
        <p:spPr>
          <a:xfrm>
            <a:off x="669910" y="1593322"/>
            <a:ext cx="10852177" cy="4659609"/>
          </a:xfrm>
          <a:prstGeom prst="rect">
            <a:avLst/>
          </a:prstGeom>
        </p:spPr>
        <p:txBody>
          <a:bodyPr wrap="square">
            <a:spAutoFit/>
          </a:bodyPr>
          <a:lstStyle/>
          <a:p>
            <a:pPr>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Gerçek Hayattan Örnek:</a:t>
            </a:r>
            <a:endParaRPr lang="tr-TR"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Birçok büyük şirket sosyal sorumluluk projeleri yürütmektedir</a:t>
            </a:r>
            <a:r>
              <a:rPr lang="tr-TR" sz="2400" dirty="0" smtClean="0">
                <a:latin typeface="Calibri" panose="020F0502020204030204" pitchFamily="34" charset="0"/>
                <a:ea typeface="Times New Roman" panose="02020603050405020304" pitchFamily="18" charset="0"/>
                <a:cs typeface="Calibri" panose="020F0502020204030204" pitchFamily="34" charset="0"/>
              </a:rPr>
              <a:t>:</a:t>
            </a:r>
          </a:p>
          <a:p>
            <a:pPr>
              <a:lnSpc>
                <a:spcPct val="107000"/>
              </a:lnSpc>
              <a:spcAft>
                <a:spcPts val="800"/>
              </a:spcAft>
            </a:pP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b="1" dirty="0">
                <a:latin typeface="Calibri" panose="020F0502020204030204" pitchFamily="34" charset="0"/>
                <a:ea typeface="Times New Roman" panose="02020603050405020304" pitchFamily="18" charset="0"/>
                <a:cs typeface="Calibri" panose="020F0502020204030204" pitchFamily="34" charset="0"/>
              </a:rPr>
              <a:t>Çocuk Gelişimi:</a:t>
            </a:r>
            <a:r>
              <a:rPr lang="tr-TR" sz="2400" dirty="0">
                <a:latin typeface="Calibri" panose="020F0502020204030204" pitchFamily="34" charset="0"/>
                <a:ea typeface="Times New Roman" panose="02020603050405020304" pitchFamily="18" charset="0"/>
                <a:cs typeface="Calibri" panose="020F0502020204030204" pitchFamily="34" charset="0"/>
              </a:rPr>
              <a:t> UNICEF, dezavantajlı çocuklar için eğitim programları düzenlemektedir.</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tr-TR" sz="2400" b="1" dirty="0" smtClean="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b="1" dirty="0" smtClean="0">
                <a:latin typeface="Calibri" panose="020F0502020204030204" pitchFamily="34" charset="0"/>
                <a:ea typeface="Times New Roman" panose="02020603050405020304" pitchFamily="18" charset="0"/>
                <a:cs typeface="Calibri" panose="020F0502020204030204" pitchFamily="34" charset="0"/>
              </a:rPr>
              <a:t>Bankacılık</a:t>
            </a:r>
            <a:r>
              <a:rPr lang="tr-TR" sz="2400" b="1" dirty="0">
                <a:latin typeface="Calibri" panose="020F0502020204030204" pitchFamily="34" charset="0"/>
                <a:ea typeface="Times New Roman" panose="02020603050405020304" pitchFamily="18" charset="0"/>
                <a:cs typeface="Calibri" panose="020F0502020204030204" pitchFamily="34" charset="0"/>
              </a:rPr>
              <a:t>:</a:t>
            </a:r>
            <a:r>
              <a:rPr lang="tr-TR" sz="2400" dirty="0">
                <a:latin typeface="Calibri" panose="020F0502020204030204" pitchFamily="34" charset="0"/>
                <a:ea typeface="Times New Roman" panose="02020603050405020304" pitchFamily="18" charset="0"/>
                <a:cs typeface="Calibri" panose="020F0502020204030204" pitchFamily="34" charset="0"/>
              </a:rPr>
              <a:t> Türkiye’de bazı bankalar finansal okuryazarlık eğitimleri düzenleyerek toplumu bilinçlendirmektedir.</a:t>
            </a:r>
            <a:endParaRPr lang="tr-TR"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Bu tür projeler şirketler için zorunlu olmasa da, toplumda olumlu bir izlenim bırakmaktadır.</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4844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rPr>
              <a:t>İŞ ETİĞİNİN ÖNEMİ</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4" name="Dikdörtgen 3"/>
          <p:cNvSpPr/>
          <p:nvPr/>
        </p:nvSpPr>
        <p:spPr>
          <a:xfrm>
            <a:off x="949868" y="2361300"/>
            <a:ext cx="2991089" cy="2858539"/>
          </a:xfrm>
          <a:prstGeom prst="rect">
            <a:avLst/>
          </a:prstGeom>
        </p:spPr>
        <p:txBody>
          <a:bodyPr wrap="square">
            <a:spAutoFit/>
          </a:bodyPr>
          <a:lstStyle/>
          <a:p>
            <a:pPr algn="just">
              <a:lnSpc>
                <a:spcPct val="107000"/>
              </a:lnSpc>
              <a:spcAft>
                <a:spcPts val="800"/>
              </a:spcAft>
            </a:pPr>
            <a:r>
              <a:rPr lang="tr-TR" sz="2400" dirty="0" smtClean="0">
                <a:latin typeface="Calibri" panose="020F0502020204030204" pitchFamily="34" charset="0"/>
                <a:ea typeface="Times New Roman" panose="02020603050405020304" pitchFamily="18" charset="0"/>
                <a:cs typeface="Calibri" panose="020F0502020204030204" pitchFamily="34" charset="0"/>
              </a:rPr>
              <a:t>İş </a:t>
            </a:r>
            <a:r>
              <a:rPr lang="tr-TR" sz="2400" dirty="0">
                <a:latin typeface="Calibri" panose="020F0502020204030204" pitchFamily="34" charset="0"/>
                <a:ea typeface="Times New Roman" panose="02020603050405020304" pitchFamily="18" charset="0"/>
                <a:cs typeface="Calibri" panose="020F0502020204030204" pitchFamily="34" charset="0"/>
              </a:rPr>
              <a:t>etiği, hem bireysel hem de kurumsal düzeyde büyük önem taşır. Etik ilkeler, bir şirketin güvenilirliğini artırır ve uzun vadeli başarısını sağlar.</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262" y="1101008"/>
            <a:ext cx="5663682" cy="566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38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a:solidFill>
                  <a:schemeClr val="bg1"/>
                </a:solidFill>
              </a:rPr>
              <a:t>İŞ ETİĞİNİN ÖNEMİ</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4" name="Dikdörtgen 3"/>
          <p:cNvSpPr/>
          <p:nvPr/>
        </p:nvSpPr>
        <p:spPr>
          <a:xfrm>
            <a:off x="548640" y="1992197"/>
            <a:ext cx="11221828" cy="3766672"/>
          </a:xfrm>
          <a:prstGeom prst="rect">
            <a:avLst/>
          </a:prstGeom>
        </p:spPr>
        <p:txBody>
          <a:bodyPr wrap="square">
            <a:spAutoFit/>
          </a:bodyPr>
          <a:lstStyle/>
          <a:p>
            <a:pPr>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Şirketlerde Etik Kararların Etkileri</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Etik değerlere bağlı çalışanlar daha verimli olur.</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Müşteriler, etik değerlere sahip firmaları tercih eder.</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Etik bir iş ortamı, çalışanların motivasyonunu artırır</a:t>
            </a:r>
            <a:r>
              <a:rPr lang="tr-TR" sz="2400" dirty="0" smtClean="0">
                <a:latin typeface="Calibri" panose="020F0502020204030204" pitchFamily="34" charset="0"/>
                <a:ea typeface="Times New Roman" panose="02020603050405020304" pitchFamily="18" charset="0"/>
                <a:cs typeface="Calibri" panose="020F0502020204030204" pitchFamily="34" charset="0"/>
              </a:rPr>
              <a:t>.</a:t>
            </a:r>
          </a:p>
          <a:p>
            <a:pPr lvl="0">
              <a:lnSpc>
                <a:spcPct val="107000"/>
              </a:lnSpc>
              <a:spcAft>
                <a:spcPts val="800"/>
              </a:spcAft>
              <a:buSzPts val="1000"/>
              <a:tabLst>
                <a:tab pos="457200" algn="l"/>
              </a:tabLst>
            </a:pPr>
            <a:endParaRPr lang="tr-TR"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Örneğin, etik değerlere önem veren bankalar, müşteri sadakati kazanır ve uzun vadede başarılı olur. Aynı şekilde, çocuk gelişimi alanında faaliyet gösteren kurumlar, etik kurallara uyduklarında ailelerin güvenini kazanır.</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4112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a:solidFill>
                  <a:schemeClr val="bg1"/>
                </a:solidFill>
              </a:rPr>
              <a:t>İŞ ETİĞİNİN ÖNEMİ</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4" name="Dikdörtgen 3"/>
          <p:cNvSpPr/>
          <p:nvPr/>
        </p:nvSpPr>
        <p:spPr>
          <a:xfrm>
            <a:off x="392999" y="1338324"/>
            <a:ext cx="11435837" cy="4967385"/>
          </a:xfrm>
          <a:prstGeom prst="rect">
            <a:avLst/>
          </a:prstGeom>
        </p:spPr>
        <p:txBody>
          <a:bodyPr wrap="square">
            <a:spAutoFit/>
          </a:bodyPr>
          <a:lstStyle/>
          <a:p>
            <a:pPr>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Etik İhlallerinin Sonuçları</a:t>
            </a:r>
            <a:endParaRPr lang="tr-TR"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İş dünyasında etik kurallara uymamak ciddi sonuçlar doğurabilir</a:t>
            </a:r>
            <a:r>
              <a:rPr lang="tr-TR" sz="2400" dirty="0" smtClean="0">
                <a:latin typeface="Calibri" panose="020F0502020204030204" pitchFamily="34" charset="0"/>
                <a:ea typeface="Times New Roman" panose="02020603050405020304" pitchFamily="18" charset="0"/>
                <a:cs typeface="Calibri" panose="020F0502020204030204" pitchFamily="34" charset="0"/>
              </a:rPr>
              <a:t>:</a:t>
            </a:r>
          </a:p>
          <a:p>
            <a:pPr>
              <a:lnSpc>
                <a:spcPct val="107000"/>
              </a:lnSpc>
              <a:spcAft>
                <a:spcPts val="800"/>
              </a:spcAft>
            </a:pP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b="1" dirty="0">
                <a:latin typeface="Calibri" panose="020F0502020204030204" pitchFamily="34" charset="0"/>
                <a:ea typeface="Times New Roman" panose="02020603050405020304" pitchFamily="18" charset="0"/>
                <a:cs typeface="Calibri" panose="020F0502020204030204" pitchFamily="34" charset="0"/>
              </a:rPr>
              <a:t>İş kaybı:</a:t>
            </a:r>
            <a:r>
              <a:rPr lang="tr-TR" sz="2400" dirty="0">
                <a:latin typeface="Calibri" panose="020F0502020204030204" pitchFamily="34" charset="0"/>
                <a:ea typeface="Times New Roman" panose="02020603050405020304" pitchFamily="18" charset="0"/>
                <a:cs typeface="Calibri" panose="020F0502020204030204" pitchFamily="34" charset="0"/>
              </a:rPr>
              <a:t> Etik dışı davranışlar nedeniyle çalışanlar işten çıkarılabilir.</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b="1" dirty="0">
                <a:latin typeface="Calibri" panose="020F0502020204030204" pitchFamily="34" charset="0"/>
                <a:ea typeface="Times New Roman" panose="02020603050405020304" pitchFamily="18" charset="0"/>
                <a:cs typeface="Calibri" panose="020F0502020204030204" pitchFamily="34" charset="0"/>
              </a:rPr>
              <a:t>Marka itibarının zedelenmesi:</a:t>
            </a:r>
            <a:r>
              <a:rPr lang="tr-TR" sz="2400" dirty="0">
                <a:latin typeface="Calibri" panose="020F0502020204030204" pitchFamily="34" charset="0"/>
                <a:ea typeface="Times New Roman" panose="02020603050405020304" pitchFamily="18" charset="0"/>
                <a:cs typeface="Calibri" panose="020F0502020204030204" pitchFamily="34" charset="0"/>
              </a:rPr>
              <a:t> Şirketler, etik ihlaller nedeniyle müşteri kaybedebilir.</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b="1" dirty="0">
                <a:latin typeface="Calibri" panose="020F0502020204030204" pitchFamily="34" charset="0"/>
                <a:ea typeface="Times New Roman" panose="02020603050405020304" pitchFamily="18" charset="0"/>
                <a:cs typeface="Calibri" panose="020F0502020204030204" pitchFamily="34" charset="0"/>
              </a:rPr>
              <a:t>Hukuki yaptırımlar:</a:t>
            </a:r>
            <a:r>
              <a:rPr lang="tr-TR" sz="2400" dirty="0">
                <a:latin typeface="Calibri" panose="020F0502020204030204" pitchFamily="34" charset="0"/>
                <a:ea typeface="Times New Roman" panose="02020603050405020304" pitchFamily="18" charset="0"/>
                <a:cs typeface="Calibri" panose="020F0502020204030204" pitchFamily="34" charset="0"/>
              </a:rPr>
              <a:t> Etik ihlaller, yasal sorunlara neden olabilir.</a:t>
            </a:r>
            <a:endParaRPr lang="tr-TR"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tr-TR" sz="2400" b="1" dirty="0" smtClean="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tr-TR" sz="2400" b="1" dirty="0" smtClean="0">
                <a:latin typeface="Calibri" panose="020F0502020204030204" pitchFamily="34" charset="0"/>
                <a:ea typeface="Times New Roman" panose="02020603050405020304" pitchFamily="18" charset="0"/>
                <a:cs typeface="Calibri" panose="020F0502020204030204" pitchFamily="34" charset="0"/>
              </a:rPr>
              <a:t>Örnek</a:t>
            </a:r>
            <a:r>
              <a:rPr lang="tr-TR" sz="2400" b="1" dirty="0">
                <a:latin typeface="Calibri" panose="020F0502020204030204" pitchFamily="34" charset="0"/>
                <a:ea typeface="Times New Roman" panose="02020603050405020304" pitchFamily="18" charset="0"/>
                <a:cs typeface="Calibri" panose="020F0502020204030204" pitchFamily="34" charset="0"/>
              </a:rPr>
              <a:t>:</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Bir bankanın müşterilerine eksik bilgi vermesi büyük cezalara neden olabilir.</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Bir anaokulunda çocuk güvenliğine dikkat edilmemesi, ciddi yaptırımlara yol açabilir.</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7679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smtClean="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dirty="0" smtClean="0">
                <a:solidFill>
                  <a:schemeClr val="bg1"/>
                </a:solidFill>
              </a:rPr>
              <a:t>DERSİN GENEL YAPISI</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00</a:t>
            </a:r>
            <a:endParaRPr lang="en-US" sz="2000" dirty="0">
              <a:solidFill>
                <a:schemeClr val="bg1"/>
              </a:solidFill>
            </a:endParaRPr>
          </a:p>
        </p:txBody>
      </p:sp>
      <p:sp>
        <p:nvSpPr>
          <p:cNvPr id="5" name="Dikdörtgen 4"/>
          <p:cNvSpPr/>
          <p:nvPr/>
        </p:nvSpPr>
        <p:spPr>
          <a:xfrm>
            <a:off x="528319" y="1593322"/>
            <a:ext cx="11135360" cy="4819781"/>
          </a:xfrm>
          <a:prstGeom prst="rect">
            <a:avLst/>
          </a:prstGeom>
        </p:spPr>
        <p:txBody>
          <a:bodyPr wrap="square">
            <a:spAutoFit/>
          </a:bodyPr>
          <a:lstStyle/>
          <a:p>
            <a:pPr marL="342900" lvl="0" indent="-342900">
              <a:lnSpc>
                <a:spcPct val="120000"/>
              </a:lnSpc>
              <a:spcAft>
                <a:spcPts val="0"/>
              </a:spcAft>
              <a:buSzPts val="1000"/>
              <a:buFont typeface="Symbol" panose="05050102010706020507" pitchFamily="18" charset="2"/>
              <a:buChar char=""/>
              <a:tabLst>
                <a:tab pos="457200" algn="l"/>
              </a:tabLst>
            </a:pPr>
            <a:r>
              <a:rPr lang="tr-TR" sz="3200" b="1" dirty="0">
                <a:latin typeface="Calibri" panose="020F0502020204030204" pitchFamily="34" charset="0"/>
                <a:ea typeface="Calibri" panose="020F0502020204030204" pitchFamily="34" charset="0"/>
                <a:cs typeface="Calibri" panose="020F0502020204030204" pitchFamily="34" charset="0"/>
              </a:rPr>
              <a:t>Dersin amacı:</a:t>
            </a:r>
            <a:r>
              <a:rPr lang="tr-TR" sz="3200" dirty="0">
                <a:latin typeface="Calibri" panose="020F0502020204030204" pitchFamily="34" charset="0"/>
                <a:ea typeface="Calibri" panose="020F0502020204030204" pitchFamily="34" charset="0"/>
                <a:cs typeface="Calibri" panose="020F0502020204030204" pitchFamily="34" charset="0"/>
              </a:rPr>
              <a:t> S</a:t>
            </a:r>
            <a:r>
              <a:rPr lang="tr-TR" sz="3200" dirty="0" smtClean="0">
                <a:latin typeface="Calibri" panose="020F0502020204030204" pitchFamily="34" charset="0"/>
                <a:ea typeface="Calibri" panose="020F0502020204030204" pitchFamily="34" charset="0"/>
                <a:cs typeface="Calibri" panose="020F0502020204030204" pitchFamily="34" charset="0"/>
              </a:rPr>
              <a:t>osyal </a:t>
            </a:r>
            <a:r>
              <a:rPr lang="tr-TR" sz="3200" dirty="0">
                <a:latin typeface="Calibri" panose="020F0502020204030204" pitchFamily="34" charset="0"/>
                <a:ea typeface="Calibri" panose="020F0502020204030204" pitchFamily="34" charset="0"/>
                <a:cs typeface="Calibri" panose="020F0502020204030204" pitchFamily="34" charset="0"/>
              </a:rPr>
              <a:t>sorumluluk ve iş etiği </a:t>
            </a:r>
            <a:r>
              <a:rPr lang="tr-TR" sz="3200" dirty="0" smtClean="0">
                <a:latin typeface="Calibri" panose="020F0502020204030204" pitchFamily="34" charset="0"/>
                <a:ea typeface="Calibri" panose="020F0502020204030204" pitchFamily="34" charset="0"/>
                <a:cs typeface="Calibri" panose="020F0502020204030204" pitchFamily="34" charset="0"/>
              </a:rPr>
              <a:t>konusunda temel </a:t>
            </a:r>
            <a:r>
              <a:rPr lang="tr-TR" sz="3200" dirty="0">
                <a:latin typeface="Calibri" panose="020F0502020204030204" pitchFamily="34" charset="0"/>
                <a:ea typeface="Calibri" panose="020F0502020204030204" pitchFamily="34" charset="0"/>
                <a:cs typeface="Calibri" panose="020F0502020204030204" pitchFamily="34" charset="0"/>
              </a:rPr>
              <a:t>bilgi ve farkındalık kazandırmak.</a:t>
            </a:r>
          </a:p>
          <a:p>
            <a:pPr marL="457200">
              <a:lnSpc>
                <a:spcPct val="120000"/>
              </a:lnSpc>
              <a:spcAft>
                <a:spcPts val="0"/>
              </a:spcAft>
            </a:pPr>
            <a:r>
              <a:rPr lang="tr-TR" sz="3200" dirty="0">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20000"/>
              </a:lnSpc>
              <a:spcAft>
                <a:spcPts val="0"/>
              </a:spcAft>
              <a:buSzPts val="1000"/>
              <a:buFont typeface="Symbol" panose="05050102010706020507" pitchFamily="18" charset="2"/>
              <a:buChar char=""/>
              <a:tabLst>
                <a:tab pos="457200" algn="l"/>
              </a:tabLst>
            </a:pPr>
            <a:r>
              <a:rPr lang="tr-TR" sz="3200" b="1" dirty="0">
                <a:latin typeface="Calibri" panose="020F0502020204030204" pitchFamily="34" charset="0"/>
                <a:ea typeface="Calibri" panose="020F0502020204030204" pitchFamily="34" charset="0"/>
                <a:cs typeface="Calibri" panose="020F0502020204030204" pitchFamily="34" charset="0"/>
              </a:rPr>
              <a:t>Değerlendirme yöntemi:</a:t>
            </a:r>
            <a:r>
              <a:rPr lang="tr-TR" sz="3200" dirty="0">
                <a:latin typeface="Calibri" panose="020F0502020204030204" pitchFamily="34" charset="0"/>
                <a:ea typeface="Calibri" panose="020F0502020204030204" pitchFamily="34" charset="0"/>
                <a:cs typeface="Calibri" panose="020F0502020204030204" pitchFamily="34" charset="0"/>
              </a:rPr>
              <a:t> Ödevler, </a:t>
            </a:r>
            <a:r>
              <a:rPr lang="tr-TR" sz="3200" dirty="0" smtClean="0">
                <a:latin typeface="Calibri" panose="020F0502020204030204" pitchFamily="34" charset="0"/>
                <a:ea typeface="Calibri" panose="020F0502020204030204" pitchFamily="34" charset="0"/>
                <a:cs typeface="Calibri" panose="020F0502020204030204" pitchFamily="34" charset="0"/>
              </a:rPr>
              <a:t>vaka </a:t>
            </a:r>
            <a:r>
              <a:rPr lang="tr-TR" sz="3200" dirty="0">
                <a:latin typeface="Calibri" panose="020F0502020204030204" pitchFamily="34" charset="0"/>
                <a:ea typeface="Calibri" panose="020F0502020204030204" pitchFamily="34" charset="0"/>
                <a:cs typeface="Calibri" panose="020F0502020204030204" pitchFamily="34" charset="0"/>
              </a:rPr>
              <a:t>analizleri, grup çalışmaları ve sınavlar.</a:t>
            </a:r>
          </a:p>
          <a:p>
            <a:pPr marL="457200">
              <a:lnSpc>
                <a:spcPct val="120000"/>
              </a:lnSpc>
              <a:spcAft>
                <a:spcPts val="0"/>
              </a:spcAft>
            </a:pPr>
            <a:r>
              <a:rPr lang="tr-TR" sz="3200" dirty="0">
                <a:latin typeface="Calibri" panose="020F0502020204030204" pitchFamily="34" charset="0"/>
                <a:ea typeface="Calibri" panose="020F0502020204030204" pitchFamily="34" charset="0"/>
                <a:cs typeface="Calibri" panose="020F0502020204030204" pitchFamily="34" charset="0"/>
              </a:rPr>
              <a:t> </a:t>
            </a:r>
          </a:p>
          <a:p>
            <a:pPr marL="342900" indent="-342900">
              <a:lnSpc>
                <a:spcPct val="120000"/>
              </a:lnSpc>
              <a:buSzPts val="1000"/>
              <a:buFont typeface="Symbol" panose="05050102010706020507" pitchFamily="18" charset="2"/>
              <a:buChar char=""/>
              <a:tabLst>
                <a:tab pos="457200" algn="l"/>
              </a:tabLst>
            </a:pPr>
            <a:r>
              <a:rPr lang="tr-TR" sz="3200" b="1" dirty="0" smtClean="0">
                <a:latin typeface="Calibri" panose="020F0502020204030204" pitchFamily="34" charset="0"/>
                <a:cs typeface="Calibri" panose="020F0502020204030204" pitchFamily="34" charset="0"/>
              </a:rPr>
              <a:t>Ders </a:t>
            </a:r>
            <a:r>
              <a:rPr lang="tr-TR" sz="3200" b="1" dirty="0">
                <a:latin typeface="Calibri" panose="020F0502020204030204" pitchFamily="34" charset="0"/>
                <a:cs typeface="Calibri" panose="020F0502020204030204" pitchFamily="34" charset="0"/>
              </a:rPr>
              <a:t>Süresi: </a:t>
            </a:r>
            <a:r>
              <a:rPr lang="tr-TR" sz="3200" dirty="0">
                <a:latin typeface="Calibri" panose="020F0502020204030204" pitchFamily="34" charset="0"/>
                <a:cs typeface="Calibri" panose="020F0502020204030204" pitchFamily="34" charset="0"/>
              </a:rPr>
              <a:t>80 Dakika (40 </a:t>
            </a:r>
            <a:r>
              <a:rPr lang="tr-TR" sz="3200" dirty="0" err="1">
                <a:latin typeface="Calibri" panose="020F0502020204030204" pitchFamily="34" charset="0"/>
                <a:cs typeface="Calibri" panose="020F0502020204030204" pitchFamily="34" charset="0"/>
              </a:rPr>
              <a:t>dk</a:t>
            </a:r>
            <a:r>
              <a:rPr lang="tr-TR" sz="3200" dirty="0">
                <a:latin typeface="Calibri" panose="020F0502020204030204" pitchFamily="34" charset="0"/>
                <a:cs typeface="Calibri" panose="020F0502020204030204" pitchFamily="34" charset="0"/>
              </a:rPr>
              <a:t> + 40 </a:t>
            </a:r>
            <a:r>
              <a:rPr lang="tr-TR" sz="3200" dirty="0" err="1">
                <a:latin typeface="Calibri" panose="020F0502020204030204" pitchFamily="34" charset="0"/>
                <a:cs typeface="Calibri" panose="020F0502020204030204" pitchFamily="34" charset="0"/>
              </a:rPr>
              <a:t>dk</a:t>
            </a:r>
            <a:r>
              <a:rPr lang="tr-TR" sz="3200" dirty="0">
                <a:latin typeface="Calibri" panose="020F0502020204030204" pitchFamily="34" charset="0"/>
                <a:cs typeface="Calibri" panose="020F0502020204030204" pitchFamily="34" charset="0"/>
              </a:rPr>
              <a:t>)</a:t>
            </a:r>
          </a:p>
          <a:p>
            <a:pPr marL="342900" lvl="0" indent="-342900">
              <a:lnSpc>
                <a:spcPct val="120000"/>
              </a:lnSpc>
              <a:spcAft>
                <a:spcPts val="0"/>
              </a:spcAft>
              <a:buSzPts val="1000"/>
              <a:buFont typeface="Symbol" panose="05050102010706020507" pitchFamily="18" charset="2"/>
              <a:buChar char=""/>
              <a:tabLst>
                <a:tab pos="457200" algn="l"/>
              </a:tabLst>
            </a:pPr>
            <a:endParaRPr lang="tr-TR"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5260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a:solidFill>
                  <a:schemeClr val="bg1"/>
                </a:solidFill>
              </a:rPr>
              <a:t>İŞ ETİĞİNİN ÖNEMİ</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4" name="Dikdörtgen 3"/>
          <p:cNvSpPr/>
          <p:nvPr/>
        </p:nvSpPr>
        <p:spPr>
          <a:xfrm>
            <a:off x="548639" y="1413128"/>
            <a:ext cx="11416381" cy="4443781"/>
          </a:xfrm>
          <a:prstGeom prst="rect">
            <a:avLst/>
          </a:prstGeom>
        </p:spPr>
        <p:txBody>
          <a:bodyPr wrap="square">
            <a:spAutoFit/>
          </a:bodyPr>
          <a:lstStyle/>
          <a:p>
            <a:pPr>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İş Etiğine Uyan Firmaların Rekabet Avantajı</a:t>
            </a:r>
            <a:endParaRPr lang="tr-TR"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Etik değerlere önem veren şirketler uzun vadede daha başarılı olur. Çünkü:</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Müşteriler, etik değerlere sahip şirketleri tercih eder.</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Çalışanlar, etik bir iş ortamında daha verimli çalışır.</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400" dirty="0">
                <a:latin typeface="Calibri" panose="020F0502020204030204" pitchFamily="34" charset="0"/>
                <a:ea typeface="Times New Roman" panose="02020603050405020304" pitchFamily="18" charset="0"/>
                <a:cs typeface="Calibri" panose="020F0502020204030204" pitchFamily="34" charset="0"/>
              </a:rPr>
              <a:t>Yasal riskler azalır.</a:t>
            </a:r>
            <a:endParaRPr lang="tr-TR" sz="2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tr-TR" sz="2400" b="1" dirty="0" smtClean="0">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tr-TR" sz="2400" b="1" dirty="0" smtClean="0">
                <a:latin typeface="Calibri" panose="020F0502020204030204" pitchFamily="34" charset="0"/>
                <a:ea typeface="Times New Roman" panose="02020603050405020304" pitchFamily="18" charset="0"/>
                <a:cs typeface="Calibri" panose="020F0502020204030204" pitchFamily="34" charset="0"/>
              </a:rPr>
              <a:t>Örnek</a:t>
            </a:r>
            <a:r>
              <a:rPr lang="tr-TR" sz="2400" b="1" dirty="0">
                <a:latin typeface="Calibri" panose="020F0502020204030204" pitchFamily="34" charset="0"/>
                <a:ea typeface="Times New Roman" panose="02020603050405020304" pitchFamily="18" charset="0"/>
                <a:cs typeface="Calibri" panose="020F0502020204030204" pitchFamily="34" charset="0"/>
              </a:rPr>
              <a:t>:</a:t>
            </a:r>
            <a:endParaRPr lang="tr-TR" sz="24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buSzPts val="1000"/>
              <a:tabLst>
                <a:tab pos="457200" algn="l"/>
              </a:tabLst>
            </a:pPr>
            <a:r>
              <a:rPr lang="tr-TR" sz="2400" b="1" dirty="0" smtClean="0">
                <a:latin typeface="Calibri" panose="020F0502020204030204" pitchFamily="34" charset="0"/>
                <a:ea typeface="Times New Roman" panose="02020603050405020304" pitchFamily="18" charset="0"/>
                <a:cs typeface="Calibri" panose="020F0502020204030204" pitchFamily="34" charset="0"/>
              </a:rPr>
              <a:t>Bankacılık</a:t>
            </a:r>
            <a:r>
              <a:rPr lang="tr-TR" sz="2400" b="1" dirty="0">
                <a:latin typeface="Calibri" panose="020F0502020204030204" pitchFamily="34" charset="0"/>
                <a:ea typeface="Times New Roman" panose="02020603050405020304" pitchFamily="18" charset="0"/>
                <a:cs typeface="Calibri" panose="020F0502020204030204" pitchFamily="34" charset="0"/>
              </a:rPr>
              <a:t>:</a:t>
            </a:r>
            <a:r>
              <a:rPr lang="tr-TR" sz="2400" dirty="0">
                <a:latin typeface="Calibri" panose="020F0502020204030204" pitchFamily="34" charset="0"/>
                <a:ea typeface="Times New Roman" panose="02020603050405020304" pitchFamily="18" charset="0"/>
                <a:cs typeface="Calibri" panose="020F0502020204030204" pitchFamily="34" charset="0"/>
              </a:rPr>
              <a:t> Etik kurallara uyan bankalar, kriz dönemlerinde daha az müşteri kaybeder.</a:t>
            </a:r>
            <a:endParaRPr lang="tr-TR" sz="2400" dirty="0">
              <a:latin typeface="Calibri" panose="020F0502020204030204" pitchFamily="34" charset="0"/>
              <a:ea typeface="Calibri" panose="020F0502020204030204" pitchFamily="34" charset="0"/>
              <a:cs typeface="Calibri" panose="020F0502020204030204" pitchFamily="34" charset="0"/>
            </a:endParaRPr>
          </a:p>
          <a:p>
            <a:r>
              <a:rPr lang="tr-TR" sz="2400" b="1" dirty="0" smtClean="0">
                <a:latin typeface="Calibri" panose="020F0502020204030204" pitchFamily="34" charset="0"/>
                <a:ea typeface="Times New Roman" panose="02020603050405020304" pitchFamily="18" charset="0"/>
                <a:cs typeface="Calibri" panose="020F0502020204030204" pitchFamily="34" charset="0"/>
              </a:rPr>
              <a:t>Çocuk </a:t>
            </a:r>
            <a:r>
              <a:rPr lang="tr-TR" sz="2400" b="1" dirty="0">
                <a:latin typeface="Calibri" panose="020F0502020204030204" pitchFamily="34" charset="0"/>
                <a:ea typeface="Times New Roman" panose="02020603050405020304" pitchFamily="18" charset="0"/>
                <a:cs typeface="Calibri" panose="020F0502020204030204" pitchFamily="34" charset="0"/>
              </a:rPr>
              <a:t>Gelişimi:</a:t>
            </a:r>
            <a:r>
              <a:rPr lang="tr-TR" sz="2400" dirty="0">
                <a:latin typeface="Calibri" panose="020F0502020204030204" pitchFamily="34" charset="0"/>
                <a:ea typeface="Times New Roman" panose="02020603050405020304" pitchFamily="18" charset="0"/>
                <a:cs typeface="Calibri" panose="020F0502020204030204" pitchFamily="34" charset="0"/>
              </a:rPr>
              <a:t> Etik değerleri benimseyen kreşler, ebeveynlerin güvenini kazanır.</a:t>
            </a: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5831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rPr>
              <a:t>TARTIŞMA – Aktivite_1 : Etik mi? Etik değil mi? </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5" name="Dikdörtgen 4"/>
          <p:cNvSpPr/>
          <p:nvPr/>
        </p:nvSpPr>
        <p:spPr>
          <a:xfrm>
            <a:off x="548640" y="1158337"/>
            <a:ext cx="10681855" cy="3139321"/>
          </a:xfrm>
          <a:prstGeom prst="rect">
            <a:avLst/>
          </a:prstGeom>
        </p:spPr>
        <p:txBody>
          <a:bodyPr wrap="square">
            <a:spAutoFit/>
          </a:bodyPr>
          <a:lstStyle/>
          <a:p>
            <a:pPr algn="just"/>
            <a:r>
              <a:rPr lang="tr-TR" b="1" dirty="0" smtClean="0">
                <a:latin typeface="Calibri" panose="020F0502020204030204" pitchFamily="34" charset="0"/>
                <a:cs typeface="Calibri" panose="020F0502020204030204" pitchFamily="34" charset="0"/>
              </a:rPr>
              <a:t>Sigorta </a:t>
            </a:r>
            <a:r>
              <a:rPr lang="tr-TR" b="1" dirty="0">
                <a:latin typeface="Calibri" panose="020F0502020204030204" pitchFamily="34" charset="0"/>
                <a:cs typeface="Calibri" panose="020F0502020204030204" pitchFamily="34" charset="0"/>
              </a:rPr>
              <a:t>Şirketinin Gizli Bilgileri ve Anaokulunun </a:t>
            </a:r>
            <a:r>
              <a:rPr lang="tr-TR" b="1" dirty="0" smtClean="0">
                <a:latin typeface="Calibri" panose="020F0502020204030204" pitchFamily="34" charset="0"/>
                <a:cs typeface="Calibri" panose="020F0502020204030204" pitchFamily="34" charset="0"/>
              </a:rPr>
              <a:t>Sponsorluğu</a:t>
            </a:r>
            <a:endParaRPr lang="tr-TR" b="1" dirty="0">
              <a:latin typeface="Calibri" panose="020F0502020204030204" pitchFamily="34" charset="0"/>
              <a:cs typeface="Calibri" panose="020F0502020204030204" pitchFamily="34" charset="0"/>
            </a:endParaRPr>
          </a:p>
          <a:p>
            <a:pPr algn="just"/>
            <a:endParaRPr lang="tr-TR" dirty="0" smtClean="0">
              <a:latin typeface="Calibri" panose="020F0502020204030204" pitchFamily="34" charset="0"/>
              <a:cs typeface="Calibri" panose="020F0502020204030204" pitchFamily="34" charset="0"/>
            </a:endParaRPr>
          </a:p>
          <a:p>
            <a:pPr algn="just"/>
            <a:r>
              <a:rPr lang="tr-TR" dirty="0" smtClean="0">
                <a:latin typeface="Calibri" panose="020F0502020204030204" pitchFamily="34" charset="0"/>
                <a:cs typeface="Calibri" panose="020F0502020204030204" pitchFamily="34" charset="0"/>
              </a:rPr>
              <a:t>Bir </a:t>
            </a:r>
            <a:r>
              <a:rPr lang="tr-TR" dirty="0">
                <a:latin typeface="Calibri" panose="020F0502020204030204" pitchFamily="34" charset="0"/>
                <a:cs typeface="Calibri" panose="020F0502020204030204" pitchFamily="34" charset="0"/>
              </a:rPr>
              <a:t>sigorta şirketi, müşteri kitlesini genişletmek ve sosyal sorumluluk projeleriyle toplumda daha iyi bir imaj yaratmak amacıyla, bir anaokuluna maddi destek sağlamaya karar verir.</a:t>
            </a:r>
          </a:p>
          <a:p>
            <a:pPr algn="just"/>
            <a:r>
              <a:rPr lang="tr-TR" dirty="0">
                <a:latin typeface="Calibri" panose="020F0502020204030204" pitchFamily="34" charset="0"/>
                <a:cs typeface="Calibri" panose="020F0502020204030204" pitchFamily="34" charset="0"/>
              </a:rPr>
              <a:t>Şirket, belirli bir bütçe ayırarak anaokuluna </a:t>
            </a:r>
            <a:r>
              <a:rPr lang="tr-TR" b="1" dirty="0">
                <a:latin typeface="Calibri" panose="020F0502020204030204" pitchFamily="34" charset="0"/>
                <a:cs typeface="Calibri" panose="020F0502020204030204" pitchFamily="34" charset="0"/>
              </a:rPr>
              <a:t>oyuncaklar, eğitim materyalleri ve özel indirimli sağlık sigortaları</a:t>
            </a:r>
            <a:r>
              <a:rPr lang="tr-TR" dirty="0">
                <a:latin typeface="Calibri" panose="020F0502020204030204" pitchFamily="34" charset="0"/>
                <a:cs typeface="Calibri" panose="020F0502020204030204" pitchFamily="34" charset="0"/>
              </a:rPr>
              <a:t> sunar. Anaokulu yönetimi, bu yardımları kabul eder ve şirketle bir anlaşma yapar.</a:t>
            </a:r>
          </a:p>
          <a:p>
            <a:pPr algn="just"/>
            <a:r>
              <a:rPr lang="tr-TR" dirty="0">
                <a:latin typeface="Calibri" panose="020F0502020204030204" pitchFamily="34" charset="0"/>
                <a:cs typeface="Calibri" panose="020F0502020204030204" pitchFamily="34" charset="0"/>
              </a:rPr>
              <a:t>Ancak, şirketin pazarlama departmanı </a:t>
            </a:r>
            <a:r>
              <a:rPr lang="tr-TR" b="1" dirty="0">
                <a:latin typeface="Calibri" panose="020F0502020204030204" pitchFamily="34" charset="0"/>
                <a:cs typeface="Calibri" panose="020F0502020204030204" pitchFamily="34" charset="0"/>
              </a:rPr>
              <a:t>anaokulundaki velilerin iletişim bilgilerine erişmek ister.</a:t>
            </a:r>
            <a:r>
              <a:rPr lang="tr-TR" dirty="0">
                <a:latin typeface="Calibri" panose="020F0502020204030204" pitchFamily="34" charset="0"/>
                <a:cs typeface="Calibri" panose="020F0502020204030204" pitchFamily="34" charset="0"/>
              </a:rPr>
              <a:t> Yönetimle yapılan özel bir anlaşma çerçevesinde, anaokulu velilerin bilgilerini sigorta şirketiyle paylaşmayı kabul eder. Şirket, bu bilgileri kullanarak velilere </a:t>
            </a:r>
            <a:r>
              <a:rPr lang="tr-TR" b="1" dirty="0">
                <a:latin typeface="Calibri" panose="020F0502020204030204" pitchFamily="34" charset="0"/>
                <a:cs typeface="Calibri" panose="020F0502020204030204" pitchFamily="34" charset="0"/>
              </a:rPr>
              <a:t>çocukları için özel sigorta teklifleri</a:t>
            </a:r>
            <a:r>
              <a:rPr lang="tr-TR" dirty="0">
                <a:latin typeface="Calibri" panose="020F0502020204030204" pitchFamily="34" charset="0"/>
                <a:cs typeface="Calibri" panose="020F0502020204030204" pitchFamily="34" charset="0"/>
              </a:rPr>
              <a:t> sunar.</a:t>
            </a:r>
          </a:p>
          <a:p>
            <a:pPr algn="just"/>
            <a:r>
              <a:rPr lang="tr-TR" dirty="0">
                <a:latin typeface="Calibri" panose="020F0502020204030204" pitchFamily="34" charset="0"/>
                <a:cs typeface="Calibri" panose="020F0502020204030204" pitchFamily="34" charset="0"/>
              </a:rPr>
              <a:t>Bu durumdan haberdar olan bir öğretmen, velilerin kişisel bilgilerinin </a:t>
            </a:r>
            <a:r>
              <a:rPr lang="tr-TR" b="1" dirty="0">
                <a:latin typeface="Calibri" panose="020F0502020204030204" pitchFamily="34" charset="0"/>
                <a:cs typeface="Calibri" panose="020F0502020204030204" pitchFamily="34" charset="0"/>
              </a:rPr>
              <a:t>izinsiz paylaşıldığını öğrenir</a:t>
            </a:r>
            <a:r>
              <a:rPr lang="tr-TR" dirty="0">
                <a:latin typeface="Calibri" panose="020F0502020204030204" pitchFamily="34" charset="0"/>
                <a:cs typeface="Calibri" panose="020F0502020204030204" pitchFamily="34" charset="0"/>
              </a:rPr>
              <a:t> ve durumu etik olup olmadığı konusunda sorgulamaya başlar.</a:t>
            </a:r>
          </a:p>
        </p:txBody>
      </p:sp>
      <p:sp>
        <p:nvSpPr>
          <p:cNvPr id="6" name="Dikdörtgen 5"/>
          <p:cNvSpPr/>
          <p:nvPr/>
        </p:nvSpPr>
        <p:spPr>
          <a:xfrm>
            <a:off x="548640" y="4627478"/>
            <a:ext cx="10681855" cy="1477328"/>
          </a:xfrm>
          <a:prstGeom prst="rect">
            <a:avLst/>
          </a:prstGeom>
        </p:spPr>
        <p:txBody>
          <a:bodyPr wrap="square">
            <a:spAutoFit/>
          </a:bodyPr>
          <a:lstStyle/>
          <a:p>
            <a:r>
              <a:rPr lang="tr-TR" b="1" dirty="0" smtClean="0">
                <a:solidFill>
                  <a:srgbClr val="00B050"/>
                </a:solidFill>
                <a:latin typeface="Calibri" panose="020F0502020204030204" pitchFamily="34" charset="0"/>
                <a:cs typeface="Calibri" panose="020F0502020204030204" pitchFamily="34" charset="0"/>
              </a:rPr>
              <a:t>✅</a:t>
            </a:r>
            <a:r>
              <a:rPr lang="tr-TR" dirty="0" smtClean="0">
                <a:latin typeface="Calibri" panose="020F0502020204030204" pitchFamily="34" charset="0"/>
                <a:cs typeface="Calibri" panose="020F0502020204030204" pitchFamily="34" charset="0"/>
              </a:rPr>
              <a:t> </a:t>
            </a:r>
            <a:r>
              <a:rPr lang="tr-TR" b="1" dirty="0">
                <a:latin typeface="Calibri" panose="020F0502020204030204" pitchFamily="34" charset="0"/>
                <a:cs typeface="Calibri" panose="020F0502020204030204" pitchFamily="34" charset="0"/>
              </a:rPr>
              <a:t>Sigorta şirketinin anaokuluna sponsor olması etik midir?</a:t>
            </a:r>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r>
              <a:rPr lang="tr-TR" b="1" dirty="0">
                <a:solidFill>
                  <a:srgbClr val="00B050"/>
                </a:solidFill>
                <a:latin typeface="Calibri" panose="020F0502020204030204" pitchFamily="34" charset="0"/>
                <a:cs typeface="Calibri" panose="020F0502020204030204" pitchFamily="34" charset="0"/>
              </a:rPr>
              <a:t>✅</a:t>
            </a:r>
            <a:r>
              <a:rPr lang="tr-TR" dirty="0">
                <a:latin typeface="Calibri" panose="020F0502020204030204" pitchFamily="34" charset="0"/>
                <a:cs typeface="Calibri" panose="020F0502020204030204" pitchFamily="34" charset="0"/>
              </a:rPr>
              <a:t> </a:t>
            </a:r>
            <a:r>
              <a:rPr lang="tr-TR" b="1" dirty="0">
                <a:latin typeface="Calibri" panose="020F0502020204030204" pitchFamily="34" charset="0"/>
                <a:cs typeface="Calibri" panose="020F0502020204030204" pitchFamily="34" charset="0"/>
              </a:rPr>
              <a:t>Anaokulunun velilerin bilgilerini paylaşması etik midir?</a:t>
            </a:r>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r>
              <a:rPr lang="tr-TR" b="1" dirty="0">
                <a:solidFill>
                  <a:srgbClr val="00B050"/>
                </a:solidFill>
                <a:latin typeface="Calibri" panose="020F0502020204030204" pitchFamily="34" charset="0"/>
                <a:cs typeface="Calibri" panose="020F0502020204030204" pitchFamily="34" charset="0"/>
              </a:rPr>
              <a:t>✅</a:t>
            </a:r>
            <a:r>
              <a:rPr lang="tr-TR" dirty="0">
                <a:latin typeface="Calibri" panose="020F0502020204030204" pitchFamily="34" charset="0"/>
                <a:cs typeface="Calibri" panose="020F0502020204030204" pitchFamily="34" charset="0"/>
              </a:rPr>
              <a:t> </a:t>
            </a:r>
            <a:r>
              <a:rPr lang="tr-TR" b="1" dirty="0">
                <a:latin typeface="Calibri" panose="020F0502020204030204" pitchFamily="34" charset="0"/>
                <a:cs typeface="Calibri" panose="020F0502020204030204" pitchFamily="34" charset="0"/>
              </a:rPr>
              <a:t>Velilerin izni olmadan iletişim bilgilerinin pazarlama amaçlı kullanılması yasal mı, etik mi?</a:t>
            </a:r>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r>
              <a:rPr lang="tr-TR" b="1" dirty="0">
                <a:solidFill>
                  <a:srgbClr val="00B050"/>
                </a:solidFill>
                <a:latin typeface="Calibri" panose="020F0502020204030204" pitchFamily="34" charset="0"/>
                <a:cs typeface="Calibri" panose="020F0502020204030204" pitchFamily="34" charset="0"/>
              </a:rPr>
              <a:t>✅</a:t>
            </a:r>
            <a:r>
              <a:rPr lang="tr-TR" dirty="0">
                <a:latin typeface="Calibri" panose="020F0502020204030204" pitchFamily="34" charset="0"/>
                <a:cs typeface="Calibri" panose="020F0502020204030204" pitchFamily="34" charset="0"/>
              </a:rPr>
              <a:t> </a:t>
            </a:r>
            <a:r>
              <a:rPr lang="tr-TR" b="1" dirty="0">
                <a:latin typeface="Calibri" panose="020F0502020204030204" pitchFamily="34" charset="0"/>
                <a:cs typeface="Calibri" panose="020F0502020204030204" pitchFamily="34" charset="0"/>
              </a:rPr>
              <a:t>Öğretmenin durumu fark edip bildirmesi etik midir? Yoksa işine karışmadığı sürece sessiz mi kalmalıdır?</a:t>
            </a:r>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r>
              <a:rPr lang="tr-TR" b="1" dirty="0">
                <a:solidFill>
                  <a:srgbClr val="00B050"/>
                </a:solidFill>
                <a:latin typeface="Calibri" panose="020F0502020204030204" pitchFamily="34" charset="0"/>
                <a:cs typeface="Calibri" panose="020F0502020204030204" pitchFamily="34" charset="0"/>
              </a:rPr>
              <a:t>✅</a:t>
            </a:r>
            <a:r>
              <a:rPr lang="tr-TR" dirty="0">
                <a:latin typeface="Calibri" panose="020F0502020204030204" pitchFamily="34" charset="0"/>
                <a:cs typeface="Calibri" panose="020F0502020204030204" pitchFamily="34" charset="0"/>
              </a:rPr>
              <a:t> </a:t>
            </a:r>
            <a:r>
              <a:rPr lang="tr-TR" b="1" dirty="0">
                <a:latin typeface="Calibri" panose="020F0502020204030204" pitchFamily="34" charset="0"/>
                <a:cs typeface="Calibri" panose="020F0502020204030204" pitchFamily="34" charset="0"/>
              </a:rPr>
              <a:t>Şirketin gerçekten velilere faydalı olabilecek sigorta teklifleri sunması etik bir gerekçe olabilir mi?</a:t>
            </a:r>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3748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panose="020F0502020204030204" pitchFamily="34" charset="0"/>
                <a:cs typeface="Calibri" panose="020F0502020204030204" pitchFamily="34" charset="0"/>
              </a:rPr>
              <a:t>TARTIŞMA – Aktivite_1 : Etik mi? Etik değil mi? </a:t>
            </a:r>
            <a:endParaRPr lang="en-US" sz="2000" dirty="0">
              <a:solidFill>
                <a:schemeClr val="bg1"/>
              </a:solidFill>
              <a:latin typeface="Calibri" panose="020F0502020204030204" pitchFamily="34" charset="0"/>
              <a:cs typeface="Calibri" panose="020F0502020204030204" pitchFamily="34" charset="0"/>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4" name="Dikdörtgen 3"/>
          <p:cNvSpPr/>
          <p:nvPr/>
        </p:nvSpPr>
        <p:spPr>
          <a:xfrm>
            <a:off x="548641" y="1707032"/>
            <a:ext cx="11114116" cy="3416320"/>
          </a:xfrm>
          <a:prstGeom prst="rect">
            <a:avLst/>
          </a:prstGeom>
        </p:spPr>
        <p:txBody>
          <a:bodyPr wrap="square">
            <a:spAutoFit/>
          </a:bodyPr>
          <a:lstStyle/>
          <a:p>
            <a:r>
              <a:rPr lang="tr-TR" sz="2400" b="1" dirty="0">
                <a:latin typeface="Calibri" panose="020F0502020204030204" pitchFamily="34" charset="0"/>
                <a:cs typeface="Calibri" panose="020F0502020204030204" pitchFamily="34" charset="0"/>
              </a:rPr>
              <a:t>Etik olanlar:</a:t>
            </a:r>
            <a:r>
              <a:rPr lang="tr-TR" sz="2400" dirty="0">
                <a:latin typeface="Calibri" panose="020F0502020204030204" pitchFamily="34" charset="0"/>
                <a:cs typeface="Calibri" panose="020F0502020204030204" pitchFamily="34" charset="0"/>
              </a:rPr>
              <a:t/>
            </a:r>
            <a:br>
              <a:rPr lang="tr-TR" sz="2400" dirty="0">
                <a:latin typeface="Calibri" panose="020F0502020204030204" pitchFamily="34" charset="0"/>
                <a:cs typeface="Calibri" panose="020F0502020204030204" pitchFamily="34" charset="0"/>
              </a:rPr>
            </a:br>
            <a:r>
              <a:rPr lang="tr-TR" sz="2400" dirty="0">
                <a:solidFill>
                  <a:srgbClr val="00B050"/>
                </a:solidFill>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 Sigorta şirketinin sosyal sorumluluk çerçevesinde anaokuluna maddi destek sağlaması</a:t>
            </a:r>
            <a:br>
              <a:rPr lang="tr-TR" sz="2400" dirty="0">
                <a:latin typeface="Calibri" panose="020F0502020204030204" pitchFamily="34" charset="0"/>
                <a:cs typeface="Calibri" panose="020F0502020204030204" pitchFamily="34" charset="0"/>
              </a:rPr>
            </a:br>
            <a:r>
              <a:rPr lang="tr-TR" sz="2400" dirty="0">
                <a:solidFill>
                  <a:srgbClr val="00B050"/>
                </a:solidFill>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 Anaokulunun çocuklara daha iyi imkânlar sunmak için sponsorluk kabul etmesi</a:t>
            </a:r>
            <a:br>
              <a:rPr lang="tr-TR" sz="2400" dirty="0">
                <a:latin typeface="Calibri" panose="020F0502020204030204" pitchFamily="34" charset="0"/>
                <a:cs typeface="Calibri" panose="020F0502020204030204" pitchFamily="34" charset="0"/>
              </a:rPr>
            </a:br>
            <a:r>
              <a:rPr lang="tr-TR" sz="2400" dirty="0">
                <a:solidFill>
                  <a:srgbClr val="00B050"/>
                </a:solidFill>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 Öğretmenin etik bir kaygı duyup konuyu gündeme getirmesi</a:t>
            </a:r>
          </a:p>
          <a:p>
            <a:endParaRPr lang="tr-TR" sz="2400" b="1" dirty="0" smtClean="0">
              <a:latin typeface="Calibri" panose="020F0502020204030204" pitchFamily="34" charset="0"/>
              <a:cs typeface="Calibri" panose="020F0502020204030204" pitchFamily="34" charset="0"/>
            </a:endParaRPr>
          </a:p>
          <a:p>
            <a:r>
              <a:rPr lang="tr-TR" sz="2400" b="1" dirty="0" smtClean="0">
                <a:latin typeface="Calibri" panose="020F0502020204030204" pitchFamily="34" charset="0"/>
                <a:cs typeface="Calibri" panose="020F0502020204030204" pitchFamily="34" charset="0"/>
              </a:rPr>
              <a:t>Etik </a:t>
            </a:r>
            <a:r>
              <a:rPr lang="tr-TR" sz="2400" b="1" dirty="0">
                <a:latin typeface="Calibri" panose="020F0502020204030204" pitchFamily="34" charset="0"/>
                <a:cs typeface="Calibri" panose="020F0502020204030204" pitchFamily="34" charset="0"/>
              </a:rPr>
              <a:t>olmayanlar:</a:t>
            </a:r>
            <a:r>
              <a:rPr lang="tr-TR" sz="2400" dirty="0">
                <a:latin typeface="Calibri" panose="020F0502020204030204" pitchFamily="34" charset="0"/>
                <a:cs typeface="Calibri" panose="020F0502020204030204" pitchFamily="34" charset="0"/>
              </a:rPr>
              <a:t/>
            </a:r>
            <a:br>
              <a:rPr lang="tr-TR" sz="2400" dirty="0">
                <a:latin typeface="Calibri" panose="020F0502020204030204" pitchFamily="34" charset="0"/>
                <a:cs typeface="Calibri" panose="020F0502020204030204" pitchFamily="34" charset="0"/>
              </a:rPr>
            </a:br>
            <a:r>
              <a:rPr lang="tr-TR" sz="2400" dirty="0">
                <a:solidFill>
                  <a:srgbClr val="FF0000"/>
                </a:solidFill>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 Anaokulunun velilerin izni olmadan kişisel bilgilerini sigorta şirketiyle paylaşması</a:t>
            </a:r>
            <a:br>
              <a:rPr lang="tr-TR" sz="2400" dirty="0">
                <a:latin typeface="Calibri" panose="020F0502020204030204" pitchFamily="34" charset="0"/>
                <a:cs typeface="Calibri" panose="020F0502020204030204" pitchFamily="34" charset="0"/>
              </a:rPr>
            </a:br>
            <a:r>
              <a:rPr lang="tr-TR" sz="2400" dirty="0">
                <a:solidFill>
                  <a:srgbClr val="FF0000"/>
                </a:solidFill>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 Sigorta şirketinin velilere danışmadan onlara doğrudan pazarlama yapması</a:t>
            </a:r>
            <a:br>
              <a:rPr lang="tr-TR" sz="2400" dirty="0">
                <a:latin typeface="Calibri" panose="020F0502020204030204" pitchFamily="34" charset="0"/>
                <a:cs typeface="Calibri" panose="020F0502020204030204" pitchFamily="34" charset="0"/>
              </a:rPr>
            </a:br>
            <a:r>
              <a:rPr lang="tr-TR" sz="2400" dirty="0">
                <a:solidFill>
                  <a:srgbClr val="FF0000"/>
                </a:solidFill>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 Velilerin bilgilerini ticari amaçla kullanmak</a:t>
            </a:r>
          </a:p>
        </p:txBody>
      </p:sp>
    </p:spTree>
    <p:extLst>
      <p:ext uri="{BB962C8B-B14F-4D97-AF65-F5344CB8AC3E}">
        <p14:creationId xmlns:p14="http://schemas.microsoft.com/office/powerpoint/2010/main" val="4069980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rPr>
              <a:t>Aktivite_2 </a:t>
            </a:r>
            <a:r>
              <a:rPr lang="tr-TR" sz="2000" b="1" dirty="0">
                <a:solidFill>
                  <a:schemeClr val="bg1"/>
                </a:solidFill>
              </a:rPr>
              <a:t>: Şirketlerin Sosyal Sorumluluk Uygulamaları </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4" name="Dikdörtgen 3"/>
          <p:cNvSpPr/>
          <p:nvPr/>
        </p:nvSpPr>
        <p:spPr>
          <a:xfrm>
            <a:off x="631767" y="1860879"/>
            <a:ext cx="10199717" cy="3371500"/>
          </a:xfrm>
          <a:prstGeom prst="rect">
            <a:avLst/>
          </a:prstGeom>
        </p:spPr>
        <p:txBody>
          <a:bodyPr wrap="square">
            <a:spAutoFit/>
          </a:bodyPr>
          <a:lstStyle/>
          <a:p>
            <a:pPr algn="just">
              <a:lnSpc>
                <a:spcPct val="107000"/>
              </a:lnSpc>
              <a:spcAft>
                <a:spcPts val="800"/>
              </a:spcAft>
            </a:pPr>
            <a:r>
              <a:rPr lang="tr-TR" sz="24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a:t>
            </a:r>
            <a:r>
              <a:rPr lang="tr-TR" sz="2400" dirty="0" smtClean="0">
                <a:latin typeface="Calibri" panose="020F0502020204030204" pitchFamily="34" charset="0"/>
                <a:ea typeface="Times New Roman" panose="02020603050405020304" pitchFamily="18" charset="0"/>
                <a:cs typeface="Calibri" panose="020F0502020204030204" pitchFamily="34" charset="0"/>
              </a:rPr>
              <a:t> </a:t>
            </a:r>
            <a:r>
              <a:rPr lang="tr-TR" sz="2400" b="1" dirty="0">
                <a:latin typeface="Calibri" panose="020F0502020204030204" pitchFamily="34" charset="0"/>
                <a:ea typeface="Times New Roman" panose="02020603050405020304" pitchFamily="18" charset="0"/>
                <a:cs typeface="Calibri" panose="020F0502020204030204" pitchFamily="34" charset="0"/>
              </a:rPr>
              <a:t>Görev:</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dirty="0" smtClean="0">
                <a:latin typeface="Calibri" panose="020F0502020204030204" pitchFamily="34" charset="0"/>
                <a:ea typeface="Times New Roman" panose="02020603050405020304" pitchFamily="18" charset="0"/>
                <a:cs typeface="Calibri" panose="020F0502020204030204" pitchFamily="34" charset="0"/>
              </a:rPr>
              <a:t>Herhangi bir işletmenin gerçekleştirdiği sosyal </a:t>
            </a:r>
            <a:r>
              <a:rPr lang="tr-TR" sz="2400" dirty="0">
                <a:latin typeface="Calibri" panose="020F0502020204030204" pitchFamily="34" charset="0"/>
                <a:ea typeface="Times New Roman" panose="02020603050405020304" pitchFamily="18" charset="0"/>
                <a:cs typeface="Calibri" panose="020F0502020204030204" pitchFamily="34" charset="0"/>
              </a:rPr>
              <a:t>sorumluluk </a:t>
            </a:r>
            <a:r>
              <a:rPr lang="tr-TR" sz="2400" dirty="0" smtClean="0">
                <a:latin typeface="Calibri" panose="020F0502020204030204" pitchFamily="34" charset="0"/>
                <a:ea typeface="Times New Roman" panose="02020603050405020304" pitchFamily="18" charset="0"/>
                <a:cs typeface="Calibri" panose="020F0502020204030204" pitchFamily="34" charset="0"/>
              </a:rPr>
              <a:t>projesini araştıralım. Araştırılan sosyal </a:t>
            </a:r>
            <a:r>
              <a:rPr lang="tr-TR" sz="2400" dirty="0">
                <a:latin typeface="Calibri" panose="020F0502020204030204" pitchFamily="34" charset="0"/>
                <a:ea typeface="Times New Roman" panose="02020603050405020304" pitchFamily="18" charset="0"/>
                <a:cs typeface="Calibri" panose="020F0502020204030204" pitchFamily="34" charset="0"/>
              </a:rPr>
              <a:t>sorumluluk projesini </a:t>
            </a:r>
            <a:r>
              <a:rPr lang="tr-TR" sz="2400" dirty="0" smtClean="0">
                <a:latin typeface="Calibri" panose="020F0502020204030204" pitchFamily="34" charset="0"/>
                <a:ea typeface="Times New Roman" panose="02020603050405020304" pitchFamily="18" charset="0"/>
                <a:cs typeface="Calibri" panose="020F0502020204030204" pitchFamily="34" charset="0"/>
              </a:rPr>
              <a:t>kısaca anlatalım.</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dirty="0" smtClean="0">
                <a:effectLst/>
                <a:latin typeface="Calibri" panose="020F0502020204030204" pitchFamily="34" charset="0"/>
                <a:ea typeface="Calibri" panose="020F0502020204030204" pitchFamily="34" charset="0"/>
                <a:cs typeface="Calibri" panose="020F0502020204030204" pitchFamily="34" charset="0"/>
              </a:rPr>
              <a:t>Projeyi gerçekleştiren kuruluş,</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dirty="0" smtClean="0">
                <a:latin typeface="Calibri" panose="020F0502020204030204" pitchFamily="34" charset="0"/>
                <a:ea typeface="Calibri" panose="020F0502020204030204" pitchFamily="34" charset="0"/>
                <a:cs typeface="Calibri" panose="020F0502020204030204" pitchFamily="34" charset="0"/>
              </a:rPr>
              <a:t>Projenin hedef kitlesi,</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dirty="0" smtClean="0">
                <a:effectLst/>
                <a:latin typeface="Calibri" panose="020F0502020204030204" pitchFamily="34" charset="0"/>
                <a:ea typeface="Calibri" panose="020F0502020204030204" pitchFamily="34" charset="0"/>
                <a:cs typeface="Calibri" panose="020F0502020204030204" pitchFamily="34" charset="0"/>
              </a:rPr>
              <a:t>Projenin amacı,</a:t>
            </a: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dirty="0" smtClean="0">
                <a:latin typeface="Calibri" panose="020F0502020204030204" pitchFamily="34" charset="0"/>
                <a:ea typeface="Calibri" panose="020F0502020204030204" pitchFamily="34" charset="0"/>
                <a:cs typeface="Calibri" panose="020F0502020204030204" pitchFamily="34" charset="0"/>
              </a:rPr>
              <a:t>Projenin kısaca tanıtımı (Bu kapsamda yapılanlar)</a:t>
            </a:r>
            <a:endParaRPr lang="tr-TR"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0463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0" name="Rectangle 169">
            <a:extLst>
              <a:ext uri="{FF2B5EF4-FFF2-40B4-BE49-F238E27FC236}">
                <a16:creationId xmlns:a16="http://schemas.microsoft.com/office/drawing/2014/main" xmlns="" id="{47942995-B07F-4636-9A06-C6A104B26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2" name="Group 171">
            <a:extLst>
              <a:ext uri="{FF2B5EF4-FFF2-40B4-BE49-F238E27FC236}">
                <a16:creationId xmlns:a16="http://schemas.microsoft.com/office/drawing/2014/main" xmlns=""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2984992"/>
            <a:ext cx="731521" cy="673460"/>
            <a:chOff x="3940602" y="308034"/>
            <a:chExt cx="2116791" cy="3428999"/>
          </a:xfrm>
          <a:solidFill>
            <a:srgbClr val="0070C0"/>
          </a:solidFill>
        </p:grpSpPr>
        <p:sp>
          <p:nvSpPr>
            <p:cNvPr id="173" name="Rectangle 172">
              <a:extLst>
                <a:ext uri="{FF2B5EF4-FFF2-40B4-BE49-F238E27FC236}">
                  <a16:creationId xmlns:a16="http://schemas.microsoft.com/office/drawing/2014/main" xmlns=""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17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17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7" name="Rectangle 176">
            <a:extLst>
              <a:ext uri="{FF2B5EF4-FFF2-40B4-BE49-F238E27FC236}">
                <a16:creationId xmlns:a16="http://schemas.microsoft.com/office/drawing/2014/main" xmlns=""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6">
            <a:extLst>
              <a:ext uri="{FF2B5EF4-FFF2-40B4-BE49-F238E27FC236}">
                <a16:creationId xmlns:a16="http://schemas.microsoft.com/office/drawing/2014/main" xmlns="" id="{EF0EEBAF-3BD3-4E13-96AA-6288671CEBF1}"/>
              </a:ext>
            </a:extLst>
          </p:cNvPr>
          <p:cNvSpPr txBox="1"/>
          <p:nvPr/>
        </p:nvSpPr>
        <p:spPr>
          <a:xfrm>
            <a:off x="1186911" y="3828554"/>
            <a:ext cx="4112124" cy="461665"/>
          </a:xfrm>
          <a:prstGeom prst="rect">
            <a:avLst/>
          </a:prstGeom>
          <a:noFill/>
        </p:spPr>
        <p:txBody>
          <a:bodyPr wrap="square" rtlCol="0">
            <a:spAutoFit/>
          </a:bodyPr>
          <a:lstStyle/>
          <a:p>
            <a:pPr algn="ctr"/>
            <a:r>
              <a:rPr lang="tr-TR" altLang="ko-KR" sz="2400" dirty="0" smtClean="0">
                <a:latin typeface="Calibri" panose="020F0502020204030204" pitchFamily="34" charset="0"/>
                <a:cs typeface="Arial" pitchFamily="34" charset="0"/>
              </a:rPr>
              <a:t>Dr. </a:t>
            </a:r>
            <a:r>
              <a:rPr lang="tr-TR" altLang="ko-KR" sz="2400" dirty="0" err="1" smtClean="0">
                <a:latin typeface="Calibri" panose="020F0502020204030204" pitchFamily="34" charset="0"/>
                <a:cs typeface="Arial" pitchFamily="34" charset="0"/>
              </a:rPr>
              <a:t>Öğr</a:t>
            </a:r>
            <a:r>
              <a:rPr lang="tr-TR" altLang="ko-KR" sz="2400" dirty="0" smtClean="0">
                <a:latin typeface="Calibri" panose="020F0502020204030204" pitchFamily="34" charset="0"/>
                <a:cs typeface="Arial" pitchFamily="34" charset="0"/>
              </a:rPr>
              <a:t>. Üyesi Taylan Tutkunca</a:t>
            </a: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5809" y="730504"/>
            <a:ext cx="6016707" cy="135113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904" y="2409934"/>
            <a:ext cx="6005595" cy="339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808384" y="2783113"/>
            <a:ext cx="4869179" cy="1077218"/>
          </a:xfrm>
          <a:prstGeom prst="rect">
            <a:avLst/>
          </a:prstGeom>
          <a:noFill/>
        </p:spPr>
        <p:txBody>
          <a:bodyPr wrap="square" rtlCol="0">
            <a:spAutoFit/>
          </a:bodyPr>
          <a:lstStyle/>
          <a:p>
            <a:pPr algn="ctr"/>
            <a:r>
              <a:rPr lang="tr-TR" sz="3200" b="1" dirty="0" smtClean="0">
                <a:latin typeface="Calibri" panose="020F0502020204030204" pitchFamily="34" charset="0"/>
              </a:rPr>
              <a:t>Teşekkürler</a:t>
            </a:r>
          </a:p>
          <a:p>
            <a:pPr algn="ctr"/>
            <a:r>
              <a:rPr lang="tr-TR" sz="3200" b="1" dirty="0" smtClean="0">
                <a:latin typeface="Calibri" panose="020F0502020204030204" pitchFamily="34" charset="0"/>
              </a:rPr>
              <a:t>Soru - Cevap</a:t>
            </a:r>
            <a:endParaRPr lang="tr-TR" sz="3200" b="1" dirty="0">
              <a:latin typeface="Calibri" panose="020F0502020204030204" pitchFamily="34" charset="0"/>
            </a:endParaRPr>
          </a:p>
        </p:txBody>
      </p:sp>
      <p:sp>
        <p:nvSpPr>
          <p:cNvPr id="15" name="椭圆 141"/>
          <p:cNvSpPr/>
          <p:nvPr/>
        </p:nvSpPr>
        <p:spPr>
          <a:xfrm>
            <a:off x="-2813378" y="-2453986"/>
            <a:ext cx="5328592" cy="5328592"/>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椭圆 137"/>
          <p:cNvSpPr/>
          <p:nvPr/>
        </p:nvSpPr>
        <p:spPr>
          <a:xfrm>
            <a:off x="-1487832" y="3906095"/>
            <a:ext cx="4046996" cy="3982759"/>
          </a:xfrm>
          <a:prstGeom prst="ellipse">
            <a:avLst/>
          </a:prstGeom>
          <a:solidFill>
            <a:srgbClr val="00B05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6" name="Text Placeholder 1">
            <a:extLst>
              <a:ext uri="{FF2B5EF4-FFF2-40B4-BE49-F238E27FC236}">
                <a16:creationId xmlns:a16="http://schemas.microsoft.com/office/drawing/2014/main" xmlns="" id="{D735F7F3-C1B5-4B60-A00A-4EB618DDFB5A}"/>
              </a:ext>
            </a:extLst>
          </p:cNvPr>
          <p:cNvSpPr txBox="1">
            <a:spLocks/>
          </p:cNvSpPr>
          <p:nvPr/>
        </p:nvSpPr>
        <p:spPr>
          <a:xfrm>
            <a:off x="5684905" y="-634"/>
            <a:ext cx="5012766" cy="391886"/>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2024-2025 EĞİTİM DÖNEMİ</a:t>
            </a:r>
            <a:endParaRPr lang="en-US" sz="2000" dirty="0">
              <a:solidFill>
                <a:schemeClr val="bg1"/>
              </a:solidFill>
            </a:endParaRPr>
          </a:p>
        </p:txBody>
      </p:sp>
      <p:sp>
        <p:nvSpPr>
          <p:cNvPr id="17" name="Text Placeholder 1">
            <a:extLst>
              <a:ext uri="{FF2B5EF4-FFF2-40B4-BE49-F238E27FC236}">
                <a16:creationId xmlns:a16="http://schemas.microsoft.com/office/drawing/2014/main" xmlns="" id="{D735F7F3-C1B5-4B60-A00A-4EB618DDFB5A}"/>
              </a:ext>
            </a:extLst>
          </p:cNvPr>
          <p:cNvSpPr txBox="1">
            <a:spLocks/>
          </p:cNvSpPr>
          <p:nvPr/>
        </p:nvSpPr>
        <p:spPr>
          <a:xfrm>
            <a:off x="5684905" y="6408964"/>
            <a:ext cx="5012764" cy="448401"/>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smtClean="0">
                <a:solidFill>
                  <a:schemeClr val="bg1"/>
                </a:solidFill>
              </a:rPr>
              <a:t>MESLEK YÜKSEKOKULU</a:t>
            </a:r>
            <a:endParaRPr lang="en-US" sz="2000" dirty="0">
              <a:solidFill>
                <a:schemeClr val="bg1"/>
              </a:solidFill>
            </a:endParaRPr>
          </a:p>
        </p:txBody>
      </p:sp>
    </p:spTree>
    <p:extLst>
      <p:ext uri="{BB962C8B-B14F-4D97-AF65-F5344CB8AC3E}">
        <p14:creationId xmlns:p14="http://schemas.microsoft.com/office/powerpoint/2010/main" val="3020913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0-#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0-#ppt_w/2"/>
                                          </p:val>
                                        </p:tav>
                                        <p:tav tm="100000">
                                          <p:val>
                                            <p:strVal val="#ppt_x"/>
                                          </p:val>
                                        </p:tav>
                                      </p:tavLst>
                                    </p:anim>
                                    <p:anim calcmode="lin" valueType="num">
                                      <p:cBhvr additive="base">
                                        <p:cTn id="12" dur="1500" fill="hold"/>
                                        <p:tgtEl>
                                          <p:spTgt spid="17"/>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0" presetClass="entr" presetSubtype="0" fill="hold" nodeType="afterEffect">
                                  <p:stCondLst>
                                    <p:cond delay="2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250"/>
                                        <p:tgtEl>
                                          <p:spTgt spid="12"/>
                                        </p:tgtEl>
                                      </p:cBhvr>
                                    </p:animEffect>
                                  </p:childTnLst>
                                </p:cTn>
                              </p:par>
                              <p:par>
                                <p:cTn id="17" presetID="10" presetClass="entr" presetSubtype="0" fill="hold" nodeType="withEffect">
                                  <p:stCondLst>
                                    <p:cond delay="25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250"/>
                                        <p:tgtEl>
                                          <p:spTgt spid="1026"/>
                                        </p:tgtEl>
                                      </p:cBhvr>
                                    </p:animEffect>
                                  </p:childTnLst>
                                </p:cTn>
                              </p:par>
                            </p:childTnLst>
                          </p:cTn>
                        </p:par>
                        <p:par>
                          <p:cTn id="20" fill="hold">
                            <p:stCondLst>
                              <p:cond delay="3250"/>
                            </p:stCondLst>
                            <p:childTnLst>
                              <p:par>
                                <p:cTn id="21" presetID="31" presetClass="entr" presetSubtype="0" fill="hold" grpId="0" nodeType="afterEffect">
                                  <p:stCondLst>
                                    <p:cond delay="25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 calcmode="lin" valueType="num">
                                      <p:cBhvr>
                                        <p:cTn id="25" dur="500" fill="hold"/>
                                        <p:tgtEl>
                                          <p:spTgt spid="15"/>
                                        </p:tgtEl>
                                        <p:attrNameLst>
                                          <p:attrName>style.rotation</p:attrName>
                                        </p:attrNameLst>
                                      </p:cBhvr>
                                      <p:tavLst>
                                        <p:tav tm="0">
                                          <p:val>
                                            <p:fltVal val="90"/>
                                          </p:val>
                                        </p:tav>
                                        <p:tav tm="100000">
                                          <p:val>
                                            <p:fltVal val="0"/>
                                          </p:val>
                                        </p:tav>
                                      </p:tavLst>
                                    </p:anim>
                                    <p:animEffect transition="in" filter="fade">
                                      <p:cBhvr>
                                        <p:cTn id="26" dur="500"/>
                                        <p:tgtEl>
                                          <p:spTgt spid="15"/>
                                        </p:tgtEl>
                                      </p:cBhvr>
                                    </p:animEffect>
                                  </p:childTnLst>
                                </p:cTn>
                              </p:par>
                              <p:par>
                                <p:cTn id="27" presetID="31" presetClass="entr" presetSubtype="0" fill="hold" grpId="0" nodeType="withEffect">
                                  <p:stCondLst>
                                    <p:cond delay="25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 calcmode="lin" valueType="num">
                                      <p:cBhvr>
                                        <p:cTn id="31" dur="500" fill="hold"/>
                                        <p:tgtEl>
                                          <p:spTgt spid="18"/>
                                        </p:tgtEl>
                                        <p:attrNameLst>
                                          <p:attrName>style.rotation</p:attrName>
                                        </p:attrNameLst>
                                      </p:cBhvr>
                                      <p:tavLst>
                                        <p:tav tm="0">
                                          <p:val>
                                            <p:fltVal val="90"/>
                                          </p:val>
                                        </p:tav>
                                        <p:tav tm="100000">
                                          <p:val>
                                            <p:fltVal val="0"/>
                                          </p:val>
                                        </p:tav>
                                      </p:tavLst>
                                    </p:anim>
                                    <p:animEffect transition="in" filter="fade">
                                      <p:cBhvr>
                                        <p:cTn id="32" dur="500"/>
                                        <p:tgtEl>
                                          <p:spTgt spid="18"/>
                                        </p:tgtEl>
                                      </p:cBhvr>
                                    </p:animEffect>
                                  </p:childTnLst>
                                </p:cTn>
                              </p:par>
                            </p:childTnLst>
                          </p:cTn>
                        </p:par>
                        <p:par>
                          <p:cTn id="33" fill="hold">
                            <p:stCondLst>
                              <p:cond delay="4000"/>
                            </p:stCondLst>
                            <p:childTnLst>
                              <p:par>
                                <p:cTn id="34" presetID="2" presetClass="entr" presetSubtype="8" fill="hold" grpId="0" nodeType="afterEffect">
                                  <p:stCondLst>
                                    <p:cond delay="25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000" fill="hold"/>
                                        <p:tgtEl>
                                          <p:spTgt spid="4"/>
                                        </p:tgtEl>
                                        <p:attrNameLst>
                                          <p:attrName>ppt_x</p:attrName>
                                        </p:attrNameLst>
                                      </p:cBhvr>
                                      <p:tavLst>
                                        <p:tav tm="0">
                                          <p:val>
                                            <p:strVal val="0-#ppt_w/2"/>
                                          </p:val>
                                        </p:tav>
                                        <p:tav tm="100000">
                                          <p:val>
                                            <p:strVal val="#ppt_x"/>
                                          </p:val>
                                        </p:tav>
                                      </p:tavLst>
                                    </p:anim>
                                    <p:anim calcmode="lin" valueType="num">
                                      <p:cBhvr additive="base">
                                        <p:cTn id="37" dur="1000" fill="hold"/>
                                        <p:tgtEl>
                                          <p:spTgt spid="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1+#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15" grpId="0" animBg="1"/>
      <p:bldP spid="18"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a:t>
            </a:r>
            <a:r>
              <a:rPr lang="tr-TR" sz="2400" b="1" dirty="0" smtClean="0">
                <a:latin typeface="Calibri" panose="020F0502020204030204" pitchFamily="34" charset="0"/>
              </a:rPr>
              <a:t>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DERS PLANI</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00</a:t>
            </a:r>
            <a:endParaRPr lang="en-US" sz="2000" dirty="0">
              <a:solidFill>
                <a:schemeClr val="bg1"/>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1163203000"/>
              </p:ext>
            </p:extLst>
          </p:nvPr>
        </p:nvGraphicFramePr>
        <p:xfrm>
          <a:off x="412204" y="1304439"/>
          <a:ext cx="11367590" cy="5067399"/>
        </p:xfrm>
        <a:graphic>
          <a:graphicData uri="http://schemas.openxmlformats.org/drawingml/2006/table">
            <a:tbl>
              <a:tblPr firstRow="1" firstCol="1" bandRow="1">
                <a:tableStyleId>{5C22544A-7EE6-4342-B048-85BDC9FD1C3A}</a:tableStyleId>
              </a:tblPr>
              <a:tblGrid>
                <a:gridCol w="1149531">
                  <a:extLst>
                    <a:ext uri="{9D8B030D-6E8A-4147-A177-3AD203B41FA5}">
                      <a16:colId xmlns:a16="http://schemas.microsoft.com/office/drawing/2014/main" xmlns="" val="3874567731"/>
                    </a:ext>
                  </a:extLst>
                </a:gridCol>
                <a:gridCol w="4664894">
                  <a:extLst>
                    <a:ext uri="{9D8B030D-6E8A-4147-A177-3AD203B41FA5}">
                      <a16:colId xmlns:a16="http://schemas.microsoft.com/office/drawing/2014/main" xmlns="" val="3697661653"/>
                    </a:ext>
                  </a:extLst>
                </a:gridCol>
                <a:gridCol w="5553165">
                  <a:extLst>
                    <a:ext uri="{9D8B030D-6E8A-4147-A177-3AD203B41FA5}">
                      <a16:colId xmlns:a16="http://schemas.microsoft.com/office/drawing/2014/main" xmlns="" val="4087260799"/>
                    </a:ext>
                  </a:extLst>
                </a:gridCol>
              </a:tblGrid>
              <a:tr h="285732">
                <a:tc>
                  <a:txBody>
                    <a:bodyPr/>
                    <a:lstStyle/>
                    <a:p>
                      <a:pPr algn="ctr">
                        <a:lnSpc>
                          <a:spcPct val="120000"/>
                        </a:lnSpc>
                        <a:spcAft>
                          <a:spcPts val="0"/>
                        </a:spcAft>
                      </a:pPr>
                      <a:r>
                        <a:rPr lang="tr-TR" sz="2000" b="1" dirty="0" smtClean="0">
                          <a:effectLst/>
                          <a:latin typeface="Calibri" panose="020F0502020204030204" pitchFamily="34" charset="0"/>
                          <a:cs typeface="Calibri" panose="020F0502020204030204" pitchFamily="34" charset="0"/>
                        </a:rPr>
                        <a:t>HAFTA</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20000"/>
                        </a:lnSpc>
                        <a:spcAft>
                          <a:spcPts val="0"/>
                        </a:spcAft>
                      </a:pPr>
                      <a:r>
                        <a:rPr lang="tr-TR" sz="2000" b="1" dirty="0" smtClean="0">
                          <a:effectLst/>
                          <a:latin typeface="Calibri" panose="020F0502020204030204" pitchFamily="34" charset="0"/>
                          <a:cs typeface="Calibri" panose="020F0502020204030204" pitchFamily="34" charset="0"/>
                        </a:rPr>
                        <a:t>KONU</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20000"/>
                        </a:lnSpc>
                        <a:spcAft>
                          <a:spcPts val="0"/>
                        </a:spcAft>
                      </a:pPr>
                      <a:r>
                        <a:rPr lang="tr-TR" sz="2000" b="1" dirty="0" smtClean="0">
                          <a:effectLst/>
                          <a:latin typeface="Calibri" panose="020F0502020204030204" pitchFamily="34" charset="0"/>
                          <a:cs typeface="Calibri" panose="020F0502020204030204" pitchFamily="34" charset="0"/>
                        </a:rPr>
                        <a:t>İÇERİK</a:t>
                      </a:r>
                      <a:endParaRPr lang="tr-TR"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4218116448"/>
                  </a:ext>
                </a:extLst>
              </a:tr>
              <a:tr h="591853">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1. Hafta</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Giriş ve Temel Kavramlar</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Sosyal sorumluluk ve iş etiği nedir? Temel kavramlar ve tarihsel gelişim.</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131685406"/>
                  </a:ext>
                </a:extLst>
              </a:tr>
              <a:tr h="591853">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2. Hafta</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Etik Teorileri ve İş Hayatına Uygulamaları</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Deontoloji, faydacılık, erdem etiği gibi teoriler.</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37167811"/>
                  </a:ext>
                </a:extLst>
              </a:tr>
              <a:tr h="591853">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3. Hafta</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İşletmelerde Etik ve Sosyal Sorumluluk</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İş dünyasında etik karar alma süreçleri ve sosyal sorumluluk projeleri.</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1195623790"/>
                  </a:ext>
                </a:extLst>
              </a:tr>
              <a:tr h="591853">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4. Hafta</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Etik Dışı Uygulamalar ve Sonuçları</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Rüşvet, yolsuzluk, haksız rekabet, </a:t>
                      </a:r>
                      <a:r>
                        <a:rPr lang="tr-TR" sz="2000" dirty="0" err="1">
                          <a:effectLst/>
                          <a:latin typeface="Calibri" panose="020F0502020204030204" pitchFamily="34" charset="0"/>
                          <a:cs typeface="Calibri" panose="020F0502020204030204" pitchFamily="34" charset="0"/>
                        </a:rPr>
                        <a:t>mobbing</a:t>
                      </a:r>
                      <a:r>
                        <a:rPr lang="tr-TR" sz="2000" dirty="0">
                          <a:effectLst/>
                          <a:latin typeface="Calibri" panose="020F0502020204030204" pitchFamily="34" charset="0"/>
                          <a:cs typeface="Calibri" panose="020F0502020204030204" pitchFamily="34" charset="0"/>
                        </a:rPr>
                        <a:t> gibi konular.</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3609444375"/>
                  </a:ext>
                </a:extLst>
              </a:tr>
              <a:tr h="591853">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5. Hafta</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Kurumsal Sosyal Sorumluluk (KSS) Kavramı</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20000"/>
                        </a:lnSpc>
                        <a:spcAft>
                          <a:spcPts val="0"/>
                        </a:spcAft>
                      </a:pPr>
                      <a:r>
                        <a:rPr lang="tr-TR" sz="2000" dirty="0" err="1">
                          <a:effectLst/>
                          <a:latin typeface="Calibri" panose="020F0502020204030204" pitchFamily="34" charset="0"/>
                          <a:cs typeface="Calibri" panose="020F0502020204030204" pitchFamily="34" charset="0"/>
                        </a:rPr>
                        <a:t>KSS'nin</a:t>
                      </a:r>
                      <a:r>
                        <a:rPr lang="tr-TR" sz="2000" dirty="0">
                          <a:effectLst/>
                          <a:latin typeface="Calibri" panose="020F0502020204030204" pitchFamily="34" charset="0"/>
                          <a:cs typeface="Calibri" panose="020F0502020204030204" pitchFamily="34" charset="0"/>
                        </a:rPr>
                        <a:t> tanımı, önemi ve başarılı uygulama örnekleri.</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2106171690"/>
                  </a:ext>
                </a:extLst>
              </a:tr>
              <a:tr h="591853">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6. Hafta</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Vaka Analizi - Gerçek Hayattan Örnekler</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Gerçek olaylar üzerinden grup tartışmaları.</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1323503802"/>
                  </a:ext>
                </a:extLst>
              </a:tr>
              <a:tr h="591853">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7. Hafta</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Etik Kodlar ve Standartlar</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İş dünyasında etik ilkeler, meslek etiği kuralları.</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2255055299"/>
                  </a:ext>
                </a:extLst>
              </a:tr>
            </a:tbl>
          </a:graphicData>
        </a:graphic>
      </p:graphicFrame>
    </p:spTree>
    <p:extLst>
      <p:ext uri="{BB962C8B-B14F-4D97-AF65-F5344CB8AC3E}">
        <p14:creationId xmlns:p14="http://schemas.microsoft.com/office/powerpoint/2010/main" val="1503438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1000" fill="hold"/>
                                        <p:tgtEl>
                                          <p:spTgt spid="30"/>
                                        </p:tgtEl>
                                        <p:attrNameLst>
                                          <p:attrName>ppt_x</p:attrName>
                                        </p:attrNameLst>
                                      </p:cBhvr>
                                      <p:tavLst>
                                        <p:tav tm="0">
                                          <p:val>
                                            <p:strVal val="0-#ppt_w/2"/>
                                          </p:val>
                                        </p:tav>
                                        <p:tav tm="100000">
                                          <p:val>
                                            <p:strVal val="#ppt_x"/>
                                          </p:val>
                                        </p:tav>
                                      </p:tavLst>
                                    </p:anim>
                                    <p:anim calcmode="lin" valueType="num">
                                      <p:cBhvr additive="base">
                                        <p:cTn id="22"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DERS PLANI</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00</a:t>
            </a:r>
            <a:endParaRPr lang="en-US" sz="2000" dirty="0">
              <a:solidFill>
                <a:schemeClr val="bg1"/>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370710020"/>
              </p:ext>
            </p:extLst>
          </p:nvPr>
        </p:nvGraphicFramePr>
        <p:xfrm>
          <a:off x="548640" y="1280446"/>
          <a:ext cx="11324044" cy="5048648"/>
        </p:xfrm>
        <a:graphic>
          <a:graphicData uri="http://schemas.openxmlformats.org/drawingml/2006/table">
            <a:tbl>
              <a:tblPr firstRow="1" firstCol="1" bandRow="1">
                <a:tableStyleId>{5C22544A-7EE6-4342-B048-85BDC9FD1C3A}</a:tableStyleId>
              </a:tblPr>
              <a:tblGrid>
                <a:gridCol w="1585114">
                  <a:extLst>
                    <a:ext uri="{9D8B030D-6E8A-4147-A177-3AD203B41FA5}">
                      <a16:colId xmlns:a16="http://schemas.microsoft.com/office/drawing/2014/main" xmlns="" val="1744600831"/>
                    </a:ext>
                  </a:extLst>
                </a:gridCol>
                <a:gridCol w="4702475">
                  <a:extLst>
                    <a:ext uri="{9D8B030D-6E8A-4147-A177-3AD203B41FA5}">
                      <a16:colId xmlns:a16="http://schemas.microsoft.com/office/drawing/2014/main" xmlns="" val="1728112074"/>
                    </a:ext>
                  </a:extLst>
                </a:gridCol>
                <a:gridCol w="5036455">
                  <a:extLst>
                    <a:ext uri="{9D8B030D-6E8A-4147-A177-3AD203B41FA5}">
                      <a16:colId xmlns:a16="http://schemas.microsoft.com/office/drawing/2014/main" xmlns="" val="1799686919"/>
                    </a:ext>
                  </a:extLst>
                </a:gridCol>
              </a:tblGrid>
              <a:tr h="316861">
                <a:tc>
                  <a:txBody>
                    <a:bodyPr/>
                    <a:lstStyle/>
                    <a:p>
                      <a:pPr algn="ctr">
                        <a:lnSpc>
                          <a:spcPct val="120000"/>
                        </a:lnSpc>
                        <a:spcAft>
                          <a:spcPts val="0"/>
                        </a:spcAft>
                      </a:pPr>
                      <a:r>
                        <a:rPr lang="tr-TR" sz="2000" dirty="0" smtClean="0">
                          <a:effectLst/>
                          <a:latin typeface="Calibri" panose="020F0502020204030204" pitchFamily="34" charset="0"/>
                          <a:cs typeface="Calibri" panose="020F0502020204030204" pitchFamily="34" charset="0"/>
                        </a:rPr>
                        <a:t>HAFTA</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tc>
                <a:tc>
                  <a:txBody>
                    <a:bodyPr/>
                    <a:lstStyle/>
                    <a:p>
                      <a:pPr algn="ctr">
                        <a:lnSpc>
                          <a:spcPct val="120000"/>
                        </a:lnSpc>
                        <a:spcAft>
                          <a:spcPts val="0"/>
                        </a:spcAft>
                      </a:pPr>
                      <a:r>
                        <a:rPr lang="tr-TR" sz="2000" dirty="0" smtClean="0">
                          <a:effectLst/>
                          <a:latin typeface="Calibri" panose="020F0502020204030204" pitchFamily="34" charset="0"/>
                          <a:cs typeface="Calibri" panose="020F0502020204030204" pitchFamily="34" charset="0"/>
                        </a:rPr>
                        <a:t>KONU</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tc>
                <a:tc>
                  <a:txBody>
                    <a:bodyPr/>
                    <a:lstStyle/>
                    <a:p>
                      <a:pPr algn="ctr">
                        <a:lnSpc>
                          <a:spcPct val="120000"/>
                        </a:lnSpc>
                        <a:spcAft>
                          <a:spcPts val="0"/>
                        </a:spcAft>
                      </a:pPr>
                      <a:r>
                        <a:rPr lang="tr-TR" sz="2000" dirty="0" smtClean="0">
                          <a:effectLst/>
                          <a:latin typeface="Calibri" panose="020F0502020204030204" pitchFamily="34" charset="0"/>
                          <a:cs typeface="Calibri" panose="020F0502020204030204" pitchFamily="34" charset="0"/>
                        </a:rPr>
                        <a:t>İÇERİK</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tc>
                <a:extLst>
                  <a:ext uri="{0D108BD9-81ED-4DB2-BD59-A6C34878D82A}">
                    <a16:rowId xmlns:a16="http://schemas.microsoft.com/office/drawing/2014/main" xmlns="" val="4188887646"/>
                  </a:ext>
                </a:extLst>
              </a:tr>
              <a:tr h="512644">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8. Hafta</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Şirketlerin Sosyal Sorumluluk Stratejileri</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Çevre dostu üretim, topluma katkı projeleri vb.</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extLst>
                  <a:ext uri="{0D108BD9-81ED-4DB2-BD59-A6C34878D82A}">
                    <a16:rowId xmlns:a16="http://schemas.microsoft.com/office/drawing/2014/main" xmlns="" val="932564701"/>
                  </a:ext>
                </a:extLst>
              </a:tr>
              <a:tr h="633721">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9. Hafta</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Çalışan Hakları ve İş Etiği</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Çalışan hakları, işçi sendikaları, etik çalışma ortamı.</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extLst>
                  <a:ext uri="{0D108BD9-81ED-4DB2-BD59-A6C34878D82A}">
                    <a16:rowId xmlns:a16="http://schemas.microsoft.com/office/drawing/2014/main" xmlns="" val="3253365789"/>
                  </a:ext>
                </a:extLst>
              </a:tr>
              <a:tr h="512644">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10. Hafta</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Etik İkilemler ve Karar Alma</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Etik ikilemler karşısında karar alma teknikleri.</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extLst>
                  <a:ext uri="{0D108BD9-81ED-4DB2-BD59-A6C34878D82A}">
                    <a16:rowId xmlns:a16="http://schemas.microsoft.com/office/drawing/2014/main" xmlns="" val="1062165963"/>
                  </a:ext>
                </a:extLst>
              </a:tr>
              <a:tr h="633721">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11. Hafta</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Sosyal Sorumluluk Kampanyaları Tasarlama</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Öğrenciler gruplara ayrılarak sosyal sorumluluk projeleri geliştirecek.</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extLst>
                  <a:ext uri="{0D108BD9-81ED-4DB2-BD59-A6C34878D82A}">
                    <a16:rowId xmlns:a16="http://schemas.microsoft.com/office/drawing/2014/main" xmlns="" val="548927840"/>
                  </a:ext>
                </a:extLst>
              </a:tr>
              <a:tr h="633721">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12. Hafta</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Şirketler İçin Sosyal Sorumluluk Raporları</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Büyük şirketlerin sosyal sorumluluk raporlarının incelenmesi.</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extLst>
                  <a:ext uri="{0D108BD9-81ED-4DB2-BD59-A6C34878D82A}">
                    <a16:rowId xmlns:a16="http://schemas.microsoft.com/office/drawing/2014/main" xmlns="" val="4220309446"/>
                  </a:ext>
                </a:extLst>
              </a:tr>
              <a:tr h="633721">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13. Hafta</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Final Proje Sunumları</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Öğrenciler hazırladıkları sosyal sorumluluk projelerini sunacak.</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extLst>
                  <a:ext uri="{0D108BD9-81ED-4DB2-BD59-A6C34878D82A}">
                    <a16:rowId xmlns:a16="http://schemas.microsoft.com/office/drawing/2014/main" xmlns="" val="1821942611"/>
                  </a:ext>
                </a:extLst>
              </a:tr>
              <a:tr h="633721">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14. Hafta</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tc>
                  <a:txBody>
                    <a:bodyPr/>
                    <a:lstStyle/>
                    <a:p>
                      <a:pPr>
                        <a:lnSpc>
                          <a:spcPct val="120000"/>
                        </a:lnSpc>
                        <a:spcAft>
                          <a:spcPts val="0"/>
                        </a:spcAft>
                      </a:pPr>
                      <a:r>
                        <a:rPr lang="tr-TR" sz="2000">
                          <a:effectLst/>
                          <a:latin typeface="Calibri" panose="020F0502020204030204" pitchFamily="34" charset="0"/>
                          <a:cs typeface="Calibri" panose="020F0502020204030204" pitchFamily="34" charset="0"/>
                        </a:rPr>
                        <a:t>Genel Değerlendirme ve Kapanış</a:t>
                      </a:r>
                      <a:endParaRPr lang="tr-TR" sz="200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tc>
                  <a:txBody>
                    <a:bodyPr/>
                    <a:lstStyle/>
                    <a:p>
                      <a:pPr>
                        <a:lnSpc>
                          <a:spcPct val="120000"/>
                        </a:lnSpc>
                        <a:spcAft>
                          <a:spcPts val="0"/>
                        </a:spcAft>
                      </a:pPr>
                      <a:r>
                        <a:rPr lang="tr-TR" sz="2000" dirty="0">
                          <a:effectLst/>
                          <a:latin typeface="Calibri" panose="020F0502020204030204" pitchFamily="34" charset="0"/>
                          <a:cs typeface="Calibri" panose="020F0502020204030204" pitchFamily="34" charset="0"/>
                        </a:rPr>
                        <a:t>Dersin genel değerlendirmesi ve öğrenci geri bildirimleri.</a:t>
                      </a:r>
                      <a:endParaRPr lang="tr-TR" sz="2000" dirty="0">
                        <a:effectLst/>
                        <a:latin typeface="Calibri" panose="020F0502020204030204" pitchFamily="34" charset="0"/>
                        <a:ea typeface="Calibri" panose="020F0502020204030204" pitchFamily="34" charset="0"/>
                        <a:cs typeface="Calibri" panose="020F0502020204030204" pitchFamily="34" charset="0"/>
                      </a:endParaRPr>
                    </a:p>
                  </a:txBody>
                  <a:tcPr marL="61809" marR="61809" marT="0" marB="0" anchor="ctr"/>
                </a:tc>
                <a:extLst>
                  <a:ext uri="{0D108BD9-81ED-4DB2-BD59-A6C34878D82A}">
                    <a16:rowId xmlns:a16="http://schemas.microsoft.com/office/drawing/2014/main" xmlns="" val="286666046"/>
                  </a:ext>
                </a:extLst>
              </a:tr>
            </a:tbl>
          </a:graphicData>
        </a:graphic>
      </p:graphicFrame>
    </p:spTree>
    <p:extLst>
      <p:ext uri="{BB962C8B-B14F-4D97-AF65-F5344CB8AC3E}">
        <p14:creationId xmlns:p14="http://schemas.microsoft.com/office/powerpoint/2010/main" val="2890056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a:t>
            </a:r>
            <a:r>
              <a:rPr lang="tr-TR" sz="2400" b="1" dirty="0" smtClean="0">
                <a:latin typeface="Calibri" panose="020F0502020204030204" pitchFamily="34" charset="0"/>
              </a:rPr>
              <a:t>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DERS İÇERİĞİ VE ETKİLEŞİMLİ ÖĞRENME</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00</a:t>
            </a:r>
            <a:endParaRPr lang="en-US" sz="2000" dirty="0">
              <a:solidFill>
                <a:schemeClr val="bg1"/>
              </a:solidFill>
            </a:endParaRPr>
          </a:p>
        </p:txBody>
      </p:sp>
      <p:sp>
        <p:nvSpPr>
          <p:cNvPr id="4" name="Dikdörtgen 3"/>
          <p:cNvSpPr/>
          <p:nvPr/>
        </p:nvSpPr>
        <p:spPr>
          <a:xfrm>
            <a:off x="203199" y="982177"/>
            <a:ext cx="11814629" cy="5706177"/>
          </a:xfrm>
          <a:prstGeom prst="rect">
            <a:avLst/>
          </a:prstGeom>
        </p:spPr>
        <p:txBody>
          <a:bodyPr wrap="square">
            <a:spAutoFit/>
          </a:bodyPr>
          <a:lstStyle/>
          <a:p>
            <a:pPr marL="342900" lvl="0" indent="-342900">
              <a:lnSpc>
                <a:spcPct val="120000"/>
              </a:lnSpc>
              <a:spcAft>
                <a:spcPts val="0"/>
              </a:spcAft>
              <a:buSzPts val="1000"/>
              <a:buFont typeface="Symbol" panose="05050102010706020507" pitchFamily="18" charset="2"/>
              <a:buChar char=""/>
              <a:tabLst>
                <a:tab pos="457200" algn="l"/>
              </a:tabLst>
            </a:pPr>
            <a:r>
              <a:rPr lang="tr-TR" sz="2400" b="1" dirty="0" smtClean="0">
                <a:latin typeface="Calibri" panose="020F0502020204030204" pitchFamily="34" charset="0"/>
                <a:ea typeface="Calibri" panose="020F0502020204030204" pitchFamily="34" charset="0"/>
                <a:cs typeface="Calibri" panose="020F0502020204030204" pitchFamily="34" charset="0"/>
              </a:rPr>
              <a:t>Vaka </a:t>
            </a:r>
            <a:r>
              <a:rPr lang="tr-TR" sz="2400" b="1" dirty="0">
                <a:latin typeface="Calibri" panose="020F0502020204030204" pitchFamily="34" charset="0"/>
                <a:ea typeface="Calibri" panose="020F0502020204030204" pitchFamily="34" charset="0"/>
                <a:cs typeface="Calibri" panose="020F0502020204030204" pitchFamily="34" charset="0"/>
              </a:rPr>
              <a:t>analizleri:</a:t>
            </a:r>
            <a:r>
              <a:rPr lang="tr-TR" sz="2400" dirty="0">
                <a:latin typeface="Calibri" panose="020F0502020204030204" pitchFamily="34" charset="0"/>
                <a:ea typeface="Calibri" panose="020F0502020204030204" pitchFamily="34" charset="0"/>
                <a:cs typeface="Calibri" panose="020F0502020204030204" pitchFamily="34" charset="0"/>
              </a:rPr>
              <a:t> Gerçek şirketlerden örnekler.</a:t>
            </a:r>
          </a:p>
          <a:p>
            <a:pPr marL="342900" lvl="0" indent="-342900">
              <a:lnSpc>
                <a:spcPct val="120000"/>
              </a:lnSpc>
              <a:spcAft>
                <a:spcPts val="0"/>
              </a:spcAft>
              <a:buSzPts val="1000"/>
              <a:buFont typeface="Symbol" panose="05050102010706020507" pitchFamily="18" charset="2"/>
              <a:buChar char=""/>
              <a:tabLst>
                <a:tab pos="457200" algn="l"/>
              </a:tabLst>
            </a:pPr>
            <a:r>
              <a:rPr lang="tr-TR" sz="2400" b="1" dirty="0" smtClean="0">
                <a:latin typeface="Calibri" panose="020F0502020204030204" pitchFamily="34" charset="0"/>
                <a:ea typeface="Calibri" panose="020F0502020204030204" pitchFamily="34" charset="0"/>
                <a:cs typeface="Calibri" panose="020F0502020204030204" pitchFamily="34" charset="0"/>
              </a:rPr>
              <a:t>Grup </a:t>
            </a:r>
            <a:r>
              <a:rPr lang="tr-TR" sz="2400" b="1" dirty="0">
                <a:latin typeface="Calibri" panose="020F0502020204030204" pitchFamily="34" charset="0"/>
                <a:ea typeface="Calibri" panose="020F0502020204030204" pitchFamily="34" charset="0"/>
                <a:cs typeface="Calibri" panose="020F0502020204030204" pitchFamily="34" charset="0"/>
              </a:rPr>
              <a:t>çalışmaları ve tartışmalar:</a:t>
            </a:r>
            <a:r>
              <a:rPr lang="tr-TR" sz="2400" dirty="0">
                <a:latin typeface="Calibri" panose="020F0502020204030204" pitchFamily="34" charset="0"/>
                <a:ea typeface="Calibri" panose="020F0502020204030204" pitchFamily="34" charset="0"/>
                <a:cs typeface="Calibri" panose="020F0502020204030204" pitchFamily="34" charset="0"/>
              </a:rPr>
              <a:t> Etik ve sosyal sorumluluk konusunda interaktif katılım.</a:t>
            </a:r>
          </a:p>
          <a:p>
            <a:pPr marL="457200">
              <a:lnSpc>
                <a:spcPct val="120000"/>
              </a:lnSpc>
              <a:spcAft>
                <a:spcPts val="0"/>
              </a:spcAft>
            </a:pPr>
            <a:r>
              <a:rPr lang="tr-TR" sz="2400" dirty="0">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20000"/>
              </a:lnSpc>
              <a:spcAft>
                <a:spcPts val="0"/>
              </a:spcAft>
              <a:buFont typeface="+mj-lt"/>
              <a:buAutoNum type="arabicPeriod"/>
              <a:tabLst>
                <a:tab pos="457200" algn="l"/>
              </a:tabLst>
            </a:pPr>
            <a:r>
              <a:rPr lang="tr-TR" sz="2400" b="1" dirty="0">
                <a:latin typeface="Calibri" panose="020F0502020204030204" pitchFamily="34" charset="0"/>
                <a:ea typeface="Calibri" panose="020F0502020204030204" pitchFamily="34" charset="0"/>
                <a:cs typeface="Calibri" panose="020F0502020204030204" pitchFamily="34" charset="0"/>
              </a:rPr>
              <a:t>Teorik Kısım (İlk 40 </a:t>
            </a:r>
            <a:r>
              <a:rPr lang="tr-TR" sz="2400" b="1" dirty="0" err="1">
                <a:latin typeface="Calibri" panose="020F0502020204030204" pitchFamily="34" charset="0"/>
                <a:ea typeface="Calibri" panose="020F0502020204030204" pitchFamily="34" charset="0"/>
                <a:cs typeface="Calibri" panose="020F0502020204030204" pitchFamily="34" charset="0"/>
              </a:rPr>
              <a:t>dk</a:t>
            </a:r>
            <a:r>
              <a:rPr lang="tr-TR" sz="2400" b="1" dirty="0">
                <a:latin typeface="Calibri" panose="020F0502020204030204" pitchFamily="34" charset="0"/>
                <a:ea typeface="Calibri" panose="020F0502020204030204" pitchFamily="34" charset="0"/>
                <a:cs typeface="Calibri" panose="020F0502020204030204" pitchFamily="34" charset="0"/>
              </a:rPr>
              <a:t>)</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20000"/>
              </a:lnSpc>
              <a:spcAft>
                <a:spcPts val="0"/>
              </a:spcAft>
              <a:buSzPts val="1000"/>
              <a:buFont typeface="Courier New" panose="02070309020205020404" pitchFamily="49" charset="0"/>
              <a:buChar char="o"/>
              <a:tabLst>
                <a:tab pos="914400" algn="l"/>
              </a:tabLst>
            </a:pPr>
            <a:r>
              <a:rPr lang="tr-TR" sz="2400" dirty="0">
                <a:latin typeface="Calibri" panose="020F0502020204030204" pitchFamily="34" charset="0"/>
                <a:ea typeface="Calibri" panose="020F0502020204030204" pitchFamily="34" charset="0"/>
                <a:cs typeface="Calibri" panose="020F0502020204030204" pitchFamily="34" charset="0"/>
              </a:rPr>
              <a:t>Konunun temel kavramları ve çerçevesi </a:t>
            </a:r>
            <a:r>
              <a:rPr lang="tr-TR" sz="2400" dirty="0" smtClean="0">
                <a:latin typeface="Calibri" panose="020F0502020204030204" pitchFamily="34" charset="0"/>
                <a:ea typeface="Calibri" panose="020F0502020204030204" pitchFamily="34" charset="0"/>
                <a:cs typeface="Calibri" panose="020F0502020204030204" pitchFamily="34" charset="0"/>
              </a:rPr>
              <a:t>anlatılacaktır.</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20000"/>
              </a:lnSpc>
              <a:spcAft>
                <a:spcPts val="0"/>
              </a:spcAft>
              <a:buSzPts val="1000"/>
              <a:buFont typeface="Courier New" panose="02070309020205020404" pitchFamily="49" charset="0"/>
              <a:buChar char="o"/>
              <a:tabLst>
                <a:tab pos="914400" algn="l"/>
              </a:tabLst>
            </a:pPr>
            <a:r>
              <a:rPr lang="tr-TR" sz="2400" dirty="0">
                <a:latin typeface="Calibri" panose="020F0502020204030204" pitchFamily="34" charset="0"/>
                <a:ea typeface="Calibri" panose="020F0502020204030204" pitchFamily="34" charset="0"/>
                <a:cs typeface="Calibri" panose="020F0502020204030204" pitchFamily="34" charset="0"/>
              </a:rPr>
              <a:t>Örnek </a:t>
            </a:r>
            <a:r>
              <a:rPr lang="tr-TR" sz="2400" dirty="0" smtClean="0">
                <a:latin typeface="Calibri" panose="020F0502020204030204" pitchFamily="34" charset="0"/>
                <a:ea typeface="Calibri" panose="020F0502020204030204" pitchFamily="34" charset="0"/>
                <a:cs typeface="Calibri" panose="020F0502020204030204" pitchFamily="34" charset="0"/>
              </a:rPr>
              <a:t>olaylarla desteklenecektir. </a:t>
            </a:r>
          </a:p>
          <a:p>
            <a:pPr marL="342900" lvl="0" indent="-342900">
              <a:lnSpc>
                <a:spcPct val="120000"/>
              </a:lnSpc>
              <a:spcAft>
                <a:spcPts val="0"/>
              </a:spcAft>
              <a:buFont typeface="+mj-lt"/>
              <a:buAutoNum type="arabicPeriod" startAt="2"/>
              <a:tabLst>
                <a:tab pos="457200" algn="l"/>
              </a:tabLst>
            </a:pPr>
            <a:r>
              <a:rPr lang="tr-TR" sz="2400" b="1" dirty="0" smtClean="0">
                <a:latin typeface="Calibri" panose="020F0502020204030204" pitchFamily="34" charset="0"/>
                <a:ea typeface="Calibri" panose="020F0502020204030204" pitchFamily="34" charset="0"/>
                <a:cs typeface="Calibri" panose="020F0502020204030204" pitchFamily="34" charset="0"/>
              </a:rPr>
              <a:t>Uygulamalı Kısım (İkinci 40 </a:t>
            </a:r>
            <a:r>
              <a:rPr lang="tr-TR" sz="2400" b="1" dirty="0" err="1" smtClean="0">
                <a:latin typeface="Calibri" panose="020F0502020204030204" pitchFamily="34" charset="0"/>
                <a:ea typeface="Calibri" panose="020F0502020204030204" pitchFamily="34" charset="0"/>
                <a:cs typeface="Calibri" panose="020F0502020204030204" pitchFamily="34" charset="0"/>
              </a:rPr>
              <a:t>dk</a:t>
            </a:r>
            <a:r>
              <a:rPr lang="tr-TR" sz="2400" b="1" dirty="0" smtClean="0">
                <a:latin typeface="Calibri" panose="020F0502020204030204" pitchFamily="34" charset="0"/>
                <a:ea typeface="Calibri" panose="020F0502020204030204" pitchFamily="34" charset="0"/>
                <a:cs typeface="Calibri" panose="020F0502020204030204" pitchFamily="34" charset="0"/>
              </a:rPr>
              <a:t>)</a:t>
            </a:r>
            <a:endParaRPr lang="tr-TR" sz="2400" dirty="0" smtClean="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20000"/>
              </a:lnSpc>
              <a:spcAft>
                <a:spcPts val="0"/>
              </a:spcAft>
              <a:buSzPts val="1000"/>
              <a:buFont typeface="Courier New" panose="02070309020205020404" pitchFamily="49" charset="0"/>
              <a:buChar char="o"/>
              <a:tabLst>
                <a:tab pos="914400" algn="l"/>
              </a:tabLst>
            </a:pPr>
            <a:r>
              <a:rPr lang="tr-TR" sz="2400" dirty="0" smtClean="0">
                <a:latin typeface="Calibri" panose="020F0502020204030204" pitchFamily="34" charset="0"/>
                <a:ea typeface="Calibri" panose="020F0502020204030204" pitchFamily="34" charset="0"/>
                <a:cs typeface="Calibri" panose="020F0502020204030204" pitchFamily="34" charset="0"/>
              </a:rPr>
              <a:t>Tartışmalar</a:t>
            </a:r>
            <a:r>
              <a:rPr lang="tr-TR" sz="2400" dirty="0">
                <a:latin typeface="Calibri" panose="020F0502020204030204" pitchFamily="34" charset="0"/>
                <a:ea typeface="Calibri" panose="020F0502020204030204" pitchFamily="34" charset="0"/>
                <a:cs typeface="Calibri" panose="020F0502020204030204" pitchFamily="34" charset="0"/>
              </a:rPr>
              <a:t>, </a:t>
            </a:r>
            <a:r>
              <a:rPr lang="tr-TR" sz="2400" dirty="0" smtClean="0">
                <a:latin typeface="Calibri" panose="020F0502020204030204" pitchFamily="34" charset="0"/>
                <a:ea typeface="Calibri" panose="020F0502020204030204" pitchFamily="34" charset="0"/>
                <a:cs typeface="Calibri" panose="020F0502020204030204" pitchFamily="34" charset="0"/>
              </a:rPr>
              <a:t>durum analizi </a:t>
            </a:r>
            <a:r>
              <a:rPr lang="tr-TR" sz="2400" dirty="0">
                <a:latin typeface="Calibri" panose="020F0502020204030204" pitchFamily="34" charset="0"/>
                <a:ea typeface="Calibri" panose="020F0502020204030204" pitchFamily="34" charset="0"/>
                <a:cs typeface="Calibri" panose="020F0502020204030204" pitchFamily="34" charset="0"/>
              </a:rPr>
              <a:t>veya grup çalışmaları </a:t>
            </a:r>
            <a:r>
              <a:rPr lang="tr-TR" sz="2400" dirty="0" smtClean="0">
                <a:latin typeface="Calibri" panose="020F0502020204030204" pitchFamily="34" charset="0"/>
                <a:ea typeface="Calibri" panose="020F0502020204030204" pitchFamily="34" charset="0"/>
                <a:cs typeface="Calibri" panose="020F0502020204030204" pitchFamily="34" charset="0"/>
              </a:rPr>
              <a:t>yapılacaktır.</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20000"/>
              </a:lnSpc>
              <a:spcAft>
                <a:spcPts val="0"/>
              </a:spcAft>
              <a:buSzPts val="1000"/>
              <a:buFont typeface="Courier New" panose="02070309020205020404" pitchFamily="49" charset="0"/>
              <a:buChar char="o"/>
              <a:tabLst>
                <a:tab pos="914400" algn="l"/>
              </a:tabLst>
            </a:pPr>
            <a:r>
              <a:rPr lang="tr-TR" sz="2400" dirty="0">
                <a:latin typeface="Calibri" panose="020F0502020204030204" pitchFamily="34" charset="0"/>
                <a:ea typeface="Calibri" panose="020F0502020204030204" pitchFamily="34" charset="0"/>
                <a:cs typeface="Calibri" panose="020F0502020204030204" pitchFamily="34" charset="0"/>
              </a:rPr>
              <a:t>Etik ikilemler üzerine düşünme egzersizleri </a:t>
            </a:r>
            <a:r>
              <a:rPr lang="tr-TR" sz="2400" dirty="0" smtClean="0">
                <a:latin typeface="Calibri" panose="020F0502020204030204" pitchFamily="34" charset="0"/>
                <a:ea typeface="Calibri" panose="020F0502020204030204" pitchFamily="34" charset="0"/>
                <a:cs typeface="Calibri" panose="020F0502020204030204" pitchFamily="34" charset="0"/>
              </a:rPr>
              <a:t>uygulanacaktır.</a:t>
            </a:r>
            <a:endParaRPr lang="tr-TR" sz="24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20000"/>
              </a:lnSpc>
              <a:spcAft>
                <a:spcPts val="0"/>
              </a:spcAft>
              <a:buSzPts val="1000"/>
              <a:buFont typeface="Symbol" panose="05050102010706020507" pitchFamily="18" charset="2"/>
              <a:buChar char=""/>
              <a:tabLst>
                <a:tab pos="457200" algn="l"/>
              </a:tabLst>
            </a:pPr>
            <a:endParaRPr lang="tr-TR" sz="2400" dirty="0" smtClean="0">
              <a:latin typeface="Calibri" panose="020F0502020204030204" pitchFamily="34" charset="0"/>
              <a:ea typeface="Calibri" panose="020F0502020204030204" pitchFamily="34" charset="0"/>
              <a:cs typeface="Calibri" panose="020F0502020204030204" pitchFamily="34" charset="0"/>
            </a:endParaRPr>
          </a:p>
          <a:p>
            <a:pPr lvl="0">
              <a:lnSpc>
                <a:spcPct val="120000"/>
              </a:lnSpc>
              <a:spcAft>
                <a:spcPts val="0"/>
              </a:spcAft>
              <a:buSzPts val="1000"/>
              <a:tabLst>
                <a:tab pos="457200" algn="l"/>
              </a:tabLst>
            </a:pPr>
            <a:r>
              <a:rPr lang="tr-TR" sz="2400" dirty="0" smtClean="0">
                <a:latin typeface="Calibri" panose="020F0502020204030204" pitchFamily="34" charset="0"/>
                <a:ea typeface="Calibri" panose="020F0502020204030204" pitchFamily="34" charset="0"/>
                <a:cs typeface="Calibri" panose="020F0502020204030204" pitchFamily="34" charset="0"/>
              </a:rPr>
              <a:t>İlk </a:t>
            </a:r>
            <a:r>
              <a:rPr lang="tr-TR" sz="2400" dirty="0">
                <a:latin typeface="Calibri" panose="020F0502020204030204" pitchFamily="34" charset="0"/>
                <a:ea typeface="Calibri" panose="020F0502020204030204" pitchFamily="34" charset="0"/>
                <a:cs typeface="Calibri" panose="020F0502020204030204" pitchFamily="34" charset="0"/>
              </a:rPr>
              <a:t>40 dakikada </a:t>
            </a:r>
            <a:r>
              <a:rPr lang="tr-TR" sz="2400" dirty="0" smtClean="0">
                <a:latin typeface="Calibri" panose="020F0502020204030204" pitchFamily="34" charset="0"/>
                <a:ea typeface="Calibri" panose="020F0502020204030204" pitchFamily="34" charset="0"/>
                <a:cs typeface="Calibri" panose="020F0502020204030204" pitchFamily="34" charset="0"/>
              </a:rPr>
              <a:t>sosyal sorumluluk ve iş etiği konuları anlatılır</a:t>
            </a:r>
            <a:r>
              <a:rPr lang="tr-TR" sz="2400" dirty="0">
                <a:latin typeface="Calibri" panose="020F0502020204030204" pitchFamily="34" charset="0"/>
                <a:ea typeface="Calibri" panose="020F0502020204030204" pitchFamily="34" charset="0"/>
                <a:cs typeface="Calibri" panose="020F0502020204030204" pitchFamily="34" charset="0"/>
              </a:rPr>
              <a:t>.</a:t>
            </a:r>
          </a:p>
          <a:p>
            <a:r>
              <a:rPr lang="tr-TR" sz="2400" dirty="0" smtClean="0">
                <a:latin typeface="Calibri" panose="020F0502020204030204" pitchFamily="34" charset="0"/>
                <a:ea typeface="Calibri" panose="020F0502020204030204" pitchFamily="34" charset="0"/>
                <a:cs typeface="Calibri" panose="020F0502020204030204" pitchFamily="34" charset="0"/>
              </a:rPr>
              <a:t>İkinci </a:t>
            </a:r>
            <a:r>
              <a:rPr lang="tr-TR" sz="2400" dirty="0">
                <a:latin typeface="Calibri" panose="020F0502020204030204" pitchFamily="34" charset="0"/>
                <a:ea typeface="Calibri" panose="020F0502020204030204" pitchFamily="34" charset="0"/>
                <a:cs typeface="Calibri" panose="020F0502020204030204" pitchFamily="34" charset="0"/>
              </a:rPr>
              <a:t>40 dakikada öğrencilere belirli senaryolar verilerek "Etik mi değil mi?" şeklinde tartışmalar yaptırılır.</a:t>
            </a: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0090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
                                            <p:txEl>
                                              <p:pRg st="0" end="0"/>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1000" fill="hold"/>
                                        <p:tgtEl>
                                          <p:spTgt spid="30"/>
                                        </p:tgtEl>
                                        <p:attrNameLst>
                                          <p:attrName>ppt_x</p:attrName>
                                        </p:attrNameLst>
                                      </p:cBhvr>
                                      <p:tavLst>
                                        <p:tav tm="0">
                                          <p:val>
                                            <p:strVal val="0-#ppt_w/2"/>
                                          </p:val>
                                        </p:tav>
                                        <p:tav tm="100000">
                                          <p:val>
                                            <p:strVal val="#ppt_x"/>
                                          </p:val>
                                        </p:tav>
                                      </p:tavLst>
                                    </p:anim>
                                    <p:anim calcmode="lin" valueType="num">
                                      <p:cBhvr additive="base">
                                        <p:cTn id="22"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DERS İÇERİĞİNİ DESTEKLEYİCİ FAALİYETLER</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00</a:t>
            </a:r>
            <a:endParaRPr lang="en-US" sz="2000" dirty="0">
              <a:solidFill>
                <a:schemeClr val="bg1"/>
              </a:solidFill>
            </a:endParaRPr>
          </a:p>
        </p:txBody>
      </p:sp>
      <p:sp>
        <p:nvSpPr>
          <p:cNvPr id="4" name="Dikdörtgen 3"/>
          <p:cNvSpPr/>
          <p:nvPr/>
        </p:nvSpPr>
        <p:spPr>
          <a:xfrm>
            <a:off x="463004" y="2117016"/>
            <a:ext cx="11265989" cy="2751522"/>
          </a:xfrm>
          <a:prstGeom prst="rect">
            <a:avLst/>
          </a:prstGeom>
        </p:spPr>
        <p:txBody>
          <a:bodyPr wrap="square">
            <a:spAutoFit/>
          </a:bodyPr>
          <a:lstStyle/>
          <a:p>
            <a:pPr marL="342900" lvl="0" indent="-342900">
              <a:lnSpc>
                <a:spcPct val="120000"/>
              </a:lnSpc>
              <a:spcAft>
                <a:spcPts val="0"/>
              </a:spcAft>
              <a:buSzPts val="1000"/>
              <a:buFont typeface="Symbol" panose="05050102010706020507" pitchFamily="18" charset="2"/>
              <a:buChar char=""/>
              <a:tabLst>
                <a:tab pos="457200" algn="l"/>
              </a:tabLst>
            </a:pPr>
            <a:r>
              <a:rPr lang="tr-TR" sz="2400" b="1" dirty="0" smtClean="0">
                <a:latin typeface="Calibri" panose="020F0502020204030204" pitchFamily="34" charset="0"/>
                <a:ea typeface="Calibri" panose="020F0502020204030204" pitchFamily="34" charset="0"/>
                <a:cs typeface="Calibri" panose="020F0502020204030204" pitchFamily="34" charset="0"/>
              </a:rPr>
              <a:t>Vaka </a:t>
            </a:r>
            <a:r>
              <a:rPr lang="tr-TR" sz="2400" b="1" dirty="0">
                <a:latin typeface="Calibri" panose="020F0502020204030204" pitchFamily="34" charset="0"/>
                <a:ea typeface="Calibri" panose="020F0502020204030204" pitchFamily="34" charset="0"/>
                <a:cs typeface="Calibri" panose="020F0502020204030204" pitchFamily="34" charset="0"/>
              </a:rPr>
              <a:t>Analizleri:</a:t>
            </a:r>
            <a:r>
              <a:rPr lang="tr-TR" sz="2400" dirty="0">
                <a:latin typeface="Calibri" panose="020F0502020204030204" pitchFamily="34" charset="0"/>
                <a:ea typeface="Calibri" panose="020F0502020204030204" pitchFamily="34" charset="0"/>
                <a:cs typeface="Calibri" panose="020F0502020204030204" pitchFamily="34" charset="0"/>
              </a:rPr>
              <a:t> </a:t>
            </a:r>
            <a:r>
              <a:rPr lang="tr-TR" sz="2400" dirty="0" err="1">
                <a:latin typeface="Calibri" panose="020F0502020204030204" pitchFamily="34" charset="0"/>
                <a:ea typeface="Calibri" panose="020F0502020204030204" pitchFamily="34" charset="0"/>
                <a:cs typeface="Calibri" panose="020F0502020204030204" pitchFamily="34" charset="0"/>
              </a:rPr>
              <a:t>Enron</a:t>
            </a:r>
            <a:r>
              <a:rPr lang="tr-TR" sz="2400" dirty="0">
                <a:latin typeface="Calibri" panose="020F0502020204030204" pitchFamily="34" charset="0"/>
                <a:ea typeface="Calibri" panose="020F0502020204030204" pitchFamily="34" charset="0"/>
                <a:cs typeface="Calibri" panose="020F0502020204030204" pitchFamily="34" charset="0"/>
              </a:rPr>
              <a:t> Skandalı, Volkswagen Emisyon Skandalı, Apple ve tedarik zinciri etik sorunları vb</a:t>
            </a:r>
            <a:r>
              <a:rPr lang="tr-TR" sz="2400" dirty="0" smtClean="0">
                <a:latin typeface="Calibri" panose="020F0502020204030204" pitchFamily="34" charset="0"/>
                <a:ea typeface="Calibri" panose="020F0502020204030204" pitchFamily="34" charset="0"/>
                <a:cs typeface="Calibri" panose="020F0502020204030204" pitchFamily="34" charset="0"/>
              </a:rPr>
              <a:t>. olayların incelenmesi ve tartışılması.</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20000"/>
              </a:lnSpc>
              <a:spcAft>
                <a:spcPts val="0"/>
              </a:spcAft>
            </a:pPr>
            <a:r>
              <a:rPr lang="tr-TR" sz="2400" dirty="0">
                <a:latin typeface="Calibri" panose="020F0502020204030204" pitchFamily="34" charset="0"/>
                <a:ea typeface="Calibri" panose="020F0502020204030204" pitchFamily="34" charset="0"/>
                <a:cs typeface="Calibri" panose="020F0502020204030204" pitchFamily="34" charset="0"/>
              </a:rPr>
              <a:t>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Aft>
                <a:spcPts val="0"/>
              </a:spcAft>
              <a:buSzPts val="1000"/>
              <a:buFont typeface="Symbol" panose="05050102010706020507" pitchFamily="18" charset="2"/>
              <a:buChar char=""/>
              <a:tabLst>
                <a:tab pos="457200" algn="l"/>
              </a:tabLst>
            </a:pPr>
            <a:r>
              <a:rPr lang="tr-TR" sz="2400" b="1" dirty="0">
                <a:latin typeface="Calibri" panose="020F0502020204030204" pitchFamily="34" charset="0"/>
                <a:ea typeface="Calibri" panose="020F0502020204030204" pitchFamily="34" charset="0"/>
                <a:cs typeface="Calibri" panose="020F0502020204030204" pitchFamily="34" charset="0"/>
              </a:rPr>
              <a:t>Kısa Videolar:</a:t>
            </a:r>
            <a:r>
              <a:rPr lang="tr-TR" sz="2400" dirty="0">
                <a:latin typeface="Calibri" panose="020F0502020204030204" pitchFamily="34" charset="0"/>
                <a:ea typeface="Calibri" panose="020F0502020204030204" pitchFamily="34" charset="0"/>
                <a:cs typeface="Calibri" panose="020F0502020204030204" pitchFamily="34" charset="0"/>
              </a:rPr>
              <a:t> TED konuşmaları, belgesellerden kesitler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20000"/>
              </a:lnSpc>
              <a:spcAft>
                <a:spcPts val="0"/>
              </a:spcAft>
            </a:pPr>
            <a:r>
              <a:rPr lang="tr-TR" sz="2400" dirty="0">
                <a:latin typeface="Calibri" panose="020F0502020204030204" pitchFamily="34" charset="0"/>
                <a:ea typeface="Calibri" panose="020F0502020204030204" pitchFamily="34" charset="0"/>
                <a:cs typeface="Calibri" panose="020F0502020204030204" pitchFamily="34" charset="0"/>
              </a:rPr>
              <a:t>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Aft>
                <a:spcPts val="0"/>
              </a:spcAft>
              <a:buSzPts val="1000"/>
              <a:buFont typeface="Symbol" panose="05050102010706020507" pitchFamily="18" charset="2"/>
              <a:buChar char=""/>
              <a:tabLst>
                <a:tab pos="457200" algn="l"/>
              </a:tabLst>
            </a:pPr>
            <a:r>
              <a:rPr lang="tr-TR" sz="2400" b="1" dirty="0">
                <a:latin typeface="Calibri" panose="020F0502020204030204" pitchFamily="34" charset="0"/>
                <a:ea typeface="Calibri" panose="020F0502020204030204" pitchFamily="34" charset="0"/>
                <a:cs typeface="Calibri" panose="020F0502020204030204" pitchFamily="34" charset="0"/>
              </a:rPr>
              <a:t>Öğrenci Sunumları:</a:t>
            </a:r>
            <a:r>
              <a:rPr lang="tr-TR" sz="2400" dirty="0">
                <a:latin typeface="Calibri" panose="020F0502020204030204" pitchFamily="34" charset="0"/>
                <a:ea typeface="Calibri" panose="020F0502020204030204" pitchFamily="34" charset="0"/>
                <a:cs typeface="Calibri" panose="020F0502020204030204" pitchFamily="34" charset="0"/>
              </a:rPr>
              <a:t> </a:t>
            </a:r>
            <a:r>
              <a:rPr lang="tr-TR" sz="2400" dirty="0" smtClean="0">
                <a:latin typeface="Calibri" panose="020F0502020204030204" pitchFamily="34" charset="0"/>
                <a:ea typeface="Calibri" panose="020F0502020204030204" pitchFamily="34" charset="0"/>
                <a:cs typeface="Calibri" panose="020F0502020204030204" pitchFamily="34" charset="0"/>
              </a:rPr>
              <a:t>Sosyal </a:t>
            </a:r>
            <a:r>
              <a:rPr lang="tr-TR" sz="2400" dirty="0">
                <a:latin typeface="Calibri" panose="020F0502020204030204" pitchFamily="34" charset="0"/>
                <a:ea typeface="Calibri" panose="020F0502020204030204" pitchFamily="34" charset="0"/>
                <a:cs typeface="Calibri" panose="020F0502020204030204" pitchFamily="34" charset="0"/>
              </a:rPr>
              <a:t>sorumluluk </a:t>
            </a:r>
            <a:r>
              <a:rPr lang="tr-TR" sz="2400" dirty="0" smtClean="0">
                <a:latin typeface="Calibri" panose="020F0502020204030204" pitchFamily="34" charset="0"/>
                <a:ea typeface="Calibri" panose="020F0502020204030204" pitchFamily="34" charset="0"/>
                <a:cs typeface="Calibri" panose="020F0502020204030204" pitchFamily="34" charset="0"/>
              </a:rPr>
              <a:t>ve iş etiği projeleri </a:t>
            </a:r>
            <a:r>
              <a:rPr lang="tr-TR" sz="2400" dirty="0">
                <a:latin typeface="Calibri" panose="020F0502020204030204" pitchFamily="34" charset="0"/>
                <a:ea typeface="Calibri" panose="020F0502020204030204" pitchFamily="34" charset="0"/>
                <a:cs typeface="Calibri" panose="020F0502020204030204" pitchFamily="34" charset="0"/>
              </a:rPr>
              <a:t>üzerine sunum </a:t>
            </a:r>
            <a:r>
              <a:rPr lang="tr-TR" sz="2400" dirty="0" smtClean="0">
                <a:latin typeface="Calibri" panose="020F0502020204030204" pitchFamily="34" charset="0"/>
                <a:ea typeface="Calibri" panose="020F0502020204030204" pitchFamily="34" charset="0"/>
                <a:cs typeface="Calibri" panose="020F0502020204030204" pitchFamily="34" charset="0"/>
              </a:rPr>
              <a:t>yapılması.</a:t>
            </a:r>
            <a:endParaRPr lang="tr-T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4409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SOSYAL SORUMLULUK ve İŞ ETİĞİNE GİRİŞ</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endParaRPr lang="tr-TR"/>
          </a:p>
        </p:txBody>
      </p:sp>
      <p:sp>
        <p:nvSpPr>
          <p:cNvPr id="7" name="Rectangle 3"/>
          <p:cNvSpPr>
            <a:spLocks noChangeArrowheads="1"/>
          </p:cNvSpPr>
          <p:nvPr/>
        </p:nvSpPr>
        <p:spPr bwMode="auto">
          <a:xfrm>
            <a:off x="548640" y="1221447"/>
            <a:ext cx="9085942" cy="3472713"/>
          </a:xfrm>
          <a:prstGeom prst="rect">
            <a:avLst/>
          </a:prstGeom>
          <a:noFill/>
          <a:ln>
            <a:noFill/>
          </a:ln>
          <a:effectLst/>
        </p:spPr>
        <p:txBody>
          <a:bodyPr vert="horz" wrap="square" lIns="91440" tIns="45720"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1. Hafta: Sosyal Sorumluluk ve İş Etiğine Giriş</a:t>
            </a:r>
            <a:endParaRPr kumimoji="0" lang="tr-TR" altLang="tr-TR"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Ders Süresi:</a:t>
            </a:r>
            <a: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80 Dakika (40 </a:t>
            </a:r>
            <a:r>
              <a:rPr kumimoji="0" lang="tr-TR" altLang="tr-TR"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dk</a:t>
            </a:r>
            <a: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+ 40 </a:t>
            </a:r>
            <a:r>
              <a:rPr kumimoji="0" lang="tr-TR" altLang="tr-TR" sz="24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dk</a:t>
            </a:r>
            <a: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endPar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Dersin Hedefleri:</a:t>
            </a:r>
            <a: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r>
            <a:b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Sosyal sorumluluk ve iş etiği kavramlarını tanımlamak</a:t>
            </a:r>
            <a:b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Etik ve sosyal sorumluluğun işletmeler için önemini kavramak</a:t>
            </a:r>
            <a:b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tr-TR" altLang="tr-TR"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Günlük hayatta ve iş dünyasında etik kararların etkisini fark etmek</a:t>
            </a:r>
            <a:endParaRPr kumimoji="0" lang="tr-TR" altLang="tr-TR"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8705" y="1014152"/>
            <a:ext cx="4483294" cy="2148925"/>
          </a:xfrm>
          <a:prstGeom prst="rect">
            <a:avLst/>
          </a:prstGeom>
          <a:ln w="38100" cap="sq">
            <a:solidFill>
              <a:schemeClr val="bg1">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492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GİRİŞ VE TEMEL KAVRAMLAR</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5" name="Dikdörtgen 4"/>
          <p:cNvSpPr/>
          <p:nvPr/>
        </p:nvSpPr>
        <p:spPr>
          <a:xfrm>
            <a:off x="548641" y="1210767"/>
            <a:ext cx="7065140" cy="5537350"/>
          </a:xfrm>
          <a:prstGeom prst="rect">
            <a:avLst/>
          </a:prstGeom>
        </p:spPr>
        <p:txBody>
          <a:bodyPr wrap="square">
            <a:spAutoFit/>
          </a:bodyPr>
          <a:lstStyle/>
          <a:p>
            <a:pPr algn="just">
              <a:lnSpc>
                <a:spcPct val="107000"/>
              </a:lnSpc>
              <a:spcAft>
                <a:spcPts val="800"/>
              </a:spcAft>
            </a:pPr>
            <a:r>
              <a:rPr lang="tr-TR" sz="2400" b="1" dirty="0" smtClean="0">
                <a:latin typeface="Calibri" panose="020F0502020204030204" pitchFamily="34" charset="0"/>
                <a:ea typeface="Times New Roman" panose="02020603050405020304" pitchFamily="18" charset="0"/>
                <a:cs typeface="Calibri" panose="020F0502020204030204" pitchFamily="34" charset="0"/>
              </a:rPr>
              <a:t>Temel </a:t>
            </a:r>
            <a:r>
              <a:rPr lang="tr-TR" sz="2400" b="1" dirty="0">
                <a:latin typeface="Calibri" panose="020F0502020204030204" pitchFamily="34" charset="0"/>
                <a:ea typeface="Times New Roman" panose="02020603050405020304" pitchFamily="18" charset="0"/>
                <a:cs typeface="Calibri" panose="020F0502020204030204" pitchFamily="34" charset="0"/>
              </a:rPr>
              <a:t>Kavramlar</a:t>
            </a:r>
            <a:endParaRPr lang="tr-TR" sz="2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İş etiği ve sosyal sorumluluk konularını anlamak için öncelikle temel kavramları netleştirmek gerekir. Etik, iş etiği ve sosyal sorumluluk kavramlarını ayrı ayrı ele alarak bunların bireyler ve kurumlar için ne anlama geldiğini açıklayalım.</a:t>
            </a:r>
            <a:endParaRPr lang="tr-TR" sz="2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tr-TR" sz="2400" b="1" dirty="0">
                <a:latin typeface="Calibri" panose="020F0502020204030204" pitchFamily="34" charset="0"/>
                <a:ea typeface="Times New Roman" panose="02020603050405020304" pitchFamily="18" charset="0"/>
                <a:cs typeface="Calibri" panose="020F0502020204030204" pitchFamily="34" charset="0"/>
              </a:rPr>
              <a:t>Etik Nedir?</a:t>
            </a:r>
            <a:endParaRPr lang="tr-TR" sz="2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tr-TR" sz="2400" dirty="0">
                <a:latin typeface="Calibri" panose="020F0502020204030204" pitchFamily="34" charset="0"/>
                <a:ea typeface="Times New Roman" panose="02020603050405020304" pitchFamily="18" charset="0"/>
                <a:cs typeface="Calibri" panose="020F0502020204030204" pitchFamily="34" charset="0"/>
              </a:rPr>
              <a:t>Etik, en basit tanımıyla doğru ve yanlışın ne olduğunu belirleyen ilke ve değerler bütünüdür. Etik kelimesi, Antik </a:t>
            </a:r>
            <a:r>
              <a:rPr lang="tr-TR" sz="2400" dirty="0" err="1">
                <a:latin typeface="Calibri" panose="020F0502020204030204" pitchFamily="34" charset="0"/>
                <a:ea typeface="Times New Roman" panose="02020603050405020304" pitchFamily="18" charset="0"/>
                <a:cs typeface="Calibri" panose="020F0502020204030204" pitchFamily="34" charset="0"/>
              </a:rPr>
              <a:t>Yunanca’da</a:t>
            </a:r>
            <a:r>
              <a:rPr lang="tr-TR" sz="2400" dirty="0">
                <a:latin typeface="Calibri" panose="020F0502020204030204" pitchFamily="34" charset="0"/>
                <a:ea typeface="Times New Roman" panose="02020603050405020304" pitchFamily="18" charset="0"/>
                <a:cs typeface="Calibri" panose="020F0502020204030204" pitchFamily="34" charset="0"/>
              </a:rPr>
              <a:t> “</a:t>
            </a:r>
            <a:r>
              <a:rPr lang="tr-TR" sz="2400" dirty="0" err="1">
                <a:latin typeface="Calibri" panose="020F0502020204030204" pitchFamily="34" charset="0"/>
                <a:ea typeface="Times New Roman" panose="02020603050405020304" pitchFamily="18" charset="0"/>
                <a:cs typeface="Calibri" panose="020F0502020204030204" pitchFamily="34" charset="0"/>
              </a:rPr>
              <a:t>ethos</a:t>
            </a:r>
            <a:r>
              <a:rPr lang="tr-TR" sz="2400" dirty="0">
                <a:latin typeface="Calibri" panose="020F0502020204030204" pitchFamily="34" charset="0"/>
                <a:ea typeface="Times New Roman" panose="02020603050405020304" pitchFamily="18" charset="0"/>
                <a:cs typeface="Calibri" panose="020F0502020204030204" pitchFamily="34" charset="0"/>
              </a:rPr>
              <a:t>” kelimesinden türemiştir ve “ahlaki karakter” anlamına gelir. Etik, bireylerin ve toplumların davranışlarını yönlendiren bir rehber olarak düşünülebilir</a:t>
            </a:r>
            <a:r>
              <a:rPr lang="tr-TR" sz="2400" dirty="0" smtClean="0">
                <a:latin typeface="Calibri" panose="020F0502020204030204" pitchFamily="34" charset="0"/>
                <a:ea typeface="Times New Roman" panose="02020603050405020304" pitchFamily="18" charset="0"/>
                <a:cs typeface="Calibri" panose="020F0502020204030204" pitchFamily="34" charset="0"/>
              </a:rPr>
              <a:t>.</a:t>
            </a:r>
            <a:endParaRPr lang="tr-TR"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2566" y="1838130"/>
            <a:ext cx="4086808" cy="4086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6625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548640" y="0"/>
            <a:ext cx="9076722" cy="579169"/>
          </a:xfrm>
          <a:solidFill>
            <a:srgbClr val="FFC000"/>
          </a:solidFill>
        </p:spPr>
        <p:txBody>
          <a:bodyPr/>
          <a:lstStyle/>
          <a:p>
            <a:pPr algn="l"/>
            <a:r>
              <a:rPr lang="tr-TR" sz="2400" b="1" dirty="0">
                <a:latin typeface="Calibri" panose="020F0502020204030204" pitchFamily="34" charset="0"/>
              </a:rPr>
              <a:t>SOSYAL SORUMLULUK VE İŞ ETİĞİ</a:t>
            </a:r>
            <a:endParaRPr lang="en-US" sz="2400" dirty="0">
              <a:solidFill>
                <a:schemeClr val="tx1"/>
              </a:solidFill>
            </a:endParaRPr>
          </a:p>
        </p:txBody>
      </p:sp>
      <p:pic>
        <p:nvPicPr>
          <p:cNvPr id="3" name="Resim 2"/>
          <p:cNvPicPr>
            <a:picLocks noChangeAspect="1"/>
          </p:cNvPicPr>
          <p:nvPr/>
        </p:nvPicPr>
        <p:blipFill>
          <a:blip r:embed="rId2"/>
          <a:stretch>
            <a:fillRect/>
          </a:stretch>
        </p:blipFill>
        <p:spPr>
          <a:xfrm>
            <a:off x="9625362" y="0"/>
            <a:ext cx="2566638" cy="579170"/>
          </a:xfrm>
          <a:prstGeom prst="rect">
            <a:avLst/>
          </a:prstGeom>
        </p:spPr>
      </p:pic>
      <p:sp>
        <p:nvSpPr>
          <p:cNvPr id="29" name="Text Placeholder 1">
            <a:extLst>
              <a:ext uri="{FF2B5EF4-FFF2-40B4-BE49-F238E27FC236}">
                <a16:creationId xmlns:a16="http://schemas.microsoft.com/office/drawing/2014/main" xmlns="" id="{D735F7F3-C1B5-4B60-A00A-4EB618DDFB5A}"/>
              </a:ext>
            </a:extLst>
          </p:cNvPr>
          <p:cNvSpPr txBox="1">
            <a:spLocks/>
          </p:cNvSpPr>
          <p:nvPr/>
        </p:nvSpPr>
        <p:spPr>
          <a:xfrm>
            <a:off x="0" y="579169"/>
            <a:ext cx="12191999" cy="434984"/>
          </a:xfrm>
          <a:prstGeom prst="rect">
            <a:avLst/>
          </a:prstGeom>
          <a:solidFill>
            <a:srgbClr val="00B0F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a:solidFill>
                  <a:schemeClr val="bg1"/>
                </a:solidFill>
                <a:latin typeface="Calibri"/>
              </a:rPr>
              <a:t>GİRİŞ VE TEMEL KAVRAMLAR</a:t>
            </a:r>
            <a:endParaRPr lang="en-US" sz="2000" dirty="0">
              <a:solidFill>
                <a:schemeClr val="bg1"/>
              </a:solidFill>
            </a:endParaRPr>
          </a:p>
        </p:txBody>
      </p:sp>
      <p:sp>
        <p:nvSpPr>
          <p:cNvPr id="30" name="Text Placeholder 1">
            <a:extLst>
              <a:ext uri="{FF2B5EF4-FFF2-40B4-BE49-F238E27FC236}">
                <a16:creationId xmlns:a16="http://schemas.microsoft.com/office/drawing/2014/main" xmlns="" id="{D735F7F3-C1B5-4B60-A00A-4EB618DDFB5A}"/>
              </a:ext>
            </a:extLst>
          </p:cNvPr>
          <p:cNvSpPr txBox="1">
            <a:spLocks/>
          </p:cNvSpPr>
          <p:nvPr/>
        </p:nvSpPr>
        <p:spPr>
          <a:xfrm>
            <a:off x="0" y="-1"/>
            <a:ext cx="548640" cy="579169"/>
          </a:xfrm>
          <a:prstGeom prst="rect">
            <a:avLst/>
          </a:prstGeom>
          <a:solidFill>
            <a:srgbClr val="00B050"/>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solidFill>
                  <a:schemeClr val="bg1"/>
                </a:solidFill>
                <a:latin typeface="Calibri"/>
              </a:rPr>
              <a:t>01</a:t>
            </a:r>
            <a:endParaRPr lang="en-US" sz="2000" dirty="0">
              <a:solidFill>
                <a:schemeClr val="bg1"/>
              </a:solidFill>
            </a:endParaRPr>
          </a:p>
        </p:txBody>
      </p:sp>
      <p:sp>
        <p:nvSpPr>
          <p:cNvPr id="4" name="Dikdörtgen 3"/>
          <p:cNvSpPr/>
          <p:nvPr/>
        </p:nvSpPr>
        <p:spPr>
          <a:xfrm>
            <a:off x="548641" y="1268232"/>
            <a:ext cx="6794552" cy="3955891"/>
          </a:xfrm>
          <a:prstGeom prst="rect">
            <a:avLst/>
          </a:prstGeom>
        </p:spPr>
        <p:txBody>
          <a:bodyPr wrap="square">
            <a:spAutoFit/>
          </a:bodyPr>
          <a:lstStyle/>
          <a:p>
            <a:pPr lvl="0" algn="just">
              <a:lnSpc>
                <a:spcPct val="107000"/>
              </a:lnSpc>
              <a:spcAft>
                <a:spcPts val="800"/>
              </a:spcAft>
            </a:pPr>
            <a:r>
              <a:rPr lang="tr-TR"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Etik;</a:t>
            </a:r>
            <a:endParaRPr lang="tr-TR"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Toplumsal değerler ve normlara dayanır.</a:t>
            </a:r>
            <a:endParaRPr lang="tr-TR"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Bireylerin ve grupların doğru ile yanlışı ayırt etmesine yardımcı olur.</a:t>
            </a:r>
            <a:endParaRPr lang="tr-TR"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tr-TR"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Her toplumda farklılık gösterebilir.</a:t>
            </a:r>
            <a:endParaRPr lang="tr-TR" sz="2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lgn="just"/>
            <a:r>
              <a:rPr lang="tr-TR"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Örneğin, bir öğretmenin öğrencilere karşı tarafsız olması etik bir zorunluluktur. Aynı şekilde, bir bankacının müşterinin çıkarlarını koruması etik bir sorumluluktur.</a:t>
            </a:r>
            <a:endParaRPr lang="tr-TR" sz="2400" dirty="0">
              <a:solidFill>
                <a:prstClr val="black"/>
              </a:solidFill>
              <a:latin typeface="Calibri" panose="020F0502020204030204" pitchFamily="34" charset="0"/>
              <a:cs typeface="Calibri" panose="020F05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137" y="1769618"/>
            <a:ext cx="4429675" cy="2953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3644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1+#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bg/>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9" grpId="0" animBg="1"/>
      <p:bldP spid="30" grpId="0" animBg="1"/>
    </p:bldLst>
  </p:timing>
</p:sld>
</file>

<file path=ppt/theme/theme1.xml><?xml version="1.0" encoding="utf-8"?>
<a:theme xmlns:a="http://schemas.openxmlformats.org/drawingml/2006/main" name="Contents Slide Master">
  <a:themeElements>
    <a:clrScheme name="ALLPPT-411">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411">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4493</TotalTime>
  <Words>1577</Words>
  <Application>Microsoft Office PowerPoint</Application>
  <PresentationFormat>Özel</PresentationFormat>
  <Paragraphs>236</Paragraphs>
  <Slides>24</Slides>
  <Notes>0</Notes>
  <HiddenSlides>0</HiddenSlides>
  <MMClips>0</MMClips>
  <ScaleCrop>false</ScaleCrop>
  <HeadingPairs>
    <vt:vector size="4" baseType="variant">
      <vt:variant>
        <vt:lpstr>Tema</vt:lpstr>
      </vt:variant>
      <vt:variant>
        <vt:i4>2</vt:i4>
      </vt:variant>
      <vt:variant>
        <vt:lpstr>Slayt Başlıkları</vt:lpstr>
      </vt:variant>
      <vt:variant>
        <vt:i4>24</vt:i4>
      </vt:variant>
    </vt:vector>
  </HeadingPairs>
  <TitlesOfParts>
    <vt:vector size="26" baseType="lpstr">
      <vt:lpstr>Contents Slide Master</vt:lpstr>
      <vt:lpstr>Section Break Slide Master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Taylan Tutkunca</dc:creator>
  <cp:lastModifiedBy>Tutkunca</cp:lastModifiedBy>
  <cp:revision>190</cp:revision>
  <dcterms:created xsi:type="dcterms:W3CDTF">2020-01-20T05:08:25Z</dcterms:created>
  <dcterms:modified xsi:type="dcterms:W3CDTF">2025-02-27T21:49:42Z</dcterms:modified>
</cp:coreProperties>
</file>