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0" r:id="rId2"/>
    <p:sldId id="282" r:id="rId3"/>
    <p:sldId id="272" r:id="rId4"/>
    <p:sldId id="271" r:id="rId5"/>
    <p:sldId id="273" r:id="rId6"/>
    <p:sldId id="274" r:id="rId7"/>
    <p:sldId id="275" r:id="rId8"/>
    <p:sldId id="276" r:id="rId9"/>
    <p:sldId id="263" r:id="rId10"/>
    <p:sldId id="258" r:id="rId11"/>
    <p:sldId id="259" r:id="rId12"/>
    <p:sldId id="280" r:id="rId13"/>
    <p:sldId id="260" r:id="rId14"/>
    <p:sldId id="261" r:id="rId15"/>
    <p:sldId id="277" r:id="rId16"/>
    <p:sldId id="278" r:id="rId17"/>
    <p:sldId id="279" r:id="rId18"/>
    <p:sldId id="264" r:id="rId19"/>
    <p:sldId id="281" r:id="rId20"/>
    <p:sldId id="267" r:id="rId21"/>
    <p:sldId id="283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5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026D83-EAB9-430E-B5E5-A6D67A7E2165}" type="doc">
      <dgm:prSet loTypeId="urn:microsoft.com/office/officeart/2005/8/layout/vList5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tr-TR"/>
        </a:p>
      </dgm:t>
    </dgm:pt>
    <dgm:pt modelId="{EFED4C5E-A281-4105-BF80-AC432B86FEBF}">
      <dgm:prSet phldrT="[Text]"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Mental budget:</a:t>
          </a:r>
          <a:endParaRPr lang="tr-TR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3D77D5-EEBA-4BB9-9AD0-2EC28A7D91EF}" type="parTrans" cxnId="{24C55791-41FD-44F8-8E0E-0C6FF1B3CC63}">
      <dgm:prSet/>
      <dgm:spPr/>
      <dgm:t>
        <a:bodyPr/>
        <a:lstStyle/>
        <a:p>
          <a:endParaRPr lang="tr-TR"/>
        </a:p>
      </dgm:t>
    </dgm:pt>
    <dgm:pt modelId="{4F1E88A0-7BF3-4984-93D6-D02873744CCF}" type="sibTrans" cxnId="{24C55791-41FD-44F8-8E0E-0C6FF1B3CC63}">
      <dgm:prSet/>
      <dgm:spPr/>
      <dgm:t>
        <a:bodyPr/>
        <a:lstStyle/>
        <a:p>
          <a:endParaRPr lang="tr-TR"/>
        </a:p>
      </dgm:t>
    </dgm:pt>
    <dgm:pt modelId="{6764ED38-4FE4-408F-843F-6739D673D8C1}">
      <dgm:prSet phldrT="[Text]"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exists only in your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hea</a:t>
          </a:r>
          <a:r>
            <a:rPr lang="tr-TR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d</a:t>
          </a:r>
        </a:p>
      </dgm:t>
    </dgm:pt>
    <dgm:pt modelId="{0587F729-C378-4753-BCD7-F3687016486A}" type="parTrans" cxnId="{20B1BF10-17F4-4B85-835F-C82B01166A03}">
      <dgm:prSet/>
      <dgm:spPr/>
      <dgm:t>
        <a:bodyPr/>
        <a:lstStyle/>
        <a:p>
          <a:endParaRPr lang="tr-TR"/>
        </a:p>
      </dgm:t>
    </dgm:pt>
    <dgm:pt modelId="{BCEE8D20-1CC1-4EDB-9EF2-A1C4E6D0D599}" type="sibTrans" cxnId="{20B1BF10-17F4-4B85-835F-C82B01166A03}">
      <dgm:prSet/>
      <dgm:spPr/>
      <dgm:t>
        <a:bodyPr/>
        <a:lstStyle/>
        <a:p>
          <a:endParaRPr lang="tr-TR"/>
        </a:p>
      </dgm:t>
    </dgm:pt>
    <dgm:pt modelId="{5E2EB424-2789-460B-883C-3558AFDEDEFA}">
      <dgm:prSet phldrT="[Text]"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Physical budget:</a:t>
          </a:r>
          <a:endParaRPr lang="tr-TR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E58236-9D52-440D-819A-7755D2AED744}" type="parTrans" cxnId="{382ABF3A-0022-446C-AAC0-6261A044F751}">
      <dgm:prSet/>
      <dgm:spPr/>
      <dgm:t>
        <a:bodyPr/>
        <a:lstStyle/>
        <a:p>
          <a:endParaRPr lang="tr-TR"/>
        </a:p>
      </dgm:t>
    </dgm:pt>
    <dgm:pt modelId="{B2FEB557-8BC7-4510-A444-38647574A2F6}" type="sibTrans" cxnId="{382ABF3A-0022-446C-AAC0-6261A044F751}">
      <dgm:prSet/>
      <dgm:spPr/>
      <dgm:t>
        <a:bodyPr/>
        <a:lstStyle/>
        <a:p>
          <a:endParaRPr lang="tr-TR"/>
        </a:p>
      </dgm:t>
    </dgm:pt>
    <dgm:pt modelId="{D5947769-5AE1-40E3-96C7-27E5855ACC68}">
      <dgm:prSet phldrT="[Text]"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use envelopes for your expenses such as food, rent, etc.</a:t>
          </a:r>
          <a:endParaRPr lang="tr-TR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C6E364-CBB5-4F50-928E-9485F19918C7}" type="parTrans" cxnId="{B164435B-56B6-4C64-B082-F90E9B6BC0C3}">
      <dgm:prSet/>
      <dgm:spPr/>
      <dgm:t>
        <a:bodyPr/>
        <a:lstStyle/>
        <a:p>
          <a:endParaRPr lang="tr-TR"/>
        </a:p>
      </dgm:t>
    </dgm:pt>
    <dgm:pt modelId="{05D2DED2-7A6E-4C80-8B4E-242852C641D6}" type="sibTrans" cxnId="{B164435B-56B6-4C64-B082-F90E9B6BC0C3}">
      <dgm:prSet/>
      <dgm:spPr/>
      <dgm:t>
        <a:bodyPr/>
        <a:lstStyle/>
        <a:p>
          <a:endParaRPr lang="tr-TR"/>
        </a:p>
      </dgm:t>
    </dgm:pt>
    <dgm:pt modelId="{4F08D146-B454-41A1-8E19-B310B426AAF0}">
      <dgm:prSet phldrT="[Text]"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Written budget:</a:t>
          </a:r>
          <a:endParaRPr lang="tr-TR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DD7FA3-76AB-4A25-B877-F5363F175041}" type="parTrans" cxnId="{4A26B3BC-B7BE-4E23-B3C0-643E0DD0889C}">
      <dgm:prSet/>
      <dgm:spPr/>
      <dgm:t>
        <a:bodyPr/>
        <a:lstStyle/>
        <a:p>
          <a:endParaRPr lang="tr-TR"/>
        </a:p>
      </dgm:t>
    </dgm:pt>
    <dgm:pt modelId="{283C2B66-16BB-4871-BE3A-0DDCA8409F1D}" type="sibTrans" cxnId="{4A26B3BC-B7BE-4E23-B3C0-643E0DD0889C}">
      <dgm:prSet/>
      <dgm:spPr/>
      <dgm:t>
        <a:bodyPr/>
        <a:lstStyle/>
        <a:p>
          <a:endParaRPr lang="tr-TR"/>
        </a:p>
      </dgm:t>
    </dgm:pt>
    <dgm:pt modelId="{85B8A80E-F80F-43BC-985C-1B4F0F147A59}">
      <dgm:prSet phldrT="[Text]"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detailed plan for spending in a spreadsheet or notebook</a:t>
          </a:r>
          <a:endParaRPr lang="tr-TR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5C0E23-205A-4305-A08F-0216B5F1EA2B}" type="parTrans" cxnId="{8E1C1749-4F97-4BBD-A5B7-5D9328ABF776}">
      <dgm:prSet/>
      <dgm:spPr/>
      <dgm:t>
        <a:bodyPr/>
        <a:lstStyle/>
        <a:p>
          <a:endParaRPr lang="tr-TR"/>
        </a:p>
      </dgm:t>
    </dgm:pt>
    <dgm:pt modelId="{74B15A32-719C-4D50-BA3D-2BC794163AB9}" type="sibTrans" cxnId="{8E1C1749-4F97-4BBD-A5B7-5D9328ABF776}">
      <dgm:prSet/>
      <dgm:spPr/>
      <dgm:t>
        <a:bodyPr/>
        <a:lstStyle/>
        <a:p>
          <a:endParaRPr lang="tr-TR"/>
        </a:p>
      </dgm:t>
    </dgm:pt>
    <dgm:pt modelId="{1340CB01-7736-4C1C-A807-B28DBFC55F16}">
      <dgm:prSet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Computerized budgeting system:</a:t>
          </a:r>
        </a:p>
      </dgm:t>
    </dgm:pt>
    <dgm:pt modelId="{6D6F22C3-3D45-413A-A118-0F7DC442A0F8}" type="parTrans" cxnId="{462D34E9-2121-48AB-81D4-E21AAF201221}">
      <dgm:prSet/>
      <dgm:spPr/>
      <dgm:t>
        <a:bodyPr/>
        <a:lstStyle/>
        <a:p>
          <a:endParaRPr lang="tr-TR"/>
        </a:p>
      </dgm:t>
    </dgm:pt>
    <dgm:pt modelId="{27C6C064-BA86-4294-BBF6-EAE3F53FADC5}" type="sibTrans" cxnId="{462D34E9-2121-48AB-81D4-E21AAF201221}">
      <dgm:prSet/>
      <dgm:spPr/>
      <dgm:t>
        <a:bodyPr/>
        <a:lstStyle/>
        <a:p>
          <a:endParaRPr lang="tr-TR"/>
        </a:p>
      </dgm:t>
    </dgm:pt>
    <dgm:pt modelId="{8764FCC1-217E-4A03-9E80-48BA8D06F7B7}">
      <dgm:prSet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use Excel or software such as </a:t>
          </a:r>
          <a:r>
            <a:rPr lang="en-US" sz="1800" i="1" dirty="0">
              <a:latin typeface="Times New Roman" panose="02020603050405020304" pitchFamily="18" charset="0"/>
              <a:cs typeface="Times New Roman" panose="02020603050405020304" pitchFamily="18" charset="0"/>
            </a:rPr>
            <a:t>Quicken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DADFE398-579E-489D-A1E2-17C03DBD1961}" type="parTrans" cxnId="{68AC8552-4FC5-4919-854D-A18895965293}">
      <dgm:prSet/>
      <dgm:spPr/>
      <dgm:t>
        <a:bodyPr/>
        <a:lstStyle/>
        <a:p>
          <a:endParaRPr lang="tr-TR"/>
        </a:p>
      </dgm:t>
    </dgm:pt>
    <dgm:pt modelId="{05989403-2FF0-45DC-8AE0-E0EF449AE4F5}" type="sibTrans" cxnId="{68AC8552-4FC5-4919-854D-A18895965293}">
      <dgm:prSet/>
      <dgm:spPr/>
      <dgm:t>
        <a:bodyPr/>
        <a:lstStyle/>
        <a:p>
          <a:endParaRPr lang="tr-TR"/>
        </a:p>
      </dgm:t>
    </dgm:pt>
    <dgm:pt modelId="{B82868A5-D013-4B09-81EE-0E39B4790886}">
      <dgm:prSet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Online budget:</a:t>
          </a:r>
        </a:p>
      </dgm:t>
    </dgm:pt>
    <dgm:pt modelId="{4298124F-7C4D-45D9-A50F-A1BD9F2D5C97}" type="parTrans" cxnId="{16043036-DD7C-4D78-AB15-9171E6A06880}">
      <dgm:prSet/>
      <dgm:spPr/>
      <dgm:t>
        <a:bodyPr/>
        <a:lstStyle/>
        <a:p>
          <a:endParaRPr lang="tr-TR"/>
        </a:p>
      </dgm:t>
    </dgm:pt>
    <dgm:pt modelId="{60BA8C79-ED09-414B-9C85-D40E72093933}" type="sibTrans" cxnId="{16043036-DD7C-4D78-AB15-9171E6A06880}">
      <dgm:prSet/>
      <dgm:spPr/>
      <dgm:t>
        <a:bodyPr/>
        <a:lstStyle/>
        <a:p>
          <a:endParaRPr lang="tr-TR"/>
        </a:p>
      </dgm:t>
    </dgm:pt>
    <dgm:pt modelId="{18E5F1CC-A8D1-4DAF-9C2E-61CADE752099}">
      <dgm:prSet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Budgeting app:</a:t>
          </a:r>
        </a:p>
      </dgm:t>
    </dgm:pt>
    <dgm:pt modelId="{02A7365D-081E-4051-9355-BFF51924C76E}" type="parTrans" cxnId="{9AD2B7F3-E39B-4331-8514-7A9CD1D6AFBF}">
      <dgm:prSet/>
      <dgm:spPr/>
      <dgm:t>
        <a:bodyPr/>
        <a:lstStyle/>
        <a:p>
          <a:endParaRPr lang="tr-TR"/>
        </a:p>
      </dgm:t>
    </dgm:pt>
    <dgm:pt modelId="{2BFE7176-854D-4AA8-8785-324E9D35F17C}" type="sibTrans" cxnId="{9AD2B7F3-E39B-4331-8514-7A9CD1D6AFBF}">
      <dgm:prSet/>
      <dgm:spPr/>
      <dgm:t>
        <a:bodyPr/>
        <a:lstStyle/>
        <a:p>
          <a:endParaRPr lang="tr-TR"/>
        </a:p>
      </dgm:t>
    </dgm:pt>
    <dgm:pt modelId="{4DD02C36-29DD-4615-BC9D-2E42DD516B74}">
      <dgm:prSet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use bank or financial institution website</a:t>
          </a:r>
        </a:p>
      </dgm:t>
    </dgm:pt>
    <dgm:pt modelId="{F40374A0-2D12-4198-8364-216089202E9F}" type="parTrans" cxnId="{F058A43F-4B95-46D4-90AD-C2AE3C9926F9}">
      <dgm:prSet/>
      <dgm:spPr/>
      <dgm:t>
        <a:bodyPr/>
        <a:lstStyle/>
        <a:p>
          <a:endParaRPr lang="tr-TR"/>
        </a:p>
      </dgm:t>
    </dgm:pt>
    <dgm:pt modelId="{037B94DB-B94D-4A09-A3D6-2401171CF1F1}" type="sibTrans" cxnId="{F058A43F-4B95-46D4-90AD-C2AE3C9926F9}">
      <dgm:prSet/>
      <dgm:spPr/>
      <dgm:t>
        <a:bodyPr/>
        <a:lstStyle/>
        <a:p>
          <a:endParaRPr lang="tr-TR"/>
        </a:p>
      </dgm:t>
    </dgm:pt>
    <dgm:pt modelId="{5B13DA6E-716A-4D1E-9FD5-A20D5FC1ED68}">
      <dgm:prSet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use cell phone or tablet</a:t>
          </a:r>
        </a:p>
      </dgm:t>
    </dgm:pt>
    <dgm:pt modelId="{9C4D1285-D7F3-48FE-BD68-0F721EC79CA5}" type="parTrans" cxnId="{B1E37DE6-BB11-42B9-908C-22F1A8057627}">
      <dgm:prSet/>
      <dgm:spPr/>
      <dgm:t>
        <a:bodyPr/>
        <a:lstStyle/>
        <a:p>
          <a:endParaRPr lang="tr-TR"/>
        </a:p>
      </dgm:t>
    </dgm:pt>
    <dgm:pt modelId="{A1E05C39-BA71-457D-B78D-BACF152A0730}" type="sibTrans" cxnId="{B1E37DE6-BB11-42B9-908C-22F1A8057627}">
      <dgm:prSet/>
      <dgm:spPr/>
      <dgm:t>
        <a:bodyPr/>
        <a:lstStyle/>
        <a:p>
          <a:endParaRPr lang="tr-TR"/>
        </a:p>
      </dgm:t>
    </dgm:pt>
    <dgm:pt modelId="{4706391A-6C71-4FEF-A6E8-B123B733FED1}" type="pres">
      <dgm:prSet presAssocID="{BA026D83-EAB9-430E-B5E5-A6D67A7E21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78D0078-EE2E-4F47-84B4-F5E138647CFB}" type="pres">
      <dgm:prSet presAssocID="{EFED4C5E-A281-4105-BF80-AC432B86FEBF}" presName="linNode" presStyleCnt="0"/>
      <dgm:spPr/>
    </dgm:pt>
    <dgm:pt modelId="{00582B6B-548B-44C1-AC16-FE48A6D8E565}" type="pres">
      <dgm:prSet presAssocID="{EFED4C5E-A281-4105-BF80-AC432B86FEBF}" presName="parentText" presStyleLbl="node1" presStyleIdx="0" presStyleCnt="6" custLinFactNeighborX="-10943" custLinFactNeighborY="-575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B47A182-6F4C-4264-8DE0-228B112D2E59}" type="pres">
      <dgm:prSet presAssocID="{EFED4C5E-A281-4105-BF80-AC432B86FEBF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D2549F-654F-47AB-9B10-9CED31EF3D92}" type="pres">
      <dgm:prSet presAssocID="{4F1E88A0-7BF3-4984-93D6-D02873744CCF}" presName="sp" presStyleCnt="0"/>
      <dgm:spPr/>
    </dgm:pt>
    <dgm:pt modelId="{B0BE47B1-C795-49FC-9C67-CEB9AC5B9B89}" type="pres">
      <dgm:prSet presAssocID="{5E2EB424-2789-460B-883C-3558AFDEDEFA}" presName="linNode" presStyleCnt="0"/>
      <dgm:spPr/>
    </dgm:pt>
    <dgm:pt modelId="{1F1F8B56-D3BF-4FFD-869B-B2E993E2485A}" type="pres">
      <dgm:prSet presAssocID="{5E2EB424-2789-460B-883C-3558AFDEDEFA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43A57A6-F48D-417D-B118-027C7B099A16}" type="pres">
      <dgm:prSet presAssocID="{5E2EB424-2789-460B-883C-3558AFDEDEF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1B2CBE0-E661-4E3E-9FB3-C225FB1D89BD}" type="pres">
      <dgm:prSet presAssocID="{B2FEB557-8BC7-4510-A444-38647574A2F6}" presName="sp" presStyleCnt="0"/>
      <dgm:spPr/>
    </dgm:pt>
    <dgm:pt modelId="{9C7B249C-523E-41E8-AD13-6A04317B9364}" type="pres">
      <dgm:prSet presAssocID="{4F08D146-B454-41A1-8E19-B310B426AAF0}" presName="linNode" presStyleCnt="0"/>
      <dgm:spPr/>
    </dgm:pt>
    <dgm:pt modelId="{10DAE409-D261-4CF6-97F3-AC018B9E614D}" type="pres">
      <dgm:prSet presAssocID="{4F08D146-B454-41A1-8E19-B310B426AAF0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CADA36C-C9B3-4C5C-B218-B47F0C864456}" type="pres">
      <dgm:prSet presAssocID="{4F08D146-B454-41A1-8E19-B310B426AAF0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59E7BBB-A1A5-473C-B4ED-A61D9183BC56}" type="pres">
      <dgm:prSet presAssocID="{283C2B66-16BB-4871-BE3A-0DDCA8409F1D}" presName="sp" presStyleCnt="0"/>
      <dgm:spPr/>
    </dgm:pt>
    <dgm:pt modelId="{5ABC812E-0F1E-4476-BA6C-441885528B77}" type="pres">
      <dgm:prSet presAssocID="{1340CB01-7736-4C1C-A807-B28DBFC55F16}" presName="linNode" presStyleCnt="0"/>
      <dgm:spPr/>
    </dgm:pt>
    <dgm:pt modelId="{807C281D-8561-42BE-B227-A723ACCED02A}" type="pres">
      <dgm:prSet presAssocID="{1340CB01-7736-4C1C-A807-B28DBFC55F16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11F88CB-274D-40B8-A976-74468F28AE18}" type="pres">
      <dgm:prSet presAssocID="{1340CB01-7736-4C1C-A807-B28DBFC55F16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CFED0F1-F90E-411D-B6E2-0DC43C487EAB}" type="pres">
      <dgm:prSet presAssocID="{27C6C064-BA86-4294-BBF6-EAE3F53FADC5}" presName="sp" presStyleCnt="0"/>
      <dgm:spPr/>
    </dgm:pt>
    <dgm:pt modelId="{5D138157-7EB4-4E56-83F0-0873A9F5D9F9}" type="pres">
      <dgm:prSet presAssocID="{B82868A5-D013-4B09-81EE-0E39B4790886}" presName="linNode" presStyleCnt="0"/>
      <dgm:spPr/>
    </dgm:pt>
    <dgm:pt modelId="{ADFE737B-6C22-43BE-B1CA-CFD5355B9CF7}" type="pres">
      <dgm:prSet presAssocID="{B82868A5-D013-4B09-81EE-0E39B4790886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60DBA4A-2C69-41AC-8042-7D2121726E95}" type="pres">
      <dgm:prSet presAssocID="{B82868A5-D013-4B09-81EE-0E39B4790886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87AB2BE-234E-411A-A1A6-ED122BAF5FEF}" type="pres">
      <dgm:prSet presAssocID="{60BA8C79-ED09-414B-9C85-D40E72093933}" presName="sp" presStyleCnt="0"/>
      <dgm:spPr/>
    </dgm:pt>
    <dgm:pt modelId="{E9C3ECAB-8E14-4A05-ADD2-3765F12C6307}" type="pres">
      <dgm:prSet presAssocID="{18E5F1CC-A8D1-4DAF-9C2E-61CADE752099}" presName="linNode" presStyleCnt="0"/>
      <dgm:spPr/>
    </dgm:pt>
    <dgm:pt modelId="{1A27AA73-E632-4B39-B570-C3FD643F4A5A}" type="pres">
      <dgm:prSet presAssocID="{18E5F1CC-A8D1-4DAF-9C2E-61CADE752099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E66BB62-7BA8-469B-BA44-55170230C92F}" type="pres">
      <dgm:prSet presAssocID="{18E5F1CC-A8D1-4DAF-9C2E-61CADE752099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0168C8F-2251-4377-9A07-3C70F46F2CF0}" type="presOf" srcId="{18E5F1CC-A8D1-4DAF-9C2E-61CADE752099}" destId="{1A27AA73-E632-4B39-B570-C3FD643F4A5A}" srcOrd="0" destOrd="0" presId="urn:microsoft.com/office/officeart/2005/8/layout/vList5"/>
    <dgm:cxn modelId="{9FCA0A39-A0A8-4D02-B531-1364A232F55E}" type="presOf" srcId="{8764FCC1-217E-4A03-9E80-48BA8D06F7B7}" destId="{411F88CB-274D-40B8-A976-74468F28AE18}" srcOrd="0" destOrd="0" presId="urn:microsoft.com/office/officeart/2005/8/layout/vList5"/>
    <dgm:cxn modelId="{EEE521E2-A86E-4C59-859F-CFA47DED6F56}" type="presOf" srcId="{85B8A80E-F80F-43BC-985C-1B4F0F147A59}" destId="{0CADA36C-C9B3-4C5C-B218-B47F0C864456}" srcOrd="0" destOrd="0" presId="urn:microsoft.com/office/officeart/2005/8/layout/vList5"/>
    <dgm:cxn modelId="{8C899DFD-8B09-4727-A755-99A9E100126A}" type="presOf" srcId="{BA026D83-EAB9-430E-B5E5-A6D67A7E2165}" destId="{4706391A-6C71-4FEF-A6E8-B123B733FED1}" srcOrd="0" destOrd="0" presId="urn:microsoft.com/office/officeart/2005/8/layout/vList5"/>
    <dgm:cxn modelId="{8E1C1749-4F97-4BBD-A5B7-5D9328ABF776}" srcId="{4F08D146-B454-41A1-8E19-B310B426AAF0}" destId="{85B8A80E-F80F-43BC-985C-1B4F0F147A59}" srcOrd="0" destOrd="0" parTransId="{335C0E23-205A-4305-A08F-0216B5F1EA2B}" sibTransId="{74B15A32-719C-4D50-BA3D-2BC794163AB9}"/>
    <dgm:cxn modelId="{05684252-CC0E-41F3-9911-DAD73FB62F39}" type="presOf" srcId="{5B13DA6E-716A-4D1E-9FD5-A20D5FC1ED68}" destId="{0E66BB62-7BA8-469B-BA44-55170230C92F}" srcOrd="0" destOrd="0" presId="urn:microsoft.com/office/officeart/2005/8/layout/vList5"/>
    <dgm:cxn modelId="{20B1BF10-17F4-4B85-835F-C82B01166A03}" srcId="{EFED4C5E-A281-4105-BF80-AC432B86FEBF}" destId="{6764ED38-4FE4-408F-843F-6739D673D8C1}" srcOrd="0" destOrd="0" parTransId="{0587F729-C378-4753-BCD7-F3687016486A}" sibTransId="{BCEE8D20-1CC1-4EDB-9EF2-A1C4E6D0D599}"/>
    <dgm:cxn modelId="{66101566-80B5-48AB-BF50-2A5CDE9D44FB}" type="presOf" srcId="{4DD02C36-29DD-4615-BC9D-2E42DD516B74}" destId="{360DBA4A-2C69-41AC-8042-7D2121726E95}" srcOrd="0" destOrd="0" presId="urn:microsoft.com/office/officeart/2005/8/layout/vList5"/>
    <dgm:cxn modelId="{448D991B-1599-4B4D-A009-E5EEEDBDF483}" type="presOf" srcId="{D5947769-5AE1-40E3-96C7-27E5855ACC68}" destId="{043A57A6-F48D-417D-B118-027C7B099A16}" srcOrd="0" destOrd="0" presId="urn:microsoft.com/office/officeart/2005/8/layout/vList5"/>
    <dgm:cxn modelId="{9AD2B7F3-E39B-4331-8514-7A9CD1D6AFBF}" srcId="{BA026D83-EAB9-430E-B5E5-A6D67A7E2165}" destId="{18E5F1CC-A8D1-4DAF-9C2E-61CADE752099}" srcOrd="5" destOrd="0" parTransId="{02A7365D-081E-4051-9355-BFF51924C76E}" sibTransId="{2BFE7176-854D-4AA8-8785-324E9D35F17C}"/>
    <dgm:cxn modelId="{B1F22153-4E7D-40FC-A900-B5A1E2AED613}" type="presOf" srcId="{6764ED38-4FE4-408F-843F-6739D673D8C1}" destId="{FB47A182-6F4C-4264-8DE0-228B112D2E59}" srcOrd="0" destOrd="0" presId="urn:microsoft.com/office/officeart/2005/8/layout/vList5"/>
    <dgm:cxn modelId="{68AC8552-4FC5-4919-854D-A18895965293}" srcId="{1340CB01-7736-4C1C-A807-B28DBFC55F16}" destId="{8764FCC1-217E-4A03-9E80-48BA8D06F7B7}" srcOrd="0" destOrd="0" parTransId="{DADFE398-579E-489D-A1E2-17C03DBD1961}" sibTransId="{05989403-2FF0-45DC-8AE0-E0EF449AE4F5}"/>
    <dgm:cxn modelId="{24C55791-41FD-44F8-8E0E-0C6FF1B3CC63}" srcId="{BA026D83-EAB9-430E-B5E5-A6D67A7E2165}" destId="{EFED4C5E-A281-4105-BF80-AC432B86FEBF}" srcOrd="0" destOrd="0" parTransId="{DA3D77D5-EEBA-4BB9-9AD0-2EC28A7D91EF}" sibTransId="{4F1E88A0-7BF3-4984-93D6-D02873744CCF}"/>
    <dgm:cxn modelId="{16043036-DD7C-4D78-AB15-9171E6A06880}" srcId="{BA026D83-EAB9-430E-B5E5-A6D67A7E2165}" destId="{B82868A5-D013-4B09-81EE-0E39B4790886}" srcOrd="4" destOrd="0" parTransId="{4298124F-7C4D-45D9-A50F-A1BD9F2D5C97}" sibTransId="{60BA8C79-ED09-414B-9C85-D40E72093933}"/>
    <dgm:cxn modelId="{382ABF3A-0022-446C-AAC0-6261A044F751}" srcId="{BA026D83-EAB9-430E-B5E5-A6D67A7E2165}" destId="{5E2EB424-2789-460B-883C-3558AFDEDEFA}" srcOrd="1" destOrd="0" parTransId="{F7E58236-9D52-440D-819A-7755D2AED744}" sibTransId="{B2FEB557-8BC7-4510-A444-38647574A2F6}"/>
    <dgm:cxn modelId="{462D34E9-2121-48AB-81D4-E21AAF201221}" srcId="{BA026D83-EAB9-430E-B5E5-A6D67A7E2165}" destId="{1340CB01-7736-4C1C-A807-B28DBFC55F16}" srcOrd="3" destOrd="0" parTransId="{6D6F22C3-3D45-413A-A118-0F7DC442A0F8}" sibTransId="{27C6C064-BA86-4294-BBF6-EAE3F53FADC5}"/>
    <dgm:cxn modelId="{DA51F82D-55D2-4DDD-A444-87A6F9212D63}" type="presOf" srcId="{4F08D146-B454-41A1-8E19-B310B426AAF0}" destId="{10DAE409-D261-4CF6-97F3-AC018B9E614D}" srcOrd="0" destOrd="0" presId="urn:microsoft.com/office/officeart/2005/8/layout/vList5"/>
    <dgm:cxn modelId="{48159498-B487-4F4D-98AB-D639C5BFFDA3}" type="presOf" srcId="{EFED4C5E-A281-4105-BF80-AC432B86FEBF}" destId="{00582B6B-548B-44C1-AC16-FE48A6D8E565}" srcOrd="0" destOrd="0" presId="urn:microsoft.com/office/officeart/2005/8/layout/vList5"/>
    <dgm:cxn modelId="{043AEE64-7196-494C-98D2-B53BD3DB1B52}" type="presOf" srcId="{5E2EB424-2789-460B-883C-3558AFDEDEFA}" destId="{1F1F8B56-D3BF-4FFD-869B-B2E993E2485A}" srcOrd="0" destOrd="0" presId="urn:microsoft.com/office/officeart/2005/8/layout/vList5"/>
    <dgm:cxn modelId="{F058A43F-4B95-46D4-90AD-C2AE3C9926F9}" srcId="{B82868A5-D013-4B09-81EE-0E39B4790886}" destId="{4DD02C36-29DD-4615-BC9D-2E42DD516B74}" srcOrd="0" destOrd="0" parTransId="{F40374A0-2D12-4198-8364-216089202E9F}" sibTransId="{037B94DB-B94D-4A09-A3D6-2401171CF1F1}"/>
    <dgm:cxn modelId="{0284A116-98F0-418C-B6A5-8022912F6DE6}" type="presOf" srcId="{B82868A5-D013-4B09-81EE-0E39B4790886}" destId="{ADFE737B-6C22-43BE-B1CA-CFD5355B9CF7}" srcOrd="0" destOrd="0" presId="urn:microsoft.com/office/officeart/2005/8/layout/vList5"/>
    <dgm:cxn modelId="{B164435B-56B6-4C64-B082-F90E9B6BC0C3}" srcId="{5E2EB424-2789-460B-883C-3558AFDEDEFA}" destId="{D5947769-5AE1-40E3-96C7-27E5855ACC68}" srcOrd="0" destOrd="0" parTransId="{13C6E364-CBB5-4F50-928E-9485F19918C7}" sibTransId="{05D2DED2-7A6E-4C80-8B4E-242852C641D6}"/>
    <dgm:cxn modelId="{B1E37DE6-BB11-42B9-908C-22F1A8057627}" srcId="{18E5F1CC-A8D1-4DAF-9C2E-61CADE752099}" destId="{5B13DA6E-716A-4D1E-9FD5-A20D5FC1ED68}" srcOrd="0" destOrd="0" parTransId="{9C4D1285-D7F3-48FE-BD68-0F721EC79CA5}" sibTransId="{A1E05C39-BA71-457D-B78D-BACF152A0730}"/>
    <dgm:cxn modelId="{4A26B3BC-B7BE-4E23-B3C0-643E0DD0889C}" srcId="{BA026D83-EAB9-430E-B5E5-A6D67A7E2165}" destId="{4F08D146-B454-41A1-8E19-B310B426AAF0}" srcOrd="2" destOrd="0" parTransId="{07DD7FA3-76AB-4A25-B877-F5363F175041}" sibTransId="{283C2B66-16BB-4871-BE3A-0DDCA8409F1D}"/>
    <dgm:cxn modelId="{DB2C18E9-5700-4BB0-9A1E-B0E022034251}" type="presOf" srcId="{1340CB01-7736-4C1C-A807-B28DBFC55F16}" destId="{807C281D-8561-42BE-B227-A723ACCED02A}" srcOrd="0" destOrd="0" presId="urn:microsoft.com/office/officeart/2005/8/layout/vList5"/>
    <dgm:cxn modelId="{9E00FB57-B8F8-4F8B-AB6B-FD7034FEE08F}" type="presParOf" srcId="{4706391A-6C71-4FEF-A6E8-B123B733FED1}" destId="{E78D0078-EE2E-4F47-84B4-F5E138647CFB}" srcOrd="0" destOrd="0" presId="urn:microsoft.com/office/officeart/2005/8/layout/vList5"/>
    <dgm:cxn modelId="{134BFADA-D33F-4A0D-B08B-D5F74E51C07C}" type="presParOf" srcId="{E78D0078-EE2E-4F47-84B4-F5E138647CFB}" destId="{00582B6B-548B-44C1-AC16-FE48A6D8E565}" srcOrd="0" destOrd="0" presId="urn:microsoft.com/office/officeart/2005/8/layout/vList5"/>
    <dgm:cxn modelId="{9B24531A-C52B-46CB-BA05-6D5B8D8B2B79}" type="presParOf" srcId="{E78D0078-EE2E-4F47-84B4-F5E138647CFB}" destId="{FB47A182-6F4C-4264-8DE0-228B112D2E59}" srcOrd="1" destOrd="0" presId="urn:microsoft.com/office/officeart/2005/8/layout/vList5"/>
    <dgm:cxn modelId="{B4ED509E-94BD-4A25-86F1-415BB44AC347}" type="presParOf" srcId="{4706391A-6C71-4FEF-A6E8-B123B733FED1}" destId="{9AD2549F-654F-47AB-9B10-9CED31EF3D92}" srcOrd="1" destOrd="0" presId="urn:microsoft.com/office/officeart/2005/8/layout/vList5"/>
    <dgm:cxn modelId="{57C6D979-1FE1-42CC-B587-99784791A5FA}" type="presParOf" srcId="{4706391A-6C71-4FEF-A6E8-B123B733FED1}" destId="{B0BE47B1-C795-49FC-9C67-CEB9AC5B9B89}" srcOrd="2" destOrd="0" presId="urn:microsoft.com/office/officeart/2005/8/layout/vList5"/>
    <dgm:cxn modelId="{14E8556E-C79A-4980-AE4D-95366F637E90}" type="presParOf" srcId="{B0BE47B1-C795-49FC-9C67-CEB9AC5B9B89}" destId="{1F1F8B56-D3BF-4FFD-869B-B2E993E2485A}" srcOrd="0" destOrd="0" presId="urn:microsoft.com/office/officeart/2005/8/layout/vList5"/>
    <dgm:cxn modelId="{9E89ECCB-AEA1-444B-A3A8-F1A644FBD84F}" type="presParOf" srcId="{B0BE47B1-C795-49FC-9C67-CEB9AC5B9B89}" destId="{043A57A6-F48D-417D-B118-027C7B099A16}" srcOrd="1" destOrd="0" presId="urn:microsoft.com/office/officeart/2005/8/layout/vList5"/>
    <dgm:cxn modelId="{0D1C8743-3DA5-4BA0-BD15-089603A6D2BF}" type="presParOf" srcId="{4706391A-6C71-4FEF-A6E8-B123B733FED1}" destId="{51B2CBE0-E661-4E3E-9FB3-C225FB1D89BD}" srcOrd="3" destOrd="0" presId="urn:microsoft.com/office/officeart/2005/8/layout/vList5"/>
    <dgm:cxn modelId="{4C26D43D-D8D6-499D-88CA-B1591AED4ED3}" type="presParOf" srcId="{4706391A-6C71-4FEF-A6E8-B123B733FED1}" destId="{9C7B249C-523E-41E8-AD13-6A04317B9364}" srcOrd="4" destOrd="0" presId="urn:microsoft.com/office/officeart/2005/8/layout/vList5"/>
    <dgm:cxn modelId="{7FCAC2A6-6580-40BC-8C88-68EAADB60E68}" type="presParOf" srcId="{9C7B249C-523E-41E8-AD13-6A04317B9364}" destId="{10DAE409-D261-4CF6-97F3-AC018B9E614D}" srcOrd="0" destOrd="0" presId="urn:microsoft.com/office/officeart/2005/8/layout/vList5"/>
    <dgm:cxn modelId="{0CE9E0BC-B149-4178-8E35-567E95978828}" type="presParOf" srcId="{9C7B249C-523E-41E8-AD13-6A04317B9364}" destId="{0CADA36C-C9B3-4C5C-B218-B47F0C864456}" srcOrd="1" destOrd="0" presId="urn:microsoft.com/office/officeart/2005/8/layout/vList5"/>
    <dgm:cxn modelId="{4088855D-8EBD-4A77-BEF6-A051FDF2C5AB}" type="presParOf" srcId="{4706391A-6C71-4FEF-A6E8-B123B733FED1}" destId="{D59E7BBB-A1A5-473C-B4ED-A61D9183BC56}" srcOrd="5" destOrd="0" presId="urn:microsoft.com/office/officeart/2005/8/layout/vList5"/>
    <dgm:cxn modelId="{A313609D-6FCB-4458-8516-AA268411E24C}" type="presParOf" srcId="{4706391A-6C71-4FEF-A6E8-B123B733FED1}" destId="{5ABC812E-0F1E-4476-BA6C-441885528B77}" srcOrd="6" destOrd="0" presId="urn:microsoft.com/office/officeart/2005/8/layout/vList5"/>
    <dgm:cxn modelId="{896DB8D5-46D9-4785-9B5C-B96D90B77E6D}" type="presParOf" srcId="{5ABC812E-0F1E-4476-BA6C-441885528B77}" destId="{807C281D-8561-42BE-B227-A723ACCED02A}" srcOrd="0" destOrd="0" presId="urn:microsoft.com/office/officeart/2005/8/layout/vList5"/>
    <dgm:cxn modelId="{A5129EF8-5971-4DCA-B2BB-3D84C167E74A}" type="presParOf" srcId="{5ABC812E-0F1E-4476-BA6C-441885528B77}" destId="{411F88CB-274D-40B8-A976-74468F28AE18}" srcOrd="1" destOrd="0" presId="urn:microsoft.com/office/officeart/2005/8/layout/vList5"/>
    <dgm:cxn modelId="{9EB051AC-7468-4329-BD1F-C03027171DF5}" type="presParOf" srcId="{4706391A-6C71-4FEF-A6E8-B123B733FED1}" destId="{6CFED0F1-F90E-411D-B6E2-0DC43C487EAB}" srcOrd="7" destOrd="0" presId="urn:microsoft.com/office/officeart/2005/8/layout/vList5"/>
    <dgm:cxn modelId="{8EF4FA08-98A7-444F-8105-05132D1ABDF6}" type="presParOf" srcId="{4706391A-6C71-4FEF-A6E8-B123B733FED1}" destId="{5D138157-7EB4-4E56-83F0-0873A9F5D9F9}" srcOrd="8" destOrd="0" presId="urn:microsoft.com/office/officeart/2005/8/layout/vList5"/>
    <dgm:cxn modelId="{A5AC54F4-0CFC-4ECB-9437-1E201CCD01E1}" type="presParOf" srcId="{5D138157-7EB4-4E56-83F0-0873A9F5D9F9}" destId="{ADFE737B-6C22-43BE-B1CA-CFD5355B9CF7}" srcOrd="0" destOrd="0" presId="urn:microsoft.com/office/officeart/2005/8/layout/vList5"/>
    <dgm:cxn modelId="{CCB8F931-697A-4B9C-8D1D-FB722F1399BE}" type="presParOf" srcId="{5D138157-7EB4-4E56-83F0-0873A9F5D9F9}" destId="{360DBA4A-2C69-41AC-8042-7D2121726E95}" srcOrd="1" destOrd="0" presId="urn:microsoft.com/office/officeart/2005/8/layout/vList5"/>
    <dgm:cxn modelId="{2D7AB045-086A-4737-A029-7A5AED526401}" type="presParOf" srcId="{4706391A-6C71-4FEF-A6E8-B123B733FED1}" destId="{187AB2BE-234E-411A-A1A6-ED122BAF5FEF}" srcOrd="9" destOrd="0" presId="urn:microsoft.com/office/officeart/2005/8/layout/vList5"/>
    <dgm:cxn modelId="{0506015B-6DC3-4B00-A4C7-1231D9E653DC}" type="presParOf" srcId="{4706391A-6C71-4FEF-A6E8-B123B733FED1}" destId="{E9C3ECAB-8E14-4A05-ADD2-3765F12C6307}" srcOrd="10" destOrd="0" presId="urn:microsoft.com/office/officeart/2005/8/layout/vList5"/>
    <dgm:cxn modelId="{2B528FEA-4E1C-487A-8B2D-7F3B892127CA}" type="presParOf" srcId="{E9C3ECAB-8E14-4A05-ADD2-3765F12C6307}" destId="{1A27AA73-E632-4B39-B570-C3FD643F4A5A}" srcOrd="0" destOrd="0" presId="urn:microsoft.com/office/officeart/2005/8/layout/vList5"/>
    <dgm:cxn modelId="{81A4D221-58F7-4054-A1FE-CC2760BA530F}" type="presParOf" srcId="{E9C3ECAB-8E14-4A05-ADD2-3765F12C6307}" destId="{0E66BB62-7BA8-469B-BA44-55170230C92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6E7D9-3269-4066-BBEE-4386A8F430D6}" type="datetimeFigureOut">
              <a:rPr lang="tr-TR" smtClean="0"/>
              <a:pPr/>
              <a:t>4.12.2023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E93FA-23A8-4A21-B2FB-18D57896833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5896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3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8836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8836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840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0102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392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392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392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3921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392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392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35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392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3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3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3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3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3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3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6765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4F7-AC36-487F-85AD-503548CE489E}" type="datetimeFigureOut">
              <a:rPr lang="tr-TR" smtClean="0"/>
              <a:pPr/>
              <a:t>4.12.2023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4F7-AC36-487F-85AD-503548CE489E}" type="datetimeFigureOut">
              <a:rPr lang="tr-TR" smtClean="0"/>
              <a:pPr/>
              <a:t>4.12.2023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4F7-AC36-487F-85AD-503548CE489E}" type="datetimeFigureOut">
              <a:rPr lang="tr-TR" smtClean="0"/>
              <a:pPr/>
              <a:t>4.12.2023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4F7-AC36-487F-85AD-503548CE489E}" type="datetimeFigureOut">
              <a:rPr lang="tr-TR" smtClean="0"/>
              <a:pPr/>
              <a:t>4.12.2023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4F7-AC36-487F-85AD-503548CE489E}" type="datetimeFigureOut">
              <a:rPr lang="tr-TR" smtClean="0"/>
              <a:pPr/>
              <a:t>4.12.2023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4F7-AC36-487F-85AD-503548CE489E}" type="datetimeFigureOut">
              <a:rPr lang="tr-TR" smtClean="0"/>
              <a:pPr/>
              <a:t>4.12.2023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4F7-AC36-487F-85AD-503548CE489E}" type="datetimeFigureOut">
              <a:rPr lang="tr-TR" smtClean="0"/>
              <a:pPr/>
              <a:t>4.12.2023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4F7-AC36-487F-85AD-503548CE489E}" type="datetimeFigureOut">
              <a:rPr lang="tr-TR" smtClean="0"/>
              <a:pPr/>
              <a:t>4.12.2023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4F7-AC36-487F-85AD-503548CE489E}" type="datetimeFigureOut">
              <a:rPr lang="tr-TR" smtClean="0"/>
              <a:pPr/>
              <a:t>4.12.2023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4F7-AC36-487F-85AD-503548CE489E}" type="datetimeFigureOut">
              <a:rPr lang="tr-TR" smtClean="0"/>
              <a:pPr/>
              <a:t>4.12.2023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4F7-AC36-487F-85AD-503548CE489E}" type="datetimeFigureOut">
              <a:rPr lang="tr-TR" smtClean="0"/>
              <a:pPr/>
              <a:t>4.12.2023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AD94F7-AC36-487F-85AD-503548CE489E}" type="datetimeFigureOut">
              <a:rPr lang="tr-TR" smtClean="0"/>
              <a:pPr/>
              <a:t>4.12.2023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ddler.com/embed/23371889/?f=1&amp;player=arpeggio&amp;secret=37455950&amp;make_responsive=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20688"/>
            <a:ext cx="8424936" cy="5976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Title</a:t>
            </a:r>
          </a:p>
          <a:p>
            <a:pPr marL="0" indent="0" algn="ctr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Literacy</a:t>
            </a:r>
          </a:p>
          <a:p>
            <a:pPr marL="0" indent="0" algn="ctr">
              <a:buNone/>
            </a:pP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Coordinator</a:t>
            </a:r>
          </a:p>
          <a:p>
            <a:pPr marL="0" indent="0" algn="ctr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Assist.Prof.Dr.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Ayşegül </a:t>
            </a:r>
            <a:r>
              <a:rPr 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Kurtulgan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finanslab10\Desktop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29576"/>
            <a:ext cx="2175452" cy="193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875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57921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Creating and Implementing a Budget</a:t>
            </a:r>
            <a:endParaRPr lang="tr-TR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reen Shot 2019-02-19 at 4.58.0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24744"/>
            <a:ext cx="4608512" cy="508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31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Budgeting Process</a:t>
            </a:r>
            <a:endParaRPr lang="tr-T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5073427"/>
          </a:xfrm>
        </p:spPr>
        <p:txBody>
          <a:bodyPr>
            <a:normAutofit/>
          </a:bodyPr>
          <a:lstStyle/>
          <a:p>
            <a:pPr marL="454025" indent="-333375">
              <a:spcAft>
                <a:spcPts val="60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1: Set Financial Goals</a:t>
            </a:r>
          </a:p>
          <a:p>
            <a:pPr marL="454025" indent="-333375">
              <a:lnSpc>
                <a:spcPct val="110000"/>
              </a:lnSpc>
              <a:spcAft>
                <a:spcPts val="60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2: Estimate Income</a:t>
            </a:r>
          </a:p>
          <a:p>
            <a:pPr marL="454025" indent="-333375">
              <a:lnSpc>
                <a:spcPct val="110000"/>
              </a:lnSpc>
              <a:spcAft>
                <a:spcPts val="60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3: Budget An Emergency Fund and Savings</a:t>
            </a:r>
          </a:p>
          <a:p>
            <a:pPr marL="454025" indent="-333375">
              <a:spcBef>
                <a:spcPct val="0"/>
              </a:spcBef>
              <a:spcAft>
                <a:spcPts val="60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4: Budget Fixed Expenses</a:t>
            </a:r>
          </a:p>
          <a:p>
            <a:pPr marL="454025" indent="-333375">
              <a:spcBef>
                <a:spcPct val="0"/>
              </a:spcBef>
              <a:spcAft>
                <a:spcPts val="60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5: Budget Variable Expenses</a:t>
            </a:r>
          </a:p>
          <a:p>
            <a:pPr marL="454025" indent="-333375">
              <a:spcBef>
                <a:spcPct val="0"/>
              </a:spcBef>
              <a:spcAft>
                <a:spcPts val="60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6: Record Spending Amounts</a:t>
            </a:r>
          </a:p>
          <a:p>
            <a:pPr marL="454025" indent="-333375">
              <a:spcBef>
                <a:spcPct val="0"/>
              </a:spcBef>
              <a:spcAft>
                <a:spcPts val="60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7: Review Spending and Saving Patterns</a:t>
            </a:r>
          </a:p>
          <a:p>
            <a:pPr marL="454025" indent="-333375">
              <a:spcBef>
                <a:spcPct val="0"/>
              </a:spcBef>
              <a:spcAft>
                <a:spcPts val="60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Your Financial Progress</a:t>
            </a:r>
          </a:p>
          <a:p>
            <a:pPr marL="454025" indent="-333375">
              <a:spcBef>
                <a:spcPct val="0"/>
              </a:spcBef>
              <a:spcAft>
                <a:spcPts val="60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Revise Your Goals and Budget Allocations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915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Budgeting Process</a:t>
            </a:r>
            <a:endParaRPr lang="tr-T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5073427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endParaRPr lang="tr-TR" alt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6400" indent="-342900">
              <a:spcAft>
                <a:spcPts val="600"/>
              </a:spcAft>
              <a:buFont typeface="Arial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4025" indent="-333375">
              <a:spcAft>
                <a:spcPts val="600"/>
              </a:spcAft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489227"/>
              </p:ext>
            </p:extLst>
          </p:nvPr>
        </p:nvGraphicFramePr>
        <p:xfrm>
          <a:off x="395536" y="1412776"/>
          <a:ext cx="8352928" cy="5095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33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795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098082">
                <a:tc>
                  <a:txBody>
                    <a:bodyPr/>
                    <a:lstStyle/>
                    <a:p>
                      <a:r>
                        <a:rPr lang="tr-TR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Determine</a:t>
                      </a:r>
                      <a:r>
                        <a:rPr lang="tr-TR" sz="1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Income</a:t>
                      </a:r>
                      <a:endParaRPr lang="tr-TR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600"/>
                        </a:spcAft>
                        <a:buFont typeface="Arial"/>
                        <a:buNone/>
                      </a:pPr>
                      <a:r>
                        <a:rPr lang="tr-TR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alculate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your income.</a:t>
                      </a:r>
                      <a:r>
                        <a:rPr lang="tr-TR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Identify all income sources</a:t>
                      </a:r>
                      <a:r>
                        <a:rPr lang="tr-TR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171450" indent="-171450">
                        <a:lnSpc>
                          <a:spcPct val="12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Wages/salaries </a:t>
                      </a:r>
                      <a:endParaRPr lang="tr-TR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2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Gifts or allowance </a:t>
                      </a:r>
                      <a:endParaRPr lang="tr-TR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2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Interest </a:t>
                      </a:r>
                      <a:endParaRPr lang="tr-TR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2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Scholarships, grants, and student aid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06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Determining Your Expenses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Consider</a:t>
                      </a:r>
                      <a:r>
                        <a:rPr lang="tr-TR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  <a:r>
                        <a:rPr lang="tr-TR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examples</a:t>
                      </a:r>
                      <a:endParaRPr lang="tr-TR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Determine</a:t>
                      </a:r>
                      <a:r>
                        <a:rPr lang="tr-TR" sz="1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which</a:t>
                      </a:r>
                      <a:r>
                        <a:rPr lang="tr-TR" sz="1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</a:t>
                      </a:r>
                      <a:r>
                        <a:rPr lang="tr-TR" sz="1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fixed</a:t>
                      </a:r>
                      <a:r>
                        <a:rPr lang="tr-TR" sz="1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1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which</a:t>
                      </a:r>
                      <a:r>
                        <a:rPr lang="tr-TR" sz="1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</a:t>
                      </a:r>
                      <a:r>
                        <a:rPr lang="tr-TR" sz="1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</a:t>
                      </a:r>
                      <a:r>
                        <a:rPr lang="tr-TR" sz="1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expenses</a:t>
                      </a:r>
                      <a:endParaRPr lang="tr-TR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198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Expense Considerations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3550" lvl="1" indent="-285750">
                        <a:lnSpc>
                          <a:spcPct val="12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Know what you owe.</a:t>
                      </a:r>
                    </a:p>
                    <a:p>
                      <a:pPr marL="635000" lvl="1" indent="-457200">
                        <a:lnSpc>
                          <a:spcPct val="12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Consider your ongoing needs.</a:t>
                      </a:r>
                    </a:p>
                    <a:p>
                      <a:pPr marL="635000" lvl="1" indent="-457200">
                        <a:lnSpc>
                          <a:spcPct val="12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 other expenditures.</a:t>
                      </a:r>
                    </a:p>
                    <a:p>
                      <a:pPr marL="635000" lvl="1" indent="-457200">
                        <a:lnSpc>
                          <a:spcPct val="12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Identify how much money you need to cover expenses.</a:t>
                      </a:r>
                    </a:p>
                    <a:p>
                      <a:pPr marL="635000" lvl="1" indent="-457200">
                        <a:lnSpc>
                          <a:spcPct val="12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Expect the unexpected.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3434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Successful Budgeting</a:t>
            </a:r>
            <a:endParaRPr lang="tr-T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785395"/>
          </a:xfrm>
        </p:spPr>
        <p:txBody>
          <a:bodyPr>
            <a:normAutofit/>
          </a:bodyPr>
          <a:lstStyle/>
          <a:p>
            <a:pPr marL="346075" indent="-346075">
              <a:spcAft>
                <a:spcPts val="60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budget will work only if you follow it.</a:t>
            </a:r>
          </a:p>
          <a:p>
            <a:pPr marL="346075" indent="-346075">
              <a:spcAft>
                <a:spcPts val="60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Experts advise that a successful budget should be:</a:t>
            </a:r>
          </a:p>
          <a:p>
            <a:pPr marL="990600" lvl="1" indent="-533400">
              <a:spcAft>
                <a:spcPts val="60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 planned</a:t>
            </a:r>
          </a:p>
          <a:p>
            <a:pPr marL="990600" lvl="1" indent="-533400">
              <a:spcAft>
                <a:spcPts val="60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Realistic</a:t>
            </a:r>
          </a:p>
          <a:p>
            <a:pPr marL="990600" lvl="1" indent="-533400">
              <a:spcAft>
                <a:spcPts val="60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Flexible </a:t>
            </a:r>
          </a:p>
          <a:p>
            <a:pPr marL="990600" lvl="1" indent="-533400">
              <a:spcAft>
                <a:spcPts val="60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Clearly communicated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915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Budgeting Systems</a:t>
            </a:r>
            <a:endParaRPr lang="tr-T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461365"/>
              </p:ext>
            </p:extLst>
          </p:nvPr>
        </p:nvGraphicFramePr>
        <p:xfrm>
          <a:off x="683568" y="1484784"/>
          <a:ext cx="7848550" cy="4377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915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Realistic Budget Building</a:t>
            </a:r>
            <a:endParaRPr lang="tr-T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085584" cy="478539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  <a:tabLst>
                <a:tab pos="236538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Budget: Itemized summary of estimated income and expected expenditures during a given period </a:t>
            </a: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tabLst>
                <a:tab pos="236538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Observe spending habits via a spending journal.</a:t>
            </a: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tabLst>
                <a:tab pos="236538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Record your income and when you receive it.</a:t>
            </a: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tabLst>
                <a:tab pos="236538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List all your fixed expenses and when they are due. Be careful with fixed expenses.</a:t>
            </a:r>
          </a:p>
          <a:p>
            <a:pPr marL="346075" indent="-346075" algn="just">
              <a:lnSpc>
                <a:spcPct val="150000"/>
              </a:lnSpc>
              <a:spcAft>
                <a:spcPts val="600"/>
              </a:spcAft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51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157592" cy="4857403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spcAft>
                <a:spcPts val="600"/>
              </a:spcAft>
              <a:tabLst>
                <a:tab pos="236538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your variable monthly expenses. Variable expenses can be controlled and changed.</a:t>
            </a: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tabLst>
                <a:tab pos="236538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After 1 month, project spending and earnings for the next 12 months.</a:t>
            </a: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tabLst>
                <a:tab pos="236538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Project when extraordinary expenses and income will change to maintain a positive cash flow. This is where the Emergency Fund comes into play.</a:t>
            </a:r>
          </a:p>
          <a:p>
            <a:pPr marL="346075" indent="-346075" algn="just">
              <a:lnSpc>
                <a:spcPct val="150000"/>
              </a:lnSpc>
              <a:spcAft>
                <a:spcPts val="600"/>
              </a:spcAft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Realistic Budget Building</a:t>
            </a:r>
            <a:endParaRPr lang="tr-T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471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157592" cy="5001419"/>
          </a:xfrm>
        </p:spPr>
        <p:txBody>
          <a:bodyPr>
            <a:normAutofit/>
          </a:bodyPr>
          <a:lstStyle/>
          <a:p>
            <a:pPr marL="346075" indent="-346075" algn="just"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Personal Cash Budget showing monthly inflows and outflows.</a:t>
            </a:r>
          </a:p>
          <a:p>
            <a:pPr marL="0" indent="0" algn="just">
              <a:spcAft>
                <a:spcPts val="600"/>
              </a:spcAft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Example: Annual Personal Cash Budget</a:t>
            </a:r>
            <a:endParaRPr lang="tr-T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WalterBoyle\Documents\Walter\Publisher Stuff\Walker 2ed - MHHE\Walker 2ed Hi Res Art Files\waL61728_ch02\waL61728_0208.jpg"/>
          <p:cNvPicPr>
            <a:picLocks noChangeAspect="1" noChangeArrowheads="1"/>
          </p:cNvPicPr>
          <p:nvPr/>
        </p:nvPicPr>
        <p:blipFill rotWithShape="1">
          <a:blip r:embed="rId4" cstate="print"/>
          <a:srcRect t="2417"/>
          <a:stretch/>
        </p:blipFill>
        <p:spPr bwMode="auto">
          <a:xfrm>
            <a:off x="322118" y="1953490"/>
            <a:ext cx="8458200" cy="43871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4729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592594"/>
          </a:xfrm>
        </p:spPr>
        <p:txBody>
          <a:bodyPr>
            <a:normAutofit/>
          </a:bodyPr>
          <a:lstStyle/>
          <a:p>
            <a:pPr algn="ctr"/>
            <a:endParaRPr lang="tr-T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785395"/>
          </a:xfrm>
        </p:spPr>
        <p:txBody>
          <a:bodyPr>
            <a:normAutofit/>
          </a:bodyPr>
          <a:lstStyle/>
          <a:p>
            <a:pPr marL="346075" indent="-346075">
              <a:spcAft>
                <a:spcPts val="600"/>
              </a:spcAft>
            </a:pPr>
            <a:r>
              <a:rPr lang="tr-TR" sz="2800" dirty="0">
                <a:hlinkClick r:id="rId3"/>
              </a:rPr>
              <a:t>https://www.viddler.com/embed/23371889/?f=1&amp;player=arpeggio&amp;secret=37455950&amp;make_responsive=0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958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157592" cy="5001419"/>
          </a:xfrm>
        </p:spPr>
        <p:txBody>
          <a:bodyPr>
            <a:normAutofit/>
          </a:bodyPr>
          <a:lstStyle/>
          <a:p>
            <a:pPr marL="346075" indent="-346075" algn="just">
              <a:spcAft>
                <a:spcPts val="600"/>
              </a:spcAf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err="1"/>
              <a:t>Create</a:t>
            </a:r>
            <a:r>
              <a:rPr lang="tr-TR" sz="2800" b="1" dirty="0"/>
              <a:t> a Budget</a:t>
            </a:r>
            <a:endParaRPr lang="tr-T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448056" y="1484286"/>
            <a:ext cx="8558784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much money do you get each month?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$2,000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expenses do you have each month?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Fixed Expenses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Rent				$   600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Cell Phone			$     40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Car insurance ($300/quarter)	$   100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 Expenses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Food (estimate)			$   500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Utility bills (estimate)		$     50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				$     50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Expenses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$1,540</a:t>
            </a:r>
          </a:p>
        </p:txBody>
      </p:sp>
      <p:sp>
        <p:nvSpPr>
          <p:cNvPr id="9" name="Left Arrow 5"/>
          <p:cNvSpPr/>
          <p:nvPr/>
        </p:nvSpPr>
        <p:spPr>
          <a:xfrm>
            <a:off x="6257040" y="1990847"/>
            <a:ext cx="22860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Income</a:t>
            </a:r>
          </a:p>
        </p:txBody>
      </p:sp>
      <p:sp>
        <p:nvSpPr>
          <p:cNvPr id="10" name="Left Arrow 7"/>
          <p:cNvSpPr/>
          <p:nvPr/>
        </p:nvSpPr>
        <p:spPr>
          <a:xfrm>
            <a:off x="6248400" y="3124200"/>
            <a:ext cx="2286000" cy="533400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Fixed Expenses</a:t>
            </a:r>
          </a:p>
        </p:txBody>
      </p:sp>
      <p:sp>
        <p:nvSpPr>
          <p:cNvPr id="11" name="Left Arrow 6"/>
          <p:cNvSpPr/>
          <p:nvPr/>
        </p:nvSpPr>
        <p:spPr>
          <a:xfrm>
            <a:off x="6257040" y="4581128"/>
            <a:ext cx="2286000" cy="533400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Variable Expenses</a:t>
            </a:r>
          </a:p>
        </p:txBody>
      </p:sp>
    </p:spTree>
    <p:extLst>
      <p:ext uri="{BB962C8B-B14F-4D97-AF65-F5344CB8AC3E}">
        <p14:creationId xmlns:p14="http://schemas.microsoft.com/office/powerpoint/2010/main" val="3689581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b="1" dirty="0">
                <a:solidFill>
                  <a:schemeClr val="tx1"/>
                </a:solidFill>
              </a:rPr>
              <a:t>Learning Objectives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00174"/>
            <a:ext cx="8013576" cy="4842013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studying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able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nalyze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process for making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financial decisions.</a:t>
            </a:r>
            <a:endParaRPr lang="tr-TR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able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able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explain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ypes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udgeting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ystems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able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implement a budget. 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able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via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400" dirty="0"/>
          </a:p>
          <a:p>
            <a:pPr algn="just">
              <a:lnSpc>
                <a:spcPct val="150000"/>
              </a:lnSpc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602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err="1"/>
              <a:t>Create</a:t>
            </a:r>
            <a:r>
              <a:rPr lang="tr-TR" sz="2800" b="1" dirty="0"/>
              <a:t> a Budget</a:t>
            </a:r>
            <a:endParaRPr lang="tr-T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785395"/>
          </a:xfrm>
        </p:spPr>
        <p:txBody>
          <a:bodyPr>
            <a:normAutofit/>
          </a:bodyPr>
          <a:lstStyle/>
          <a:p>
            <a:pPr marL="346075" indent="-346075">
              <a:spcAft>
                <a:spcPts val="600"/>
              </a:spcAft>
            </a:pP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 practice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653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endParaRPr lang="tr-T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085584" cy="4785395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lnSpc>
                <a:spcPct val="150000"/>
              </a:lnSpc>
              <a:spcAft>
                <a:spcPts val="600"/>
              </a:spcAft>
              <a:buClrTx/>
              <a:buFont typeface="+mj-lt"/>
              <a:buAutoNum type="arabicParenR"/>
            </a:pP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lnSpc>
                <a:spcPct val="150000"/>
              </a:lnSpc>
              <a:spcAft>
                <a:spcPts val="600"/>
              </a:spcAft>
              <a:buClrTx/>
              <a:buFont typeface="+mj-lt"/>
              <a:buAutoNum type="arabicParenR"/>
            </a:pP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main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decisions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areas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lnSpc>
                <a:spcPct val="150000"/>
              </a:lnSpc>
              <a:spcAft>
                <a:spcPts val="600"/>
              </a:spcAft>
              <a:buClrTx/>
              <a:buFont typeface="+mj-lt"/>
              <a:buAutoNum type="arabicParenR"/>
            </a:pP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Explain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steps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spcAft>
                <a:spcPts val="600"/>
              </a:spcAft>
              <a:buClrTx/>
              <a:buFont typeface="+mj-lt"/>
              <a:buAutoNum type="arabicParenR"/>
            </a:pP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purposes of a budget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lnSpc>
                <a:spcPct val="150000"/>
              </a:lnSpc>
              <a:spcAft>
                <a:spcPts val="600"/>
              </a:spcAft>
              <a:buClrTx/>
              <a:buFont typeface="+mj-lt"/>
              <a:buAutoNum type="arabicParenR"/>
            </a:pP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making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items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407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Personal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Financial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Planning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00174"/>
            <a:ext cx="8229600" cy="484201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financial planning is the process of managing your money to achieve personal economic satisfaction.</a:t>
            </a:r>
          </a:p>
          <a:p>
            <a:pPr algn="just">
              <a:lnSpc>
                <a:spcPct val="150000"/>
              </a:lnSpc>
            </a:pP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allows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situation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household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unique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carefully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planned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meet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336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chemeClr val="tx1"/>
                </a:solidFill>
              </a:rPr>
              <a:t>The Financial Planning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5001419"/>
          </a:xfrm>
        </p:spPr>
        <p:txBody>
          <a:bodyPr>
            <a:noAutofit/>
          </a:bodyPr>
          <a:lstStyle/>
          <a:p>
            <a:pPr algn="just"/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2" algn="just">
              <a:buFont typeface="Wingdings" pitchFamily="2" charset="2"/>
              <a:buChar char="v"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effectiveness in obtaining, using and protecting your financial resources throughout your life.</a:t>
            </a:r>
          </a:p>
          <a:p>
            <a:pPr lvl="2" algn="just">
              <a:buFont typeface="Wingdings" pitchFamily="2" charset="2"/>
              <a:buChar char="v"/>
            </a:pP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Increased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avoiding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excessive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debt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Font typeface="Wingdings" pitchFamily="2" charset="2"/>
              <a:buChar char="v"/>
            </a:pP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Improved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resulting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planed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effectively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communicated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decisions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 algn="just">
              <a:buFont typeface="Wingdings" pitchFamily="2" charset="2"/>
              <a:buChar char="v"/>
            </a:pP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Enhanced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freedom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worries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336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chemeClr val="tx1"/>
                </a:solidFill>
              </a:rPr>
              <a:t>The Financial Planning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5001419"/>
          </a:xfrm>
        </p:spPr>
        <p:txBody>
          <a:bodyPr>
            <a:noAutofit/>
          </a:bodyPr>
          <a:lstStyle/>
          <a:p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hunderds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decisions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choices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quite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situations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involve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decisions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areas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 l="11530" t="22461" r="11603" b="38476"/>
          <a:stretch>
            <a:fillRect/>
          </a:stretch>
        </p:blipFill>
        <p:spPr bwMode="auto">
          <a:xfrm>
            <a:off x="500034" y="3143248"/>
            <a:ext cx="814393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26336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30534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The</a:t>
            </a:r>
            <a:r>
              <a:rPr lang="tr-TR" sz="2800" b="1" dirty="0">
                <a:solidFill>
                  <a:schemeClr val="tx1"/>
                </a:solidFill>
              </a:rPr>
              <a:t> Financial Planning </a:t>
            </a:r>
            <a:r>
              <a:rPr lang="tr-TR" sz="2800" b="1" dirty="0" err="1">
                <a:solidFill>
                  <a:schemeClr val="tx1"/>
                </a:solidFill>
              </a:rPr>
              <a:t>Process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5433467"/>
          </a:xfrm>
        </p:spPr>
        <p:txBody>
          <a:bodyPr>
            <a:noAutofit/>
          </a:bodyPr>
          <a:lstStyle/>
          <a:p>
            <a:pPr algn="just"/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everyone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makes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decisions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few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decisions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logical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-step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adapted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life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situation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32943" t="13672" r="33016" b="29687"/>
          <a:stretch>
            <a:fillRect/>
          </a:stretch>
        </p:blipFill>
        <p:spPr bwMode="auto">
          <a:xfrm>
            <a:off x="1619672" y="1916832"/>
            <a:ext cx="5238344" cy="455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26336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chemeClr val="tx1"/>
                </a:solidFill>
              </a:rPr>
              <a:t>The Financial Planning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28736"/>
            <a:ext cx="8229600" cy="4913451"/>
          </a:xfrm>
        </p:spPr>
        <p:txBody>
          <a:bodyPr>
            <a:noAutofit/>
          </a:bodyPr>
          <a:lstStyle/>
          <a:p>
            <a:pPr algn="just"/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Step1: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situation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situation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regarding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savings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living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expenses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debts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2: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affect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priorities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wants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3: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alternative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courses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Creative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decision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making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effective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choices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instance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believe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own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car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alternatives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capooling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renting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car,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shared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-car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ownership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ride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sharing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336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chemeClr val="tx1"/>
                </a:solidFill>
              </a:rPr>
              <a:t>The Financial Planning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28736"/>
            <a:ext cx="8229600" cy="4913451"/>
          </a:xfrm>
        </p:spPr>
        <p:txBody>
          <a:bodyPr>
            <a:noAutofit/>
          </a:bodyPr>
          <a:lstStyle/>
          <a:p>
            <a:pPr algn="just"/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4: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Evaluate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alternatives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Evaluate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courses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taking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life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situation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5: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implement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plan: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step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involves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developing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achieve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6: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revise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plan: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regularly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assess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decisions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336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chemeClr val="tx1"/>
                </a:solidFill>
              </a:rPr>
              <a:t>BUDGETING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929411"/>
          </a:xfrm>
        </p:spPr>
        <p:txBody>
          <a:bodyPr>
            <a:normAutofit/>
          </a:bodyPr>
          <a:lstStyle/>
          <a:p>
            <a:pPr marL="0">
              <a:lnSpc>
                <a:spcPct val="90000"/>
              </a:lnSpc>
              <a:spcBef>
                <a:spcPts val="0"/>
              </a:spcBef>
              <a:buSzPct val="90000"/>
              <a:buNone/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and implement a budget. </a:t>
            </a:r>
          </a:p>
          <a:p>
            <a:pPr marL="609600" indent="-609600">
              <a:buNone/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indent="-347472">
              <a:spcAft>
                <a:spcPts val="600"/>
              </a:spcAft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spending plan</a:t>
            </a:r>
          </a:p>
          <a:p>
            <a:pPr marL="347472" indent="-347472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purposes of a budget are to help you:</a:t>
            </a:r>
          </a:p>
          <a:p>
            <a:pPr marL="801688" lvl="1" indent="-344488"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 within your income</a:t>
            </a:r>
          </a:p>
          <a:p>
            <a:pPr marL="801688" lvl="1" indent="-344488"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Spend your money wisely</a:t>
            </a:r>
          </a:p>
          <a:p>
            <a:pPr marL="801688" lvl="1" indent="-344488"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Reach your financial goals</a:t>
            </a:r>
          </a:p>
          <a:p>
            <a:pPr marL="801688" lvl="1" indent="-344488"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for financial emergencies</a:t>
            </a:r>
          </a:p>
          <a:p>
            <a:pPr marL="801688" lvl="1" indent="-344488"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wise financial management habits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8960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275</TotalTime>
  <Words>978</Words>
  <Application>Microsoft Office PowerPoint</Application>
  <PresentationFormat>Ekran Gösterisi (4:3)</PresentationFormat>
  <Paragraphs>158</Paragraphs>
  <Slides>21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Flow</vt:lpstr>
      <vt:lpstr>PowerPoint Sunusu</vt:lpstr>
      <vt:lpstr>Learning Objectives</vt:lpstr>
      <vt:lpstr>Personal Financial Planning</vt:lpstr>
      <vt:lpstr>The Financial Planning Process</vt:lpstr>
      <vt:lpstr>The Financial Planning Process</vt:lpstr>
      <vt:lpstr>The Financial Planning Process</vt:lpstr>
      <vt:lpstr>The Financial Planning Process</vt:lpstr>
      <vt:lpstr>The Financial Planning Process</vt:lpstr>
      <vt:lpstr>BUDGETING</vt:lpstr>
      <vt:lpstr>Creating and Implementing a Budget</vt:lpstr>
      <vt:lpstr>The Budgeting Process</vt:lpstr>
      <vt:lpstr>The Budgeting Process</vt:lpstr>
      <vt:lpstr>Characteristics of Successful Budgeting</vt:lpstr>
      <vt:lpstr>Types of Budgeting Systems</vt:lpstr>
      <vt:lpstr>Realistic Budget Building</vt:lpstr>
      <vt:lpstr>Realistic Budget Building</vt:lpstr>
      <vt:lpstr>Example: Annual Personal Cash Budget</vt:lpstr>
      <vt:lpstr>PowerPoint Sunusu</vt:lpstr>
      <vt:lpstr>Create a Budget</vt:lpstr>
      <vt:lpstr>Create a Budget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CASH FLOW</dc:title>
  <dc:creator>finanslab10</dc:creator>
  <cp:lastModifiedBy>Aysegul KURTULGAN</cp:lastModifiedBy>
  <cp:revision>29</cp:revision>
  <dcterms:created xsi:type="dcterms:W3CDTF">2019-09-12T07:12:57Z</dcterms:created>
  <dcterms:modified xsi:type="dcterms:W3CDTF">2023-12-04T11:55:09Z</dcterms:modified>
</cp:coreProperties>
</file>