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09" d="100"/>
          <a:sy n="109" d="100"/>
        </p:scale>
        <p:origin x="70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36131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13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0B6E8A"/>
          </a:solidFill>
          <a:ln w="12700">
            <a:solidFill>
              <a:srgbClr val="0B6E8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Shape 2"/>
          <p:cNvSpPr/>
          <p:nvPr/>
        </p:nvSpPr>
        <p:spPr>
          <a:xfrm>
            <a:off x="5943600" y="-457200"/>
            <a:ext cx="3657600" cy="3657600"/>
          </a:xfrm>
          <a:prstGeom prst="ellipse">
            <a:avLst/>
          </a:prstGeom>
          <a:solidFill>
            <a:srgbClr val="0B6E8A">
              <a:alpha val="12000"/>
            </a:srgbClr>
          </a:solidFill>
          <a:ln w="12700">
            <a:solidFill>
              <a:srgbClr val="0B6E8A">
                <a:alpha val="1200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5" name="Shape 3"/>
          <p:cNvSpPr/>
          <p:nvPr/>
        </p:nvSpPr>
        <p:spPr>
          <a:xfrm>
            <a:off x="6858000" y="2286000"/>
            <a:ext cx="2743200" cy="2743200"/>
          </a:xfrm>
          <a:prstGeom prst="ellipse">
            <a:avLst/>
          </a:prstGeom>
          <a:solidFill>
            <a:srgbClr val="12A3C4">
              <a:alpha val="8000"/>
            </a:srgbClr>
          </a:solidFill>
          <a:ln w="12700">
            <a:solidFill>
              <a:srgbClr val="12A3C4">
                <a:alpha val="800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" name="Text 4"/>
          <p:cNvSpPr/>
          <p:nvPr/>
        </p:nvSpPr>
        <p:spPr>
          <a:xfrm>
            <a:off x="365760" y="548640"/>
            <a:ext cx="8412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kern="0" spc="500" dirty="0">
                <a:solidFill>
                  <a:srgbClr val="12A3C4"/>
                </a:solidFill>
              </a:rPr>
              <a:t>MESLEKİ RİSKLER VE İŞ SAĞLIĞI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365760" y="1051560"/>
            <a:ext cx="84124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800" b="1" dirty="0">
                <a:solidFill>
                  <a:srgbClr val="FFFFFF"/>
                </a:solidFill>
              </a:rPr>
              <a:t>Meslek Hastalıkları ve İş Sağlığı Dersi</a:t>
            </a:r>
            <a:endParaRPr lang="en-US" sz="3800" dirty="0"/>
          </a:p>
        </p:txBody>
      </p:sp>
      <p:sp>
        <p:nvSpPr>
          <p:cNvPr id="9" name="Shape 7"/>
          <p:cNvSpPr/>
          <p:nvPr/>
        </p:nvSpPr>
        <p:spPr>
          <a:xfrm>
            <a:off x="365760" y="2788920"/>
            <a:ext cx="3200400" cy="4572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0" name="Shape 8"/>
          <p:cNvSpPr/>
          <p:nvPr/>
        </p:nvSpPr>
        <p:spPr>
          <a:xfrm>
            <a:off x="365760" y="3063240"/>
            <a:ext cx="2560320" cy="1463040"/>
          </a:xfrm>
          <a:prstGeom prst="rect">
            <a:avLst/>
          </a:prstGeom>
          <a:solidFill>
            <a:srgbClr val="0B6E8A">
              <a:alpha val="40000"/>
            </a:srgbClr>
          </a:solidFill>
          <a:ln w="12700">
            <a:solidFill>
              <a:srgbClr val="12A3C4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1" name="Text 9"/>
          <p:cNvSpPr/>
          <p:nvPr/>
        </p:nvSpPr>
        <p:spPr>
          <a:xfrm>
            <a:off x="457200" y="3154680"/>
            <a:ext cx="2377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300" dirty="0">
                <a:solidFill>
                  <a:srgbClr val="E8A020"/>
                </a:solidFill>
              </a:rPr>
              <a:t>HAFTA 1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457200" y="3474720"/>
            <a:ext cx="23774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İş Hijyeni ve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Ortam Ölçümleri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3200400" y="3063240"/>
            <a:ext cx="2560320" cy="1463040"/>
          </a:xfrm>
          <a:prstGeom prst="rect">
            <a:avLst/>
          </a:prstGeom>
          <a:solidFill>
            <a:srgbClr val="0B6E8A">
              <a:alpha val="40000"/>
            </a:srgbClr>
          </a:solidFill>
          <a:ln w="12700">
            <a:solidFill>
              <a:srgbClr val="12A3C4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4" name="Text 12"/>
          <p:cNvSpPr/>
          <p:nvPr/>
        </p:nvSpPr>
        <p:spPr>
          <a:xfrm>
            <a:off x="3291840" y="3154680"/>
            <a:ext cx="2377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300" dirty="0">
                <a:solidFill>
                  <a:srgbClr val="E8A020"/>
                </a:solidFill>
              </a:rPr>
              <a:t>HAFTA 2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3291840" y="3474720"/>
            <a:ext cx="23774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Sağlık Gözetimi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ve Muayeneler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6035040" y="3063240"/>
            <a:ext cx="2560320" cy="1463040"/>
          </a:xfrm>
          <a:prstGeom prst="rect">
            <a:avLst/>
          </a:prstGeom>
          <a:solidFill>
            <a:srgbClr val="0B6E8A">
              <a:alpha val="40000"/>
            </a:srgbClr>
          </a:solidFill>
          <a:ln w="12700">
            <a:solidFill>
              <a:srgbClr val="12A3C4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7" name="Text 15"/>
          <p:cNvSpPr/>
          <p:nvPr/>
        </p:nvSpPr>
        <p:spPr>
          <a:xfrm>
            <a:off x="6126480" y="3154680"/>
            <a:ext cx="2377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300" dirty="0">
                <a:solidFill>
                  <a:srgbClr val="E8A020"/>
                </a:solidFill>
              </a:rPr>
              <a:t>HAFTA 3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6126480" y="3474720"/>
            <a:ext cx="23774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Mesleki Riskler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ve Vaka Analizi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365760" y="4800600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5A6A75"/>
                </a:solidFill>
              </a:rPr>
              <a:t>İş Sağlığı ve Güvenliği Önlisans Programı  |  Akademik Dönem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12A3C4"/>
          </a:solidFill>
          <a:ln w="12700">
            <a:solidFill>
              <a:srgbClr val="12A3C4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320040" y="4572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300" dirty="0">
                <a:solidFill>
                  <a:srgbClr val="12A3C4"/>
                </a:solidFill>
              </a:rPr>
              <a:t>HAFTA 2  |  İŞE GİRİŞ MUAYENESİ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320040" y="365760"/>
            <a:ext cx="8503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</a:rPr>
              <a:t>İşe Giriş Muayenesi: Protokol ve İçerik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320040" y="1005840"/>
            <a:ext cx="4114800" cy="1188720"/>
          </a:xfrm>
          <a:prstGeom prst="rect">
            <a:avLst/>
          </a:prstGeom>
          <a:solidFill>
            <a:srgbClr val="F4F8FB"/>
          </a:solidFill>
          <a:ln w="12700">
            <a:solidFill>
              <a:srgbClr val="D0DDE5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7" name="Shape 5"/>
          <p:cNvSpPr/>
          <p:nvPr/>
        </p:nvSpPr>
        <p:spPr>
          <a:xfrm>
            <a:off x="411480" y="1078992"/>
            <a:ext cx="502920" cy="502920"/>
          </a:xfrm>
          <a:prstGeom prst="ellipse">
            <a:avLst/>
          </a:prstGeom>
          <a:solidFill>
            <a:srgbClr val="12A3C4"/>
          </a:solidFill>
          <a:ln w="12700">
            <a:solidFill>
              <a:srgbClr val="12A3C4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8" name="Text 6"/>
          <p:cNvSpPr/>
          <p:nvPr/>
        </p:nvSpPr>
        <p:spPr>
          <a:xfrm>
            <a:off x="411480" y="1097280"/>
            <a:ext cx="502920" cy="4663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1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005840" y="1097280"/>
            <a:ext cx="3291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B6E8A"/>
                </a:solidFill>
              </a:rPr>
              <a:t>Anamnez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1005840" y="1417320"/>
            <a:ext cx="32918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A1A28"/>
                </a:solidFill>
              </a:rPr>
              <a:t>Geçmiş hastalık, alerji, kronik hastalık, ilaç kullanımı, mesleki öykü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320040" y="2304288"/>
            <a:ext cx="4114800" cy="1188720"/>
          </a:xfrm>
          <a:prstGeom prst="rect">
            <a:avLst/>
          </a:prstGeom>
          <a:solidFill>
            <a:srgbClr val="F4F8FB"/>
          </a:solidFill>
          <a:ln w="12700">
            <a:solidFill>
              <a:srgbClr val="D0DDE5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2" name="Shape 10"/>
          <p:cNvSpPr/>
          <p:nvPr/>
        </p:nvSpPr>
        <p:spPr>
          <a:xfrm>
            <a:off x="411480" y="2377440"/>
            <a:ext cx="502920" cy="502920"/>
          </a:xfrm>
          <a:prstGeom prst="ellipse">
            <a:avLst/>
          </a:prstGeom>
          <a:solidFill>
            <a:srgbClr val="12A3C4"/>
          </a:solidFill>
          <a:ln w="12700">
            <a:solidFill>
              <a:srgbClr val="12A3C4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3" name="Text 11"/>
          <p:cNvSpPr/>
          <p:nvPr/>
        </p:nvSpPr>
        <p:spPr>
          <a:xfrm>
            <a:off x="411480" y="2395728"/>
            <a:ext cx="502920" cy="4663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2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1005840" y="2395728"/>
            <a:ext cx="3291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B6E8A"/>
                </a:solidFill>
              </a:rPr>
              <a:t>Fizik Muayene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1005840" y="2715768"/>
            <a:ext cx="32918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A1A28"/>
                </a:solidFill>
              </a:rPr>
              <a:t>Genel durum, kardiyovasküler, solunum sistemi, kas-iskelet muayenesi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320040" y="3602736"/>
            <a:ext cx="4114800" cy="1188720"/>
          </a:xfrm>
          <a:prstGeom prst="rect">
            <a:avLst/>
          </a:prstGeom>
          <a:solidFill>
            <a:srgbClr val="F4F8FB"/>
          </a:solidFill>
          <a:ln w="12700">
            <a:solidFill>
              <a:srgbClr val="D0DDE5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7" name="Shape 15"/>
          <p:cNvSpPr/>
          <p:nvPr/>
        </p:nvSpPr>
        <p:spPr>
          <a:xfrm>
            <a:off x="411480" y="3675888"/>
            <a:ext cx="502920" cy="502920"/>
          </a:xfrm>
          <a:prstGeom prst="ellipse">
            <a:avLst/>
          </a:prstGeom>
          <a:solidFill>
            <a:srgbClr val="12A3C4"/>
          </a:solidFill>
          <a:ln w="12700">
            <a:solidFill>
              <a:srgbClr val="12A3C4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8" name="Text 16"/>
          <p:cNvSpPr/>
          <p:nvPr/>
        </p:nvSpPr>
        <p:spPr>
          <a:xfrm>
            <a:off x="411480" y="3694176"/>
            <a:ext cx="502920" cy="4663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3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1005840" y="3694176"/>
            <a:ext cx="3291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B6E8A"/>
                </a:solidFill>
              </a:rPr>
              <a:t>Biyometrik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1005840" y="4014216"/>
            <a:ext cx="32918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A1A28"/>
                </a:solidFill>
              </a:rPr>
              <a:t>Boy, kilo, kan basıncı, ateş, nabız; BMI ve bel çevresi değerlendirmesi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4754880" y="1005840"/>
            <a:ext cx="4114800" cy="1188720"/>
          </a:xfrm>
          <a:prstGeom prst="rect">
            <a:avLst/>
          </a:prstGeom>
          <a:solidFill>
            <a:srgbClr val="F4F8FB"/>
          </a:solidFill>
          <a:ln w="12700">
            <a:solidFill>
              <a:srgbClr val="D0DDE5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22" name="Shape 20"/>
          <p:cNvSpPr/>
          <p:nvPr/>
        </p:nvSpPr>
        <p:spPr>
          <a:xfrm>
            <a:off x="4846320" y="1078992"/>
            <a:ext cx="502920" cy="502920"/>
          </a:xfrm>
          <a:prstGeom prst="ellipse">
            <a:avLst/>
          </a:prstGeom>
          <a:solidFill>
            <a:srgbClr val="12A3C4"/>
          </a:solidFill>
          <a:ln w="12700">
            <a:solidFill>
              <a:srgbClr val="12A3C4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3" name="Text 21"/>
          <p:cNvSpPr/>
          <p:nvPr/>
        </p:nvSpPr>
        <p:spPr>
          <a:xfrm>
            <a:off x="4846320" y="1097280"/>
            <a:ext cx="502920" cy="4663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4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5440680" y="1097280"/>
            <a:ext cx="3291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B6E8A"/>
                </a:solidFill>
              </a:rPr>
              <a:t>Lab Tetkikleri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5440680" y="1417320"/>
            <a:ext cx="32918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A1A28"/>
                </a:solidFill>
              </a:rPr>
              <a:t>Tam kan sayımı, biyokimya, idrar tahlili (işe özel ek testler)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754880" y="2304288"/>
            <a:ext cx="4114800" cy="1188720"/>
          </a:xfrm>
          <a:prstGeom prst="rect">
            <a:avLst/>
          </a:prstGeom>
          <a:solidFill>
            <a:srgbClr val="F4F8FB"/>
          </a:solidFill>
          <a:ln w="12700">
            <a:solidFill>
              <a:srgbClr val="D0DDE5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27" name="Shape 25"/>
          <p:cNvSpPr/>
          <p:nvPr/>
        </p:nvSpPr>
        <p:spPr>
          <a:xfrm>
            <a:off x="4846320" y="2377440"/>
            <a:ext cx="502920" cy="502920"/>
          </a:xfrm>
          <a:prstGeom prst="ellipse">
            <a:avLst/>
          </a:prstGeom>
          <a:solidFill>
            <a:srgbClr val="12A3C4"/>
          </a:solidFill>
          <a:ln w="12700">
            <a:solidFill>
              <a:srgbClr val="12A3C4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8" name="Text 26"/>
          <p:cNvSpPr/>
          <p:nvPr/>
        </p:nvSpPr>
        <p:spPr>
          <a:xfrm>
            <a:off x="4846320" y="2395728"/>
            <a:ext cx="502920" cy="4663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5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5440680" y="2395728"/>
            <a:ext cx="3291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B6E8A"/>
                </a:solidFill>
              </a:rPr>
              <a:t>Görüntüleme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5440680" y="2715768"/>
            <a:ext cx="32918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A1A28"/>
                </a:solidFill>
              </a:rPr>
              <a:t>Akciğer grafisi (tozlu işler), işitme testi (gürültülü ortamlar)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4754880" y="3602736"/>
            <a:ext cx="4114800" cy="1188720"/>
          </a:xfrm>
          <a:prstGeom prst="rect">
            <a:avLst/>
          </a:prstGeom>
          <a:solidFill>
            <a:srgbClr val="F4F8FB"/>
          </a:solidFill>
          <a:ln w="12700">
            <a:solidFill>
              <a:srgbClr val="D0DDE5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32" name="Shape 30"/>
          <p:cNvSpPr/>
          <p:nvPr/>
        </p:nvSpPr>
        <p:spPr>
          <a:xfrm>
            <a:off x="4846320" y="3675888"/>
            <a:ext cx="502920" cy="502920"/>
          </a:xfrm>
          <a:prstGeom prst="ellipse">
            <a:avLst/>
          </a:prstGeom>
          <a:solidFill>
            <a:srgbClr val="12A3C4"/>
          </a:solidFill>
          <a:ln w="12700">
            <a:solidFill>
              <a:srgbClr val="12A3C4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3" name="Text 31"/>
          <p:cNvSpPr/>
          <p:nvPr/>
        </p:nvSpPr>
        <p:spPr>
          <a:xfrm>
            <a:off x="4846320" y="3694176"/>
            <a:ext cx="502920" cy="4663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6</a:t>
            </a:r>
            <a:endParaRPr lang="en-US" sz="1400" dirty="0"/>
          </a:p>
        </p:txBody>
      </p:sp>
      <p:sp>
        <p:nvSpPr>
          <p:cNvPr id="34" name="Text 32"/>
          <p:cNvSpPr/>
          <p:nvPr/>
        </p:nvSpPr>
        <p:spPr>
          <a:xfrm>
            <a:off x="5440680" y="3694176"/>
            <a:ext cx="3291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B6E8A"/>
                </a:solidFill>
              </a:rPr>
              <a:t>Sonuç Belgesi</a:t>
            </a:r>
            <a:endParaRPr lang="en-US" sz="1200" dirty="0"/>
          </a:p>
        </p:txBody>
      </p:sp>
      <p:sp>
        <p:nvSpPr>
          <p:cNvPr id="35" name="Text 33"/>
          <p:cNvSpPr/>
          <p:nvPr/>
        </p:nvSpPr>
        <p:spPr>
          <a:xfrm>
            <a:off x="5440680" y="4014216"/>
            <a:ext cx="32918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A1A28"/>
                </a:solidFill>
              </a:rPr>
              <a:t>"İşe elverişli" / "Kısıtlı" / "Elverişsiz" kararı ve kayıt</a:t>
            </a:r>
            <a:endParaRPr lang="en-US" sz="1000" dirty="0"/>
          </a:p>
        </p:txBody>
      </p:sp>
      <p:sp>
        <p:nvSpPr>
          <p:cNvPr id="36" name="Shape 34"/>
          <p:cNvSpPr/>
          <p:nvPr/>
        </p:nvSpPr>
        <p:spPr>
          <a:xfrm>
            <a:off x="320040" y="4846320"/>
            <a:ext cx="8503920" cy="201168"/>
          </a:xfrm>
          <a:prstGeom prst="rect">
            <a:avLst/>
          </a:prstGeom>
          <a:solidFill>
            <a:srgbClr val="E8A020">
              <a:alpha val="20000"/>
            </a:srgbClr>
          </a:solidFill>
          <a:ln w="12700">
            <a:solidFill>
              <a:srgbClr val="E8A020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7" name="Text 35"/>
          <p:cNvSpPr/>
          <p:nvPr/>
        </p:nvSpPr>
        <p:spPr>
          <a:xfrm>
            <a:off x="457200" y="4864608"/>
            <a:ext cx="8229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0A1A28"/>
                </a:solidFill>
              </a:rPr>
              <a:t>⏱  Muayene işe başlamadan önce, en geç ilk 2 iş günü içinde tamamlanmalıdır (6331 MD.15).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12A3C4"/>
          </a:solidFill>
          <a:ln w="12700">
            <a:solidFill>
              <a:srgbClr val="12A3C4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320040" y="4572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300" dirty="0">
                <a:solidFill>
                  <a:srgbClr val="12A3C4"/>
                </a:solidFill>
              </a:rPr>
              <a:t>HAFTA 2  |  PERİYODİK MUAYENE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320040" y="365760"/>
            <a:ext cx="8503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</a:rPr>
              <a:t>Periyodik Muayene Sıklıkları ve İçerikleri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320040" y="960120"/>
            <a:ext cx="2926080" cy="438912"/>
          </a:xfrm>
          <a:prstGeom prst="rect">
            <a:avLst/>
          </a:prstGeom>
          <a:solidFill>
            <a:srgbClr val="0D2137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384048" y="1005840"/>
            <a:ext cx="279806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b="1" dirty="0">
                <a:solidFill>
                  <a:srgbClr val="FFFFFF"/>
                </a:solidFill>
              </a:rPr>
              <a:t>Risk Seviyesi / Maruziyet</a:t>
            </a:r>
            <a:endParaRPr lang="en-US" sz="950" dirty="0"/>
          </a:p>
        </p:txBody>
      </p:sp>
      <p:sp>
        <p:nvSpPr>
          <p:cNvPr id="8" name="Shape 6"/>
          <p:cNvSpPr/>
          <p:nvPr/>
        </p:nvSpPr>
        <p:spPr>
          <a:xfrm>
            <a:off x="3246120" y="960120"/>
            <a:ext cx="1371600" cy="438912"/>
          </a:xfrm>
          <a:prstGeom prst="rect">
            <a:avLst/>
          </a:prstGeom>
          <a:solidFill>
            <a:srgbClr val="0D2137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9" name="Text 7"/>
          <p:cNvSpPr/>
          <p:nvPr/>
        </p:nvSpPr>
        <p:spPr>
          <a:xfrm>
            <a:off x="3310128" y="1005840"/>
            <a:ext cx="124358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</a:rPr>
              <a:t>Sıklık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4617720" y="960120"/>
            <a:ext cx="2011680" cy="438912"/>
          </a:xfrm>
          <a:prstGeom prst="rect">
            <a:avLst/>
          </a:prstGeom>
          <a:solidFill>
            <a:srgbClr val="0D2137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1" name="Text 9"/>
          <p:cNvSpPr/>
          <p:nvPr/>
        </p:nvSpPr>
        <p:spPr>
          <a:xfrm>
            <a:off x="4681728" y="1005840"/>
            <a:ext cx="188366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</a:rPr>
              <a:t>Temel Testler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6629400" y="960120"/>
            <a:ext cx="1920240" cy="438912"/>
          </a:xfrm>
          <a:prstGeom prst="rect">
            <a:avLst/>
          </a:prstGeom>
          <a:solidFill>
            <a:srgbClr val="0D2137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3" name="Text 11"/>
          <p:cNvSpPr/>
          <p:nvPr/>
        </p:nvSpPr>
        <p:spPr>
          <a:xfrm>
            <a:off x="6693408" y="1005840"/>
            <a:ext cx="179222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</a:rPr>
              <a:t>Ek Testler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320040" y="1435608"/>
            <a:ext cx="2926080" cy="438912"/>
          </a:xfrm>
          <a:prstGeom prst="rect">
            <a:avLst/>
          </a:prstGeom>
          <a:solidFill>
            <a:srgbClr val="F4F8FB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5" name="Text 13"/>
          <p:cNvSpPr/>
          <p:nvPr/>
        </p:nvSpPr>
        <p:spPr>
          <a:xfrm>
            <a:off x="384048" y="1481328"/>
            <a:ext cx="279806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0A1A28"/>
                </a:solidFill>
              </a:rPr>
              <a:t>Az tehlikeli işler (ofis)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3246120" y="1435608"/>
            <a:ext cx="1371600" cy="438912"/>
          </a:xfrm>
          <a:prstGeom prst="rect">
            <a:avLst/>
          </a:prstGeom>
          <a:solidFill>
            <a:srgbClr val="F4F8FB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7" name="Text 15"/>
          <p:cNvSpPr/>
          <p:nvPr/>
        </p:nvSpPr>
        <p:spPr>
          <a:xfrm>
            <a:off x="3310128" y="1481328"/>
            <a:ext cx="124358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0A1A28"/>
                </a:solidFill>
              </a:rPr>
              <a:t>3 yılda bir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4617720" y="1435608"/>
            <a:ext cx="2011680" cy="438912"/>
          </a:xfrm>
          <a:prstGeom prst="rect">
            <a:avLst/>
          </a:prstGeom>
          <a:solidFill>
            <a:srgbClr val="F4F8FB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9" name="Text 17"/>
          <p:cNvSpPr/>
          <p:nvPr/>
        </p:nvSpPr>
        <p:spPr>
          <a:xfrm>
            <a:off x="4681728" y="1481328"/>
            <a:ext cx="188366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0A1A28"/>
                </a:solidFill>
              </a:rPr>
              <a:t>TKS, idrar, KŞ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6629400" y="1435608"/>
            <a:ext cx="1920240" cy="438912"/>
          </a:xfrm>
          <a:prstGeom prst="rect">
            <a:avLst/>
          </a:prstGeom>
          <a:solidFill>
            <a:srgbClr val="F4F8FB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1" name="Text 19"/>
          <p:cNvSpPr/>
          <p:nvPr/>
        </p:nvSpPr>
        <p:spPr>
          <a:xfrm>
            <a:off x="6693408" y="1481328"/>
            <a:ext cx="179222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0A1A28"/>
                </a:solidFill>
              </a:rPr>
              <a:t>—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320040" y="1911096"/>
            <a:ext cx="2926080" cy="438912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3" name="Text 21"/>
          <p:cNvSpPr/>
          <p:nvPr/>
        </p:nvSpPr>
        <p:spPr>
          <a:xfrm>
            <a:off x="384048" y="1956816"/>
            <a:ext cx="279806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0A1A28"/>
                </a:solidFill>
              </a:rPr>
              <a:t>Tehlikeli işler (kimyasal)</a:t>
            </a:r>
            <a:endParaRPr lang="en-US" sz="950" dirty="0"/>
          </a:p>
        </p:txBody>
      </p:sp>
      <p:sp>
        <p:nvSpPr>
          <p:cNvPr id="24" name="Shape 22"/>
          <p:cNvSpPr/>
          <p:nvPr/>
        </p:nvSpPr>
        <p:spPr>
          <a:xfrm>
            <a:off x="3246120" y="1911096"/>
            <a:ext cx="1371600" cy="438912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5" name="Text 23"/>
          <p:cNvSpPr/>
          <p:nvPr/>
        </p:nvSpPr>
        <p:spPr>
          <a:xfrm>
            <a:off x="3310128" y="1956816"/>
            <a:ext cx="124358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0A1A28"/>
                </a:solidFill>
              </a:rPr>
              <a:t>Yılda bir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4617720" y="1911096"/>
            <a:ext cx="2011680" cy="438912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7" name="Text 25"/>
          <p:cNvSpPr/>
          <p:nvPr/>
        </p:nvSpPr>
        <p:spPr>
          <a:xfrm>
            <a:off x="4681728" y="1956816"/>
            <a:ext cx="188366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0A1A28"/>
                </a:solidFill>
              </a:rPr>
              <a:t>TKS, karaciğer, böbrek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6629400" y="1911096"/>
            <a:ext cx="1920240" cy="438912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9" name="Text 27"/>
          <p:cNvSpPr/>
          <p:nvPr/>
        </p:nvSpPr>
        <p:spPr>
          <a:xfrm>
            <a:off x="6693408" y="1956816"/>
            <a:ext cx="179222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0A1A28"/>
                </a:solidFill>
              </a:rPr>
              <a:t>Biyolojik izleme (BEI)</a:t>
            </a:r>
            <a:endParaRPr lang="en-US" sz="950" dirty="0"/>
          </a:p>
        </p:txBody>
      </p:sp>
      <p:sp>
        <p:nvSpPr>
          <p:cNvPr id="30" name="Shape 28"/>
          <p:cNvSpPr/>
          <p:nvPr/>
        </p:nvSpPr>
        <p:spPr>
          <a:xfrm>
            <a:off x="320040" y="2386584"/>
            <a:ext cx="2926080" cy="438912"/>
          </a:xfrm>
          <a:prstGeom prst="rect">
            <a:avLst/>
          </a:prstGeom>
          <a:solidFill>
            <a:srgbClr val="F4F8FB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1" name="Text 29"/>
          <p:cNvSpPr/>
          <p:nvPr/>
        </p:nvSpPr>
        <p:spPr>
          <a:xfrm>
            <a:off x="384048" y="2432304"/>
            <a:ext cx="279806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0A1A28"/>
                </a:solidFill>
              </a:rPr>
              <a:t>Çok tehlikeli (kurşun, cıva)</a:t>
            </a:r>
            <a:endParaRPr lang="en-US" sz="950" dirty="0"/>
          </a:p>
        </p:txBody>
      </p:sp>
      <p:sp>
        <p:nvSpPr>
          <p:cNvPr id="32" name="Shape 30"/>
          <p:cNvSpPr/>
          <p:nvPr/>
        </p:nvSpPr>
        <p:spPr>
          <a:xfrm>
            <a:off x="3246120" y="2386584"/>
            <a:ext cx="1371600" cy="438912"/>
          </a:xfrm>
          <a:prstGeom prst="rect">
            <a:avLst/>
          </a:prstGeom>
          <a:solidFill>
            <a:srgbClr val="F4F8FB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3" name="Text 31"/>
          <p:cNvSpPr/>
          <p:nvPr/>
        </p:nvSpPr>
        <p:spPr>
          <a:xfrm>
            <a:off x="3310128" y="2432304"/>
            <a:ext cx="124358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0A1A28"/>
                </a:solidFill>
              </a:rPr>
              <a:t>6 ayda bir</a:t>
            </a:r>
            <a:endParaRPr lang="en-US" sz="950" dirty="0"/>
          </a:p>
        </p:txBody>
      </p:sp>
      <p:sp>
        <p:nvSpPr>
          <p:cNvPr id="34" name="Shape 32"/>
          <p:cNvSpPr/>
          <p:nvPr/>
        </p:nvSpPr>
        <p:spPr>
          <a:xfrm>
            <a:off x="4617720" y="2386584"/>
            <a:ext cx="2011680" cy="438912"/>
          </a:xfrm>
          <a:prstGeom prst="rect">
            <a:avLst/>
          </a:prstGeom>
          <a:solidFill>
            <a:srgbClr val="F4F8FB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5" name="Text 33"/>
          <p:cNvSpPr/>
          <p:nvPr/>
        </p:nvSpPr>
        <p:spPr>
          <a:xfrm>
            <a:off x="4681728" y="2432304"/>
            <a:ext cx="188366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0A1A28"/>
                </a:solidFill>
              </a:rPr>
              <a:t>TKS, ağır metal düzeyi</a:t>
            </a:r>
            <a:endParaRPr lang="en-US" sz="950" dirty="0"/>
          </a:p>
        </p:txBody>
      </p:sp>
      <p:sp>
        <p:nvSpPr>
          <p:cNvPr id="36" name="Shape 34"/>
          <p:cNvSpPr/>
          <p:nvPr/>
        </p:nvSpPr>
        <p:spPr>
          <a:xfrm>
            <a:off x="6629400" y="2386584"/>
            <a:ext cx="1920240" cy="438912"/>
          </a:xfrm>
          <a:prstGeom prst="rect">
            <a:avLst/>
          </a:prstGeom>
          <a:solidFill>
            <a:srgbClr val="F4F8FB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7" name="Text 35"/>
          <p:cNvSpPr/>
          <p:nvPr/>
        </p:nvSpPr>
        <p:spPr>
          <a:xfrm>
            <a:off x="6693408" y="2432304"/>
            <a:ext cx="179222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0A1A28"/>
                </a:solidFill>
              </a:rPr>
              <a:t>Kan kurşun / İdrar cıva</a:t>
            </a:r>
            <a:endParaRPr lang="en-US" sz="950" dirty="0"/>
          </a:p>
        </p:txBody>
      </p:sp>
      <p:sp>
        <p:nvSpPr>
          <p:cNvPr id="38" name="Shape 36"/>
          <p:cNvSpPr/>
          <p:nvPr/>
        </p:nvSpPr>
        <p:spPr>
          <a:xfrm>
            <a:off x="320040" y="2862072"/>
            <a:ext cx="2926080" cy="438912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9" name="Text 37"/>
          <p:cNvSpPr/>
          <p:nvPr/>
        </p:nvSpPr>
        <p:spPr>
          <a:xfrm>
            <a:off x="384048" y="2907792"/>
            <a:ext cx="279806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0A1A28"/>
                </a:solidFill>
              </a:rPr>
              <a:t>Gürültüye maruz kalan</a:t>
            </a:r>
            <a:endParaRPr lang="en-US" sz="950" dirty="0"/>
          </a:p>
        </p:txBody>
      </p:sp>
      <p:sp>
        <p:nvSpPr>
          <p:cNvPr id="40" name="Shape 38"/>
          <p:cNvSpPr/>
          <p:nvPr/>
        </p:nvSpPr>
        <p:spPr>
          <a:xfrm>
            <a:off x="3246120" y="2862072"/>
            <a:ext cx="1371600" cy="438912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1" name="Text 39"/>
          <p:cNvSpPr/>
          <p:nvPr/>
        </p:nvSpPr>
        <p:spPr>
          <a:xfrm>
            <a:off x="3310128" y="2907792"/>
            <a:ext cx="124358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0A1A28"/>
                </a:solidFill>
              </a:rPr>
              <a:t>Yılda bir</a:t>
            </a:r>
            <a:endParaRPr lang="en-US" sz="950" dirty="0"/>
          </a:p>
        </p:txBody>
      </p:sp>
      <p:sp>
        <p:nvSpPr>
          <p:cNvPr id="42" name="Shape 40"/>
          <p:cNvSpPr/>
          <p:nvPr/>
        </p:nvSpPr>
        <p:spPr>
          <a:xfrm>
            <a:off x="4617720" y="2862072"/>
            <a:ext cx="2011680" cy="438912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3" name="Text 41"/>
          <p:cNvSpPr/>
          <p:nvPr/>
        </p:nvSpPr>
        <p:spPr>
          <a:xfrm>
            <a:off x="4681728" y="2907792"/>
            <a:ext cx="188366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0A1A28"/>
                </a:solidFill>
              </a:rPr>
              <a:t>Odyometri (250–8000 Hz)</a:t>
            </a:r>
            <a:endParaRPr lang="en-US" sz="950" dirty="0"/>
          </a:p>
        </p:txBody>
      </p:sp>
      <p:sp>
        <p:nvSpPr>
          <p:cNvPr id="44" name="Shape 42"/>
          <p:cNvSpPr/>
          <p:nvPr/>
        </p:nvSpPr>
        <p:spPr>
          <a:xfrm>
            <a:off x="6629400" y="2862072"/>
            <a:ext cx="1920240" cy="438912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5" name="Text 43"/>
          <p:cNvSpPr/>
          <p:nvPr/>
        </p:nvSpPr>
        <p:spPr>
          <a:xfrm>
            <a:off x="6693408" y="2907792"/>
            <a:ext cx="179222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0A1A28"/>
                </a:solidFill>
              </a:rPr>
              <a:t>İşitme kaybı analizi</a:t>
            </a:r>
            <a:endParaRPr lang="en-US" sz="950" dirty="0"/>
          </a:p>
        </p:txBody>
      </p:sp>
      <p:sp>
        <p:nvSpPr>
          <p:cNvPr id="46" name="Shape 44"/>
          <p:cNvSpPr/>
          <p:nvPr/>
        </p:nvSpPr>
        <p:spPr>
          <a:xfrm>
            <a:off x="320040" y="3337560"/>
            <a:ext cx="2926080" cy="438912"/>
          </a:xfrm>
          <a:prstGeom prst="rect">
            <a:avLst/>
          </a:prstGeom>
          <a:solidFill>
            <a:srgbClr val="F4F8FB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7" name="Text 45"/>
          <p:cNvSpPr/>
          <p:nvPr/>
        </p:nvSpPr>
        <p:spPr>
          <a:xfrm>
            <a:off x="384048" y="3383280"/>
            <a:ext cx="279806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0A1A28"/>
                </a:solidFill>
              </a:rPr>
              <a:t>Toza maruz kalan (silika)</a:t>
            </a:r>
            <a:endParaRPr lang="en-US" sz="950" dirty="0"/>
          </a:p>
        </p:txBody>
      </p:sp>
      <p:sp>
        <p:nvSpPr>
          <p:cNvPr id="48" name="Shape 46"/>
          <p:cNvSpPr/>
          <p:nvPr/>
        </p:nvSpPr>
        <p:spPr>
          <a:xfrm>
            <a:off x="3246120" y="3337560"/>
            <a:ext cx="1371600" cy="438912"/>
          </a:xfrm>
          <a:prstGeom prst="rect">
            <a:avLst/>
          </a:prstGeom>
          <a:solidFill>
            <a:srgbClr val="F4F8FB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9" name="Text 47"/>
          <p:cNvSpPr/>
          <p:nvPr/>
        </p:nvSpPr>
        <p:spPr>
          <a:xfrm>
            <a:off x="3310128" y="3383280"/>
            <a:ext cx="124358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0A1A28"/>
                </a:solidFill>
              </a:rPr>
              <a:t>1–2 yılda bir</a:t>
            </a:r>
            <a:endParaRPr lang="en-US" sz="950" dirty="0"/>
          </a:p>
        </p:txBody>
      </p:sp>
      <p:sp>
        <p:nvSpPr>
          <p:cNvPr id="50" name="Shape 48"/>
          <p:cNvSpPr/>
          <p:nvPr/>
        </p:nvSpPr>
        <p:spPr>
          <a:xfrm>
            <a:off x="4617720" y="3337560"/>
            <a:ext cx="2011680" cy="438912"/>
          </a:xfrm>
          <a:prstGeom prst="rect">
            <a:avLst/>
          </a:prstGeom>
          <a:solidFill>
            <a:srgbClr val="F4F8FB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51" name="Text 49"/>
          <p:cNvSpPr/>
          <p:nvPr/>
        </p:nvSpPr>
        <p:spPr>
          <a:xfrm>
            <a:off x="4681728" y="3383280"/>
            <a:ext cx="188366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0A1A28"/>
                </a:solidFill>
              </a:rPr>
              <a:t>Akciğer grafisi, SFT</a:t>
            </a:r>
            <a:endParaRPr lang="en-US" sz="950" dirty="0"/>
          </a:p>
        </p:txBody>
      </p:sp>
      <p:sp>
        <p:nvSpPr>
          <p:cNvPr id="52" name="Shape 50"/>
          <p:cNvSpPr/>
          <p:nvPr/>
        </p:nvSpPr>
        <p:spPr>
          <a:xfrm>
            <a:off x="6629400" y="3337560"/>
            <a:ext cx="1920240" cy="438912"/>
          </a:xfrm>
          <a:prstGeom prst="rect">
            <a:avLst/>
          </a:prstGeom>
          <a:solidFill>
            <a:srgbClr val="F4F8FB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53" name="Text 51"/>
          <p:cNvSpPr/>
          <p:nvPr/>
        </p:nvSpPr>
        <p:spPr>
          <a:xfrm>
            <a:off x="6693408" y="3383280"/>
            <a:ext cx="179222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0A1A28"/>
                </a:solidFill>
              </a:rPr>
              <a:t>HRCT (10 yıl sonra)</a:t>
            </a:r>
            <a:endParaRPr lang="en-US" sz="950" dirty="0"/>
          </a:p>
        </p:txBody>
      </p:sp>
      <p:sp>
        <p:nvSpPr>
          <p:cNvPr id="54" name="Shape 52"/>
          <p:cNvSpPr/>
          <p:nvPr/>
        </p:nvSpPr>
        <p:spPr>
          <a:xfrm>
            <a:off x="320040" y="3813048"/>
            <a:ext cx="2926080" cy="438912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55" name="Text 53"/>
          <p:cNvSpPr/>
          <p:nvPr/>
        </p:nvSpPr>
        <p:spPr>
          <a:xfrm>
            <a:off x="384048" y="3858768"/>
            <a:ext cx="279806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0A1A28"/>
                </a:solidFill>
              </a:rPr>
              <a:t>Asbeste maruz kalan</a:t>
            </a:r>
            <a:endParaRPr lang="en-US" sz="950" dirty="0"/>
          </a:p>
        </p:txBody>
      </p:sp>
      <p:sp>
        <p:nvSpPr>
          <p:cNvPr id="56" name="Shape 54"/>
          <p:cNvSpPr/>
          <p:nvPr/>
        </p:nvSpPr>
        <p:spPr>
          <a:xfrm>
            <a:off x="3246120" y="3813048"/>
            <a:ext cx="1371600" cy="438912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57" name="Text 55"/>
          <p:cNvSpPr/>
          <p:nvPr/>
        </p:nvSpPr>
        <p:spPr>
          <a:xfrm>
            <a:off x="3310128" y="3858768"/>
            <a:ext cx="124358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0A1A28"/>
                </a:solidFill>
              </a:rPr>
              <a:t>Yılda bir</a:t>
            </a:r>
            <a:endParaRPr lang="en-US" sz="950" dirty="0"/>
          </a:p>
        </p:txBody>
      </p:sp>
      <p:sp>
        <p:nvSpPr>
          <p:cNvPr id="58" name="Shape 56"/>
          <p:cNvSpPr/>
          <p:nvPr/>
        </p:nvSpPr>
        <p:spPr>
          <a:xfrm>
            <a:off x="4617720" y="3813048"/>
            <a:ext cx="2011680" cy="438912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59" name="Text 57"/>
          <p:cNvSpPr/>
          <p:nvPr/>
        </p:nvSpPr>
        <p:spPr>
          <a:xfrm>
            <a:off x="4681728" y="3858768"/>
            <a:ext cx="188366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0A1A28"/>
                </a:solidFill>
              </a:rPr>
              <a:t>Akciğer grafisi, SFT</a:t>
            </a:r>
            <a:endParaRPr lang="en-US" sz="950" dirty="0"/>
          </a:p>
        </p:txBody>
      </p:sp>
      <p:sp>
        <p:nvSpPr>
          <p:cNvPr id="60" name="Shape 58"/>
          <p:cNvSpPr/>
          <p:nvPr/>
        </p:nvSpPr>
        <p:spPr>
          <a:xfrm>
            <a:off x="6629400" y="3813048"/>
            <a:ext cx="1920240" cy="438912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1" name="Text 59"/>
          <p:cNvSpPr/>
          <p:nvPr/>
        </p:nvSpPr>
        <p:spPr>
          <a:xfrm>
            <a:off x="6693408" y="3858768"/>
            <a:ext cx="179222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0A1A28"/>
                </a:solidFill>
              </a:rPr>
              <a:t>Plevral plak tarama</a:t>
            </a:r>
            <a:endParaRPr lang="en-US" sz="950" dirty="0"/>
          </a:p>
        </p:txBody>
      </p:sp>
      <p:sp>
        <p:nvSpPr>
          <p:cNvPr id="62" name="Shape 60"/>
          <p:cNvSpPr/>
          <p:nvPr/>
        </p:nvSpPr>
        <p:spPr>
          <a:xfrm>
            <a:off x="320040" y="4288536"/>
            <a:ext cx="2926080" cy="438912"/>
          </a:xfrm>
          <a:prstGeom prst="rect">
            <a:avLst/>
          </a:prstGeom>
          <a:solidFill>
            <a:srgbClr val="F4F8FB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3" name="Text 61"/>
          <p:cNvSpPr/>
          <p:nvPr/>
        </p:nvSpPr>
        <p:spPr>
          <a:xfrm>
            <a:off x="384048" y="4334256"/>
            <a:ext cx="279806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0A1A28"/>
                </a:solidFill>
              </a:rPr>
              <a:t>Gece vardiyası çalışanı</a:t>
            </a:r>
            <a:endParaRPr lang="en-US" sz="950" dirty="0"/>
          </a:p>
        </p:txBody>
      </p:sp>
      <p:sp>
        <p:nvSpPr>
          <p:cNvPr id="64" name="Shape 62"/>
          <p:cNvSpPr/>
          <p:nvPr/>
        </p:nvSpPr>
        <p:spPr>
          <a:xfrm>
            <a:off x="3246120" y="4288536"/>
            <a:ext cx="1371600" cy="438912"/>
          </a:xfrm>
          <a:prstGeom prst="rect">
            <a:avLst/>
          </a:prstGeom>
          <a:solidFill>
            <a:srgbClr val="F4F8FB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5" name="Text 63"/>
          <p:cNvSpPr/>
          <p:nvPr/>
        </p:nvSpPr>
        <p:spPr>
          <a:xfrm>
            <a:off x="3310128" y="4334256"/>
            <a:ext cx="124358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0A1A28"/>
                </a:solidFill>
              </a:rPr>
              <a:t>Yılda bir</a:t>
            </a:r>
            <a:endParaRPr lang="en-US" sz="950" dirty="0"/>
          </a:p>
        </p:txBody>
      </p:sp>
      <p:sp>
        <p:nvSpPr>
          <p:cNvPr id="66" name="Shape 64"/>
          <p:cNvSpPr/>
          <p:nvPr/>
        </p:nvSpPr>
        <p:spPr>
          <a:xfrm>
            <a:off x="4617720" y="4288536"/>
            <a:ext cx="2011680" cy="438912"/>
          </a:xfrm>
          <a:prstGeom prst="rect">
            <a:avLst/>
          </a:prstGeom>
          <a:solidFill>
            <a:srgbClr val="F4F8FB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7" name="Text 65"/>
          <p:cNvSpPr/>
          <p:nvPr/>
        </p:nvSpPr>
        <p:spPr>
          <a:xfrm>
            <a:off x="4681728" y="4334256"/>
            <a:ext cx="188366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0A1A28"/>
                </a:solidFill>
              </a:rPr>
              <a:t>TKS, hormon, KŞ, lipid</a:t>
            </a:r>
            <a:endParaRPr lang="en-US" sz="950" dirty="0"/>
          </a:p>
        </p:txBody>
      </p:sp>
      <p:sp>
        <p:nvSpPr>
          <p:cNvPr id="68" name="Shape 66"/>
          <p:cNvSpPr/>
          <p:nvPr/>
        </p:nvSpPr>
        <p:spPr>
          <a:xfrm>
            <a:off x="6629400" y="4288536"/>
            <a:ext cx="1920240" cy="438912"/>
          </a:xfrm>
          <a:prstGeom prst="rect">
            <a:avLst/>
          </a:prstGeom>
          <a:solidFill>
            <a:srgbClr val="F4F8FB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9" name="Text 67"/>
          <p:cNvSpPr/>
          <p:nvPr/>
        </p:nvSpPr>
        <p:spPr>
          <a:xfrm>
            <a:off x="6693408" y="4334256"/>
            <a:ext cx="179222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0A1A28"/>
                </a:solidFill>
              </a:rPr>
              <a:t>Uyku kalitesi anketi</a:t>
            </a:r>
            <a:endParaRPr lang="en-US" sz="950" dirty="0"/>
          </a:p>
        </p:txBody>
      </p:sp>
      <p:sp>
        <p:nvSpPr>
          <p:cNvPr id="70" name="Shape 68"/>
          <p:cNvSpPr/>
          <p:nvPr/>
        </p:nvSpPr>
        <p:spPr>
          <a:xfrm>
            <a:off x="320040" y="4407408"/>
            <a:ext cx="8503920" cy="457200"/>
          </a:xfrm>
          <a:prstGeom prst="rect">
            <a:avLst/>
          </a:prstGeom>
          <a:solidFill>
            <a:srgbClr val="EAF4F8"/>
          </a:solidFill>
          <a:ln w="12700">
            <a:solidFill>
              <a:srgbClr val="12A3C4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1" name="Text 69"/>
          <p:cNvSpPr/>
          <p:nvPr/>
        </p:nvSpPr>
        <p:spPr>
          <a:xfrm>
            <a:off x="457200" y="4434840"/>
            <a:ext cx="82296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5A6A75"/>
                </a:solidFill>
              </a:rPr>
              <a:t>📌  SFT: Solunum Fonksiyon Testi  |  TKS: Tam Kan Sayımı  |  BEI: Biyolojik Maruziyet İndeksi  |  KŞ: Kan Şekeri  |  HRCT: Yüksek Çözünürlüklü BT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12A3C4"/>
          </a:solidFill>
          <a:ln w="12700">
            <a:solidFill>
              <a:srgbClr val="12A3C4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320040" y="4572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300" dirty="0">
                <a:solidFill>
                  <a:srgbClr val="12A3C4"/>
                </a:solidFill>
              </a:rPr>
              <a:t>HAFTA 2  |  İŞE UYGUNLUK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320040" y="365760"/>
            <a:ext cx="8503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</a:rPr>
              <a:t>İşe Uygunluk Kararları ve Kayıt Sistemi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320040" y="960120"/>
            <a:ext cx="2697480" cy="1828800"/>
          </a:xfrm>
          <a:prstGeom prst="rect">
            <a:avLst/>
          </a:prstGeom>
          <a:solidFill>
            <a:srgbClr val="1A7A4A">
              <a:alpha val="10000"/>
            </a:srgbClr>
          </a:solidFill>
          <a:ln w="12700">
            <a:solidFill>
              <a:srgbClr val="1A7A4A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7" name="Shape 5"/>
          <p:cNvSpPr/>
          <p:nvPr/>
        </p:nvSpPr>
        <p:spPr>
          <a:xfrm>
            <a:off x="320040" y="960120"/>
            <a:ext cx="2697480" cy="411480"/>
          </a:xfrm>
          <a:prstGeom prst="rect">
            <a:avLst/>
          </a:prstGeom>
          <a:solidFill>
            <a:srgbClr val="1A7A4A"/>
          </a:solidFill>
          <a:ln w="12700">
            <a:solidFill>
              <a:srgbClr val="1A7A4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8" name="Text 6"/>
          <p:cNvSpPr/>
          <p:nvPr/>
        </p:nvSpPr>
        <p:spPr>
          <a:xfrm>
            <a:off x="411480" y="978408"/>
            <a:ext cx="2514600" cy="3749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✓  İŞE ELVERİŞLİ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429768" y="1463040"/>
            <a:ext cx="2478024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A1A28"/>
                </a:solidFill>
              </a:rPr>
              <a:t>Çalışan mevcut işte herhangi bir kısıtlama olmaksızın çalışabilir. Hekim belgesini imzalar.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3200400" y="960120"/>
            <a:ext cx="2697480" cy="1828800"/>
          </a:xfrm>
          <a:prstGeom prst="rect">
            <a:avLst/>
          </a:prstGeom>
          <a:solidFill>
            <a:srgbClr val="E67E22">
              <a:alpha val="10000"/>
            </a:srgbClr>
          </a:solidFill>
          <a:ln w="12700">
            <a:solidFill>
              <a:srgbClr val="E67E22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1" name="Shape 9"/>
          <p:cNvSpPr/>
          <p:nvPr/>
        </p:nvSpPr>
        <p:spPr>
          <a:xfrm>
            <a:off x="3200400" y="960120"/>
            <a:ext cx="2697480" cy="411480"/>
          </a:xfrm>
          <a:prstGeom prst="rect">
            <a:avLst/>
          </a:prstGeom>
          <a:solidFill>
            <a:srgbClr val="E67E22"/>
          </a:solidFill>
          <a:ln w="12700">
            <a:solidFill>
              <a:srgbClr val="E67E2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2" name="Text 10"/>
          <p:cNvSpPr/>
          <p:nvPr/>
        </p:nvSpPr>
        <p:spPr>
          <a:xfrm>
            <a:off x="3291840" y="978408"/>
            <a:ext cx="2514600" cy="3749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⚠  KISITLI ELVERİŞLİ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3310128" y="1463040"/>
            <a:ext cx="2478024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A1A28"/>
                </a:solidFill>
              </a:rPr>
              <a:t>Belirli koşullarla çalışabilir (örn: gürültüden uzak tutulacak, 20 kg üzeri kaldırma yasak). Uyarlamalar işverene bildirilir.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6080760" y="960120"/>
            <a:ext cx="2697480" cy="1828800"/>
          </a:xfrm>
          <a:prstGeom prst="rect">
            <a:avLst/>
          </a:prstGeom>
          <a:solidFill>
            <a:srgbClr val="C0392B">
              <a:alpha val="10000"/>
            </a:srgbClr>
          </a:solidFill>
          <a:ln w="12700">
            <a:solidFill>
              <a:srgbClr val="C0392B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5" name="Shape 13"/>
          <p:cNvSpPr/>
          <p:nvPr/>
        </p:nvSpPr>
        <p:spPr>
          <a:xfrm>
            <a:off x="6080760" y="960120"/>
            <a:ext cx="2697480" cy="41148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6" name="Text 14"/>
          <p:cNvSpPr/>
          <p:nvPr/>
        </p:nvSpPr>
        <p:spPr>
          <a:xfrm>
            <a:off x="6172200" y="978408"/>
            <a:ext cx="2514600" cy="3749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✕  ELVERİŞSİZ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6190488" y="1463040"/>
            <a:ext cx="2478024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A1A28"/>
                </a:solidFill>
              </a:rPr>
              <a:t>Sağlık durumu o işi yapmaya engel. Mesleki gerekçe raporlanır, alternatif görevlendirme veya istirahat.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320040" y="2926080"/>
            <a:ext cx="8503920" cy="320040"/>
          </a:xfrm>
          <a:prstGeom prst="rect">
            <a:avLst/>
          </a:prstGeom>
          <a:solidFill>
            <a:srgbClr val="0B6E8A"/>
          </a:solidFill>
          <a:ln w="12700">
            <a:solidFill>
              <a:srgbClr val="0B6E8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9" name="Text 17"/>
          <p:cNvSpPr/>
          <p:nvPr/>
        </p:nvSpPr>
        <p:spPr>
          <a:xfrm>
            <a:off x="320040" y="2926080"/>
            <a:ext cx="8503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KAYIT VE GİZLİLİK SİSTEMİ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320040" y="3291840"/>
            <a:ext cx="8503920" cy="365760"/>
          </a:xfrm>
          <a:prstGeom prst="rect">
            <a:avLst/>
          </a:prstGeom>
          <a:solidFill>
            <a:srgbClr val="F4F8FB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1" name="Shape 19"/>
          <p:cNvSpPr/>
          <p:nvPr/>
        </p:nvSpPr>
        <p:spPr>
          <a:xfrm>
            <a:off x="320040" y="3291840"/>
            <a:ext cx="64008" cy="365760"/>
          </a:xfrm>
          <a:prstGeom prst="rect">
            <a:avLst/>
          </a:prstGeom>
          <a:solidFill>
            <a:srgbClr val="12A3C4"/>
          </a:solidFill>
          <a:ln w="12700">
            <a:solidFill>
              <a:srgbClr val="12A3C4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2" name="Text 20"/>
          <p:cNvSpPr/>
          <p:nvPr/>
        </p:nvSpPr>
        <p:spPr>
          <a:xfrm>
            <a:off x="457200" y="3319272"/>
            <a:ext cx="8321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A1A28"/>
                </a:solidFill>
              </a:rPr>
              <a:t>Tüm sağlık kayıtları işçinin işten ayrılmasından sonra en az 10 yıl saklanmalıdır (meslek hastalığı riski olan işlerde: 40 yıl)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320040" y="3694176"/>
            <a:ext cx="8503920" cy="3657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4" name="Shape 22"/>
          <p:cNvSpPr/>
          <p:nvPr/>
        </p:nvSpPr>
        <p:spPr>
          <a:xfrm>
            <a:off x="320040" y="3694176"/>
            <a:ext cx="64008" cy="365760"/>
          </a:xfrm>
          <a:prstGeom prst="rect">
            <a:avLst/>
          </a:prstGeom>
          <a:solidFill>
            <a:srgbClr val="12A3C4"/>
          </a:solidFill>
          <a:ln w="12700">
            <a:solidFill>
              <a:srgbClr val="12A3C4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5" name="Text 23"/>
          <p:cNvSpPr/>
          <p:nvPr/>
        </p:nvSpPr>
        <p:spPr>
          <a:xfrm>
            <a:off x="457200" y="3721608"/>
            <a:ext cx="8321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A1A28"/>
                </a:solidFill>
              </a:rPr>
              <a:t>Sonuçlar gizli tutulur; işverene yalnızca çalışabilir/çalışamaz bilgisi verilir — tıbbi detaylar paylaşılmaz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320040" y="4096512"/>
            <a:ext cx="8503920" cy="365760"/>
          </a:xfrm>
          <a:prstGeom prst="rect">
            <a:avLst/>
          </a:prstGeom>
          <a:solidFill>
            <a:srgbClr val="F4F8FB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7" name="Shape 25"/>
          <p:cNvSpPr/>
          <p:nvPr/>
        </p:nvSpPr>
        <p:spPr>
          <a:xfrm>
            <a:off x="320040" y="4096512"/>
            <a:ext cx="64008" cy="365760"/>
          </a:xfrm>
          <a:prstGeom prst="rect">
            <a:avLst/>
          </a:prstGeom>
          <a:solidFill>
            <a:srgbClr val="12A3C4"/>
          </a:solidFill>
          <a:ln w="12700">
            <a:solidFill>
              <a:srgbClr val="12A3C4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8" name="Text 26"/>
          <p:cNvSpPr/>
          <p:nvPr/>
        </p:nvSpPr>
        <p:spPr>
          <a:xfrm>
            <a:off x="457200" y="4123944"/>
            <a:ext cx="8321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A1A28"/>
                </a:solidFill>
              </a:rPr>
              <a:t>Teşhis bilgileri kişisel sağlık dosyasında, ÇSGB/SGK bildirimleri ayrı tutulur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320040" y="4498848"/>
            <a:ext cx="8503920" cy="3657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0" name="Shape 28"/>
          <p:cNvSpPr/>
          <p:nvPr/>
        </p:nvSpPr>
        <p:spPr>
          <a:xfrm>
            <a:off x="320040" y="4498848"/>
            <a:ext cx="64008" cy="365760"/>
          </a:xfrm>
          <a:prstGeom prst="rect">
            <a:avLst/>
          </a:prstGeom>
          <a:solidFill>
            <a:srgbClr val="12A3C4"/>
          </a:solidFill>
          <a:ln w="12700">
            <a:solidFill>
              <a:srgbClr val="12A3C4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1" name="Text 29"/>
          <p:cNvSpPr/>
          <p:nvPr/>
        </p:nvSpPr>
        <p:spPr>
          <a:xfrm>
            <a:off x="457200" y="4526280"/>
            <a:ext cx="8321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A1A28"/>
                </a:solidFill>
              </a:rPr>
              <a:t>Grup bazlı epidemiyolojik raporlar işverene sunulabilir (bireysel kimlik deşifre edilmeden)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A1A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0" y="-457200"/>
            <a:ext cx="4572000" cy="4572000"/>
          </a:xfrm>
          <a:prstGeom prst="ellipse">
            <a:avLst/>
          </a:prstGeom>
          <a:solidFill>
            <a:srgbClr val="C0392B">
              <a:alpha val="12000"/>
            </a:srgbClr>
          </a:solidFill>
          <a:ln w="12700">
            <a:solidFill>
              <a:srgbClr val="C0392B">
                <a:alpha val="1200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365760" y="64008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kern="0" spc="600" dirty="0">
                <a:solidFill>
                  <a:srgbClr val="C0392B"/>
                </a:solidFill>
              </a:rPr>
              <a:t>HAFTA 3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365760" y="1005840"/>
            <a:ext cx="685800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000" b="1" dirty="0">
                <a:solidFill>
                  <a:srgbClr val="FFFFFF"/>
                </a:solidFill>
              </a:rPr>
              <a:t>Mesleki Riskler</a:t>
            </a:r>
            <a:endParaRPr lang="en-US" sz="4000" dirty="0"/>
          </a:p>
          <a:p>
            <a:pPr marL="0" indent="0" algn="l">
              <a:buNone/>
            </a:pPr>
            <a:r>
              <a:rPr lang="en-US" sz="4000" b="1" dirty="0">
                <a:solidFill>
                  <a:srgbClr val="FFFFFF"/>
                </a:solidFill>
              </a:rPr>
              <a:t>ve Vaka Analizi</a:t>
            </a:r>
            <a:endParaRPr lang="en-US" sz="4000" dirty="0"/>
          </a:p>
        </p:txBody>
      </p:sp>
      <p:sp>
        <p:nvSpPr>
          <p:cNvPr id="6" name="Shape 4"/>
          <p:cNvSpPr/>
          <p:nvPr/>
        </p:nvSpPr>
        <p:spPr>
          <a:xfrm>
            <a:off x="365760" y="3291840"/>
            <a:ext cx="3657600" cy="4572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365760" y="34290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D0DDE5"/>
                </a:solidFill>
              </a:rPr>
              <a:t>Meslek hastalıkları  •  Ergonomi  •  Psikososyal riskler  •  Gerçek vaka tartışması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365760" y="3840480"/>
            <a:ext cx="82296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D0DDE5"/>
                </a:solidFill>
              </a:rPr>
              <a:t>▸  Mesleki hastalık türleri ve kodlaması</a:t>
            </a:r>
            <a:endParaRPr lang="en-US" sz="1100" dirty="0"/>
          </a:p>
          <a:p>
            <a:pPr marL="0" indent="0" algn="l">
              <a:buNone/>
            </a:pPr>
            <a:r>
              <a:rPr lang="en-US" sz="1100" dirty="0">
                <a:solidFill>
                  <a:srgbClr val="D0DDE5"/>
                </a:solidFill>
              </a:rPr>
              <a:t>▸  Ergonomik risk faktörleri ve değerlendirme</a:t>
            </a:r>
            <a:endParaRPr lang="en-US" sz="1100" dirty="0"/>
          </a:p>
          <a:p>
            <a:pPr marL="0" indent="0" algn="l">
              <a:buNone/>
            </a:pPr>
            <a:r>
              <a:rPr lang="en-US" sz="1100" dirty="0">
                <a:solidFill>
                  <a:srgbClr val="D0DDE5"/>
                </a:solidFill>
              </a:rPr>
              <a:t>▸  Psikososyal riskler ve tükenmişlik</a:t>
            </a:r>
            <a:endParaRPr lang="en-US" sz="1100" dirty="0"/>
          </a:p>
          <a:p>
            <a:pPr marL="0" indent="0" algn="l">
              <a:buNone/>
            </a:pPr>
            <a:r>
              <a:rPr lang="en-US" sz="1100" dirty="0">
                <a:solidFill>
                  <a:srgbClr val="D0DDE5"/>
                </a:solidFill>
              </a:rPr>
              <a:t>▸  Gerçek vaka analizi metodolojisi</a:t>
            </a:r>
            <a:endParaRPr lang="en-US" sz="1100" dirty="0"/>
          </a:p>
          <a:p>
            <a:pPr marL="0" indent="0" algn="l">
              <a:buNone/>
            </a:pPr>
            <a:r>
              <a:rPr lang="en-US" sz="1100" dirty="0">
                <a:solidFill>
                  <a:srgbClr val="D0DDE5"/>
                </a:solidFill>
              </a:rPr>
              <a:t>▸  Önleme stratejileri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320040" y="4572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300" dirty="0">
                <a:solidFill>
                  <a:srgbClr val="E88080"/>
                </a:solidFill>
              </a:rPr>
              <a:t>HAFTA 3  |  MESLEK HASTALIKLARI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320040" y="365760"/>
            <a:ext cx="8503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FFFFFF"/>
                </a:solidFill>
              </a:rPr>
              <a:t>Meslek Hastalıkları: Sınıflandırma ve ILO Listesi</a:t>
            </a:r>
            <a:endParaRPr lang="en-US" sz="2100" dirty="0"/>
          </a:p>
        </p:txBody>
      </p:sp>
      <p:sp>
        <p:nvSpPr>
          <p:cNvPr id="6" name="Shape 4"/>
          <p:cNvSpPr/>
          <p:nvPr/>
        </p:nvSpPr>
        <p:spPr>
          <a:xfrm>
            <a:off x="320040" y="1005840"/>
            <a:ext cx="4114800" cy="320040"/>
          </a:xfrm>
          <a:prstGeom prst="rect">
            <a:avLst/>
          </a:prstGeom>
          <a:solidFill>
            <a:srgbClr val="0B6E8A"/>
          </a:solidFill>
          <a:ln w="12700">
            <a:solidFill>
              <a:srgbClr val="0B6E8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411480" y="1033272"/>
            <a:ext cx="3931920" cy="2651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</a:rPr>
              <a:t>GR. A — Kimyasal Nedenli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320040" y="1325880"/>
            <a:ext cx="4114800" cy="1042416"/>
          </a:xfrm>
          <a:prstGeom prst="rect">
            <a:avLst/>
          </a:prstGeom>
          <a:solidFill>
            <a:srgbClr val="F4F8FB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9" name="Text 7"/>
          <p:cNvSpPr/>
          <p:nvPr/>
        </p:nvSpPr>
        <p:spPr>
          <a:xfrm>
            <a:off x="429768" y="1371600"/>
            <a:ext cx="393192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0A1A28"/>
                </a:solidFill>
              </a:rPr>
              <a:t>Ağır metal zehirlenmeleri (Pb, Hg, Cd, As)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0A1A28"/>
                </a:solidFill>
              </a:rPr>
              <a:t>Organik solvent hastalıkları (benzene – lösemi)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0A1A28"/>
                </a:solidFill>
              </a:rPr>
              <a:t>Pestisit zehirlenmeleri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0A1A28"/>
                </a:solidFill>
              </a:rPr>
              <a:t>Karbon monoksit zehirlenmeleri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4754880" y="1005840"/>
            <a:ext cx="4114800" cy="320040"/>
          </a:xfrm>
          <a:prstGeom prst="rect">
            <a:avLst/>
          </a:prstGeom>
          <a:solidFill>
            <a:srgbClr val="12A3C4"/>
          </a:solidFill>
          <a:ln w="12700">
            <a:solidFill>
              <a:srgbClr val="12A3C4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1" name="Text 9"/>
          <p:cNvSpPr/>
          <p:nvPr/>
        </p:nvSpPr>
        <p:spPr>
          <a:xfrm>
            <a:off x="4846320" y="1033272"/>
            <a:ext cx="3931920" cy="2651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</a:rPr>
              <a:t>GR. B — Fiziksel Nedenli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4754880" y="1325880"/>
            <a:ext cx="4114800" cy="1042416"/>
          </a:xfrm>
          <a:prstGeom prst="rect">
            <a:avLst/>
          </a:prstGeom>
          <a:solidFill>
            <a:srgbClr val="F4F8FB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3" name="Text 11"/>
          <p:cNvSpPr/>
          <p:nvPr/>
        </p:nvSpPr>
        <p:spPr>
          <a:xfrm>
            <a:off x="4864608" y="1371600"/>
            <a:ext cx="393192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0A1A28"/>
                </a:solidFill>
              </a:rPr>
              <a:t>NIHL – Mesleki işitme kaybı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0A1A28"/>
                </a:solidFill>
              </a:rPr>
              <a:t>Vibrasyon sendromu (VWF)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0A1A28"/>
                </a:solidFill>
              </a:rPr>
              <a:t>Radyasyon hasarları (iyonize/UV)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0A1A28"/>
                </a:solidFill>
              </a:rPr>
              <a:t>Sıcak stres hastalıkları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320040" y="2395728"/>
            <a:ext cx="4114800" cy="320040"/>
          </a:xfrm>
          <a:prstGeom prst="rect">
            <a:avLst/>
          </a:prstGeom>
          <a:solidFill>
            <a:srgbClr val="E67E22"/>
          </a:solidFill>
          <a:ln w="12700">
            <a:solidFill>
              <a:srgbClr val="E67E2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5" name="Text 13"/>
          <p:cNvSpPr/>
          <p:nvPr/>
        </p:nvSpPr>
        <p:spPr>
          <a:xfrm>
            <a:off x="411480" y="2423160"/>
            <a:ext cx="3931920" cy="2651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</a:rPr>
              <a:t>GR. C — Biyolojik Nedenli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320040" y="2715768"/>
            <a:ext cx="4114800" cy="1042416"/>
          </a:xfrm>
          <a:prstGeom prst="rect">
            <a:avLst/>
          </a:prstGeom>
          <a:solidFill>
            <a:srgbClr val="F4F8FB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7" name="Text 15"/>
          <p:cNvSpPr/>
          <p:nvPr/>
        </p:nvSpPr>
        <p:spPr>
          <a:xfrm>
            <a:off x="429768" y="2761488"/>
            <a:ext cx="393192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0A1A28"/>
                </a:solidFill>
              </a:rPr>
              <a:t>Hepatit B/C (sağlık çalışanı)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0A1A28"/>
                </a:solidFill>
              </a:rPr>
              <a:t>Tüberküloz (sağlık/bakım hizmetleri)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0A1A28"/>
                </a:solidFill>
              </a:rPr>
              <a:t>Brusella (veteriner/çiftçi)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0A1A28"/>
                </a:solidFill>
              </a:rPr>
              <a:t>Antraks (deri ve yün işleme)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4754880" y="2395728"/>
            <a:ext cx="4114800" cy="32004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9" name="Text 17"/>
          <p:cNvSpPr/>
          <p:nvPr/>
        </p:nvSpPr>
        <p:spPr>
          <a:xfrm>
            <a:off x="4846320" y="2423160"/>
            <a:ext cx="3931920" cy="2651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</a:rPr>
              <a:t>GR. D — Akciğer Hastalıkları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4754880" y="2715768"/>
            <a:ext cx="4114800" cy="1042416"/>
          </a:xfrm>
          <a:prstGeom prst="rect">
            <a:avLst/>
          </a:prstGeom>
          <a:solidFill>
            <a:srgbClr val="F4F8FB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1" name="Text 19"/>
          <p:cNvSpPr/>
          <p:nvPr/>
        </p:nvSpPr>
        <p:spPr>
          <a:xfrm>
            <a:off x="4864608" y="2761488"/>
            <a:ext cx="393192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0A1A28"/>
                </a:solidFill>
              </a:rPr>
              <a:t>Silikoz (silika tozu)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0A1A28"/>
                </a:solidFill>
              </a:rPr>
              <a:t>Asbestoz ve Mezotelyoma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0A1A28"/>
                </a:solidFill>
              </a:rPr>
              <a:t>Pnömokonyoz (kömür tozu)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0A1A28"/>
                </a:solidFill>
              </a:rPr>
              <a:t>Ekstrinsik allerjik alveolit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320040" y="3785616"/>
            <a:ext cx="4114800" cy="320040"/>
          </a:xfrm>
          <a:prstGeom prst="rect">
            <a:avLst/>
          </a:prstGeom>
          <a:solidFill>
            <a:srgbClr val="8B4513"/>
          </a:solidFill>
          <a:ln w="12700">
            <a:solidFill>
              <a:srgbClr val="8B4513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3" name="Text 21"/>
          <p:cNvSpPr/>
          <p:nvPr/>
        </p:nvSpPr>
        <p:spPr>
          <a:xfrm>
            <a:off x="411480" y="3813048"/>
            <a:ext cx="3931920" cy="2651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</a:rPr>
              <a:t>GR. E — Deri Hastalıkları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320040" y="4105656"/>
            <a:ext cx="4114800" cy="1042416"/>
          </a:xfrm>
          <a:prstGeom prst="rect">
            <a:avLst/>
          </a:prstGeom>
          <a:solidFill>
            <a:srgbClr val="F4F8FB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5" name="Text 23"/>
          <p:cNvSpPr/>
          <p:nvPr/>
        </p:nvSpPr>
        <p:spPr>
          <a:xfrm>
            <a:off x="429768" y="4151376"/>
            <a:ext cx="393192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0A1A28"/>
                </a:solidFill>
              </a:rPr>
              <a:t>Mesleki kontakt dermatit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0A1A28"/>
                </a:solidFill>
              </a:rPr>
              <a:t>Kimyasal yanık ve aşınma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0A1A28"/>
                </a:solidFill>
              </a:rPr>
              <a:t>Profesyonel akne (klor/yağ)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0A1A28"/>
                </a:solidFill>
              </a:rPr>
              <a:t>UV kaynaklı deri kanseri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4754880" y="3785616"/>
            <a:ext cx="4114800" cy="320040"/>
          </a:xfrm>
          <a:prstGeom prst="rect">
            <a:avLst/>
          </a:prstGeom>
          <a:solidFill>
            <a:srgbClr val="5A3A8A"/>
          </a:solidFill>
          <a:ln w="12700">
            <a:solidFill>
              <a:srgbClr val="5A3A8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7" name="Text 25"/>
          <p:cNvSpPr/>
          <p:nvPr/>
        </p:nvSpPr>
        <p:spPr>
          <a:xfrm>
            <a:off x="4846320" y="3813048"/>
            <a:ext cx="3931920" cy="2651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</a:rPr>
              <a:t>GR. F — MSS/Nörolojik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4754880" y="4105656"/>
            <a:ext cx="4114800" cy="1042416"/>
          </a:xfrm>
          <a:prstGeom prst="rect">
            <a:avLst/>
          </a:prstGeom>
          <a:solidFill>
            <a:srgbClr val="F4F8FB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9" name="Text 27"/>
          <p:cNvSpPr/>
          <p:nvPr/>
        </p:nvSpPr>
        <p:spPr>
          <a:xfrm>
            <a:off x="4864608" y="4151376"/>
            <a:ext cx="393192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0A1A28"/>
                </a:solidFill>
              </a:rPr>
              <a:t>Karpal tünel sendromu (vibrasyon)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0A1A28"/>
                </a:solidFill>
              </a:rPr>
              <a:t>Periferik nöropati (solventler)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0A1A28"/>
                </a:solidFill>
              </a:rPr>
              <a:t>Organofosfat nörotoksisitesi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0A1A28"/>
                </a:solidFill>
              </a:rPr>
              <a:t>Mangan ensefalopati</a:t>
            </a:r>
            <a:endParaRPr lang="en-US" sz="95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320040" y="4572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300" dirty="0">
                <a:solidFill>
                  <a:srgbClr val="E88080"/>
                </a:solidFill>
              </a:rPr>
              <a:t>HAFTA 3  |  ERGONOMİ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320040" y="365760"/>
            <a:ext cx="8503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</a:rPr>
              <a:t>Ergonomik Risk Faktörleri ve Değerlendirme Yöntemleri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320040" y="960120"/>
            <a:ext cx="4114800" cy="320040"/>
          </a:xfrm>
          <a:prstGeom prst="rect">
            <a:avLst/>
          </a:prstGeom>
          <a:solidFill>
            <a:srgbClr val="0B6E8A"/>
          </a:solidFill>
          <a:ln w="12700">
            <a:solidFill>
              <a:srgbClr val="0B6E8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320040" y="960120"/>
            <a:ext cx="4114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ERGONOMİK RİSK FAKTÖRLERİ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20040" y="1280160"/>
            <a:ext cx="4114800" cy="374904"/>
          </a:xfrm>
          <a:prstGeom prst="rect">
            <a:avLst/>
          </a:prstGeom>
          <a:solidFill>
            <a:srgbClr val="F4F8FB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9" name="Shape 7"/>
          <p:cNvSpPr/>
          <p:nvPr/>
        </p:nvSpPr>
        <p:spPr>
          <a:xfrm>
            <a:off x="320040" y="1280160"/>
            <a:ext cx="64008" cy="374904"/>
          </a:xfrm>
          <a:prstGeom prst="rect">
            <a:avLst/>
          </a:prstGeom>
          <a:solidFill>
            <a:srgbClr val="0B6E8A"/>
          </a:solidFill>
          <a:ln w="12700">
            <a:solidFill>
              <a:srgbClr val="0B6E8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0" name="Text 8"/>
          <p:cNvSpPr/>
          <p:nvPr/>
        </p:nvSpPr>
        <p:spPr>
          <a:xfrm>
            <a:off x="457200" y="1316736"/>
            <a:ext cx="15544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A1A28"/>
                </a:solidFill>
              </a:rPr>
              <a:t>Kuvvet Uygulaması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2011680" y="1316736"/>
            <a:ext cx="237744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A6A75"/>
                </a:solidFill>
              </a:rPr>
              <a:t>Ağır kaldırma, itme, çekme (&gt; 25 kg)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320040" y="1691640"/>
            <a:ext cx="4114800" cy="374904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3" name="Shape 11"/>
          <p:cNvSpPr/>
          <p:nvPr/>
        </p:nvSpPr>
        <p:spPr>
          <a:xfrm>
            <a:off x="320040" y="1691640"/>
            <a:ext cx="64008" cy="374904"/>
          </a:xfrm>
          <a:prstGeom prst="rect">
            <a:avLst/>
          </a:prstGeom>
          <a:solidFill>
            <a:srgbClr val="0B6E8A"/>
          </a:solidFill>
          <a:ln w="12700">
            <a:solidFill>
              <a:srgbClr val="0B6E8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4" name="Text 12"/>
          <p:cNvSpPr/>
          <p:nvPr/>
        </p:nvSpPr>
        <p:spPr>
          <a:xfrm>
            <a:off x="457200" y="1728216"/>
            <a:ext cx="15544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A1A28"/>
                </a:solidFill>
              </a:rPr>
              <a:t>Zorlu Duruşlar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2011680" y="1728216"/>
            <a:ext cx="237744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A6A75"/>
                </a:solidFill>
              </a:rPr>
              <a:t>Öne eğilme, boyun fleksiyonu, omuz elevasyonu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320040" y="2103120"/>
            <a:ext cx="4114800" cy="374904"/>
          </a:xfrm>
          <a:prstGeom prst="rect">
            <a:avLst/>
          </a:prstGeom>
          <a:solidFill>
            <a:srgbClr val="F4F8FB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7" name="Shape 15"/>
          <p:cNvSpPr/>
          <p:nvPr/>
        </p:nvSpPr>
        <p:spPr>
          <a:xfrm>
            <a:off x="320040" y="2103120"/>
            <a:ext cx="64008" cy="374904"/>
          </a:xfrm>
          <a:prstGeom prst="rect">
            <a:avLst/>
          </a:prstGeom>
          <a:solidFill>
            <a:srgbClr val="0B6E8A"/>
          </a:solidFill>
          <a:ln w="12700">
            <a:solidFill>
              <a:srgbClr val="0B6E8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8" name="Text 16"/>
          <p:cNvSpPr/>
          <p:nvPr/>
        </p:nvSpPr>
        <p:spPr>
          <a:xfrm>
            <a:off x="457200" y="2139696"/>
            <a:ext cx="15544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A1A28"/>
                </a:solidFill>
              </a:rPr>
              <a:t>Tekrarlayan Hareketler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2011680" y="2139696"/>
            <a:ext cx="237744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A6A75"/>
                </a:solidFill>
              </a:rPr>
              <a:t>Aynı eklem hareketinin dakikada &gt;30 tekrarı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320040" y="2514600"/>
            <a:ext cx="4114800" cy="374904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1" name="Shape 19"/>
          <p:cNvSpPr/>
          <p:nvPr/>
        </p:nvSpPr>
        <p:spPr>
          <a:xfrm>
            <a:off x="320040" y="2514600"/>
            <a:ext cx="64008" cy="374904"/>
          </a:xfrm>
          <a:prstGeom prst="rect">
            <a:avLst/>
          </a:prstGeom>
          <a:solidFill>
            <a:srgbClr val="0B6E8A"/>
          </a:solidFill>
          <a:ln w="12700">
            <a:solidFill>
              <a:srgbClr val="0B6E8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2" name="Text 20"/>
          <p:cNvSpPr/>
          <p:nvPr/>
        </p:nvSpPr>
        <p:spPr>
          <a:xfrm>
            <a:off x="457200" y="2551176"/>
            <a:ext cx="15544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A1A28"/>
                </a:solidFill>
              </a:rPr>
              <a:t>Titreşim Maruziyeti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2011680" y="2551176"/>
            <a:ext cx="237744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A6A75"/>
                </a:solidFill>
              </a:rPr>
              <a:t>El-kol ve tüm vücut titreşimi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320040" y="2926080"/>
            <a:ext cx="4114800" cy="374904"/>
          </a:xfrm>
          <a:prstGeom prst="rect">
            <a:avLst/>
          </a:prstGeom>
          <a:solidFill>
            <a:srgbClr val="F4F8FB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5" name="Shape 23"/>
          <p:cNvSpPr/>
          <p:nvPr/>
        </p:nvSpPr>
        <p:spPr>
          <a:xfrm>
            <a:off x="320040" y="2926080"/>
            <a:ext cx="64008" cy="374904"/>
          </a:xfrm>
          <a:prstGeom prst="rect">
            <a:avLst/>
          </a:prstGeom>
          <a:solidFill>
            <a:srgbClr val="0B6E8A"/>
          </a:solidFill>
          <a:ln w="12700">
            <a:solidFill>
              <a:srgbClr val="0B6E8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6" name="Text 24"/>
          <p:cNvSpPr/>
          <p:nvPr/>
        </p:nvSpPr>
        <p:spPr>
          <a:xfrm>
            <a:off x="457200" y="2962656"/>
            <a:ext cx="15544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A1A28"/>
                </a:solidFill>
              </a:rPr>
              <a:t>Statik Yük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2011680" y="2962656"/>
            <a:ext cx="237744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A6A75"/>
                </a:solidFill>
              </a:rPr>
              <a:t>Uzun süre aynı pozisyonda durma/oturma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320040" y="3337560"/>
            <a:ext cx="4114800" cy="374904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9" name="Shape 27"/>
          <p:cNvSpPr/>
          <p:nvPr/>
        </p:nvSpPr>
        <p:spPr>
          <a:xfrm>
            <a:off x="320040" y="3337560"/>
            <a:ext cx="64008" cy="374904"/>
          </a:xfrm>
          <a:prstGeom prst="rect">
            <a:avLst/>
          </a:prstGeom>
          <a:solidFill>
            <a:srgbClr val="0B6E8A"/>
          </a:solidFill>
          <a:ln w="12700">
            <a:solidFill>
              <a:srgbClr val="0B6E8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0" name="Text 28"/>
          <p:cNvSpPr/>
          <p:nvPr/>
        </p:nvSpPr>
        <p:spPr>
          <a:xfrm>
            <a:off x="457200" y="3374136"/>
            <a:ext cx="15544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A1A28"/>
                </a:solidFill>
              </a:rPr>
              <a:t>Temas Stresi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2011680" y="3374136"/>
            <a:ext cx="237744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A6A75"/>
                </a:solidFill>
              </a:rPr>
              <a:t>Sert yüzey / aletle temas baskısı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4663440" y="960120"/>
            <a:ext cx="4114800" cy="320040"/>
          </a:xfrm>
          <a:prstGeom prst="rect">
            <a:avLst/>
          </a:prstGeom>
          <a:solidFill>
            <a:srgbClr val="12A3C4"/>
          </a:solidFill>
          <a:ln w="12700">
            <a:solidFill>
              <a:srgbClr val="12A3C4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3" name="Text 31"/>
          <p:cNvSpPr/>
          <p:nvPr/>
        </p:nvSpPr>
        <p:spPr>
          <a:xfrm>
            <a:off x="4663440" y="960120"/>
            <a:ext cx="4114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DEĞERLENDİRME ARAÇLARI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4663440" y="1371600"/>
            <a:ext cx="4114800" cy="658368"/>
          </a:xfrm>
          <a:prstGeom prst="rect">
            <a:avLst/>
          </a:prstGeom>
          <a:solidFill>
            <a:srgbClr val="EAF4F8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5" name="Shape 33"/>
          <p:cNvSpPr/>
          <p:nvPr/>
        </p:nvSpPr>
        <p:spPr>
          <a:xfrm>
            <a:off x="4736592" y="1435608"/>
            <a:ext cx="640080" cy="274320"/>
          </a:xfrm>
          <a:prstGeom prst="ellipse">
            <a:avLst/>
          </a:prstGeom>
          <a:solidFill>
            <a:srgbClr val="12A3C4"/>
          </a:solidFill>
          <a:ln w="12700">
            <a:solidFill>
              <a:srgbClr val="12A3C4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6" name="Text 34"/>
          <p:cNvSpPr/>
          <p:nvPr/>
        </p:nvSpPr>
        <p:spPr>
          <a:xfrm>
            <a:off x="4754880" y="1444752"/>
            <a:ext cx="603504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REBA</a:t>
            </a:r>
            <a:endParaRPr lang="en-US" sz="900" dirty="0"/>
          </a:p>
        </p:txBody>
      </p:sp>
      <p:sp>
        <p:nvSpPr>
          <p:cNvPr id="37" name="Text 35"/>
          <p:cNvSpPr/>
          <p:nvPr/>
        </p:nvSpPr>
        <p:spPr>
          <a:xfrm>
            <a:off x="5440680" y="1435608"/>
            <a:ext cx="32918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0A1A28"/>
                </a:solidFill>
              </a:rPr>
              <a:t>Tüm vücut postür analizi (el, bilek, omuz, boyun, gövde, bacak)</a:t>
            </a:r>
            <a:endParaRPr lang="en-US" sz="950" dirty="0"/>
          </a:p>
        </p:txBody>
      </p:sp>
      <p:sp>
        <p:nvSpPr>
          <p:cNvPr id="38" name="Shape 36"/>
          <p:cNvSpPr/>
          <p:nvPr/>
        </p:nvSpPr>
        <p:spPr>
          <a:xfrm>
            <a:off x="4663440" y="2103120"/>
            <a:ext cx="4114800" cy="658368"/>
          </a:xfrm>
          <a:prstGeom prst="rect">
            <a:avLst/>
          </a:prstGeom>
          <a:solidFill>
            <a:srgbClr val="EAF4F8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9" name="Shape 37"/>
          <p:cNvSpPr/>
          <p:nvPr/>
        </p:nvSpPr>
        <p:spPr>
          <a:xfrm>
            <a:off x="4736592" y="2167128"/>
            <a:ext cx="640080" cy="274320"/>
          </a:xfrm>
          <a:prstGeom prst="ellipse">
            <a:avLst/>
          </a:prstGeom>
          <a:solidFill>
            <a:srgbClr val="12A3C4"/>
          </a:solidFill>
          <a:ln w="12700">
            <a:solidFill>
              <a:srgbClr val="12A3C4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0" name="Text 38"/>
          <p:cNvSpPr/>
          <p:nvPr/>
        </p:nvSpPr>
        <p:spPr>
          <a:xfrm>
            <a:off x="4754880" y="2176272"/>
            <a:ext cx="603504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RULA</a:t>
            </a:r>
            <a:endParaRPr lang="en-US" sz="900" dirty="0"/>
          </a:p>
        </p:txBody>
      </p:sp>
      <p:sp>
        <p:nvSpPr>
          <p:cNvPr id="41" name="Text 39"/>
          <p:cNvSpPr/>
          <p:nvPr/>
        </p:nvSpPr>
        <p:spPr>
          <a:xfrm>
            <a:off x="5440680" y="2167128"/>
            <a:ext cx="32918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0A1A28"/>
                </a:solidFill>
              </a:rPr>
              <a:t>Üst ekstremite odaklı duruş değerlendirmesi (ofis/montaj)</a:t>
            </a:r>
            <a:endParaRPr lang="en-US" sz="950" dirty="0"/>
          </a:p>
        </p:txBody>
      </p:sp>
      <p:sp>
        <p:nvSpPr>
          <p:cNvPr id="42" name="Shape 40"/>
          <p:cNvSpPr/>
          <p:nvPr/>
        </p:nvSpPr>
        <p:spPr>
          <a:xfrm>
            <a:off x="4663440" y="2834640"/>
            <a:ext cx="4114800" cy="658368"/>
          </a:xfrm>
          <a:prstGeom prst="rect">
            <a:avLst/>
          </a:prstGeom>
          <a:solidFill>
            <a:srgbClr val="EAF4F8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3" name="Shape 41"/>
          <p:cNvSpPr/>
          <p:nvPr/>
        </p:nvSpPr>
        <p:spPr>
          <a:xfrm>
            <a:off x="4736592" y="2898648"/>
            <a:ext cx="640080" cy="274320"/>
          </a:xfrm>
          <a:prstGeom prst="ellipse">
            <a:avLst/>
          </a:prstGeom>
          <a:solidFill>
            <a:srgbClr val="12A3C4"/>
          </a:solidFill>
          <a:ln w="12700">
            <a:solidFill>
              <a:srgbClr val="12A3C4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4" name="Text 42"/>
          <p:cNvSpPr/>
          <p:nvPr/>
        </p:nvSpPr>
        <p:spPr>
          <a:xfrm>
            <a:off x="4754880" y="2907792"/>
            <a:ext cx="603504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NIOSH Kaldırma</a:t>
            </a:r>
            <a:endParaRPr lang="en-US" sz="900" dirty="0"/>
          </a:p>
        </p:txBody>
      </p:sp>
      <p:sp>
        <p:nvSpPr>
          <p:cNvPr id="45" name="Text 43"/>
          <p:cNvSpPr/>
          <p:nvPr/>
        </p:nvSpPr>
        <p:spPr>
          <a:xfrm>
            <a:off x="5440680" y="2898648"/>
            <a:ext cx="32918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0A1A28"/>
                </a:solidFill>
              </a:rPr>
              <a:t>Manuel yük kaldırma için Tavsiye Edilen Ağırlık Sınırı (RWL)</a:t>
            </a:r>
            <a:endParaRPr lang="en-US" sz="950" dirty="0"/>
          </a:p>
        </p:txBody>
      </p:sp>
      <p:sp>
        <p:nvSpPr>
          <p:cNvPr id="46" name="Shape 44"/>
          <p:cNvSpPr/>
          <p:nvPr/>
        </p:nvSpPr>
        <p:spPr>
          <a:xfrm>
            <a:off x="4663440" y="3566160"/>
            <a:ext cx="4114800" cy="658368"/>
          </a:xfrm>
          <a:prstGeom prst="rect">
            <a:avLst/>
          </a:prstGeom>
          <a:solidFill>
            <a:srgbClr val="EAF4F8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7" name="Shape 45"/>
          <p:cNvSpPr/>
          <p:nvPr/>
        </p:nvSpPr>
        <p:spPr>
          <a:xfrm>
            <a:off x="4736592" y="3630168"/>
            <a:ext cx="640080" cy="274320"/>
          </a:xfrm>
          <a:prstGeom prst="ellipse">
            <a:avLst/>
          </a:prstGeom>
          <a:solidFill>
            <a:srgbClr val="12A3C4"/>
          </a:solidFill>
          <a:ln w="12700">
            <a:solidFill>
              <a:srgbClr val="12A3C4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8" name="Text 46"/>
          <p:cNvSpPr/>
          <p:nvPr/>
        </p:nvSpPr>
        <p:spPr>
          <a:xfrm>
            <a:off x="4754880" y="3639312"/>
            <a:ext cx="603504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KIM</a:t>
            </a:r>
            <a:endParaRPr lang="en-US" sz="900" dirty="0"/>
          </a:p>
        </p:txBody>
      </p:sp>
      <p:sp>
        <p:nvSpPr>
          <p:cNvPr id="49" name="Text 47"/>
          <p:cNvSpPr/>
          <p:nvPr/>
        </p:nvSpPr>
        <p:spPr>
          <a:xfrm>
            <a:off x="5440680" y="3630168"/>
            <a:ext cx="32918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0A1A28"/>
                </a:solidFill>
              </a:rPr>
              <a:t>Alman Key Indicator Method — tüm MSD risk faktörlerini birleşik değerlendirme</a:t>
            </a:r>
            <a:endParaRPr lang="en-US" sz="950" dirty="0"/>
          </a:p>
        </p:txBody>
      </p:sp>
      <p:sp>
        <p:nvSpPr>
          <p:cNvPr id="50" name="Shape 48"/>
          <p:cNvSpPr/>
          <p:nvPr/>
        </p:nvSpPr>
        <p:spPr>
          <a:xfrm>
            <a:off x="4663440" y="4297680"/>
            <a:ext cx="4114800" cy="658368"/>
          </a:xfrm>
          <a:prstGeom prst="rect">
            <a:avLst/>
          </a:prstGeom>
          <a:solidFill>
            <a:srgbClr val="EAF4F8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51" name="Shape 49"/>
          <p:cNvSpPr/>
          <p:nvPr/>
        </p:nvSpPr>
        <p:spPr>
          <a:xfrm>
            <a:off x="4736592" y="4361688"/>
            <a:ext cx="640080" cy="274320"/>
          </a:xfrm>
          <a:prstGeom prst="ellipse">
            <a:avLst/>
          </a:prstGeom>
          <a:solidFill>
            <a:srgbClr val="12A3C4"/>
          </a:solidFill>
          <a:ln w="12700">
            <a:solidFill>
              <a:srgbClr val="12A3C4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52" name="Text 50"/>
          <p:cNvSpPr/>
          <p:nvPr/>
        </p:nvSpPr>
        <p:spPr>
          <a:xfrm>
            <a:off x="4754880" y="4370832"/>
            <a:ext cx="603504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Snook Tabloları</a:t>
            </a:r>
            <a:endParaRPr lang="en-US" sz="900" dirty="0"/>
          </a:p>
        </p:txBody>
      </p:sp>
      <p:sp>
        <p:nvSpPr>
          <p:cNvPr id="53" name="Text 51"/>
          <p:cNvSpPr/>
          <p:nvPr/>
        </p:nvSpPr>
        <p:spPr>
          <a:xfrm>
            <a:off x="5440680" y="4361688"/>
            <a:ext cx="32918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0A1A28"/>
                </a:solidFill>
              </a:rPr>
              <a:t>Kaldırma, inme, taşıma, itme, çekme için cinsiyet-yük-sıklık matrisi</a:t>
            </a:r>
            <a:endParaRPr lang="en-US" sz="950" dirty="0"/>
          </a:p>
        </p:txBody>
      </p:sp>
      <p:sp>
        <p:nvSpPr>
          <p:cNvPr id="54" name="Shape 52"/>
          <p:cNvSpPr/>
          <p:nvPr/>
        </p:nvSpPr>
        <p:spPr>
          <a:xfrm>
            <a:off x="320040" y="4681728"/>
            <a:ext cx="8503920" cy="274320"/>
          </a:xfrm>
          <a:prstGeom prst="rect">
            <a:avLst/>
          </a:prstGeom>
          <a:solidFill>
            <a:srgbClr val="EAF4F8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55" name="Text 53"/>
          <p:cNvSpPr/>
          <p:nvPr/>
        </p:nvSpPr>
        <p:spPr>
          <a:xfrm>
            <a:off x="457200" y="4709160"/>
            <a:ext cx="82296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5A6A75"/>
                </a:solidFill>
              </a:rPr>
              <a:t>MSH (Kas-İskelet Sistemi Hastalıkları): AB'de iş kaynaklı sağlık sorununun %60'ından fazlasını oluşturmaktadır.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320040" y="4572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300" dirty="0">
                <a:solidFill>
                  <a:srgbClr val="E88080"/>
                </a:solidFill>
              </a:rPr>
              <a:t>HAFTA 3  |  PSİKOSOSYAL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320040" y="365760"/>
            <a:ext cx="8503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FFFFFF"/>
                </a:solidFill>
              </a:rPr>
              <a:t>Psikososyal Riskler ve İş Stresi</a:t>
            </a:r>
            <a:endParaRPr lang="en-US" sz="2300" dirty="0"/>
          </a:p>
        </p:txBody>
      </p:sp>
      <p:sp>
        <p:nvSpPr>
          <p:cNvPr id="6" name="Shape 4"/>
          <p:cNvSpPr/>
          <p:nvPr/>
        </p:nvSpPr>
        <p:spPr>
          <a:xfrm>
            <a:off x="320040" y="1005840"/>
            <a:ext cx="2697480" cy="320040"/>
          </a:xfrm>
          <a:prstGeom prst="rect">
            <a:avLst/>
          </a:prstGeom>
          <a:solidFill>
            <a:srgbClr val="0B6E8A"/>
          </a:solidFill>
          <a:ln w="12700">
            <a:solidFill>
              <a:srgbClr val="0B6E8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411480" y="1042416"/>
            <a:ext cx="251460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İş Yükü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320040" y="1325880"/>
            <a:ext cx="2697480" cy="731520"/>
          </a:xfrm>
          <a:prstGeom prst="rect">
            <a:avLst/>
          </a:prstGeom>
          <a:solidFill>
            <a:srgbClr val="F4F8FB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9" name="Text 7"/>
          <p:cNvSpPr/>
          <p:nvPr/>
        </p:nvSpPr>
        <p:spPr>
          <a:xfrm>
            <a:off x="411480" y="1371600"/>
            <a:ext cx="254203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0A1A28"/>
                </a:solidFill>
              </a:rPr>
              <a:t>Aşırı iş yükü / tempo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0A1A28"/>
                </a:solidFill>
              </a:rPr>
              <a:t>Yetersiz iş yükü (monoton)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3172968" y="1005840"/>
            <a:ext cx="2697480" cy="320040"/>
          </a:xfrm>
          <a:prstGeom prst="rect">
            <a:avLst/>
          </a:prstGeom>
          <a:solidFill>
            <a:srgbClr val="0B6E8A"/>
          </a:solidFill>
          <a:ln w="12700">
            <a:solidFill>
              <a:srgbClr val="0B6E8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1" name="Text 9"/>
          <p:cNvSpPr/>
          <p:nvPr/>
        </p:nvSpPr>
        <p:spPr>
          <a:xfrm>
            <a:off x="3264408" y="1042416"/>
            <a:ext cx="251460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Kontrol Eksikliği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3172968" y="1325880"/>
            <a:ext cx="2697480" cy="731520"/>
          </a:xfrm>
          <a:prstGeom prst="rect">
            <a:avLst/>
          </a:prstGeom>
          <a:solidFill>
            <a:srgbClr val="F4F8FB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3" name="Text 11"/>
          <p:cNvSpPr/>
          <p:nvPr/>
        </p:nvSpPr>
        <p:spPr>
          <a:xfrm>
            <a:off x="3264408" y="1371600"/>
            <a:ext cx="254203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0A1A28"/>
                </a:solidFill>
              </a:rPr>
              <a:t>Karar vermede özerklik yok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0A1A28"/>
                </a:solidFill>
              </a:rPr>
              <a:t>Çalışma saati esnekliği yok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6025896" y="1005840"/>
            <a:ext cx="2697480" cy="320040"/>
          </a:xfrm>
          <a:prstGeom prst="rect">
            <a:avLst/>
          </a:prstGeom>
          <a:solidFill>
            <a:srgbClr val="0B6E8A"/>
          </a:solidFill>
          <a:ln w="12700">
            <a:solidFill>
              <a:srgbClr val="0B6E8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5" name="Text 13"/>
          <p:cNvSpPr/>
          <p:nvPr/>
        </p:nvSpPr>
        <p:spPr>
          <a:xfrm>
            <a:off x="6117336" y="1042416"/>
            <a:ext cx="251460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Kişilerarası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025896" y="1325880"/>
            <a:ext cx="2697480" cy="731520"/>
          </a:xfrm>
          <a:prstGeom prst="rect">
            <a:avLst/>
          </a:prstGeom>
          <a:solidFill>
            <a:srgbClr val="F4F8FB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7" name="Text 15"/>
          <p:cNvSpPr/>
          <p:nvPr/>
        </p:nvSpPr>
        <p:spPr>
          <a:xfrm>
            <a:off x="6117336" y="1371600"/>
            <a:ext cx="254203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0A1A28"/>
                </a:solidFill>
              </a:rPr>
              <a:t>Yönetici-çalışan çatışması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0A1A28"/>
                </a:solidFill>
              </a:rPr>
              <a:t>İş yeri zorbalığı (mobbing)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320040" y="2103120"/>
            <a:ext cx="2697480" cy="320040"/>
          </a:xfrm>
          <a:prstGeom prst="rect">
            <a:avLst/>
          </a:prstGeom>
          <a:solidFill>
            <a:srgbClr val="0B6E8A">
              <a:alpha val="85000"/>
            </a:srgbClr>
          </a:solidFill>
          <a:ln w="12700">
            <a:solidFill>
              <a:srgbClr val="0B6E8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9" name="Text 17"/>
          <p:cNvSpPr/>
          <p:nvPr/>
        </p:nvSpPr>
        <p:spPr>
          <a:xfrm>
            <a:off x="411480" y="2139696"/>
            <a:ext cx="251460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İş Güvencesi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320040" y="2423160"/>
            <a:ext cx="2697480" cy="731520"/>
          </a:xfrm>
          <a:prstGeom prst="rect">
            <a:avLst/>
          </a:prstGeom>
          <a:solidFill>
            <a:srgbClr val="F4F8FB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1" name="Text 19"/>
          <p:cNvSpPr/>
          <p:nvPr/>
        </p:nvSpPr>
        <p:spPr>
          <a:xfrm>
            <a:off x="411480" y="2468880"/>
            <a:ext cx="254203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0A1A28"/>
                </a:solidFill>
              </a:rPr>
              <a:t>İşini kaybetme korkusu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0A1A28"/>
                </a:solidFill>
              </a:rPr>
              <a:t>Güvencesiz çalışma sözleşmesi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3172968" y="2103120"/>
            <a:ext cx="2697480" cy="320040"/>
          </a:xfrm>
          <a:prstGeom prst="rect">
            <a:avLst/>
          </a:prstGeom>
          <a:solidFill>
            <a:srgbClr val="0B6E8A">
              <a:alpha val="85000"/>
            </a:srgbClr>
          </a:solidFill>
          <a:ln w="12700">
            <a:solidFill>
              <a:srgbClr val="0B6E8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3" name="Text 21"/>
          <p:cNvSpPr/>
          <p:nvPr/>
        </p:nvSpPr>
        <p:spPr>
          <a:xfrm>
            <a:off x="3264408" y="2139696"/>
            <a:ext cx="251460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Çevre / Ergonomi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3172968" y="2423160"/>
            <a:ext cx="2697480" cy="731520"/>
          </a:xfrm>
          <a:prstGeom prst="rect">
            <a:avLst/>
          </a:prstGeom>
          <a:solidFill>
            <a:srgbClr val="F4F8FB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5" name="Text 23"/>
          <p:cNvSpPr/>
          <p:nvPr/>
        </p:nvSpPr>
        <p:spPr>
          <a:xfrm>
            <a:off x="3264408" y="2468880"/>
            <a:ext cx="254203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0A1A28"/>
                </a:solidFill>
              </a:rPr>
              <a:t>Gürültü, aydınlatma, termal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0A1A28"/>
                </a:solidFill>
              </a:rPr>
              <a:t>Ekipman yetersizliği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6025896" y="2103120"/>
            <a:ext cx="2697480" cy="320040"/>
          </a:xfrm>
          <a:prstGeom prst="rect">
            <a:avLst/>
          </a:prstGeom>
          <a:solidFill>
            <a:srgbClr val="0B6E8A">
              <a:alpha val="85000"/>
            </a:srgbClr>
          </a:solidFill>
          <a:ln w="12700">
            <a:solidFill>
              <a:srgbClr val="0B6E8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7" name="Text 25"/>
          <p:cNvSpPr/>
          <p:nvPr/>
        </p:nvSpPr>
        <p:spPr>
          <a:xfrm>
            <a:off x="6117336" y="2139696"/>
            <a:ext cx="251460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Değer Çatışması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6025896" y="2423160"/>
            <a:ext cx="2697480" cy="731520"/>
          </a:xfrm>
          <a:prstGeom prst="rect">
            <a:avLst/>
          </a:prstGeom>
          <a:solidFill>
            <a:srgbClr val="F4F8FB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9" name="Text 27"/>
          <p:cNvSpPr/>
          <p:nvPr/>
        </p:nvSpPr>
        <p:spPr>
          <a:xfrm>
            <a:off x="6117336" y="2468880"/>
            <a:ext cx="254203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0A1A28"/>
                </a:solidFill>
              </a:rPr>
              <a:t>Etik ikileme zorlama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0A1A28"/>
                </a:solidFill>
              </a:rPr>
              <a:t>Rol belirsizliği/çatışması</a:t>
            </a:r>
            <a:endParaRPr lang="en-US" sz="950" dirty="0"/>
          </a:p>
        </p:txBody>
      </p:sp>
      <p:sp>
        <p:nvSpPr>
          <p:cNvPr id="30" name="Shape 28"/>
          <p:cNvSpPr/>
          <p:nvPr/>
        </p:nvSpPr>
        <p:spPr>
          <a:xfrm>
            <a:off x="320040" y="3337560"/>
            <a:ext cx="8503920" cy="320040"/>
          </a:xfrm>
          <a:prstGeom prst="rect">
            <a:avLst/>
          </a:prstGeom>
          <a:solidFill>
            <a:srgbClr val="C0392B">
              <a:alpha val="20000"/>
            </a:srgbClr>
          </a:solidFill>
          <a:ln w="12700">
            <a:solidFill>
              <a:srgbClr val="C0392B">
                <a:alpha val="5000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1" name="Text 29"/>
          <p:cNvSpPr/>
          <p:nvPr/>
        </p:nvSpPr>
        <p:spPr>
          <a:xfrm>
            <a:off x="320040" y="3337560"/>
            <a:ext cx="8503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C0392B"/>
                </a:solidFill>
              </a:rPr>
              <a:t>TÜKENMİŞLİK SENDROMU (Maslach Modeli)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320040" y="3703320"/>
            <a:ext cx="2697480" cy="1005840"/>
          </a:xfrm>
          <a:prstGeom prst="rect">
            <a:avLst/>
          </a:prstGeom>
          <a:solidFill>
            <a:srgbClr val="C0392B">
              <a:alpha val="12000"/>
            </a:srgbClr>
          </a:solidFill>
          <a:ln w="12700">
            <a:solidFill>
              <a:srgbClr val="C0392B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3" name="Text 31"/>
          <p:cNvSpPr/>
          <p:nvPr/>
        </p:nvSpPr>
        <p:spPr>
          <a:xfrm>
            <a:off x="411480" y="3749040"/>
            <a:ext cx="2514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C0392B"/>
                </a:solidFill>
              </a:rPr>
              <a:t>Duygusal Tükenme</a:t>
            </a:r>
            <a:endParaRPr lang="en-US" sz="1050" dirty="0"/>
          </a:p>
        </p:txBody>
      </p:sp>
      <p:sp>
        <p:nvSpPr>
          <p:cNvPr id="34" name="Text 32"/>
          <p:cNvSpPr/>
          <p:nvPr/>
        </p:nvSpPr>
        <p:spPr>
          <a:xfrm>
            <a:off x="411480" y="4069080"/>
            <a:ext cx="2514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0A1A28"/>
                </a:solidFill>
              </a:rPr>
              <a:t>Enerjinin tamamen bitmesi hissi; işe gitmek istememe</a:t>
            </a:r>
            <a:endParaRPr lang="en-US" sz="950" dirty="0"/>
          </a:p>
        </p:txBody>
      </p:sp>
      <p:sp>
        <p:nvSpPr>
          <p:cNvPr id="35" name="Shape 33"/>
          <p:cNvSpPr/>
          <p:nvPr/>
        </p:nvSpPr>
        <p:spPr>
          <a:xfrm>
            <a:off x="3200400" y="3703320"/>
            <a:ext cx="2697480" cy="1005840"/>
          </a:xfrm>
          <a:prstGeom prst="rect">
            <a:avLst/>
          </a:prstGeom>
          <a:solidFill>
            <a:srgbClr val="C0392B">
              <a:alpha val="12000"/>
            </a:srgbClr>
          </a:solidFill>
          <a:ln w="12700">
            <a:solidFill>
              <a:srgbClr val="C0392B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6" name="Text 34"/>
          <p:cNvSpPr/>
          <p:nvPr/>
        </p:nvSpPr>
        <p:spPr>
          <a:xfrm>
            <a:off x="3291840" y="3749040"/>
            <a:ext cx="2514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C0392B"/>
                </a:solidFill>
              </a:rPr>
              <a:t>Duyarsızlaşma</a:t>
            </a:r>
            <a:endParaRPr lang="en-US" sz="1050" dirty="0"/>
          </a:p>
        </p:txBody>
      </p:sp>
      <p:sp>
        <p:nvSpPr>
          <p:cNvPr id="37" name="Text 35"/>
          <p:cNvSpPr/>
          <p:nvPr/>
        </p:nvSpPr>
        <p:spPr>
          <a:xfrm>
            <a:off x="3291840" y="4069080"/>
            <a:ext cx="2514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0A1A28"/>
                </a:solidFill>
              </a:rPr>
              <a:t>Müşteri/hasta/meslektaşa karşı soğuma, ilgisizlik</a:t>
            </a:r>
            <a:endParaRPr lang="en-US" sz="950" dirty="0"/>
          </a:p>
        </p:txBody>
      </p:sp>
      <p:sp>
        <p:nvSpPr>
          <p:cNvPr id="38" name="Shape 36"/>
          <p:cNvSpPr/>
          <p:nvPr/>
        </p:nvSpPr>
        <p:spPr>
          <a:xfrm>
            <a:off x="6080760" y="3703320"/>
            <a:ext cx="2697480" cy="1005840"/>
          </a:xfrm>
          <a:prstGeom prst="rect">
            <a:avLst/>
          </a:prstGeom>
          <a:solidFill>
            <a:srgbClr val="C0392B">
              <a:alpha val="12000"/>
            </a:srgbClr>
          </a:solidFill>
          <a:ln w="12700">
            <a:solidFill>
              <a:srgbClr val="C0392B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9" name="Text 37"/>
          <p:cNvSpPr/>
          <p:nvPr/>
        </p:nvSpPr>
        <p:spPr>
          <a:xfrm>
            <a:off x="6172200" y="3749040"/>
            <a:ext cx="2514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C0392B"/>
                </a:solidFill>
              </a:rPr>
              <a:t>Kişisel Başarısızlık</a:t>
            </a:r>
            <a:endParaRPr lang="en-US" sz="1050" dirty="0"/>
          </a:p>
        </p:txBody>
      </p:sp>
      <p:sp>
        <p:nvSpPr>
          <p:cNvPr id="40" name="Text 38"/>
          <p:cNvSpPr/>
          <p:nvPr/>
        </p:nvSpPr>
        <p:spPr>
          <a:xfrm>
            <a:off x="6172200" y="4069080"/>
            <a:ext cx="2514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0A1A28"/>
                </a:solidFill>
              </a:rPr>
              <a:t>Yeterince faydalı olamadığı düşüncesi, özgüven kaybı</a:t>
            </a:r>
            <a:endParaRPr lang="en-US" sz="95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320040" y="4572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300" dirty="0">
                <a:solidFill>
                  <a:srgbClr val="E88080"/>
                </a:solidFill>
              </a:rPr>
              <a:t>HAFTA 3  |  VAKA ANALİZİ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320040" y="365760"/>
            <a:ext cx="8503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FFFFFF"/>
                </a:solidFill>
              </a:rPr>
              <a:t>Vaka Analizi: Gerçek Olay — Pnömokonyoz</a:t>
            </a:r>
            <a:endParaRPr lang="en-US" sz="2100" dirty="0"/>
          </a:p>
        </p:txBody>
      </p:sp>
      <p:sp>
        <p:nvSpPr>
          <p:cNvPr id="6" name="Shape 4"/>
          <p:cNvSpPr/>
          <p:nvPr/>
        </p:nvSpPr>
        <p:spPr>
          <a:xfrm>
            <a:off x="320040" y="960120"/>
            <a:ext cx="8503920" cy="1005840"/>
          </a:xfrm>
          <a:prstGeom prst="rect">
            <a:avLst/>
          </a:prstGeom>
          <a:solidFill>
            <a:srgbClr val="EAF4F8"/>
          </a:solidFill>
          <a:ln w="12700">
            <a:solidFill>
              <a:srgbClr val="12A3C4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Shape 5"/>
          <p:cNvSpPr/>
          <p:nvPr/>
        </p:nvSpPr>
        <p:spPr>
          <a:xfrm>
            <a:off x="320040" y="960120"/>
            <a:ext cx="64008" cy="1005840"/>
          </a:xfrm>
          <a:prstGeom prst="rect">
            <a:avLst/>
          </a:prstGeom>
          <a:solidFill>
            <a:srgbClr val="12A3C4"/>
          </a:solidFill>
          <a:ln w="12700">
            <a:solidFill>
              <a:srgbClr val="12A3C4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8" name="Text 6"/>
          <p:cNvSpPr/>
          <p:nvPr/>
        </p:nvSpPr>
        <p:spPr>
          <a:xfrm>
            <a:off x="457200" y="100584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B6E8A"/>
                </a:solidFill>
              </a:rPr>
              <a:t>📋  Vaka Özeti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457200" y="1261872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0A1A28"/>
                </a:solidFill>
              </a:rPr>
              <a:t>48 yaşında erkek, 22 yıldır granit ocağında kırıcı operatörü. Son 2 yıldır artan efor dispnesi, öksürük ve kilo kaybı. Periyodik akciğer grafisinde bilateral nodüller (ILO 2/2 sınıfı). SFT'de restriktif patern. HRCT'de confluent kitleler (progresif masif fibrozis – PMF). Kan silika düzeyi yüksek. Silikoz tanısı konuldu.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320040" y="2121408"/>
            <a:ext cx="8503920" cy="475488"/>
          </a:xfrm>
          <a:prstGeom prst="rect">
            <a:avLst/>
          </a:prstGeom>
          <a:solidFill>
            <a:srgbClr val="0B6E8A">
              <a:alpha val="10000"/>
            </a:srgbClr>
          </a:solidFill>
          <a:ln w="12700">
            <a:solidFill>
              <a:srgbClr val="0B6E8A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1" name="Shape 9"/>
          <p:cNvSpPr/>
          <p:nvPr/>
        </p:nvSpPr>
        <p:spPr>
          <a:xfrm>
            <a:off x="393192" y="2185416"/>
            <a:ext cx="347472" cy="347472"/>
          </a:xfrm>
          <a:prstGeom prst="ellipse">
            <a:avLst/>
          </a:prstGeom>
          <a:solidFill>
            <a:srgbClr val="0B6E8A"/>
          </a:solidFill>
          <a:ln w="12700">
            <a:solidFill>
              <a:srgbClr val="0B6E8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2" name="Text 10"/>
          <p:cNvSpPr/>
          <p:nvPr/>
        </p:nvSpPr>
        <p:spPr>
          <a:xfrm>
            <a:off x="393192" y="2194560"/>
            <a:ext cx="34747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1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822960" y="2212848"/>
            <a:ext cx="1554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B6E8A"/>
                </a:solidFill>
              </a:rPr>
              <a:t>Maruziyet Öyküsü: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2377440" y="2212848"/>
            <a:ext cx="6675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0A1A28"/>
                </a:solidFill>
              </a:rPr>
              <a:t>22 yıl silika tozu maruziyeti. Mevcut işyerinde ortam ölçümü — respirabl toz 1.8 mg/m³ (sınır: 0.1 mg/m³ — 18 kat aşım!)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320040" y="2651760"/>
            <a:ext cx="8503920" cy="475488"/>
          </a:xfrm>
          <a:prstGeom prst="rect">
            <a:avLst/>
          </a:prstGeom>
          <a:solidFill>
            <a:srgbClr val="12A3C4">
              <a:alpha val="10000"/>
            </a:srgbClr>
          </a:solidFill>
          <a:ln w="12700">
            <a:solidFill>
              <a:srgbClr val="12A3C4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6" name="Shape 14"/>
          <p:cNvSpPr/>
          <p:nvPr/>
        </p:nvSpPr>
        <p:spPr>
          <a:xfrm>
            <a:off x="393192" y="2715768"/>
            <a:ext cx="347472" cy="347472"/>
          </a:xfrm>
          <a:prstGeom prst="ellipse">
            <a:avLst/>
          </a:prstGeom>
          <a:solidFill>
            <a:srgbClr val="12A3C4"/>
          </a:solidFill>
          <a:ln w="12700">
            <a:solidFill>
              <a:srgbClr val="12A3C4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7" name="Text 15"/>
          <p:cNvSpPr/>
          <p:nvPr/>
        </p:nvSpPr>
        <p:spPr>
          <a:xfrm>
            <a:off x="393192" y="2724912"/>
            <a:ext cx="34747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2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822960" y="2743200"/>
            <a:ext cx="1554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2A3C4"/>
                </a:solidFill>
              </a:rPr>
              <a:t>Tanı Kriteri: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2377440" y="2743200"/>
            <a:ext cx="6675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0A1A28"/>
                </a:solidFill>
              </a:rPr>
              <a:t>ILO radyografik sınıflama (≥1/1) + mesleki silika öyküsü + biyopsi veya HRCT bulgusu → silikoz kesin tanısı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320040" y="3182112"/>
            <a:ext cx="8503920" cy="475488"/>
          </a:xfrm>
          <a:prstGeom prst="rect">
            <a:avLst/>
          </a:prstGeom>
          <a:solidFill>
            <a:srgbClr val="E67E22">
              <a:alpha val="10000"/>
            </a:srgbClr>
          </a:solidFill>
          <a:ln w="12700">
            <a:solidFill>
              <a:srgbClr val="E67E22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1" name="Shape 19"/>
          <p:cNvSpPr/>
          <p:nvPr/>
        </p:nvSpPr>
        <p:spPr>
          <a:xfrm>
            <a:off x="393192" y="3246120"/>
            <a:ext cx="347472" cy="347472"/>
          </a:xfrm>
          <a:prstGeom prst="ellipse">
            <a:avLst/>
          </a:prstGeom>
          <a:solidFill>
            <a:srgbClr val="E67E22"/>
          </a:solidFill>
          <a:ln w="12700">
            <a:solidFill>
              <a:srgbClr val="E67E2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2" name="Text 20"/>
          <p:cNvSpPr/>
          <p:nvPr/>
        </p:nvSpPr>
        <p:spPr>
          <a:xfrm>
            <a:off x="393192" y="3255264"/>
            <a:ext cx="34747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3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822960" y="3273552"/>
            <a:ext cx="1554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E67E22"/>
                </a:solidFill>
              </a:rPr>
              <a:t>Yasal Bildirim: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2377440" y="3273552"/>
            <a:ext cx="6675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0A1A28"/>
                </a:solidFill>
              </a:rPr>
              <a:t>Meslek hastalığı; 3 iş günü içinde SGK'ya bildirilmeli. Mesleksizlik oranı hesabı (% malullük) yapılır.</a:t>
            </a:r>
            <a:endParaRPr lang="en-US" sz="950" dirty="0"/>
          </a:p>
        </p:txBody>
      </p:sp>
      <p:sp>
        <p:nvSpPr>
          <p:cNvPr id="25" name="Shape 23"/>
          <p:cNvSpPr/>
          <p:nvPr/>
        </p:nvSpPr>
        <p:spPr>
          <a:xfrm>
            <a:off x="320040" y="3712464"/>
            <a:ext cx="8503920" cy="475488"/>
          </a:xfrm>
          <a:prstGeom prst="rect">
            <a:avLst/>
          </a:prstGeom>
          <a:solidFill>
            <a:srgbClr val="C0392B">
              <a:alpha val="10000"/>
            </a:srgbClr>
          </a:solidFill>
          <a:ln w="12700">
            <a:solidFill>
              <a:srgbClr val="C0392B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6" name="Shape 24"/>
          <p:cNvSpPr/>
          <p:nvPr/>
        </p:nvSpPr>
        <p:spPr>
          <a:xfrm>
            <a:off x="393192" y="3776472"/>
            <a:ext cx="347472" cy="347472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7" name="Text 25"/>
          <p:cNvSpPr/>
          <p:nvPr/>
        </p:nvSpPr>
        <p:spPr>
          <a:xfrm>
            <a:off x="393192" y="3785616"/>
            <a:ext cx="34747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4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822960" y="3803904"/>
            <a:ext cx="1554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C0392B"/>
                </a:solidFill>
              </a:rPr>
              <a:t>Kök Neden Analizi: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2377440" y="3803904"/>
            <a:ext cx="6675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0A1A28"/>
                </a:solidFill>
              </a:rPr>
              <a:t>Yetersiz yerel havalandırma, ıslak delme tekniğinin kullanılmaması, KKD denetim eksikliği, periyodik muayene gecikmesi</a:t>
            </a:r>
            <a:endParaRPr lang="en-US" sz="950" dirty="0"/>
          </a:p>
        </p:txBody>
      </p:sp>
      <p:sp>
        <p:nvSpPr>
          <p:cNvPr id="30" name="Shape 28"/>
          <p:cNvSpPr/>
          <p:nvPr/>
        </p:nvSpPr>
        <p:spPr>
          <a:xfrm>
            <a:off x="320040" y="4242816"/>
            <a:ext cx="8503920" cy="475488"/>
          </a:xfrm>
          <a:prstGeom prst="rect">
            <a:avLst/>
          </a:prstGeom>
          <a:solidFill>
            <a:srgbClr val="1A7A4A">
              <a:alpha val="10000"/>
            </a:srgbClr>
          </a:solidFill>
          <a:ln w="12700">
            <a:solidFill>
              <a:srgbClr val="1A7A4A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1" name="Shape 29"/>
          <p:cNvSpPr/>
          <p:nvPr/>
        </p:nvSpPr>
        <p:spPr>
          <a:xfrm>
            <a:off x="393192" y="4306824"/>
            <a:ext cx="347472" cy="347472"/>
          </a:xfrm>
          <a:prstGeom prst="ellipse">
            <a:avLst/>
          </a:prstGeom>
          <a:solidFill>
            <a:srgbClr val="1A7A4A"/>
          </a:solidFill>
          <a:ln w="12700">
            <a:solidFill>
              <a:srgbClr val="1A7A4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2" name="Text 30"/>
          <p:cNvSpPr/>
          <p:nvPr/>
        </p:nvSpPr>
        <p:spPr>
          <a:xfrm>
            <a:off x="393192" y="4315968"/>
            <a:ext cx="34747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5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822960" y="4334256"/>
            <a:ext cx="1554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A7A4A"/>
                </a:solidFill>
              </a:rPr>
              <a:t>Önleme Tedbirleri: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2377440" y="4334256"/>
            <a:ext cx="6675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0A1A28"/>
                </a:solidFill>
              </a:rPr>
              <a:t>Mühendislik: ıslak delme + LEV sistemi. İdari: rotasyon, maruziyet sınırı. KKD: P3 yarım yüz maske. İzleme: 6 aylık grafisi.</a:t>
            </a:r>
            <a:endParaRPr lang="en-US" sz="95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320040" y="4572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300" dirty="0">
                <a:solidFill>
                  <a:srgbClr val="E88080"/>
                </a:solidFill>
              </a:rPr>
              <a:t>HAFTA 3  |  ÖNLEME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320040" y="365760"/>
            <a:ext cx="8503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</a:rPr>
              <a:t>Mesleki Risklerde Önleme Hiyerarşisi ve 3 Hafta Özeti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320040" y="987552"/>
            <a:ext cx="8503920" cy="292608"/>
          </a:xfrm>
          <a:prstGeom prst="rect">
            <a:avLst/>
          </a:prstGeom>
          <a:solidFill>
            <a:srgbClr val="1A7A4A"/>
          </a:solidFill>
          <a:ln w="12700">
            <a:solidFill>
              <a:srgbClr val="1A7A4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411480" y="1005840"/>
            <a:ext cx="8321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1. BASAMAK — Birincil Önleme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320040" y="1280160"/>
            <a:ext cx="8503920" cy="594360"/>
          </a:xfrm>
          <a:prstGeom prst="rect">
            <a:avLst/>
          </a:prstGeom>
          <a:solidFill>
            <a:srgbClr val="1A7A4A">
              <a:alpha val="12000"/>
            </a:srgbClr>
          </a:solidFill>
          <a:ln w="12700">
            <a:solidFill>
              <a:srgbClr val="1A7A4A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9" name="Text 7"/>
          <p:cNvSpPr/>
          <p:nvPr/>
        </p:nvSpPr>
        <p:spPr>
          <a:xfrm>
            <a:off x="457200" y="1316736"/>
            <a:ext cx="822960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0A1A28"/>
                </a:solidFill>
              </a:rPr>
              <a:t>Tehlikenin kaynakta yok edilmesi • İkame • Mühendislik kontrolleri • Tasarım değişikliği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594360" y="1993392"/>
            <a:ext cx="7955280" cy="292608"/>
          </a:xfrm>
          <a:prstGeom prst="rect">
            <a:avLst/>
          </a:prstGeom>
          <a:solidFill>
            <a:srgbClr val="E67E22"/>
          </a:solidFill>
          <a:ln w="12700">
            <a:solidFill>
              <a:srgbClr val="E67E2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1" name="Text 9"/>
          <p:cNvSpPr/>
          <p:nvPr/>
        </p:nvSpPr>
        <p:spPr>
          <a:xfrm>
            <a:off x="685800" y="2011680"/>
            <a:ext cx="7772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2. BASAMAK — İkincil Önleme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594360" y="2286000"/>
            <a:ext cx="7955280" cy="594360"/>
          </a:xfrm>
          <a:prstGeom prst="rect">
            <a:avLst/>
          </a:prstGeom>
          <a:solidFill>
            <a:srgbClr val="E67E22">
              <a:alpha val="12000"/>
            </a:srgbClr>
          </a:solidFill>
          <a:ln w="12700">
            <a:solidFill>
              <a:srgbClr val="E67E22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3" name="Text 11"/>
          <p:cNvSpPr/>
          <p:nvPr/>
        </p:nvSpPr>
        <p:spPr>
          <a:xfrm>
            <a:off x="731520" y="2322576"/>
            <a:ext cx="768096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0A1A28"/>
                </a:solidFill>
              </a:rPr>
              <a:t>Sağlık gözetimi • Periyodik muayene • Biyolojik izleme • Risk değerlendirmesi • KKD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868680" y="2999232"/>
            <a:ext cx="7406640" cy="292608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5" name="Text 13"/>
          <p:cNvSpPr/>
          <p:nvPr/>
        </p:nvSpPr>
        <p:spPr>
          <a:xfrm>
            <a:off x="960120" y="3017520"/>
            <a:ext cx="7223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3. BASAMAK — Üçüncül Önleme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868680" y="3291840"/>
            <a:ext cx="7406640" cy="594360"/>
          </a:xfrm>
          <a:prstGeom prst="rect">
            <a:avLst/>
          </a:prstGeom>
          <a:solidFill>
            <a:srgbClr val="C0392B">
              <a:alpha val="12000"/>
            </a:srgbClr>
          </a:solidFill>
          <a:ln w="12700">
            <a:solidFill>
              <a:srgbClr val="C0392B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7" name="Text 15"/>
          <p:cNvSpPr/>
          <p:nvPr/>
        </p:nvSpPr>
        <p:spPr>
          <a:xfrm>
            <a:off x="1005840" y="3328416"/>
            <a:ext cx="713232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0A1A28"/>
                </a:solidFill>
              </a:rPr>
              <a:t>Erken tanı • Tedavi • Rehabilitasyon • Görevden uzaklaştırma • Tazminat süreci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320040" y="4005072"/>
            <a:ext cx="8503920" cy="320040"/>
          </a:xfrm>
          <a:prstGeom prst="rect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9" name="Text 17"/>
          <p:cNvSpPr/>
          <p:nvPr/>
        </p:nvSpPr>
        <p:spPr>
          <a:xfrm>
            <a:off x="320040" y="4005072"/>
            <a:ext cx="8503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3 HAFTALIK DERS ÖZETİ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320040" y="4325112"/>
            <a:ext cx="2697480" cy="640080"/>
          </a:xfrm>
          <a:prstGeom prst="rect">
            <a:avLst/>
          </a:prstGeom>
          <a:solidFill>
            <a:srgbClr val="EAF4F8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1" name="Text 19"/>
          <p:cNvSpPr/>
          <p:nvPr/>
        </p:nvSpPr>
        <p:spPr>
          <a:xfrm>
            <a:off x="411480" y="4370832"/>
            <a:ext cx="2514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B6E8A"/>
                </a:solidFill>
              </a:rPr>
              <a:t>H1: İş Hijyeni &amp; Ölçümler</a:t>
            </a: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411480" y="4590288"/>
            <a:ext cx="2514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5A6A75"/>
                </a:solidFill>
              </a:rPr>
              <a:t>Toz, gaz, gürültü, titreşim, aydınlatma, termal konfor ölçüm yöntemleri ve sınır değerleri</a:t>
            </a:r>
            <a:endParaRPr lang="en-US" sz="850" dirty="0"/>
          </a:p>
        </p:txBody>
      </p:sp>
      <p:sp>
        <p:nvSpPr>
          <p:cNvPr id="23" name="Shape 21"/>
          <p:cNvSpPr/>
          <p:nvPr/>
        </p:nvSpPr>
        <p:spPr>
          <a:xfrm>
            <a:off x="3200400" y="4325112"/>
            <a:ext cx="2697480" cy="640080"/>
          </a:xfrm>
          <a:prstGeom prst="rect">
            <a:avLst/>
          </a:prstGeom>
          <a:solidFill>
            <a:srgbClr val="EAF4F8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4" name="Text 22"/>
          <p:cNvSpPr/>
          <p:nvPr/>
        </p:nvSpPr>
        <p:spPr>
          <a:xfrm>
            <a:off x="3291840" y="4370832"/>
            <a:ext cx="2514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B6E8A"/>
                </a:solidFill>
              </a:rPr>
              <a:t>H2: Sağlık Gözetimi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3291840" y="4590288"/>
            <a:ext cx="2514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5A6A75"/>
                </a:solidFill>
              </a:rPr>
              <a:t>İşe giriş &amp; periyodik muayene protokolleri, kayıt/gizlilik sistemleri, yasal yükümlülükler</a:t>
            </a:r>
            <a:endParaRPr lang="en-US" sz="850" dirty="0"/>
          </a:p>
        </p:txBody>
      </p:sp>
      <p:sp>
        <p:nvSpPr>
          <p:cNvPr id="26" name="Shape 24"/>
          <p:cNvSpPr/>
          <p:nvPr/>
        </p:nvSpPr>
        <p:spPr>
          <a:xfrm>
            <a:off x="6080760" y="4325112"/>
            <a:ext cx="2697480" cy="640080"/>
          </a:xfrm>
          <a:prstGeom prst="rect">
            <a:avLst/>
          </a:prstGeom>
          <a:solidFill>
            <a:srgbClr val="EAF4F8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7" name="Text 25"/>
          <p:cNvSpPr/>
          <p:nvPr/>
        </p:nvSpPr>
        <p:spPr>
          <a:xfrm>
            <a:off x="6172200" y="4370832"/>
            <a:ext cx="2514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B6E8A"/>
                </a:solidFill>
              </a:rPr>
              <a:t>H3: Riskler &amp; Vaka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6172200" y="4590288"/>
            <a:ext cx="2514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5A6A75"/>
                </a:solidFill>
              </a:rPr>
              <a:t>Meslek hastalığı sınıflandırması, ergonomi, psikososyal riskler, vaka analizi metodolojisi</a:t>
            </a:r>
            <a:endParaRPr lang="en-US" sz="85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D213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914400" y="-914400"/>
            <a:ext cx="5486400" cy="5486400"/>
          </a:xfrm>
          <a:prstGeom prst="ellipse">
            <a:avLst/>
          </a:prstGeom>
          <a:solidFill>
            <a:srgbClr val="0B6E8A">
              <a:alpha val="12000"/>
            </a:srgbClr>
          </a:solidFill>
          <a:ln w="12700">
            <a:solidFill>
              <a:srgbClr val="0B6E8A">
                <a:alpha val="1200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5486400" y="1828800"/>
            <a:ext cx="4572000" cy="4572000"/>
          </a:xfrm>
          <a:prstGeom prst="ellipse">
            <a:avLst/>
          </a:prstGeom>
          <a:solidFill>
            <a:srgbClr val="12A3C4">
              <a:alpha val="10000"/>
            </a:srgbClr>
          </a:solidFill>
          <a:ln w="12700">
            <a:solidFill>
              <a:srgbClr val="12A3C4">
                <a:alpha val="1000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5" name="Text 3"/>
          <p:cNvSpPr/>
          <p:nvPr/>
        </p:nvSpPr>
        <p:spPr>
          <a:xfrm>
            <a:off x="365760" y="731520"/>
            <a:ext cx="8412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i="1" dirty="0">
                <a:solidFill>
                  <a:srgbClr val="E8A020"/>
                </a:solidFill>
              </a:rPr>
              <a:t>"Sağlıklı Çalışan, Güçlü İşyeri"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1828800" y="1508760"/>
            <a:ext cx="5486400" cy="45720"/>
          </a:xfrm>
          <a:prstGeom prst="rect">
            <a:avLst/>
          </a:prstGeom>
          <a:solidFill>
            <a:srgbClr val="0B6E8A"/>
          </a:solidFill>
          <a:ln w="12700">
            <a:solidFill>
              <a:srgbClr val="0B6E8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365760" y="1737360"/>
            <a:ext cx="8412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Temel Çıkarımlar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365760" y="2331720"/>
            <a:ext cx="8412480" cy="475488"/>
          </a:xfrm>
          <a:prstGeom prst="rect">
            <a:avLst/>
          </a:prstGeom>
          <a:solidFill>
            <a:srgbClr val="0B6E8A">
              <a:alpha val="15000"/>
            </a:srgbClr>
          </a:solidFill>
          <a:ln w="12700">
            <a:solidFill>
              <a:srgbClr val="0B6E8A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9" name="Shape 7"/>
          <p:cNvSpPr/>
          <p:nvPr/>
        </p:nvSpPr>
        <p:spPr>
          <a:xfrm>
            <a:off x="438912" y="2395728"/>
            <a:ext cx="256032" cy="256032"/>
          </a:xfrm>
          <a:prstGeom prst="ellipse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0" name="Text 8"/>
          <p:cNvSpPr/>
          <p:nvPr/>
        </p:nvSpPr>
        <p:spPr>
          <a:xfrm>
            <a:off x="438912" y="2404872"/>
            <a:ext cx="25603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1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777240" y="2359152"/>
            <a:ext cx="79552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</a:rPr>
              <a:t>İş hijyeni ölçümleri tehlikeleri nesnel olarak ortaya koyar — subjektif değerlendirme yetersizdir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365760" y="2880360"/>
            <a:ext cx="8412480" cy="475488"/>
          </a:xfrm>
          <a:prstGeom prst="rect">
            <a:avLst/>
          </a:prstGeom>
          <a:solidFill>
            <a:srgbClr val="0B6E8A">
              <a:alpha val="15000"/>
            </a:srgbClr>
          </a:solidFill>
          <a:ln w="12700">
            <a:solidFill>
              <a:srgbClr val="0B6E8A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3" name="Shape 11"/>
          <p:cNvSpPr/>
          <p:nvPr/>
        </p:nvSpPr>
        <p:spPr>
          <a:xfrm>
            <a:off x="438912" y="2944368"/>
            <a:ext cx="256032" cy="256032"/>
          </a:xfrm>
          <a:prstGeom prst="ellipse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4" name="Text 12"/>
          <p:cNvSpPr/>
          <p:nvPr/>
        </p:nvSpPr>
        <p:spPr>
          <a:xfrm>
            <a:off x="438912" y="2953512"/>
            <a:ext cx="25603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2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777240" y="2907792"/>
            <a:ext cx="79552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</a:rPr>
              <a:t>Sağlık gözetimi, yasal bir zorunluluktan öte koruyucu tıbbın temel aracıdır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365760" y="3429000"/>
            <a:ext cx="8412480" cy="475488"/>
          </a:xfrm>
          <a:prstGeom prst="rect">
            <a:avLst/>
          </a:prstGeom>
          <a:solidFill>
            <a:srgbClr val="0B6E8A">
              <a:alpha val="15000"/>
            </a:srgbClr>
          </a:solidFill>
          <a:ln w="12700">
            <a:solidFill>
              <a:srgbClr val="0B6E8A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7" name="Shape 15"/>
          <p:cNvSpPr/>
          <p:nvPr/>
        </p:nvSpPr>
        <p:spPr>
          <a:xfrm>
            <a:off x="438912" y="3493008"/>
            <a:ext cx="256032" cy="256032"/>
          </a:xfrm>
          <a:prstGeom prst="ellipse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8" name="Text 16"/>
          <p:cNvSpPr/>
          <p:nvPr/>
        </p:nvSpPr>
        <p:spPr>
          <a:xfrm>
            <a:off x="438912" y="3502152"/>
            <a:ext cx="25603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3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777240" y="3456432"/>
            <a:ext cx="79552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</a:rPr>
              <a:t>Meslek hastalıklarının çoğu önlenebilir; kök neden analizi ve hiyerarşik kontrol kritiktir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365760" y="3977640"/>
            <a:ext cx="8412480" cy="475488"/>
          </a:xfrm>
          <a:prstGeom prst="rect">
            <a:avLst/>
          </a:prstGeom>
          <a:solidFill>
            <a:srgbClr val="0B6E8A">
              <a:alpha val="15000"/>
            </a:srgbClr>
          </a:solidFill>
          <a:ln w="12700">
            <a:solidFill>
              <a:srgbClr val="0B6E8A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1" name="Shape 19"/>
          <p:cNvSpPr/>
          <p:nvPr/>
        </p:nvSpPr>
        <p:spPr>
          <a:xfrm>
            <a:off x="438912" y="4041648"/>
            <a:ext cx="256032" cy="256032"/>
          </a:xfrm>
          <a:prstGeom prst="ellipse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2" name="Text 20"/>
          <p:cNvSpPr/>
          <p:nvPr/>
        </p:nvSpPr>
        <p:spPr>
          <a:xfrm>
            <a:off x="438912" y="4050792"/>
            <a:ext cx="25603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4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777240" y="4005072"/>
            <a:ext cx="79552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</a:rPr>
              <a:t>İSG uzmanı ile işyeri hekimi iş birliği sağlık verilerini güvenli ve etkili kullanmanın anahtarıdır</a:t>
            </a:r>
            <a:endParaRPr lang="en-US" sz="1050" dirty="0"/>
          </a:p>
        </p:txBody>
      </p:sp>
      <p:sp>
        <p:nvSpPr>
          <p:cNvPr id="24" name="Text 22"/>
          <p:cNvSpPr/>
          <p:nvPr/>
        </p:nvSpPr>
        <p:spPr>
          <a:xfrm>
            <a:off x="365760" y="4709160"/>
            <a:ext cx="8412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2A3C4"/>
                </a:solidFill>
              </a:rPr>
              <a:t>Teşekkürler — Sorular?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B6E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0" y="-914400"/>
            <a:ext cx="5486400" cy="5486400"/>
          </a:xfrm>
          <a:prstGeom prst="ellipse">
            <a:avLst/>
          </a:prstGeom>
          <a:solidFill>
            <a:srgbClr val="0D2137">
              <a:alpha val="30000"/>
            </a:srgbClr>
          </a:solidFill>
          <a:ln w="12700">
            <a:solidFill>
              <a:srgbClr val="0D2137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365760" y="64008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kern="0" spc="600" dirty="0">
                <a:solidFill>
                  <a:srgbClr val="E8A020"/>
                </a:solidFill>
              </a:rPr>
              <a:t>HAFTA 1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365760" y="1005840"/>
            <a:ext cx="64008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200" b="1" dirty="0">
                <a:solidFill>
                  <a:srgbClr val="FFFFFF"/>
                </a:solidFill>
              </a:rPr>
              <a:t>İş Hijyeni ve</a:t>
            </a:r>
            <a:endParaRPr lang="en-US" sz="4200" dirty="0"/>
          </a:p>
          <a:p>
            <a:pPr marL="0" indent="0" algn="l">
              <a:buNone/>
            </a:pPr>
            <a:r>
              <a:rPr lang="en-US" sz="4200" b="1" dirty="0">
                <a:solidFill>
                  <a:srgbClr val="FFFFFF"/>
                </a:solidFill>
              </a:rPr>
              <a:t>Ortam Ölçümleri</a:t>
            </a:r>
            <a:endParaRPr lang="en-US" sz="4200" dirty="0"/>
          </a:p>
        </p:txBody>
      </p:sp>
      <p:sp>
        <p:nvSpPr>
          <p:cNvPr id="6" name="Shape 4"/>
          <p:cNvSpPr/>
          <p:nvPr/>
        </p:nvSpPr>
        <p:spPr>
          <a:xfrm>
            <a:off x="365760" y="3108960"/>
            <a:ext cx="3657600" cy="4572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365760" y="324612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EAF4F8"/>
                </a:solidFill>
              </a:rPr>
              <a:t>Toz • Gaz • Gürültü • Aydınlatma • Titreşim • Termal Konfor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365760" y="3794760"/>
            <a:ext cx="0" cy="0"/>
          </a:xfrm>
          <a:prstGeom prst="rect">
            <a:avLst/>
          </a:prstGeom>
          <a:noFill/>
          <a:ln/>
        </p:spPr>
        <p:txBody>
          <a:bodyPr/>
          <a:lstStyle/>
          <a:p>
            <a:endParaRPr lang="tr-TR"/>
          </a:p>
        </p:txBody>
      </p:sp>
      <p:sp>
        <p:nvSpPr>
          <p:cNvPr id="9" name="Shape 7"/>
          <p:cNvSpPr/>
          <p:nvPr/>
        </p:nvSpPr>
        <p:spPr>
          <a:xfrm>
            <a:off x="365760" y="3794760"/>
            <a:ext cx="0" cy="0"/>
          </a:xfrm>
          <a:prstGeom prst="rect">
            <a:avLst/>
          </a:prstGeom>
          <a:noFill/>
          <a:ln/>
        </p:spPr>
        <p:txBody>
          <a:bodyPr/>
          <a:lstStyle/>
          <a:p>
            <a:endParaRPr lang="tr-TR"/>
          </a:p>
        </p:txBody>
      </p:sp>
      <p:sp>
        <p:nvSpPr>
          <p:cNvPr id="10" name="Shape 8"/>
          <p:cNvSpPr/>
          <p:nvPr/>
        </p:nvSpPr>
        <p:spPr>
          <a:xfrm>
            <a:off x="365760" y="3794760"/>
            <a:ext cx="0" cy="0"/>
          </a:xfrm>
          <a:prstGeom prst="rect">
            <a:avLst/>
          </a:prstGeom>
          <a:noFill/>
          <a:ln/>
        </p:spPr>
        <p:txBody>
          <a:bodyPr/>
          <a:lstStyle/>
          <a:p>
            <a:endParaRPr lang="tr-TR"/>
          </a:p>
        </p:txBody>
      </p:sp>
      <p:sp>
        <p:nvSpPr>
          <p:cNvPr id="11" name="Shape 9"/>
          <p:cNvSpPr/>
          <p:nvPr/>
        </p:nvSpPr>
        <p:spPr>
          <a:xfrm>
            <a:off x="365760" y="3794760"/>
            <a:ext cx="0" cy="0"/>
          </a:xfrm>
          <a:prstGeom prst="rect">
            <a:avLst/>
          </a:prstGeom>
          <a:noFill/>
          <a:ln/>
        </p:spPr>
        <p:txBody>
          <a:bodyPr/>
          <a:lstStyle/>
          <a:p>
            <a:endParaRPr lang="tr-TR"/>
          </a:p>
        </p:txBody>
      </p:sp>
      <p:sp>
        <p:nvSpPr>
          <p:cNvPr id="12" name="Shape 10"/>
          <p:cNvSpPr/>
          <p:nvPr/>
        </p:nvSpPr>
        <p:spPr>
          <a:xfrm>
            <a:off x="365760" y="3794760"/>
            <a:ext cx="0" cy="0"/>
          </a:xfrm>
          <a:prstGeom prst="rect">
            <a:avLst/>
          </a:prstGeom>
          <a:noFill/>
          <a:ln/>
        </p:spPr>
        <p:txBody>
          <a:bodyPr/>
          <a:lstStyle/>
          <a:p>
            <a:endParaRPr lang="tr-TR"/>
          </a:p>
        </p:txBody>
      </p:sp>
      <p:sp>
        <p:nvSpPr>
          <p:cNvPr id="13" name="Text 11"/>
          <p:cNvSpPr/>
          <p:nvPr/>
        </p:nvSpPr>
        <p:spPr>
          <a:xfrm>
            <a:off x="365760" y="3749040"/>
            <a:ext cx="8229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EAF4F8"/>
                </a:solidFill>
              </a:rPr>
              <a:t>▸  İş hijyeninin tanımı</a:t>
            </a:r>
            <a:endParaRPr lang="en-US" sz="1100" dirty="0"/>
          </a:p>
          <a:p>
            <a:pPr marL="0" indent="0" algn="l">
              <a:buNone/>
            </a:pPr>
            <a:r>
              <a:rPr lang="en-US" sz="1100" dirty="0">
                <a:solidFill>
                  <a:srgbClr val="EAF4F8"/>
                </a:solidFill>
              </a:rPr>
              <a:t>▸  Fiziksel tehlikeler</a:t>
            </a:r>
            <a:endParaRPr lang="en-US" sz="1100" dirty="0"/>
          </a:p>
          <a:p>
            <a:pPr marL="0" indent="0" algn="l">
              <a:buNone/>
            </a:pPr>
            <a:r>
              <a:rPr lang="en-US" sz="1100" dirty="0">
                <a:solidFill>
                  <a:srgbClr val="EAF4F8"/>
                </a:solidFill>
              </a:rPr>
              <a:t>▸  Kimyasal maruziyetler</a:t>
            </a:r>
            <a:endParaRPr lang="en-US" sz="1100" dirty="0"/>
          </a:p>
          <a:p>
            <a:pPr marL="0" indent="0" algn="l">
              <a:buNone/>
            </a:pPr>
            <a:r>
              <a:rPr lang="en-US" sz="1100" dirty="0">
                <a:solidFill>
                  <a:srgbClr val="EAF4F8"/>
                </a:solidFill>
              </a:rPr>
              <a:t>▸  Ölçüm yöntemleri</a:t>
            </a:r>
            <a:endParaRPr lang="en-US" sz="1100" dirty="0"/>
          </a:p>
          <a:p>
            <a:pPr marL="0" indent="0" algn="l">
              <a:buNone/>
            </a:pPr>
            <a:r>
              <a:rPr lang="en-US" sz="1100" dirty="0">
                <a:solidFill>
                  <a:srgbClr val="EAF4F8"/>
                </a:solidFill>
              </a:rPr>
              <a:t>▸  Mevzuat sınır değerleri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320040" y="4572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300" dirty="0">
                <a:solidFill>
                  <a:srgbClr val="12A3C4"/>
                </a:solidFill>
              </a:rPr>
              <a:t>HAFTA 1  |  İŞ HİJYENİ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320040" y="365760"/>
            <a:ext cx="8503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</a:rPr>
              <a:t>İş Hijyeninin Tanımı ve Kapsamı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320040" y="960120"/>
            <a:ext cx="8503920" cy="914400"/>
          </a:xfrm>
          <a:prstGeom prst="rect">
            <a:avLst/>
          </a:prstGeom>
          <a:solidFill>
            <a:srgbClr val="EAF4F8"/>
          </a:solidFill>
          <a:ln w="12700">
            <a:solidFill>
              <a:srgbClr val="12A3C4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457200" y="100584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B6E8A"/>
                </a:solidFill>
              </a:rPr>
              <a:t>📌  Tanım (ILO/WHO):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57200" y="1298448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0A1A28"/>
                </a:solidFill>
              </a:rPr>
              <a:t>İş hijyeni; çalışma ortamındaki fiziksel, kimyasal, biyolojik ve ergonomik tehlikelerin tanınması, değerlendirilmesi ve kontrol altına alınması yoluyla çalışan sağlığını koruma bilimidir.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20040" y="2029968"/>
            <a:ext cx="2697480" cy="2011680"/>
          </a:xfrm>
          <a:prstGeom prst="rect">
            <a:avLst/>
          </a:prstGeom>
          <a:solidFill>
            <a:srgbClr val="0B6E8A"/>
          </a:solidFill>
          <a:ln w="12700">
            <a:solidFill>
              <a:srgbClr val="0B6E8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0" name="Text 8"/>
          <p:cNvSpPr/>
          <p:nvPr/>
        </p:nvSpPr>
        <p:spPr>
          <a:xfrm>
            <a:off x="411480" y="2121408"/>
            <a:ext cx="2514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TANIMA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1143000" y="2487168"/>
            <a:ext cx="1051560" cy="36576"/>
          </a:xfrm>
          <a:prstGeom prst="rect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2" name="Text 10"/>
          <p:cNvSpPr/>
          <p:nvPr/>
        </p:nvSpPr>
        <p:spPr>
          <a:xfrm>
            <a:off x="411480" y="2578608"/>
            <a:ext cx="25146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</a:rPr>
              <a:t>Tehlike kaynaklarının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</a:rPr>
              <a:t>bilimsel yöntemlerle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</a:rPr>
              <a:t>saptanması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3200400" y="2029968"/>
            <a:ext cx="2697480" cy="2011680"/>
          </a:xfrm>
          <a:prstGeom prst="rect">
            <a:avLst/>
          </a:prstGeom>
          <a:solidFill>
            <a:srgbClr val="12A3C4"/>
          </a:solidFill>
          <a:ln w="12700">
            <a:solidFill>
              <a:srgbClr val="12A3C4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4" name="Text 12"/>
          <p:cNvSpPr/>
          <p:nvPr/>
        </p:nvSpPr>
        <p:spPr>
          <a:xfrm>
            <a:off x="3291840" y="2121408"/>
            <a:ext cx="2514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DEĞERLENDİRME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4023360" y="2487168"/>
            <a:ext cx="1051560" cy="36576"/>
          </a:xfrm>
          <a:prstGeom prst="rect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6" name="Text 14"/>
          <p:cNvSpPr/>
          <p:nvPr/>
        </p:nvSpPr>
        <p:spPr>
          <a:xfrm>
            <a:off x="3291840" y="2578608"/>
            <a:ext cx="25146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</a:rPr>
              <a:t>Maruziyet düzeyinin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</a:rPr>
              <a:t>ölçülmesi ve risk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</a:rPr>
              <a:t>seviyesinin belirlenmesi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6080760" y="2029968"/>
            <a:ext cx="2697480" cy="201168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8" name="Text 16"/>
          <p:cNvSpPr/>
          <p:nvPr/>
        </p:nvSpPr>
        <p:spPr>
          <a:xfrm>
            <a:off x="6172200" y="2121408"/>
            <a:ext cx="2514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KONTROL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6903720" y="2487168"/>
            <a:ext cx="1051560" cy="36576"/>
          </a:xfrm>
          <a:prstGeom prst="rect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0" name="Text 18"/>
          <p:cNvSpPr/>
          <p:nvPr/>
        </p:nvSpPr>
        <p:spPr>
          <a:xfrm>
            <a:off x="6172200" y="2578608"/>
            <a:ext cx="25146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</a:rPr>
              <a:t>Mühendislik önlemleri,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</a:rPr>
              <a:t>idari kontroller ve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</a:rPr>
              <a:t>KKD uygulamaları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320040" y="4160520"/>
            <a:ext cx="8503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5A6A75"/>
                </a:solidFill>
              </a:rPr>
              <a:t>▸ İş hijyeni; sağlık güvencesi, verimlilik artışı ve yasal uyum açısından kritik öneme sahiptir.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320040" y="4572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300" dirty="0">
                <a:solidFill>
                  <a:srgbClr val="12A3C4"/>
                </a:solidFill>
              </a:rPr>
              <a:t>HAFTA 1  |  TOZ ÖLÇÜMÜ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320040" y="365760"/>
            <a:ext cx="8503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</a:rPr>
              <a:t>Toz: Tehlike Türleri, Sınır Değerler ve Ölçüm Yöntemleri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320040" y="960120"/>
            <a:ext cx="4114800" cy="320040"/>
          </a:xfrm>
          <a:prstGeom prst="rect">
            <a:avLst/>
          </a:prstGeom>
          <a:solidFill>
            <a:srgbClr val="0B6E8A"/>
          </a:solidFill>
          <a:ln w="12700">
            <a:solidFill>
              <a:srgbClr val="0B6E8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320040" y="960120"/>
            <a:ext cx="4114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TOZ SINIFLANDIRMASI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20040" y="1280160"/>
            <a:ext cx="4114800" cy="402336"/>
          </a:xfrm>
          <a:prstGeom prst="rect">
            <a:avLst/>
          </a:prstGeom>
          <a:solidFill>
            <a:srgbClr val="F4F8FB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9" name="Text 7"/>
          <p:cNvSpPr/>
          <p:nvPr/>
        </p:nvSpPr>
        <p:spPr>
          <a:xfrm>
            <a:off x="411480" y="1325880"/>
            <a:ext cx="18288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A1A28"/>
                </a:solidFill>
              </a:rPr>
              <a:t>İnhalable (solunabilir)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2240280" y="1325880"/>
            <a:ext cx="10058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0B6E8A"/>
                </a:solidFill>
              </a:rPr>
              <a:t>&lt; 100 µm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3246120" y="1325880"/>
            <a:ext cx="11430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A6A75"/>
                </a:solidFill>
              </a:rPr>
              <a:t>Burun-ağız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320040" y="1719072"/>
            <a:ext cx="4114800" cy="402336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3" name="Text 11"/>
          <p:cNvSpPr/>
          <p:nvPr/>
        </p:nvSpPr>
        <p:spPr>
          <a:xfrm>
            <a:off x="411480" y="1764792"/>
            <a:ext cx="18288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A1A28"/>
                </a:solidFill>
              </a:rPr>
              <a:t>Torasik (göğüs)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2240280" y="1764792"/>
            <a:ext cx="10058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0B6E8A"/>
                </a:solidFill>
              </a:rPr>
              <a:t>&lt; 10 µm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3246120" y="1764792"/>
            <a:ext cx="11430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A6A75"/>
                </a:solidFill>
              </a:rPr>
              <a:t>Trakea-bronş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320040" y="2157984"/>
            <a:ext cx="4114800" cy="402336"/>
          </a:xfrm>
          <a:prstGeom prst="rect">
            <a:avLst/>
          </a:prstGeom>
          <a:solidFill>
            <a:srgbClr val="F4F8FB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7" name="Text 15"/>
          <p:cNvSpPr/>
          <p:nvPr/>
        </p:nvSpPr>
        <p:spPr>
          <a:xfrm>
            <a:off x="411480" y="2203704"/>
            <a:ext cx="18288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A1A28"/>
                </a:solidFill>
              </a:rPr>
              <a:t>Respirable (alveolar)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2240280" y="2203704"/>
            <a:ext cx="10058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0B6E8A"/>
                </a:solidFill>
              </a:rPr>
              <a:t>&lt; 4 µm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3246120" y="2203704"/>
            <a:ext cx="11430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A6A75"/>
                </a:solidFill>
              </a:rPr>
              <a:t>Akciğer alveolü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320040" y="2596896"/>
            <a:ext cx="4114800" cy="402336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1" name="Text 19"/>
          <p:cNvSpPr/>
          <p:nvPr/>
        </p:nvSpPr>
        <p:spPr>
          <a:xfrm>
            <a:off x="411480" y="2642616"/>
            <a:ext cx="18288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A1A28"/>
                </a:solidFill>
              </a:rPr>
              <a:t>Silika (SiO₂)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2240280" y="2642616"/>
            <a:ext cx="10058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0B6E8A"/>
                </a:solidFill>
              </a:rPr>
              <a:t>&lt; 10 µm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3246120" y="2642616"/>
            <a:ext cx="11430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A6A75"/>
                </a:solidFill>
              </a:rPr>
              <a:t>Silikoz riski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320040" y="3035808"/>
            <a:ext cx="4114800" cy="402336"/>
          </a:xfrm>
          <a:prstGeom prst="rect">
            <a:avLst/>
          </a:prstGeom>
          <a:solidFill>
            <a:srgbClr val="F4F8FB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5" name="Text 23"/>
          <p:cNvSpPr/>
          <p:nvPr/>
        </p:nvSpPr>
        <p:spPr>
          <a:xfrm>
            <a:off x="411480" y="3081528"/>
            <a:ext cx="18288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A1A28"/>
                </a:solidFill>
              </a:rPr>
              <a:t>Asbest lifleri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2240280" y="3081528"/>
            <a:ext cx="10058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0B6E8A"/>
                </a:solidFill>
              </a:rPr>
              <a:t>&lt; 3 µm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3246120" y="3081528"/>
            <a:ext cx="11430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A6A75"/>
                </a:solidFill>
              </a:rPr>
              <a:t>Mezotelyoma riski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663440" y="960120"/>
            <a:ext cx="4114800" cy="320040"/>
          </a:xfrm>
          <a:prstGeom prst="rect">
            <a:avLst/>
          </a:prstGeom>
          <a:solidFill>
            <a:srgbClr val="12A3C4"/>
          </a:solidFill>
          <a:ln w="12700">
            <a:solidFill>
              <a:srgbClr val="12A3C4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9" name="Text 27"/>
          <p:cNvSpPr/>
          <p:nvPr/>
        </p:nvSpPr>
        <p:spPr>
          <a:xfrm>
            <a:off x="4663440" y="960120"/>
            <a:ext cx="4114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ÖLÇÜM YÖNTEMLERİ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4663440" y="1417320"/>
            <a:ext cx="4114800" cy="1005840"/>
          </a:xfrm>
          <a:prstGeom prst="rect">
            <a:avLst/>
          </a:prstGeom>
          <a:solidFill>
            <a:srgbClr val="EAF4F8"/>
          </a:solidFill>
          <a:ln w="12700">
            <a:solidFill>
              <a:srgbClr val="12A3C4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31" name="Shape 29"/>
          <p:cNvSpPr/>
          <p:nvPr/>
        </p:nvSpPr>
        <p:spPr>
          <a:xfrm>
            <a:off x="4663440" y="1417320"/>
            <a:ext cx="64008" cy="1005840"/>
          </a:xfrm>
          <a:prstGeom prst="rect">
            <a:avLst/>
          </a:prstGeom>
          <a:solidFill>
            <a:srgbClr val="12A3C4"/>
          </a:solidFill>
          <a:ln w="12700">
            <a:solidFill>
              <a:srgbClr val="12A3C4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2" name="Text 30"/>
          <p:cNvSpPr/>
          <p:nvPr/>
        </p:nvSpPr>
        <p:spPr>
          <a:xfrm>
            <a:off x="4800600" y="1490472"/>
            <a:ext cx="3886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B6E8A"/>
                </a:solidFill>
              </a:rPr>
              <a:t>Gravimetrik Yöntem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4800600" y="1801368"/>
            <a:ext cx="3886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A1A28"/>
                </a:solidFill>
              </a:rPr>
              <a:t>Pompa + filtre kaseti ile kütlesel konsantrasyon (mg/m³) belirlenir. Referans yöntem.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4663440" y="2514600"/>
            <a:ext cx="4114800" cy="1005840"/>
          </a:xfrm>
          <a:prstGeom prst="rect">
            <a:avLst/>
          </a:prstGeom>
          <a:solidFill>
            <a:srgbClr val="EAF4F8"/>
          </a:solidFill>
          <a:ln w="12700">
            <a:solidFill>
              <a:srgbClr val="12A3C4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35" name="Shape 33"/>
          <p:cNvSpPr/>
          <p:nvPr/>
        </p:nvSpPr>
        <p:spPr>
          <a:xfrm>
            <a:off x="4663440" y="2514600"/>
            <a:ext cx="64008" cy="1005840"/>
          </a:xfrm>
          <a:prstGeom prst="rect">
            <a:avLst/>
          </a:prstGeom>
          <a:solidFill>
            <a:srgbClr val="12A3C4"/>
          </a:solidFill>
          <a:ln w="12700">
            <a:solidFill>
              <a:srgbClr val="12A3C4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6" name="Text 34"/>
          <p:cNvSpPr/>
          <p:nvPr/>
        </p:nvSpPr>
        <p:spPr>
          <a:xfrm>
            <a:off x="4800600" y="2587752"/>
            <a:ext cx="3886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B6E8A"/>
                </a:solidFill>
              </a:rPr>
              <a:t>Direkt Okuma Cihazları</a:t>
            </a:r>
            <a:endParaRPr lang="en-US" sz="1100" dirty="0"/>
          </a:p>
        </p:txBody>
      </p:sp>
      <p:sp>
        <p:nvSpPr>
          <p:cNvPr id="37" name="Text 35"/>
          <p:cNvSpPr/>
          <p:nvPr/>
        </p:nvSpPr>
        <p:spPr>
          <a:xfrm>
            <a:off x="4800600" y="2898648"/>
            <a:ext cx="3886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A1A28"/>
                </a:solidFill>
              </a:rPr>
              <a:t>Fotoelektrik prensiple anlık toz sayımı/kütlesi. Hızlı tarama için.</a:t>
            </a:r>
            <a:endParaRPr lang="en-US" sz="1000" dirty="0"/>
          </a:p>
        </p:txBody>
      </p:sp>
      <p:sp>
        <p:nvSpPr>
          <p:cNvPr id="38" name="Shape 36"/>
          <p:cNvSpPr/>
          <p:nvPr/>
        </p:nvSpPr>
        <p:spPr>
          <a:xfrm>
            <a:off x="4663440" y="3611880"/>
            <a:ext cx="4114800" cy="1005840"/>
          </a:xfrm>
          <a:prstGeom prst="rect">
            <a:avLst/>
          </a:prstGeom>
          <a:solidFill>
            <a:srgbClr val="EAF4F8"/>
          </a:solidFill>
          <a:ln w="12700">
            <a:solidFill>
              <a:srgbClr val="12A3C4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39" name="Shape 37"/>
          <p:cNvSpPr/>
          <p:nvPr/>
        </p:nvSpPr>
        <p:spPr>
          <a:xfrm>
            <a:off x="4663440" y="3611880"/>
            <a:ext cx="64008" cy="1005840"/>
          </a:xfrm>
          <a:prstGeom prst="rect">
            <a:avLst/>
          </a:prstGeom>
          <a:solidFill>
            <a:srgbClr val="12A3C4"/>
          </a:solidFill>
          <a:ln w="12700">
            <a:solidFill>
              <a:srgbClr val="12A3C4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0" name="Text 38"/>
          <p:cNvSpPr/>
          <p:nvPr/>
        </p:nvSpPr>
        <p:spPr>
          <a:xfrm>
            <a:off x="4800600" y="3685032"/>
            <a:ext cx="3886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B6E8A"/>
                </a:solidFill>
              </a:rPr>
              <a:t>Fibir Sayımı (TEM/SEM)</a:t>
            </a:r>
            <a:endParaRPr lang="en-US" sz="1100" dirty="0"/>
          </a:p>
        </p:txBody>
      </p:sp>
      <p:sp>
        <p:nvSpPr>
          <p:cNvPr id="41" name="Text 39"/>
          <p:cNvSpPr/>
          <p:nvPr/>
        </p:nvSpPr>
        <p:spPr>
          <a:xfrm>
            <a:off x="4800600" y="3995928"/>
            <a:ext cx="3886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A1A28"/>
                </a:solidFill>
              </a:rPr>
              <a:t>Asbest ve cam elyafı analizinde elektron mikroskobu kullanılır.</a:t>
            </a:r>
            <a:endParaRPr lang="en-US" sz="1000" dirty="0"/>
          </a:p>
        </p:txBody>
      </p:sp>
      <p:sp>
        <p:nvSpPr>
          <p:cNvPr id="42" name="Shape 40"/>
          <p:cNvSpPr/>
          <p:nvPr/>
        </p:nvSpPr>
        <p:spPr>
          <a:xfrm>
            <a:off x="320040" y="4434840"/>
            <a:ext cx="8503920" cy="411480"/>
          </a:xfrm>
          <a:prstGeom prst="rect">
            <a:avLst/>
          </a:prstGeom>
          <a:solidFill>
            <a:srgbClr val="E8A020">
              <a:alpha val="15000"/>
            </a:srgbClr>
          </a:solidFill>
          <a:ln w="12700">
            <a:solidFill>
              <a:srgbClr val="E8A020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3" name="Text 41"/>
          <p:cNvSpPr/>
          <p:nvPr/>
        </p:nvSpPr>
        <p:spPr>
          <a:xfrm>
            <a:off x="457200" y="4462272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0A1A28"/>
                </a:solidFill>
              </a:rPr>
              <a:t>⚠  TWA (8 saatlik zaman ağırlıklı ortalama) maruziyet değerleri: Silika ≤ 0.1 mg/m³  |  Toplam toz ≤ 10 mg/m³  (Türk iş mevzuatı)</a:t>
            </a:r>
            <a:endParaRPr lang="en-US" sz="9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320040" y="4572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300" dirty="0">
                <a:solidFill>
                  <a:srgbClr val="12A3C4"/>
                </a:solidFill>
              </a:rPr>
              <a:t>HAFTA 1  |  GAZ &amp; KİMYASAL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320040" y="365760"/>
            <a:ext cx="8503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</a:rPr>
              <a:t>Gaz, Buhar ve Kimyasal Madde Ölçümleri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320040" y="960120"/>
            <a:ext cx="2926080" cy="438912"/>
          </a:xfrm>
          <a:prstGeom prst="rect">
            <a:avLst/>
          </a:prstGeom>
          <a:solidFill>
            <a:srgbClr val="0B6E8A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393192" y="1005840"/>
            <a:ext cx="277977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FFFFFF"/>
                </a:solidFill>
              </a:rPr>
              <a:t>Madde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3246120" y="960120"/>
            <a:ext cx="1463040" cy="438912"/>
          </a:xfrm>
          <a:prstGeom prst="rect">
            <a:avLst/>
          </a:prstGeom>
          <a:solidFill>
            <a:srgbClr val="0B6E8A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9" name="Text 7"/>
          <p:cNvSpPr/>
          <p:nvPr/>
        </p:nvSpPr>
        <p:spPr>
          <a:xfrm>
            <a:off x="3319272" y="1005840"/>
            <a:ext cx="131673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ESD (TWA)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4709160" y="960120"/>
            <a:ext cx="1645920" cy="438912"/>
          </a:xfrm>
          <a:prstGeom prst="rect">
            <a:avLst/>
          </a:prstGeom>
          <a:solidFill>
            <a:srgbClr val="0B6E8A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1" name="Text 9"/>
          <p:cNvSpPr/>
          <p:nvPr/>
        </p:nvSpPr>
        <p:spPr>
          <a:xfrm>
            <a:off x="4782312" y="1005840"/>
            <a:ext cx="149961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KISA SÜRE (STEL)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6355080" y="960120"/>
            <a:ext cx="2194560" cy="438912"/>
          </a:xfrm>
          <a:prstGeom prst="rect">
            <a:avLst/>
          </a:prstGeom>
          <a:solidFill>
            <a:srgbClr val="0B6E8A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3" name="Text 11"/>
          <p:cNvSpPr/>
          <p:nvPr/>
        </p:nvSpPr>
        <p:spPr>
          <a:xfrm>
            <a:off x="6428232" y="1005840"/>
            <a:ext cx="204825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Etki Organı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320040" y="1435608"/>
            <a:ext cx="2926080" cy="438912"/>
          </a:xfrm>
          <a:prstGeom prst="rect">
            <a:avLst/>
          </a:prstGeom>
          <a:solidFill>
            <a:srgbClr val="F4F8FB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5" name="Text 13"/>
          <p:cNvSpPr/>
          <p:nvPr/>
        </p:nvSpPr>
        <p:spPr>
          <a:xfrm>
            <a:off x="393192" y="1481328"/>
            <a:ext cx="277977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0A1A28"/>
                </a:solidFill>
              </a:rPr>
              <a:t>CO (Karbon monoksit)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3246120" y="1435608"/>
            <a:ext cx="1463040" cy="438912"/>
          </a:xfrm>
          <a:prstGeom prst="rect">
            <a:avLst/>
          </a:prstGeom>
          <a:solidFill>
            <a:srgbClr val="F4F8FB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7" name="Text 15"/>
          <p:cNvSpPr/>
          <p:nvPr/>
        </p:nvSpPr>
        <p:spPr>
          <a:xfrm>
            <a:off x="3319272" y="1481328"/>
            <a:ext cx="131673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0A1A28"/>
                </a:solidFill>
              </a:rPr>
              <a:t>20 ppm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709160" y="1435608"/>
            <a:ext cx="1645920" cy="438912"/>
          </a:xfrm>
          <a:prstGeom prst="rect">
            <a:avLst/>
          </a:prstGeom>
          <a:solidFill>
            <a:srgbClr val="F4F8FB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9" name="Text 17"/>
          <p:cNvSpPr/>
          <p:nvPr/>
        </p:nvSpPr>
        <p:spPr>
          <a:xfrm>
            <a:off x="4782312" y="1481328"/>
            <a:ext cx="149961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0A1A28"/>
                </a:solidFill>
              </a:rPr>
              <a:t>100 ppm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6355080" y="1435608"/>
            <a:ext cx="2194560" cy="438912"/>
          </a:xfrm>
          <a:prstGeom prst="rect">
            <a:avLst/>
          </a:prstGeom>
          <a:solidFill>
            <a:srgbClr val="F4F8FB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1" name="Text 19"/>
          <p:cNvSpPr/>
          <p:nvPr/>
        </p:nvSpPr>
        <p:spPr>
          <a:xfrm>
            <a:off x="6428232" y="1481328"/>
            <a:ext cx="204825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0A1A28"/>
                </a:solidFill>
              </a:rPr>
              <a:t>Kan – SSS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320040" y="1911096"/>
            <a:ext cx="2926080" cy="438912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3" name="Text 21"/>
          <p:cNvSpPr/>
          <p:nvPr/>
        </p:nvSpPr>
        <p:spPr>
          <a:xfrm>
            <a:off x="393192" y="1956816"/>
            <a:ext cx="277977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0A1A28"/>
                </a:solidFill>
              </a:rPr>
              <a:t>NO₂ (Azot dioksit)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3246120" y="1911096"/>
            <a:ext cx="1463040" cy="438912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5" name="Text 23"/>
          <p:cNvSpPr/>
          <p:nvPr/>
        </p:nvSpPr>
        <p:spPr>
          <a:xfrm>
            <a:off x="3319272" y="1956816"/>
            <a:ext cx="131673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0A1A28"/>
                </a:solidFill>
              </a:rPr>
              <a:t>0.5 ppm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709160" y="1911096"/>
            <a:ext cx="1645920" cy="438912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7" name="Text 25"/>
          <p:cNvSpPr/>
          <p:nvPr/>
        </p:nvSpPr>
        <p:spPr>
          <a:xfrm>
            <a:off x="4782312" y="1956816"/>
            <a:ext cx="149961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0A1A28"/>
                </a:solidFill>
              </a:rPr>
              <a:t>1 ppm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6355080" y="1911096"/>
            <a:ext cx="2194560" cy="438912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9" name="Text 27"/>
          <p:cNvSpPr/>
          <p:nvPr/>
        </p:nvSpPr>
        <p:spPr>
          <a:xfrm>
            <a:off x="6428232" y="1956816"/>
            <a:ext cx="204825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0A1A28"/>
                </a:solidFill>
              </a:rPr>
              <a:t>Akciğer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320040" y="2386584"/>
            <a:ext cx="2926080" cy="438912"/>
          </a:xfrm>
          <a:prstGeom prst="rect">
            <a:avLst/>
          </a:prstGeom>
          <a:solidFill>
            <a:srgbClr val="F4F8FB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1" name="Text 29"/>
          <p:cNvSpPr/>
          <p:nvPr/>
        </p:nvSpPr>
        <p:spPr>
          <a:xfrm>
            <a:off x="393192" y="2432304"/>
            <a:ext cx="277977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0A1A28"/>
                </a:solidFill>
              </a:rPr>
              <a:t>H₂S (Hidrojen sülfür)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3246120" y="2386584"/>
            <a:ext cx="1463040" cy="438912"/>
          </a:xfrm>
          <a:prstGeom prst="rect">
            <a:avLst/>
          </a:prstGeom>
          <a:solidFill>
            <a:srgbClr val="F4F8FB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3" name="Text 31"/>
          <p:cNvSpPr/>
          <p:nvPr/>
        </p:nvSpPr>
        <p:spPr>
          <a:xfrm>
            <a:off x="3319272" y="2432304"/>
            <a:ext cx="131673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0A1A28"/>
                </a:solidFill>
              </a:rPr>
              <a:t>1 ppm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4709160" y="2386584"/>
            <a:ext cx="1645920" cy="438912"/>
          </a:xfrm>
          <a:prstGeom prst="rect">
            <a:avLst/>
          </a:prstGeom>
          <a:solidFill>
            <a:srgbClr val="F4F8FB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5" name="Text 33"/>
          <p:cNvSpPr/>
          <p:nvPr/>
        </p:nvSpPr>
        <p:spPr>
          <a:xfrm>
            <a:off x="4782312" y="2432304"/>
            <a:ext cx="149961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0A1A28"/>
                </a:solidFill>
              </a:rPr>
              <a:t>5 ppm</a:t>
            </a:r>
            <a:endParaRPr lang="en-US" sz="1000" dirty="0"/>
          </a:p>
        </p:txBody>
      </p:sp>
      <p:sp>
        <p:nvSpPr>
          <p:cNvPr id="36" name="Shape 34"/>
          <p:cNvSpPr/>
          <p:nvPr/>
        </p:nvSpPr>
        <p:spPr>
          <a:xfrm>
            <a:off x="6355080" y="2386584"/>
            <a:ext cx="2194560" cy="438912"/>
          </a:xfrm>
          <a:prstGeom prst="rect">
            <a:avLst/>
          </a:prstGeom>
          <a:solidFill>
            <a:srgbClr val="F4F8FB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7" name="Text 35"/>
          <p:cNvSpPr/>
          <p:nvPr/>
        </p:nvSpPr>
        <p:spPr>
          <a:xfrm>
            <a:off x="6428232" y="2432304"/>
            <a:ext cx="204825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0A1A28"/>
                </a:solidFill>
              </a:rPr>
              <a:t>SSS – Akciğer</a:t>
            </a:r>
            <a:endParaRPr lang="en-US" sz="1000" dirty="0"/>
          </a:p>
        </p:txBody>
      </p:sp>
      <p:sp>
        <p:nvSpPr>
          <p:cNvPr id="38" name="Shape 36"/>
          <p:cNvSpPr/>
          <p:nvPr/>
        </p:nvSpPr>
        <p:spPr>
          <a:xfrm>
            <a:off x="320040" y="2862072"/>
            <a:ext cx="2926080" cy="438912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9" name="Text 37"/>
          <p:cNvSpPr/>
          <p:nvPr/>
        </p:nvSpPr>
        <p:spPr>
          <a:xfrm>
            <a:off x="393192" y="2907792"/>
            <a:ext cx="277977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0A1A28"/>
                </a:solidFill>
              </a:rPr>
              <a:t>Benzene</a:t>
            </a:r>
            <a:endParaRPr lang="en-US" sz="1000" dirty="0"/>
          </a:p>
        </p:txBody>
      </p:sp>
      <p:sp>
        <p:nvSpPr>
          <p:cNvPr id="40" name="Shape 38"/>
          <p:cNvSpPr/>
          <p:nvPr/>
        </p:nvSpPr>
        <p:spPr>
          <a:xfrm>
            <a:off x="3246120" y="2862072"/>
            <a:ext cx="1463040" cy="438912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1" name="Text 39"/>
          <p:cNvSpPr/>
          <p:nvPr/>
        </p:nvSpPr>
        <p:spPr>
          <a:xfrm>
            <a:off x="3319272" y="2907792"/>
            <a:ext cx="131673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0A1A28"/>
                </a:solidFill>
              </a:rPr>
              <a:t>0.5 ppm</a:t>
            </a:r>
            <a:endParaRPr lang="en-US" sz="1000" dirty="0"/>
          </a:p>
        </p:txBody>
      </p:sp>
      <p:sp>
        <p:nvSpPr>
          <p:cNvPr id="42" name="Shape 40"/>
          <p:cNvSpPr/>
          <p:nvPr/>
        </p:nvSpPr>
        <p:spPr>
          <a:xfrm>
            <a:off x="4709160" y="2862072"/>
            <a:ext cx="1645920" cy="438912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3" name="Text 41"/>
          <p:cNvSpPr/>
          <p:nvPr/>
        </p:nvSpPr>
        <p:spPr>
          <a:xfrm>
            <a:off x="4782312" y="2907792"/>
            <a:ext cx="149961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0A1A28"/>
                </a:solidFill>
              </a:rPr>
              <a:t>1 ppm</a:t>
            </a:r>
            <a:endParaRPr lang="en-US" sz="1000" dirty="0"/>
          </a:p>
        </p:txBody>
      </p:sp>
      <p:sp>
        <p:nvSpPr>
          <p:cNvPr id="44" name="Shape 42"/>
          <p:cNvSpPr/>
          <p:nvPr/>
        </p:nvSpPr>
        <p:spPr>
          <a:xfrm>
            <a:off x="6355080" y="2862072"/>
            <a:ext cx="2194560" cy="438912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5" name="Text 43"/>
          <p:cNvSpPr/>
          <p:nvPr/>
        </p:nvSpPr>
        <p:spPr>
          <a:xfrm>
            <a:off x="6428232" y="2907792"/>
            <a:ext cx="204825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0A1A28"/>
                </a:solidFill>
              </a:rPr>
              <a:t>Kemik iliği – KML</a:t>
            </a:r>
            <a:endParaRPr lang="en-US" sz="1000" dirty="0"/>
          </a:p>
        </p:txBody>
      </p:sp>
      <p:sp>
        <p:nvSpPr>
          <p:cNvPr id="46" name="Shape 44"/>
          <p:cNvSpPr/>
          <p:nvPr/>
        </p:nvSpPr>
        <p:spPr>
          <a:xfrm>
            <a:off x="320040" y="3337560"/>
            <a:ext cx="2926080" cy="438912"/>
          </a:xfrm>
          <a:prstGeom prst="rect">
            <a:avLst/>
          </a:prstGeom>
          <a:solidFill>
            <a:srgbClr val="F4F8FB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7" name="Text 45"/>
          <p:cNvSpPr/>
          <p:nvPr/>
        </p:nvSpPr>
        <p:spPr>
          <a:xfrm>
            <a:off x="393192" y="3383280"/>
            <a:ext cx="277977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0A1A28"/>
                </a:solidFill>
              </a:rPr>
              <a:t>Formaldehit</a:t>
            </a:r>
            <a:endParaRPr lang="en-US" sz="1000" dirty="0"/>
          </a:p>
        </p:txBody>
      </p:sp>
      <p:sp>
        <p:nvSpPr>
          <p:cNvPr id="48" name="Shape 46"/>
          <p:cNvSpPr/>
          <p:nvPr/>
        </p:nvSpPr>
        <p:spPr>
          <a:xfrm>
            <a:off x="3246120" y="3337560"/>
            <a:ext cx="1463040" cy="438912"/>
          </a:xfrm>
          <a:prstGeom prst="rect">
            <a:avLst/>
          </a:prstGeom>
          <a:solidFill>
            <a:srgbClr val="F4F8FB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9" name="Text 47"/>
          <p:cNvSpPr/>
          <p:nvPr/>
        </p:nvSpPr>
        <p:spPr>
          <a:xfrm>
            <a:off x="3319272" y="3383280"/>
            <a:ext cx="131673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0A1A28"/>
                </a:solidFill>
              </a:rPr>
              <a:t>0.3 ppm</a:t>
            </a:r>
            <a:endParaRPr lang="en-US" sz="1000" dirty="0"/>
          </a:p>
        </p:txBody>
      </p:sp>
      <p:sp>
        <p:nvSpPr>
          <p:cNvPr id="50" name="Shape 48"/>
          <p:cNvSpPr/>
          <p:nvPr/>
        </p:nvSpPr>
        <p:spPr>
          <a:xfrm>
            <a:off x="4709160" y="3337560"/>
            <a:ext cx="1645920" cy="438912"/>
          </a:xfrm>
          <a:prstGeom prst="rect">
            <a:avLst/>
          </a:prstGeom>
          <a:solidFill>
            <a:srgbClr val="F4F8FB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51" name="Text 49"/>
          <p:cNvSpPr/>
          <p:nvPr/>
        </p:nvSpPr>
        <p:spPr>
          <a:xfrm>
            <a:off x="4782312" y="3383280"/>
            <a:ext cx="149961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0A1A28"/>
                </a:solidFill>
              </a:rPr>
              <a:t>0.6 ppm</a:t>
            </a:r>
            <a:endParaRPr lang="en-US" sz="1000" dirty="0"/>
          </a:p>
        </p:txBody>
      </p:sp>
      <p:sp>
        <p:nvSpPr>
          <p:cNvPr id="52" name="Shape 50"/>
          <p:cNvSpPr/>
          <p:nvPr/>
        </p:nvSpPr>
        <p:spPr>
          <a:xfrm>
            <a:off x="6355080" y="3337560"/>
            <a:ext cx="2194560" cy="438912"/>
          </a:xfrm>
          <a:prstGeom prst="rect">
            <a:avLst/>
          </a:prstGeom>
          <a:solidFill>
            <a:srgbClr val="F4F8FB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53" name="Text 51"/>
          <p:cNvSpPr/>
          <p:nvPr/>
        </p:nvSpPr>
        <p:spPr>
          <a:xfrm>
            <a:off x="6428232" y="3383280"/>
            <a:ext cx="204825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0A1A28"/>
                </a:solidFill>
              </a:rPr>
              <a:t>Solunum – Kanser</a:t>
            </a:r>
            <a:endParaRPr lang="en-US" sz="1000" dirty="0"/>
          </a:p>
        </p:txBody>
      </p:sp>
      <p:sp>
        <p:nvSpPr>
          <p:cNvPr id="54" name="Shape 52"/>
          <p:cNvSpPr/>
          <p:nvPr/>
        </p:nvSpPr>
        <p:spPr>
          <a:xfrm>
            <a:off x="320040" y="3813048"/>
            <a:ext cx="2926080" cy="438912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55" name="Text 53"/>
          <p:cNvSpPr/>
          <p:nvPr/>
        </p:nvSpPr>
        <p:spPr>
          <a:xfrm>
            <a:off x="393192" y="3858768"/>
            <a:ext cx="277977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0A1A28"/>
                </a:solidFill>
              </a:rPr>
              <a:t>Tolüen</a:t>
            </a:r>
            <a:endParaRPr lang="en-US" sz="1000" dirty="0"/>
          </a:p>
        </p:txBody>
      </p:sp>
      <p:sp>
        <p:nvSpPr>
          <p:cNvPr id="56" name="Shape 54"/>
          <p:cNvSpPr/>
          <p:nvPr/>
        </p:nvSpPr>
        <p:spPr>
          <a:xfrm>
            <a:off x="3246120" y="3813048"/>
            <a:ext cx="1463040" cy="438912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57" name="Text 55"/>
          <p:cNvSpPr/>
          <p:nvPr/>
        </p:nvSpPr>
        <p:spPr>
          <a:xfrm>
            <a:off x="3319272" y="3858768"/>
            <a:ext cx="131673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0A1A28"/>
                </a:solidFill>
              </a:rPr>
              <a:t>50 ppm</a:t>
            </a:r>
            <a:endParaRPr lang="en-US" sz="1000" dirty="0"/>
          </a:p>
        </p:txBody>
      </p:sp>
      <p:sp>
        <p:nvSpPr>
          <p:cNvPr id="58" name="Shape 56"/>
          <p:cNvSpPr/>
          <p:nvPr/>
        </p:nvSpPr>
        <p:spPr>
          <a:xfrm>
            <a:off x="4709160" y="3813048"/>
            <a:ext cx="1645920" cy="438912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59" name="Text 57"/>
          <p:cNvSpPr/>
          <p:nvPr/>
        </p:nvSpPr>
        <p:spPr>
          <a:xfrm>
            <a:off x="4782312" y="3858768"/>
            <a:ext cx="149961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0A1A28"/>
                </a:solidFill>
              </a:rPr>
              <a:t>100 ppm</a:t>
            </a:r>
            <a:endParaRPr lang="en-US" sz="1000" dirty="0"/>
          </a:p>
        </p:txBody>
      </p:sp>
      <p:sp>
        <p:nvSpPr>
          <p:cNvPr id="60" name="Shape 58"/>
          <p:cNvSpPr/>
          <p:nvPr/>
        </p:nvSpPr>
        <p:spPr>
          <a:xfrm>
            <a:off x="6355080" y="3813048"/>
            <a:ext cx="2194560" cy="438912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1" name="Text 59"/>
          <p:cNvSpPr/>
          <p:nvPr/>
        </p:nvSpPr>
        <p:spPr>
          <a:xfrm>
            <a:off x="6428232" y="3858768"/>
            <a:ext cx="204825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0A1A28"/>
                </a:solidFill>
              </a:rPr>
              <a:t>SSS – Böbrek</a:t>
            </a:r>
            <a:endParaRPr lang="en-US" sz="1000" dirty="0"/>
          </a:p>
        </p:txBody>
      </p:sp>
      <p:sp>
        <p:nvSpPr>
          <p:cNvPr id="62" name="Shape 60"/>
          <p:cNvSpPr/>
          <p:nvPr/>
        </p:nvSpPr>
        <p:spPr>
          <a:xfrm>
            <a:off x="320040" y="4297680"/>
            <a:ext cx="8503920" cy="640080"/>
          </a:xfrm>
          <a:prstGeom prst="rect">
            <a:avLst/>
          </a:prstGeom>
          <a:solidFill>
            <a:srgbClr val="EAF4F8"/>
          </a:solidFill>
          <a:ln w="12700">
            <a:solidFill>
              <a:srgbClr val="12A3C4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3" name="Text 61"/>
          <p:cNvSpPr/>
          <p:nvPr/>
        </p:nvSpPr>
        <p:spPr>
          <a:xfrm>
            <a:off x="457200" y="43434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A1A28"/>
                </a:solidFill>
              </a:rPr>
              <a:t>Ölçüm Yöntemleri:  Difüzyon tüpleri (pasif örnekleme)  •  Aktif pompa + sorbent tüp  •  Fotoionizasyon dedektörü (PID)  •  Elektrokimyasal sensörler  •  GC/MS laboratuvar analizi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320040" y="4572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300" dirty="0">
                <a:solidFill>
                  <a:srgbClr val="12A3C4"/>
                </a:solidFill>
              </a:rPr>
              <a:t>HAFTA 1  |  GÜRÜLTÜ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320040" y="365760"/>
            <a:ext cx="8503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FFFFFF"/>
                </a:solidFill>
              </a:rPr>
              <a:t>Gürültü Ölçümü ve Maruziyet Değerlendirmesi</a:t>
            </a:r>
            <a:endParaRPr lang="en-US" sz="2100" dirty="0"/>
          </a:p>
        </p:txBody>
      </p:sp>
      <p:sp>
        <p:nvSpPr>
          <p:cNvPr id="6" name="Shape 4"/>
          <p:cNvSpPr/>
          <p:nvPr/>
        </p:nvSpPr>
        <p:spPr>
          <a:xfrm>
            <a:off x="320040" y="960120"/>
            <a:ext cx="2697480" cy="1554480"/>
          </a:xfrm>
          <a:prstGeom prst="rect">
            <a:avLst/>
          </a:prstGeom>
          <a:solidFill>
            <a:srgbClr val="1A7A4A">
              <a:alpha val="12000"/>
            </a:srgbClr>
          </a:solidFill>
          <a:ln w="12700">
            <a:solidFill>
              <a:srgbClr val="1A7A4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Shape 5"/>
          <p:cNvSpPr/>
          <p:nvPr/>
        </p:nvSpPr>
        <p:spPr>
          <a:xfrm>
            <a:off x="320040" y="960120"/>
            <a:ext cx="2697480" cy="320040"/>
          </a:xfrm>
          <a:prstGeom prst="rect">
            <a:avLst/>
          </a:prstGeom>
          <a:solidFill>
            <a:srgbClr val="1A7A4A"/>
          </a:solidFill>
          <a:ln w="12700">
            <a:solidFill>
              <a:srgbClr val="1A7A4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8" name="Text 6"/>
          <p:cNvSpPr/>
          <p:nvPr/>
        </p:nvSpPr>
        <p:spPr>
          <a:xfrm>
            <a:off x="411480" y="978408"/>
            <a:ext cx="2514600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1. Eylem Değeri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411480" y="1371600"/>
            <a:ext cx="2514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A7A4A"/>
                </a:solidFill>
              </a:rPr>
              <a:t>LEX,8h = 80 dB(A)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411480" y="1874520"/>
            <a:ext cx="2514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5A6A75"/>
                </a:solidFill>
              </a:rPr>
              <a:t>İşitme ölçümü teklif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3200400" y="960120"/>
            <a:ext cx="2697480" cy="1554480"/>
          </a:xfrm>
          <a:prstGeom prst="rect">
            <a:avLst/>
          </a:prstGeom>
          <a:solidFill>
            <a:srgbClr val="E67E22">
              <a:alpha val="12000"/>
            </a:srgbClr>
          </a:solidFill>
          <a:ln w="12700">
            <a:solidFill>
              <a:srgbClr val="E67E2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2" name="Shape 10"/>
          <p:cNvSpPr/>
          <p:nvPr/>
        </p:nvSpPr>
        <p:spPr>
          <a:xfrm>
            <a:off x="3200400" y="960120"/>
            <a:ext cx="2697480" cy="320040"/>
          </a:xfrm>
          <a:prstGeom prst="rect">
            <a:avLst/>
          </a:prstGeom>
          <a:solidFill>
            <a:srgbClr val="E67E22"/>
          </a:solidFill>
          <a:ln w="12700">
            <a:solidFill>
              <a:srgbClr val="E67E2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3" name="Text 11"/>
          <p:cNvSpPr/>
          <p:nvPr/>
        </p:nvSpPr>
        <p:spPr>
          <a:xfrm>
            <a:off x="3291840" y="978408"/>
            <a:ext cx="2514600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2. Eylem Değeri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3291840" y="1371600"/>
            <a:ext cx="2514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E67E22"/>
                </a:solidFill>
              </a:rPr>
              <a:t>LEX,8h = 85 dB(A)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3291840" y="1874520"/>
            <a:ext cx="2514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5A6A75"/>
                </a:solidFill>
              </a:rPr>
              <a:t>KKD zorunlu / Kontrol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6080760" y="960120"/>
            <a:ext cx="2697480" cy="1554480"/>
          </a:xfrm>
          <a:prstGeom prst="rect">
            <a:avLst/>
          </a:prstGeom>
          <a:solidFill>
            <a:srgbClr val="C0392B">
              <a:alpha val="12000"/>
            </a:srgbClr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7" name="Shape 15"/>
          <p:cNvSpPr/>
          <p:nvPr/>
        </p:nvSpPr>
        <p:spPr>
          <a:xfrm>
            <a:off x="6080760" y="960120"/>
            <a:ext cx="2697480" cy="32004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8" name="Text 16"/>
          <p:cNvSpPr/>
          <p:nvPr/>
        </p:nvSpPr>
        <p:spPr>
          <a:xfrm>
            <a:off x="6172200" y="978408"/>
            <a:ext cx="2514600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Maruziyet Sınır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6172200" y="1371600"/>
            <a:ext cx="2514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C0392B"/>
                </a:solidFill>
              </a:rPr>
              <a:t>LEX,8h = 87 dB(A)</a:t>
            </a:r>
            <a:endParaRPr lang="en-US" sz="1800" dirty="0"/>
          </a:p>
        </p:txBody>
      </p:sp>
      <p:sp>
        <p:nvSpPr>
          <p:cNvPr id="20" name="Text 18"/>
          <p:cNvSpPr/>
          <p:nvPr/>
        </p:nvSpPr>
        <p:spPr>
          <a:xfrm>
            <a:off x="6172200" y="1874520"/>
            <a:ext cx="2514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5A6A75"/>
                </a:solidFill>
              </a:rPr>
              <a:t>Aşılamaz – faaliyeti durdur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320040" y="2697480"/>
            <a:ext cx="4114800" cy="320040"/>
          </a:xfrm>
          <a:prstGeom prst="rect">
            <a:avLst/>
          </a:prstGeom>
          <a:solidFill>
            <a:srgbClr val="0B6E8A"/>
          </a:solidFill>
          <a:ln w="12700">
            <a:solidFill>
              <a:srgbClr val="0B6E8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2" name="Text 20"/>
          <p:cNvSpPr/>
          <p:nvPr/>
        </p:nvSpPr>
        <p:spPr>
          <a:xfrm>
            <a:off x="320040" y="2697480"/>
            <a:ext cx="4114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ÖLÇÜM EKİPMANLARI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411480" y="3081528"/>
            <a:ext cx="3931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0A1A28"/>
                </a:solidFill>
              </a:rPr>
              <a:t>Ses Seviyesi Ölçer (Sound Level Meter – SLM) — Anlık gürültü düzeyi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411480" y="3355848"/>
            <a:ext cx="3931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0A1A28"/>
                </a:solidFill>
              </a:rPr>
              <a:t>Kümülatif Dozimetre — Kişisel 8 saatlik maruziyet (çalışan üzerinde)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411480" y="3630168"/>
            <a:ext cx="3931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0A1A28"/>
                </a:solidFill>
              </a:rPr>
              <a:t>Oktav Bant Analizörü — Frekans bileşenlerini ayırır (125 Hz – 8 kHz)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411480" y="3904488"/>
            <a:ext cx="3931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0A1A28"/>
                </a:solidFill>
              </a:rPr>
              <a:t>Empedans Analizi — İletim kaybı ölçümü (yapı akustiği)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4663440" y="2697480"/>
            <a:ext cx="4114800" cy="320040"/>
          </a:xfrm>
          <a:prstGeom prst="rect">
            <a:avLst/>
          </a:prstGeom>
          <a:solidFill>
            <a:srgbClr val="12A3C4"/>
          </a:solidFill>
          <a:ln w="12700">
            <a:solidFill>
              <a:srgbClr val="12A3C4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8" name="Text 26"/>
          <p:cNvSpPr/>
          <p:nvPr/>
        </p:nvSpPr>
        <p:spPr>
          <a:xfrm>
            <a:off x="4663440" y="2697480"/>
            <a:ext cx="4114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KONTROL HİYERARŞİSİ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4663440" y="3081528"/>
            <a:ext cx="4114800" cy="310896"/>
          </a:xfrm>
          <a:prstGeom prst="rect">
            <a:avLst/>
          </a:prstGeom>
          <a:solidFill>
            <a:srgbClr val="0B6E8A">
              <a:alpha val="20000"/>
            </a:srgbClr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0" name="Text 28"/>
          <p:cNvSpPr/>
          <p:nvPr/>
        </p:nvSpPr>
        <p:spPr>
          <a:xfrm>
            <a:off x="4754880" y="3108960"/>
            <a:ext cx="1188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A1A28"/>
                </a:solidFill>
              </a:rPr>
              <a:t>1. Eliminasyon</a:t>
            </a:r>
            <a:endParaRPr lang="en-US" sz="950" dirty="0"/>
          </a:p>
        </p:txBody>
      </p:sp>
      <p:sp>
        <p:nvSpPr>
          <p:cNvPr id="31" name="Text 29"/>
          <p:cNvSpPr/>
          <p:nvPr/>
        </p:nvSpPr>
        <p:spPr>
          <a:xfrm>
            <a:off x="5989320" y="3108960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A6A75"/>
                </a:solidFill>
              </a:rPr>
              <a:t>Gürültü kaynağını ortadan kaldır</a:t>
            </a:r>
            <a:endParaRPr lang="en-US" sz="950" dirty="0"/>
          </a:p>
        </p:txBody>
      </p:sp>
      <p:sp>
        <p:nvSpPr>
          <p:cNvPr id="32" name="Shape 30"/>
          <p:cNvSpPr/>
          <p:nvPr/>
        </p:nvSpPr>
        <p:spPr>
          <a:xfrm>
            <a:off x="4663440" y="3429000"/>
            <a:ext cx="4114800" cy="310896"/>
          </a:xfrm>
          <a:prstGeom prst="rect">
            <a:avLst/>
          </a:prstGeom>
          <a:solidFill>
            <a:srgbClr val="0B6E8A">
              <a:alpha val="20000"/>
            </a:srgbClr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3" name="Text 31"/>
          <p:cNvSpPr/>
          <p:nvPr/>
        </p:nvSpPr>
        <p:spPr>
          <a:xfrm>
            <a:off x="4754880" y="3456432"/>
            <a:ext cx="1188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A1A28"/>
                </a:solidFill>
              </a:rPr>
              <a:t>2. İkame</a:t>
            </a:r>
            <a:endParaRPr lang="en-US" sz="950" dirty="0"/>
          </a:p>
        </p:txBody>
      </p:sp>
      <p:sp>
        <p:nvSpPr>
          <p:cNvPr id="34" name="Text 32"/>
          <p:cNvSpPr/>
          <p:nvPr/>
        </p:nvSpPr>
        <p:spPr>
          <a:xfrm>
            <a:off x="5989320" y="3456432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A6A75"/>
                </a:solidFill>
              </a:rPr>
              <a:t>Sessiz ekipmanla değiştir</a:t>
            </a:r>
            <a:endParaRPr lang="en-US" sz="950" dirty="0"/>
          </a:p>
        </p:txBody>
      </p:sp>
      <p:sp>
        <p:nvSpPr>
          <p:cNvPr id="35" name="Shape 33"/>
          <p:cNvSpPr/>
          <p:nvPr/>
        </p:nvSpPr>
        <p:spPr>
          <a:xfrm>
            <a:off x="4663440" y="3776472"/>
            <a:ext cx="4114800" cy="310896"/>
          </a:xfrm>
          <a:prstGeom prst="rect">
            <a:avLst/>
          </a:prstGeom>
          <a:solidFill>
            <a:srgbClr val="0B6E8A">
              <a:alpha val="15000"/>
            </a:srgbClr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6" name="Text 34"/>
          <p:cNvSpPr/>
          <p:nvPr/>
        </p:nvSpPr>
        <p:spPr>
          <a:xfrm>
            <a:off x="4754880" y="3803904"/>
            <a:ext cx="1188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A1A28"/>
                </a:solidFill>
              </a:rPr>
              <a:t>3. Mühendislik</a:t>
            </a:r>
            <a:endParaRPr lang="en-US" sz="950" dirty="0"/>
          </a:p>
        </p:txBody>
      </p:sp>
      <p:sp>
        <p:nvSpPr>
          <p:cNvPr id="37" name="Text 35"/>
          <p:cNvSpPr/>
          <p:nvPr/>
        </p:nvSpPr>
        <p:spPr>
          <a:xfrm>
            <a:off x="5989320" y="3803904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A6A75"/>
                </a:solidFill>
              </a:rPr>
              <a:t>Akustik kabin / titreşim yalıtımı</a:t>
            </a:r>
            <a:endParaRPr lang="en-US" sz="950" dirty="0"/>
          </a:p>
        </p:txBody>
      </p:sp>
      <p:sp>
        <p:nvSpPr>
          <p:cNvPr id="38" name="Shape 36"/>
          <p:cNvSpPr/>
          <p:nvPr/>
        </p:nvSpPr>
        <p:spPr>
          <a:xfrm>
            <a:off x="4663440" y="4123944"/>
            <a:ext cx="4114800" cy="310896"/>
          </a:xfrm>
          <a:prstGeom prst="rect">
            <a:avLst/>
          </a:prstGeom>
          <a:solidFill>
            <a:srgbClr val="E67E22">
              <a:alpha val="15000"/>
            </a:srgbClr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9" name="Text 37"/>
          <p:cNvSpPr/>
          <p:nvPr/>
        </p:nvSpPr>
        <p:spPr>
          <a:xfrm>
            <a:off x="4754880" y="4151376"/>
            <a:ext cx="1188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A1A28"/>
                </a:solidFill>
              </a:rPr>
              <a:t>4. İdari</a:t>
            </a:r>
            <a:endParaRPr lang="en-US" sz="950" dirty="0"/>
          </a:p>
        </p:txBody>
      </p:sp>
      <p:sp>
        <p:nvSpPr>
          <p:cNvPr id="40" name="Text 38"/>
          <p:cNvSpPr/>
          <p:nvPr/>
        </p:nvSpPr>
        <p:spPr>
          <a:xfrm>
            <a:off x="5989320" y="4151376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A6A75"/>
                </a:solidFill>
              </a:rPr>
              <a:t>Rotasyon, maruziyeti paylaştır</a:t>
            </a:r>
            <a:endParaRPr lang="en-US" sz="950" dirty="0"/>
          </a:p>
        </p:txBody>
      </p:sp>
      <p:sp>
        <p:nvSpPr>
          <p:cNvPr id="41" name="Shape 39"/>
          <p:cNvSpPr/>
          <p:nvPr/>
        </p:nvSpPr>
        <p:spPr>
          <a:xfrm>
            <a:off x="4663440" y="4471416"/>
            <a:ext cx="4114800" cy="310896"/>
          </a:xfrm>
          <a:prstGeom prst="rect">
            <a:avLst/>
          </a:prstGeom>
          <a:solidFill>
            <a:srgbClr val="C0392B">
              <a:alpha val="20000"/>
            </a:srgbClr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2" name="Text 40"/>
          <p:cNvSpPr/>
          <p:nvPr/>
        </p:nvSpPr>
        <p:spPr>
          <a:xfrm>
            <a:off x="4754880" y="4498848"/>
            <a:ext cx="1188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A1A28"/>
                </a:solidFill>
              </a:rPr>
              <a:t>5. KKD</a:t>
            </a:r>
            <a:endParaRPr lang="en-US" sz="950" dirty="0"/>
          </a:p>
        </p:txBody>
      </p:sp>
      <p:sp>
        <p:nvSpPr>
          <p:cNvPr id="43" name="Text 41"/>
          <p:cNvSpPr/>
          <p:nvPr/>
        </p:nvSpPr>
        <p:spPr>
          <a:xfrm>
            <a:off x="5989320" y="4498848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A6A75"/>
                </a:solidFill>
              </a:rPr>
              <a:t>Kulak tıkacı / kulaklık (son çare)</a:t>
            </a:r>
            <a:endParaRPr lang="en-US" sz="9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320040" y="4572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300" dirty="0">
                <a:solidFill>
                  <a:srgbClr val="12A3C4"/>
                </a:solidFill>
              </a:rPr>
              <a:t>HAFTA 1  |  DİĞER ORTAM FAKTÖRLERİ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320040" y="365760"/>
            <a:ext cx="8503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</a:rPr>
              <a:t>Titreşim, Aydınlatma ve Termal Konfor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320040" y="960120"/>
            <a:ext cx="2697480" cy="347472"/>
          </a:xfrm>
          <a:prstGeom prst="rect">
            <a:avLst/>
          </a:prstGeom>
          <a:solidFill>
            <a:srgbClr val="0B6E8A"/>
          </a:solidFill>
          <a:ln w="12700">
            <a:solidFill>
              <a:srgbClr val="0B6E8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411480" y="978408"/>
            <a:ext cx="25146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TİTREŞİM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20040" y="1307592"/>
            <a:ext cx="2697480" cy="530352"/>
          </a:xfrm>
          <a:prstGeom prst="rect">
            <a:avLst/>
          </a:prstGeom>
          <a:solidFill>
            <a:srgbClr val="F4F8FB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9" name="Shape 7"/>
          <p:cNvSpPr/>
          <p:nvPr/>
        </p:nvSpPr>
        <p:spPr>
          <a:xfrm>
            <a:off x="320040" y="1307592"/>
            <a:ext cx="54864" cy="530352"/>
          </a:xfrm>
          <a:prstGeom prst="rect">
            <a:avLst/>
          </a:prstGeom>
          <a:solidFill>
            <a:srgbClr val="0B6E8A"/>
          </a:solidFill>
          <a:ln w="12700">
            <a:solidFill>
              <a:srgbClr val="0B6E8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0" name="Text 8"/>
          <p:cNvSpPr/>
          <p:nvPr/>
        </p:nvSpPr>
        <p:spPr>
          <a:xfrm>
            <a:off x="457200" y="1353312"/>
            <a:ext cx="2514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0A1A28"/>
                </a:solidFill>
              </a:rPr>
              <a:t>El-kol titreşimi (HAV): A(8) ≤ 2.5 m/s²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320040" y="1874520"/>
            <a:ext cx="2697480" cy="530352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2" name="Shape 10"/>
          <p:cNvSpPr/>
          <p:nvPr/>
        </p:nvSpPr>
        <p:spPr>
          <a:xfrm>
            <a:off x="320040" y="1874520"/>
            <a:ext cx="54864" cy="530352"/>
          </a:xfrm>
          <a:prstGeom prst="rect">
            <a:avLst/>
          </a:prstGeom>
          <a:solidFill>
            <a:srgbClr val="0B6E8A"/>
          </a:solidFill>
          <a:ln w="12700">
            <a:solidFill>
              <a:srgbClr val="0B6E8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3" name="Text 11"/>
          <p:cNvSpPr/>
          <p:nvPr/>
        </p:nvSpPr>
        <p:spPr>
          <a:xfrm>
            <a:off x="457200" y="1920240"/>
            <a:ext cx="2514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0A1A28"/>
                </a:solidFill>
              </a:rPr>
              <a:t>Tüm vücut titreşimi (WBV): A(8) ≤ 0.5 m/s²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320040" y="2441448"/>
            <a:ext cx="2697480" cy="530352"/>
          </a:xfrm>
          <a:prstGeom prst="rect">
            <a:avLst/>
          </a:prstGeom>
          <a:solidFill>
            <a:srgbClr val="F4F8FB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5" name="Shape 13"/>
          <p:cNvSpPr/>
          <p:nvPr/>
        </p:nvSpPr>
        <p:spPr>
          <a:xfrm>
            <a:off x="320040" y="2441448"/>
            <a:ext cx="54864" cy="530352"/>
          </a:xfrm>
          <a:prstGeom prst="rect">
            <a:avLst/>
          </a:prstGeom>
          <a:solidFill>
            <a:srgbClr val="0B6E8A"/>
          </a:solidFill>
          <a:ln w="12700">
            <a:solidFill>
              <a:srgbClr val="0B6E8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6" name="Text 14"/>
          <p:cNvSpPr/>
          <p:nvPr/>
        </p:nvSpPr>
        <p:spPr>
          <a:xfrm>
            <a:off x="457200" y="2487168"/>
            <a:ext cx="2514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0A1A28"/>
                </a:solidFill>
              </a:rPr>
              <a:t>Ölçüm: Triaksiyel ivmeölçer (ISO 5349)</a:t>
            </a:r>
            <a:endParaRPr lang="en-US" sz="950" dirty="0"/>
          </a:p>
        </p:txBody>
      </p:sp>
      <p:sp>
        <p:nvSpPr>
          <p:cNvPr id="17" name="Shape 15"/>
          <p:cNvSpPr/>
          <p:nvPr/>
        </p:nvSpPr>
        <p:spPr>
          <a:xfrm>
            <a:off x="320040" y="3008376"/>
            <a:ext cx="2697480" cy="530352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8" name="Shape 16"/>
          <p:cNvSpPr/>
          <p:nvPr/>
        </p:nvSpPr>
        <p:spPr>
          <a:xfrm>
            <a:off x="320040" y="3008376"/>
            <a:ext cx="54864" cy="530352"/>
          </a:xfrm>
          <a:prstGeom prst="rect">
            <a:avLst/>
          </a:prstGeom>
          <a:solidFill>
            <a:srgbClr val="0B6E8A"/>
          </a:solidFill>
          <a:ln w="12700">
            <a:solidFill>
              <a:srgbClr val="0B6E8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9" name="Text 17"/>
          <p:cNvSpPr/>
          <p:nvPr/>
        </p:nvSpPr>
        <p:spPr>
          <a:xfrm>
            <a:off x="457200" y="3054096"/>
            <a:ext cx="2514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0A1A28"/>
                </a:solidFill>
              </a:rPr>
              <a:t>Hastalıklar: Beyaz parmak (VWF), bel fıtığı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3200400" y="960120"/>
            <a:ext cx="2697480" cy="347472"/>
          </a:xfrm>
          <a:prstGeom prst="rect">
            <a:avLst/>
          </a:prstGeom>
          <a:solidFill>
            <a:srgbClr val="12A3C4"/>
          </a:solidFill>
          <a:ln w="12700">
            <a:solidFill>
              <a:srgbClr val="12A3C4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1" name="Text 19"/>
          <p:cNvSpPr/>
          <p:nvPr/>
        </p:nvSpPr>
        <p:spPr>
          <a:xfrm>
            <a:off x="3291840" y="978408"/>
            <a:ext cx="25146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AYDINLATMA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3200400" y="1307592"/>
            <a:ext cx="2697480" cy="530352"/>
          </a:xfrm>
          <a:prstGeom prst="rect">
            <a:avLst/>
          </a:prstGeom>
          <a:solidFill>
            <a:srgbClr val="F4F8FB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3" name="Shape 21"/>
          <p:cNvSpPr/>
          <p:nvPr/>
        </p:nvSpPr>
        <p:spPr>
          <a:xfrm>
            <a:off x="3200400" y="1307592"/>
            <a:ext cx="54864" cy="530352"/>
          </a:xfrm>
          <a:prstGeom prst="rect">
            <a:avLst/>
          </a:prstGeom>
          <a:solidFill>
            <a:srgbClr val="12A3C4"/>
          </a:solidFill>
          <a:ln w="12700">
            <a:solidFill>
              <a:srgbClr val="12A3C4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4" name="Text 22"/>
          <p:cNvSpPr/>
          <p:nvPr/>
        </p:nvSpPr>
        <p:spPr>
          <a:xfrm>
            <a:off x="3337560" y="1353312"/>
            <a:ext cx="2514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0A1A28"/>
                </a:solidFill>
              </a:rPr>
              <a:t>Ofis: ≥ 500 lux  |  Hassas işler: ≥ 1500 lux</a:t>
            </a:r>
            <a:endParaRPr lang="en-US" sz="950" dirty="0"/>
          </a:p>
        </p:txBody>
      </p:sp>
      <p:sp>
        <p:nvSpPr>
          <p:cNvPr id="25" name="Shape 23"/>
          <p:cNvSpPr/>
          <p:nvPr/>
        </p:nvSpPr>
        <p:spPr>
          <a:xfrm>
            <a:off x="3200400" y="1874520"/>
            <a:ext cx="2697480" cy="530352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6" name="Shape 24"/>
          <p:cNvSpPr/>
          <p:nvPr/>
        </p:nvSpPr>
        <p:spPr>
          <a:xfrm>
            <a:off x="3200400" y="1874520"/>
            <a:ext cx="54864" cy="530352"/>
          </a:xfrm>
          <a:prstGeom prst="rect">
            <a:avLst/>
          </a:prstGeom>
          <a:solidFill>
            <a:srgbClr val="12A3C4"/>
          </a:solidFill>
          <a:ln w="12700">
            <a:solidFill>
              <a:srgbClr val="12A3C4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7" name="Text 25"/>
          <p:cNvSpPr/>
          <p:nvPr/>
        </p:nvSpPr>
        <p:spPr>
          <a:xfrm>
            <a:off x="3337560" y="1920240"/>
            <a:ext cx="2514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0A1A28"/>
                </a:solidFill>
              </a:rPr>
              <a:t>Kamaşma indisi (UGR) &lt; 19 olmalı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3200400" y="2441448"/>
            <a:ext cx="2697480" cy="530352"/>
          </a:xfrm>
          <a:prstGeom prst="rect">
            <a:avLst/>
          </a:prstGeom>
          <a:solidFill>
            <a:srgbClr val="F4F8FB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9" name="Shape 27"/>
          <p:cNvSpPr/>
          <p:nvPr/>
        </p:nvSpPr>
        <p:spPr>
          <a:xfrm>
            <a:off x="3200400" y="2441448"/>
            <a:ext cx="54864" cy="530352"/>
          </a:xfrm>
          <a:prstGeom prst="rect">
            <a:avLst/>
          </a:prstGeom>
          <a:solidFill>
            <a:srgbClr val="12A3C4"/>
          </a:solidFill>
          <a:ln w="12700">
            <a:solidFill>
              <a:srgbClr val="12A3C4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0" name="Text 28"/>
          <p:cNvSpPr/>
          <p:nvPr/>
        </p:nvSpPr>
        <p:spPr>
          <a:xfrm>
            <a:off x="3337560" y="2487168"/>
            <a:ext cx="2514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0A1A28"/>
                </a:solidFill>
              </a:rPr>
              <a:t>Ölçüm: Lüksmetresi — TS EN 12464-1</a:t>
            </a:r>
            <a:endParaRPr lang="en-US" sz="950" dirty="0"/>
          </a:p>
        </p:txBody>
      </p:sp>
      <p:sp>
        <p:nvSpPr>
          <p:cNvPr id="31" name="Shape 29"/>
          <p:cNvSpPr/>
          <p:nvPr/>
        </p:nvSpPr>
        <p:spPr>
          <a:xfrm>
            <a:off x="3200400" y="3008376"/>
            <a:ext cx="2697480" cy="530352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2" name="Shape 30"/>
          <p:cNvSpPr/>
          <p:nvPr/>
        </p:nvSpPr>
        <p:spPr>
          <a:xfrm>
            <a:off x="3200400" y="3008376"/>
            <a:ext cx="54864" cy="530352"/>
          </a:xfrm>
          <a:prstGeom prst="rect">
            <a:avLst/>
          </a:prstGeom>
          <a:solidFill>
            <a:srgbClr val="12A3C4"/>
          </a:solidFill>
          <a:ln w="12700">
            <a:solidFill>
              <a:srgbClr val="12A3C4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3" name="Text 31"/>
          <p:cNvSpPr/>
          <p:nvPr/>
        </p:nvSpPr>
        <p:spPr>
          <a:xfrm>
            <a:off x="3337560" y="3054096"/>
            <a:ext cx="2514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0A1A28"/>
                </a:solidFill>
              </a:rPr>
              <a:t>Etkiler: Göz yorgunluğu, baş ağrısı, kaza riski</a:t>
            </a:r>
            <a:endParaRPr lang="en-US" sz="950" dirty="0"/>
          </a:p>
        </p:txBody>
      </p:sp>
      <p:sp>
        <p:nvSpPr>
          <p:cNvPr id="34" name="Shape 32"/>
          <p:cNvSpPr/>
          <p:nvPr/>
        </p:nvSpPr>
        <p:spPr>
          <a:xfrm>
            <a:off x="6080760" y="960120"/>
            <a:ext cx="2697480" cy="347472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5" name="Text 33"/>
          <p:cNvSpPr/>
          <p:nvPr/>
        </p:nvSpPr>
        <p:spPr>
          <a:xfrm>
            <a:off x="6172200" y="978408"/>
            <a:ext cx="25146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TERMAL KONFOR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6080760" y="1307592"/>
            <a:ext cx="2697480" cy="530352"/>
          </a:xfrm>
          <a:prstGeom prst="rect">
            <a:avLst/>
          </a:prstGeom>
          <a:solidFill>
            <a:srgbClr val="F4F8FB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7" name="Shape 35"/>
          <p:cNvSpPr/>
          <p:nvPr/>
        </p:nvSpPr>
        <p:spPr>
          <a:xfrm>
            <a:off x="6080760" y="1307592"/>
            <a:ext cx="54864" cy="530352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8" name="Text 36"/>
          <p:cNvSpPr/>
          <p:nvPr/>
        </p:nvSpPr>
        <p:spPr>
          <a:xfrm>
            <a:off x="6217920" y="1353312"/>
            <a:ext cx="2514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0A1A28"/>
                </a:solidFill>
              </a:rPr>
              <a:t>WBGT (Yaş Hazne Küre Termometresi) ile ölçüm</a:t>
            </a:r>
            <a:endParaRPr lang="en-US" sz="950" dirty="0"/>
          </a:p>
        </p:txBody>
      </p:sp>
      <p:sp>
        <p:nvSpPr>
          <p:cNvPr id="39" name="Shape 37"/>
          <p:cNvSpPr/>
          <p:nvPr/>
        </p:nvSpPr>
        <p:spPr>
          <a:xfrm>
            <a:off x="6080760" y="1874520"/>
            <a:ext cx="2697480" cy="530352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0" name="Shape 38"/>
          <p:cNvSpPr/>
          <p:nvPr/>
        </p:nvSpPr>
        <p:spPr>
          <a:xfrm>
            <a:off x="6080760" y="1874520"/>
            <a:ext cx="54864" cy="530352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1" name="Text 39"/>
          <p:cNvSpPr/>
          <p:nvPr/>
        </p:nvSpPr>
        <p:spPr>
          <a:xfrm>
            <a:off x="6217920" y="1920240"/>
            <a:ext cx="2514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0A1A28"/>
                </a:solidFill>
              </a:rPr>
              <a:t>PMV (Tahmini ortalama oy) modeli – ISO 7730</a:t>
            </a:r>
            <a:endParaRPr lang="en-US" sz="950" dirty="0"/>
          </a:p>
        </p:txBody>
      </p:sp>
      <p:sp>
        <p:nvSpPr>
          <p:cNvPr id="42" name="Shape 40"/>
          <p:cNvSpPr/>
          <p:nvPr/>
        </p:nvSpPr>
        <p:spPr>
          <a:xfrm>
            <a:off x="6080760" y="2441448"/>
            <a:ext cx="2697480" cy="530352"/>
          </a:xfrm>
          <a:prstGeom prst="rect">
            <a:avLst/>
          </a:prstGeom>
          <a:solidFill>
            <a:srgbClr val="F4F8FB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3" name="Shape 41"/>
          <p:cNvSpPr/>
          <p:nvPr/>
        </p:nvSpPr>
        <p:spPr>
          <a:xfrm>
            <a:off x="6080760" y="2441448"/>
            <a:ext cx="54864" cy="530352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4" name="Text 42"/>
          <p:cNvSpPr/>
          <p:nvPr/>
        </p:nvSpPr>
        <p:spPr>
          <a:xfrm>
            <a:off x="6217920" y="2487168"/>
            <a:ext cx="2514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0A1A28"/>
                </a:solidFill>
              </a:rPr>
              <a:t>Sıcak stres: WBGT &gt; 28°C kritik eşik</a:t>
            </a:r>
            <a:endParaRPr lang="en-US" sz="950" dirty="0"/>
          </a:p>
        </p:txBody>
      </p:sp>
      <p:sp>
        <p:nvSpPr>
          <p:cNvPr id="45" name="Shape 43"/>
          <p:cNvSpPr/>
          <p:nvPr/>
        </p:nvSpPr>
        <p:spPr>
          <a:xfrm>
            <a:off x="6080760" y="3008376"/>
            <a:ext cx="2697480" cy="530352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6" name="Shape 44"/>
          <p:cNvSpPr/>
          <p:nvPr/>
        </p:nvSpPr>
        <p:spPr>
          <a:xfrm>
            <a:off x="6080760" y="3008376"/>
            <a:ext cx="54864" cy="530352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7" name="Text 45"/>
          <p:cNvSpPr/>
          <p:nvPr/>
        </p:nvSpPr>
        <p:spPr>
          <a:xfrm>
            <a:off x="6217920" y="3054096"/>
            <a:ext cx="2514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0A1A28"/>
                </a:solidFill>
              </a:rPr>
              <a:t>Parametreler: Hava T, radyant T, nem, hava hızı</a:t>
            </a:r>
            <a:endParaRPr lang="en-US" sz="950" dirty="0"/>
          </a:p>
        </p:txBody>
      </p:sp>
      <p:sp>
        <p:nvSpPr>
          <p:cNvPr id="48" name="Shape 46"/>
          <p:cNvSpPr/>
          <p:nvPr/>
        </p:nvSpPr>
        <p:spPr>
          <a:xfrm>
            <a:off x="320040" y="4572000"/>
            <a:ext cx="8503920" cy="347472"/>
          </a:xfrm>
          <a:prstGeom prst="rect">
            <a:avLst/>
          </a:prstGeom>
          <a:solidFill>
            <a:srgbClr val="EAF4F8"/>
          </a:solidFill>
          <a:ln w="12700">
            <a:solidFill>
              <a:srgbClr val="12A3C4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9" name="Text 47"/>
          <p:cNvSpPr/>
          <p:nvPr/>
        </p:nvSpPr>
        <p:spPr>
          <a:xfrm>
            <a:off x="457200" y="4599432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0B6E8A"/>
                </a:solidFill>
              </a:rPr>
              <a:t>📋  Tüm ölçümler: İSGB tarafından risk değerlendirmesi çerçevesinde periyodik olarak yapılmalı ve kayıt altına alınmalıdır.</a:t>
            </a:r>
            <a:endParaRPr lang="en-US" sz="9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D213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914400" y="1828800"/>
            <a:ext cx="4572000" cy="4572000"/>
          </a:xfrm>
          <a:prstGeom prst="ellipse">
            <a:avLst/>
          </a:prstGeom>
          <a:solidFill>
            <a:srgbClr val="0B6E8A">
              <a:alpha val="15000"/>
            </a:srgbClr>
          </a:solidFill>
          <a:ln w="12700">
            <a:solidFill>
              <a:srgbClr val="0B6E8A">
                <a:alpha val="1500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12A3C4"/>
          </a:solidFill>
          <a:ln w="12700">
            <a:solidFill>
              <a:srgbClr val="12A3C4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365760" y="64008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kern="0" spc="600" dirty="0">
                <a:solidFill>
                  <a:srgbClr val="12A3C4"/>
                </a:solidFill>
              </a:rPr>
              <a:t>HAFTA 2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365760" y="1005840"/>
            <a:ext cx="640080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FFFFFF"/>
                </a:solidFill>
              </a:rPr>
              <a:t>Sağlık Gözetimi:</a:t>
            </a:r>
            <a:endParaRPr lang="en-US" sz="3600" dirty="0"/>
          </a:p>
          <a:p>
            <a:pPr marL="0" indent="0" algn="l">
              <a:buNone/>
            </a:pPr>
            <a:r>
              <a:rPr lang="en-US" sz="3600" b="1" dirty="0">
                <a:solidFill>
                  <a:srgbClr val="FFFFFF"/>
                </a:solidFill>
              </a:rPr>
              <a:t>İşe Giriş ve Periyodik</a:t>
            </a:r>
            <a:endParaRPr lang="en-US" sz="3600" dirty="0"/>
          </a:p>
          <a:p>
            <a:pPr marL="0" indent="0" algn="l">
              <a:buNone/>
            </a:pPr>
            <a:r>
              <a:rPr lang="en-US" sz="3600" b="1" dirty="0">
                <a:solidFill>
                  <a:srgbClr val="FFFFFF"/>
                </a:solidFill>
              </a:rPr>
              <a:t>Muayeneler</a:t>
            </a:r>
            <a:endParaRPr lang="en-US" sz="3600" dirty="0"/>
          </a:p>
        </p:txBody>
      </p:sp>
      <p:sp>
        <p:nvSpPr>
          <p:cNvPr id="6" name="Shape 4"/>
          <p:cNvSpPr/>
          <p:nvPr/>
        </p:nvSpPr>
        <p:spPr>
          <a:xfrm>
            <a:off x="365760" y="3429000"/>
            <a:ext cx="3657600" cy="45720"/>
          </a:xfrm>
          <a:prstGeom prst="rect">
            <a:avLst/>
          </a:prstGeom>
          <a:solidFill>
            <a:srgbClr val="12A3C4"/>
          </a:solidFill>
          <a:ln w="12700">
            <a:solidFill>
              <a:srgbClr val="12A3C4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365760" y="356616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D0DDE5"/>
                </a:solidFill>
              </a:rPr>
              <a:t>İşe giriş  •  Periyodik muayene  •  Tarama testleri  •  Mevzuat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480560" y="4062750"/>
            <a:ext cx="8229600" cy="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FFFFFF"/>
                </a:solidFill>
              </a:rPr>
              <a:t>1.  Sağlık gözetiminin hukuki dayanağı</a:t>
            </a:r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4677508" y="3746226"/>
            <a:ext cx="8229600" cy="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FFFFFF"/>
                </a:solidFill>
              </a:rPr>
              <a:t>2.  İşe giriş muayenesi protokolü</a:t>
            </a:r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4846320" y="3474720"/>
            <a:ext cx="8229600" cy="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FFFFFF"/>
                </a:solidFill>
              </a:rPr>
              <a:t>3.  Periyodik muayene sıklıkları</a:t>
            </a:r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4480560" y="3225722"/>
            <a:ext cx="8229600" cy="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FFFFFF"/>
                </a:solidFill>
              </a:rPr>
              <a:t>4.  Mesleki maruziyete göre tarama testleri</a:t>
            </a:r>
            <a:endParaRPr lang="en-US" dirty="0"/>
          </a:p>
        </p:txBody>
      </p:sp>
      <p:sp>
        <p:nvSpPr>
          <p:cNvPr id="12" name="Text 10"/>
          <p:cNvSpPr/>
          <p:nvPr/>
        </p:nvSpPr>
        <p:spPr>
          <a:xfrm>
            <a:off x="4677508" y="2937334"/>
            <a:ext cx="8229600" cy="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FFFFFF"/>
                </a:solidFill>
              </a:rPr>
              <a:t>5.  Muayene sonuçlarının değerlendirilmesi</a:t>
            </a:r>
            <a:endParaRPr lang="en-US" dirty="0"/>
          </a:p>
        </p:txBody>
      </p:sp>
      <p:sp>
        <p:nvSpPr>
          <p:cNvPr id="13" name="Text 11"/>
          <p:cNvSpPr/>
          <p:nvPr/>
        </p:nvSpPr>
        <p:spPr>
          <a:xfrm>
            <a:off x="365760" y="3886200"/>
            <a:ext cx="82296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D0DDE5"/>
                </a:solidFill>
              </a:rPr>
              <a:t>▸  Sağlık gözetiminin hukuki dayanağı</a:t>
            </a:r>
            <a:endParaRPr lang="en-US" sz="1100" dirty="0"/>
          </a:p>
          <a:p>
            <a:pPr marL="0" indent="0" algn="l">
              <a:buNone/>
            </a:pPr>
            <a:r>
              <a:rPr lang="en-US" sz="1100" dirty="0">
                <a:solidFill>
                  <a:srgbClr val="D0DDE5"/>
                </a:solidFill>
              </a:rPr>
              <a:t>▸  İşe giriş muayenesi protokolü</a:t>
            </a:r>
            <a:endParaRPr lang="en-US" sz="1100" dirty="0"/>
          </a:p>
          <a:p>
            <a:pPr marL="0" indent="0" algn="l">
              <a:buNone/>
            </a:pPr>
            <a:r>
              <a:rPr lang="en-US" sz="1100" dirty="0">
                <a:solidFill>
                  <a:srgbClr val="D0DDE5"/>
                </a:solidFill>
              </a:rPr>
              <a:t>▸  Periyodik muayene sıklıkları</a:t>
            </a:r>
            <a:endParaRPr lang="en-US" sz="1100" dirty="0"/>
          </a:p>
          <a:p>
            <a:pPr marL="0" indent="0" algn="l">
              <a:buNone/>
            </a:pPr>
            <a:r>
              <a:rPr lang="en-US" sz="1100" dirty="0">
                <a:solidFill>
                  <a:srgbClr val="D0DDE5"/>
                </a:solidFill>
              </a:rPr>
              <a:t>▸  Mesleki maruziyete göre tarama testleri</a:t>
            </a:r>
            <a:endParaRPr lang="en-US" sz="1100" dirty="0"/>
          </a:p>
          <a:p>
            <a:pPr marL="0" indent="0" algn="l">
              <a:buNone/>
            </a:pPr>
            <a:r>
              <a:rPr lang="en-US" sz="1100" dirty="0">
                <a:solidFill>
                  <a:srgbClr val="D0DDE5"/>
                </a:solidFill>
              </a:rPr>
              <a:t>▸  Muayene sonuçlarının değerlendirilmesi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12A3C4"/>
          </a:solidFill>
          <a:ln w="12700">
            <a:solidFill>
              <a:srgbClr val="12A3C4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320040" y="4572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300" dirty="0">
                <a:solidFill>
                  <a:srgbClr val="12A3C4"/>
                </a:solidFill>
              </a:rPr>
              <a:t>HAFTA 2  |  SAĞLIK GÖZETİMİ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320040" y="365760"/>
            <a:ext cx="8503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FFFFFF"/>
                </a:solidFill>
              </a:rPr>
              <a:t>Tanım, Amaç ve Yasal Dayanak</a:t>
            </a:r>
            <a:endParaRPr lang="en-US" sz="2300" dirty="0"/>
          </a:p>
        </p:txBody>
      </p:sp>
      <p:sp>
        <p:nvSpPr>
          <p:cNvPr id="6" name="Shape 4"/>
          <p:cNvSpPr/>
          <p:nvPr/>
        </p:nvSpPr>
        <p:spPr>
          <a:xfrm>
            <a:off x="320040" y="960120"/>
            <a:ext cx="8503920" cy="777240"/>
          </a:xfrm>
          <a:prstGeom prst="rect">
            <a:avLst/>
          </a:prstGeom>
          <a:solidFill>
            <a:srgbClr val="EAF4F8"/>
          </a:solidFill>
          <a:ln w="12700">
            <a:solidFill>
              <a:srgbClr val="12A3C4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Shape 5"/>
          <p:cNvSpPr/>
          <p:nvPr/>
        </p:nvSpPr>
        <p:spPr>
          <a:xfrm>
            <a:off x="320040" y="960120"/>
            <a:ext cx="64008" cy="777240"/>
          </a:xfrm>
          <a:prstGeom prst="rect">
            <a:avLst/>
          </a:prstGeom>
          <a:solidFill>
            <a:srgbClr val="12A3C4"/>
          </a:solidFill>
          <a:ln w="12700">
            <a:solidFill>
              <a:srgbClr val="12A3C4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8" name="Text 6"/>
          <p:cNvSpPr/>
          <p:nvPr/>
        </p:nvSpPr>
        <p:spPr>
          <a:xfrm>
            <a:off x="457200" y="10058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B6E8A"/>
                </a:solidFill>
              </a:rPr>
              <a:t>Sağlık gözetimi nedir?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457200" y="1261872"/>
            <a:ext cx="8229600" cy="4297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0A1A28"/>
                </a:solidFill>
              </a:rPr>
              <a:t>Çalışanların mesleki maruziyetlerini ve genel sağlık durumunu izlemek amacıyla işyeri hekimi tarafından yürütülen, periyodik tıbbi değerlendirme ve erken tanı sürecidir.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320040" y="1874520"/>
            <a:ext cx="4114800" cy="320040"/>
          </a:xfrm>
          <a:prstGeom prst="rect">
            <a:avLst/>
          </a:prstGeom>
          <a:solidFill>
            <a:srgbClr val="0B6E8A"/>
          </a:solidFill>
          <a:ln w="12700">
            <a:solidFill>
              <a:srgbClr val="0B6E8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1" name="Text 9"/>
          <p:cNvSpPr/>
          <p:nvPr/>
        </p:nvSpPr>
        <p:spPr>
          <a:xfrm>
            <a:off x="320040" y="1874520"/>
            <a:ext cx="4114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YASAL DAYANAK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320040" y="2194560"/>
            <a:ext cx="4114800" cy="402336"/>
          </a:xfrm>
          <a:prstGeom prst="rect">
            <a:avLst/>
          </a:prstGeom>
          <a:solidFill>
            <a:srgbClr val="F4F8FB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3" name="Text 11"/>
          <p:cNvSpPr/>
          <p:nvPr/>
        </p:nvSpPr>
        <p:spPr>
          <a:xfrm>
            <a:off x="411480" y="2231136"/>
            <a:ext cx="1828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B6E8A"/>
                </a:solidFill>
              </a:rPr>
              <a:t>6331 Sayılı İSG Kanunu</a:t>
            </a:r>
            <a:endParaRPr lang="en-US" sz="950" dirty="0"/>
          </a:p>
        </p:txBody>
      </p:sp>
      <p:sp>
        <p:nvSpPr>
          <p:cNvPr id="14" name="Text 12"/>
          <p:cNvSpPr/>
          <p:nvPr/>
        </p:nvSpPr>
        <p:spPr>
          <a:xfrm>
            <a:off x="2240280" y="2231136"/>
            <a:ext cx="21488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0A1A28"/>
                </a:solidFill>
              </a:rPr>
              <a:t>Md. 15 – İşverenin sağlık gözetimi yükümlülüğü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320040" y="2633472"/>
            <a:ext cx="4114800" cy="402336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6" name="Text 14"/>
          <p:cNvSpPr/>
          <p:nvPr/>
        </p:nvSpPr>
        <p:spPr>
          <a:xfrm>
            <a:off x="411480" y="2670048"/>
            <a:ext cx="1828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B6E8A"/>
                </a:solidFill>
              </a:rPr>
              <a:t>İşyeri Hekimi Yönetmeliği</a:t>
            </a:r>
            <a:endParaRPr lang="en-US" sz="950" dirty="0"/>
          </a:p>
        </p:txBody>
      </p:sp>
      <p:sp>
        <p:nvSpPr>
          <p:cNvPr id="17" name="Text 15"/>
          <p:cNvSpPr/>
          <p:nvPr/>
        </p:nvSpPr>
        <p:spPr>
          <a:xfrm>
            <a:off x="2240280" y="2670048"/>
            <a:ext cx="21488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0A1A28"/>
                </a:solidFill>
              </a:rPr>
              <a:t>Muayene protokolleri ve görev tanımları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320040" y="3072384"/>
            <a:ext cx="4114800" cy="402336"/>
          </a:xfrm>
          <a:prstGeom prst="rect">
            <a:avLst/>
          </a:prstGeom>
          <a:solidFill>
            <a:srgbClr val="F4F8FB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9" name="Text 17"/>
          <p:cNvSpPr/>
          <p:nvPr/>
        </p:nvSpPr>
        <p:spPr>
          <a:xfrm>
            <a:off x="411480" y="3108960"/>
            <a:ext cx="1828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B6E8A"/>
                </a:solidFill>
              </a:rPr>
              <a:t>Kimyasal Maddeler Yönetmeliği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2240280" y="3108960"/>
            <a:ext cx="21488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0A1A28"/>
                </a:solidFill>
              </a:rPr>
              <a:t>Maruziyete göre biyolojik izleme zorunluluğu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320040" y="3511296"/>
            <a:ext cx="4114800" cy="402336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2" name="Text 20"/>
          <p:cNvSpPr/>
          <p:nvPr/>
        </p:nvSpPr>
        <p:spPr>
          <a:xfrm>
            <a:off x="411480" y="3547872"/>
            <a:ext cx="1828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B6E8A"/>
                </a:solidFill>
              </a:rPr>
              <a:t>Gürültü Yönetmeliği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2240280" y="3547872"/>
            <a:ext cx="21488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0A1A28"/>
                </a:solidFill>
              </a:rPr>
              <a:t>İşitme testi eşikleri ve frekansları</a:t>
            </a:r>
            <a:endParaRPr lang="en-US" sz="950" dirty="0"/>
          </a:p>
        </p:txBody>
      </p:sp>
      <p:sp>
        <p:nvSpPr>
          <p:cNvPr id="24" name="Shape 22"/>
          <p:cNvSpPr/>
          <p:nvPr/>
        </p:nvSpPr>
        <p:spPr>
          <a:xfrm>
            <a:off x="320040" y="3950208"/>
            <a:ext cx="4114800" cy="402336"/>
          </a:xfrm>
          <a:prstGeom prst="rect">
            <a:avLst/>
          </a:prstGeom>
          <a:solidFill>
            <a:srgbClr val="F4F8FB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5" name="Text 23"/>
          <p:cNvSpPr/>
          <p:nvPr/>
        </p:nvSpPr>
        <p:spPr>
          <a:xfrm>
            <a:off x="411480" y="3986784"/>
            <a:ext cx="1828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B6E8A"/>
                </a:solidFill>
              </a:rPr>
              <a:t>Asbest Yönetmeliği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2240280" y="3986784"/>
            <a:ext cx="21488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0A1A28"/>
                </a:solidFill>
              </a:rPr>
              <a:t>50 yıl süresince periyodik akciğer taraması</a:t>
            </a:r>
            <a:endParaRPr lang="en-US" sz="950" dirty="0"/>
          </a:p>
        </p:txBody>
      </p:sp>
      <p:sp>
        <p:nvSpPr>
          <p:cNvPr id="27" name="Shape 25"/>
          <p:cNvSpPr/>
          <p:nvPr/>
        </p:nvSpPr>
        <p:spPr>
          <a:xfrm>
            <a:off x="4663440" y="1874520"/>
            <a:ext cx="4114800" cy="320040"/>
          </a:xfrm>
          <a:prstGeom prst="rect">
            <a:avLst/>
          </a:prstGeom>
          <a:solidFill>
            <a:srgbClr val="12A3C4"/>
          </a:solidFill>
          <a:ln w="12700">
            <a:solidFill>
              <a:srgbClr val="12A3C4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8" name="Text 26"/>
          <p:cNvSpPr/>
          <p:nvPr/>
        </p:nvSpPr>
        <p:spPr>
          <a:xfrm>
            <a:off x="4663440" y="1874520"/>
            <a:ext cx="4114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SAĞLIK GÖZETİMİNİN AMAÇLARI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4663440" y="2194560"/>
            <a:ext cx="4114800" cy="310896"/>
          </a:xfrm>
          <a:prstGeom prst="rect">
            <a:avLst/>
          </a:prstGeom>
          <a:solidFill>
            <a:srgbClr val="F4F8FB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0" name="Shape 28"/>
          <p:cNvSpPr/>
          <p:nvPr/>
        </p:nvSpPr>
        <p:spPr>
          <a:xfrm>
            <a:off x="4736592" y="2258568"/>
            <a:ext cx="164592" cy="164592"/>
          </a:xfrm>
          <a:prstGeom prst="ellipse">
            <a:avLst/>
          </a:prstGeom>
          <a:solidFill>
            <a:srgbClr val="12A3C4"/>
          </a:solidFill>
          <a:ln w="12700">
            <a:solidFill>
              <a:srgbClr val="12A3C4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1" name="Text 29"/>
          <p:cNvSpPr/>
          <p:nvPr/>
        </p:nvSpPr>
        <p:spPr>
          <a:xfrm>
            <a:off x="4983480" y="2221992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A1A28"/>
                </a:solidFill>
              </a:rPr>
              <a:t>Mesleki hastalıkların erken tanısı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4663440" y="2542032"/>
            <a:ext cx="4114800" cy="310896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3" name="Shape 31"/>
          <p:cNvSpPr/>
          <p:nvPr/>
        </p:nvSpPr>
        <p:spPr>
          <a:xfrm>
            <a:off x="4736592" y="2606040"/>
            <a:ext cx="164592" cy="164592"/>
          </a:xfrm>
          <a:prstGeom prst="ellipse">
            <a:avLst/>
          </a:prstGeom>
          <a:solidFill>
            <a:srgbClr val="12A3C4"/>
          </a:solidFill>
          <a:ln w="12700">
            <a:solidFill>
              <a:srgbClr val="12A3C4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4" name="Text 32"/>
          <p:cNvSpPr/>
          <p:nvPr/>
        </p:nvSpPr>
        <p:spPr>
          <a:xfrm>
            <a:off x="4983480" y="2569464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A1A28"/>
                </a:solidFill>
              </a:rPr>
              <a:t>İşe uygunluk durumunun belirlenmesi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4663440" y="2889504"/>
            <a:ext cx="4114800" cy="310896"/>
          </a:xfrm>
          <a:prstGeom prst="rect">
            <a:avLst/>
          </a:prstGeom>
          <a:solidFill>
            <a:srgbClr val="F4F8FB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6" name="Shape 34"/>
          <p:cNvSpPr/>
          <p:nvPr/>
        </p:nvSpPr>
        <p:spPr>
          <a:xfrm>
            <a:off x="4736592" y="2953512"/>
            <a:ext cx="164592" cy="164592"/>
          </a:xfrm>
          <a:prstGeom prst="ellipse">
            <a:avLst/>
          </a:prstGeom>
          <a:solidFill>
            <a:srgbClr val="12A3C4"/>
          </a:solidFill>
          <a:ln w="12700">
            <a:solidFill>
              <a:srgbClr val="12A3C4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7" name="Text 35"/>
          <p:cNvSpPr/>
          <p:nvPr/>
        </p:nvSpPr>
        <p:spPr>
          <a:xfrm>
            <a:off x="4983480" y="2916936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A1A28"/>
                </a:solidFill>
              </a:rPr>
              <a:t>Koruyucu önlemlerin etkinliğinin izlenmesi</a:t>
            </a:r>
            <a:endParaRPr lang="en-US" sz="1000" dirty="0"/>
          </a:p>
        </p:txBody>
      </p:sp>
      <p:sp>
        <p:nvSpPr>
          <p:cNvPr id="38" name="Shape 36"/>
          <p:cNvSpPr/>
          <p:nvPr/>
        </p:nvSpPr>
        <p:spPr>
          <a:xfrm>
            <a:off x="4663440" y="3236976"/>
            <a:ext cx="4114800" cy="310896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9" name="Shape 37"/>
          <p:cNvSpPr/>
          <p:nvPr/>
        </p:nvSpPr>
        <p:spPr>
          <a:xfrm>
            <a:off x="4736592" y="3300984"/>
            <a:ext cx="164592" cy="164592"/>
          </a:xfrm>
          <a:prstGeom prst="ellipse">
            <a:avLst/>
          </a:prstGeom>
          <a:solidFill>
            <a:srgbClr val="12A3C4"/>
          </a:solidFill>
          <a:ln w="12700">
            <a:solidFill>
              <a:srgbClr val="12A3C4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0" name="Text 38"/>
          <p:cNvSpPr/>
          <p:nvPr/>
        </p:nvSpPr>
        <p:spPr>
          <a:xfrm>
            <a:off x="4983480" y="3264408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A1A28"/>
                </a:solidFill>
              </a:rPr>
              <a:t>Hastalık verilerinden epidemiyolojik analiz</a:t>
            </a:r>
            <a:endParaRPr lang="en-US" sz="1000" dirty="0"/>
          </a:p>
        </p:txBody>
      </p:sp>
      <p:sp>
        <p:nvSpPr>
          <p:cNvPr id="41" name="Shape 39"/>
          <p:cNvSpPr/>
          <p:nvPr/>
        </p:nvSpPr>
        <p:spPr>
          <a:xfrm>
            <a:off x="4663440" y="3584448"/>
            <a:ext cx="4114800" cy="310896"/>
          </a:xfrm>
          <a:prstGeom prst="rect">
            <a:avLst/>
          </a:prstGeom>
          <a:solidFill>
            <a:srgbClr val="F4F8FB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2" name="Shape 40"/>
          <p:cNvSpPr/>
          <p:nvPr/>
        </p:nvSpPr>
        <p:spPr>
          <a:xfrm>
            <a:off x="4736592" y="3648456"/>
            <a:ext cx="164592" cy="164592"/>
          </a:xfrm>
          <a:prstGeom prst="ellipse">
            <a:avLst/>
          </a:prstGeom>
          <a:solidFill>
            <a:srgbClr val="12A3C4"/>
          </a:solidFill>
          <a:ln w="12700">
            <a:solidFill>
              <a:srgbClr val="12A3C4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3" name="Text 41"/>
          <p:cNvSpPr/>
          <p:nvPr/>
        </p:nvSpPr>
        <p:spPr>
          <a:xfrm>
            <a:off x="4983480" y="361188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A1A28"/>
                </a:solidFill>
              </a:rPr>
              <a:t>Çalışanlara geri bildirim ve sağlık eğitimi</a:t>
            </a:r>
            <a:endParaRPr lang="en-US" sz="1000" dirty="0"/>
          </a:p>
        </p:txBody>
      </p:sp>
      <p:sp>
        <p:nvSpPr>
          <p:cNvPr id="44" name="Shape 42"/>
          <p:cNvSpPr/>
          <p:nvPr/>
        </p:nvSpPr>
        <p:spPr>
          <a:xfrm>
            <a:off x="4663440" y="3931920"/>
            <a:ext cx="4114800" cy="310896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5" name="Shape 43"/>
          <p:cNvSpPr/>
          <p:nvPr/>
        </p:nvSpPr>
        <p:spPr>
          <a:xfrm>
            <a:off x="4736592" y="3995928"/>
            <a:ext cx="164592" cy="164592"/>
          </a:xfrm>
          <a:prstGeom prst="ellipse">
            <a:avLst/>
          </a:prstGeom>
          <a:solidFill>
            <a:srgbClr val="12A3C4"/>
          </a:solidFill>
          <a:ln w="12700">
            <a:solidFill>
              <a:srgbClr val="12A3C4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6" name="Text 44"/>
          <p:cNvSpPr/>
          <p:nvPr/>
        </p:nvSpPr>
        <p:spPr>
          <a:xfrm>
            <a:off x="4983480" y="3959352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A1A28"/>
                </a:solidFill>
              </a:rPr>
              <a:t>İşveren ve çalışan haklarının güvence altına alınması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2219</Words>
  <Application>Microsoft Office PowerPoint</Application>
  <PresentationFormat>Ekran Gösterisi (16:9)</PresentationFormat>
  <Paragraphs>405</Paragraphs>
  <Slides>19</Slides>
  <Notes>19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1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1" baseType="lpstr">
      <vt:lpstr>Arial</vt:lpstr>
      <vt:lpstr>Office Theme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Meslek Hastalıkları ve İş Sağlığı</dc:title>
  <dc:subject>PptxGenJS Presentation</dc:subject>
  <dc:creator>PptxGenJS</dc:creator>
  <cp:lastModifiedBy>Gönül Parçam Bilgin</cp:lastModifiedBy>
  <cp:revision>2</cp:revision>
  <dcterms:created xsi:type="dcterms:W3CDTF">2026-05-19T18:16:55Z</dcterms:created>
  <dcterms:modified xsi:type="dcterms:W3CDTF">2026-05-19T18:20:37Z</dcterms:modified>
</cp:coreProperties>
</file>