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4E295BB-DE28-4808-B01A-1639A624DF79}"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4167286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E295BB-DE28-4808-B01A-1639A624DF79}"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3041407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E295BB-DE28-4808-B01A-1639A624DF79}"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1079701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E295BB-DE28-4808-B01A-1639A624DF79}"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2355896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4E295BB-DE28-4808-B01A-1639A624DF79}"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2770430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4E295BB-DE28-4808-B01A-1639A624DF79}"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197858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4E295BB-DE28-4808-B01A-1639A624DF79}" type="datetimeFigureOut">
              <a:rPr lang="tr-TR" smtClean="0"/>
              <a:t>16.10.2023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4289681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4E295BB-DE28-4808-B01A-1639A624DF79}" type="datetimeFigureOut">
              <a:rPr lang="tr-TR" smtClean="0"/>
              <a:t>16.10.2023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2627622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4E295BB-DE28-4808-B01A-1639A624DF79}" type="datetimeFigureOut">
              <a:rPr lang="tr-TR" smtClean="0"/>
              <a:t>16.10.2023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2177550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E295BB-DE28-4808-B01A-1639A624DF79}"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312743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E295BB-DE28-4808-B01A-1639A624DF79}"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9CCA13-DD01-42BF-B732-B82098B47F60}" type="slidenum">
              <a:rPr lang="tr-TR" smtClean="0"/>
              <a:t>‹#›</a:t>
            </a:fld>
            <a:endParaRPr lang="tr-TR"/>
          </a:p>
        </p:txBody>
      </p:sp>
    </p:spTree>
    <p:extLst>
      <p:ext uri="{BB962C8B-B14F-4D97-AF65-F5344CB8AC3E}">
        <p14:creationId xmlns:p14="http://schemas.microsoft.com/office/powerpoint/2010/main" val="895774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E295BB-DE28-4808-B01A-1639A624DF79}" type="datetimeFigureOut">
              <a:rPr lang="tr-TR" smtClean="0"/>
              <a:t>16.10.2023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9CCA13-DD01-42BF-B732-B82098B47F60}" type="slidenum">
              <a:rPr lang="tr-TR" smtClean="0"/>
              <a:t>‹#›</a:t>
            </a:fld>
            <a:endParaRPr lang="tr-TR"/>
          </a:p>
        </p:txBody>
      </p:sp>
    </p:spTree>
    <p:extLst>
      <p:ext uri="{BB962C8B-B14F-4D97-AF65-F5344CB8AC3E}">
        <p14:creationId xmlns:p14="http://schemas.microsoft.com/office/powerpoint/2010/main" val="443535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DERLEME VE PLANLANMASI</a:t>
            </a:r>
            <a:endParaRPr lang="tr-TR" dirty="0"/>
          </a:p>
        </p:txBody>
      </p:sp>
      <p:sp>
        <p:nvSpPr>
          <p:cNvPr id="3" name="Alt Başlık 2"/>
          <p:cNvSpPr>
            <a:spLocks noGrp="1"/>
          </p:cNvSpPr>
          <p:nvPr>
            <p:ph type="subTitle" idx="1"/>
          </p:nvPr>
        </p:nvSpPr>
        <p:spPr/>
        <p:txBody>
          <a:bodyPr/>
          <a:lstStyle/>
          <a:p>
            <a:r>
              <a:rPr lang="tr-TR" dirty="0" smtClean="0"/>
              <a:t>HALKBİLİMİ</a:t>
            </a:r>
            <a:endParaRPr lang="tr-TR" dirty="0"/>
          </a:p>
        </p:txBody>
      </p:sp>
    </p:spTree>
    <p:extLst>
      <p:ext uri="{BB962C8B-B14F-4D97-AF65-F5344CB8AC3E}">
        <p14:creationId xmlns:p14="http://schemas.microsoft.com/office/powerpoint/2010/main" val="39246535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60648"/>
            <a:ext cx="8964488" cy="6597352"/>
          </a:xfrm>
        </p:spPr>
        <p:txBody>
          <a:bodyPr>
            <a:normAutofit/>
          </a:bodyPr>
          <a:lstStyle/>
          <a:p>
            <a:pPr lvl="0" algn="just"/>
            <a:r>
              <a:rPr lang="tr-TR" dirty="0">
                <a:solidFill>
                  <a:prstClr val="black"/>
                </a:solidFill>
              </a:rPr>
              <a:t>Derleme çalışmasının şehir ortamında da yapılmasının sakıncalı kılacak hiçbir şey yoktur. Yine bazı konular sadece kent veya endüstri alanlarında derleme yapmayı zorunlu kılacaktır. </a:t>
            </a:r>
            <a:endParaRPr lang="tr-TR" dirty="0" smtClean="0">
              <a:solidFill>
                <a:prstClr val="black"/>
              </a:solidFill>
            </a:endParaRPr>
          </a:p>
          <a:p>
            <a:pPr lvl="0" algn="just"/>
            <a:r>
              <a:rPr lang="tr-TR" dirty="0" smtClean="0">
                <a:solidFill>
                  <a:prstClr val="black"/>
                </a:solidFill>
              </a:rPr>
              <a:t>Derleme yapılacak alanla ilgili olarak belirtilmesi gereken bir başka nokta da, belli halk bilgisi yaratmalarının belli bölge ve yerlere bağımlı olması meselesidir. Konu seçimi, aynı zamanda belli bir yer tercihini de beraberinde getirecektir. Örneğin «zeybek» türü halk oyunlarının derlenmesinde, Ege Bölgesi ve bu bölgedeki birkaç şehir ve bu şehirlere bağlı bazı yerler tercih edilmek durumundadır. </a:t>
            </a:r>
            <a:endParaRPr lang="tr-TR" dirty="0">
              <a:solidFill>
                <a:prstClr val="black"/>
              </a:solidFill>
            </a:endParaRPr>
          </a:p>
          <a:p>
            <a:endParaRPr lang="tr-TR" dirty="0"/>
          </a:p>
        </p:txBody>
      </p:sp>
    </p:spTree>
    <p:extLst>
      <p:ext uri="{BB962C8B-B14F-4D97-AF65-F5344CB8AC3E}">
        <p14:creationId xmlns:p14="http://schemas.microsoft.com/office/powerpoint/2010/main" val="14640958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80728"/>
          </a:xfrm>
        </p:spPr>
        <p:txBody>
          <a:bodyPr/>
          <a:lstStyle/>
          <a:p>
            <a:r>
              <a:rPr lang="tr-TR" dirty="0" smtClean="0"/>
              <a:t>I1.1.3. Derlemeci Kimdir?</a:t>
            </a:r>
            <a:endParaRPr lang="tr-TR" dirty="0"/>
          </a:p>
        </p:txBody>
      </p:sp>
      <p:sp>
        <p:nvSpPr>
          <p:cNvPr id="3" name="İçerik Yer Tutucusu 2"/>
          <p:cNvSpPr>
            <a:spLocks noGrp="1"/>
          </p:cNvSpPr>
          <p:nvPr>
            <p:ph idx="1"/>
          </p:nvPr>
        </p:nvSpPr>
        <p:spPr>
          <a:xfrm>
            <a:off x="0" y="764704"/>
            <a:ext cx="9144000" cy="6093296"/>
          </a:xfrm>
        </p:spPr>
        <p:txBody>
          <a:bodyPr>
            <a:normAutofit/>
          </a:bodyPr>
          <a:lstStyle/>
          <a:p>
            <a:pPr algn="just">
              <a:lnSpc>
                <a:spcPct val="150000"/>
              </a:lnSpc>
              <a:spcBef>
                <a:spcPts val="0"/>
              </a:spcBef>
            </a:pPr>
            <a:r>
              <a:rPr lang="tr-TR" dirty="0" smtClean="0"/>
              <a:t>Halk bilgisi yaratmalarını bilimsel inceleme, arşivleme, tanıtma gibi amaçlar doğrultusunda kaynak kişilerden belli bilimsel yöntemler kullanarak kaydeden ve toplayan kişiye «DERLEMECİ» adı verilir. Genel olarak kendi kültürüne ilgi duyan ve bir nedene bağlı olarak bunları kaydeden herkese derlemeci gözüyle bakılması doğru bir yaklaşım olmaz. </a:t>
            </a:r>
          </a:p>
        </p:txBody>
      </p:sp>
    </p:spTree>
    <p:extLst>
      <p:ext uri="{BB962C8B-B14F-4D97-AF65-F5344CB8AC3E}">
        <p14:creationId xmlns:p14="http://schemas.microsoft.com/office/powerpoint/2010/main" val="2936998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144000" cy="6408712"/>
          </a:xfrm>
        </p:spPr>
        <p:txBody>
          <a:bodyPr/>
          <a:lstStyle/>
          <a:p>
            <a:pPr lvl="0" algn="just">
              <a:lnSpc>
                <a:spcPct val="150000"/>
              </a:lnSpc>
              <a:spcBef>
                <a:spcPts val="0"/>
              </a:spcBef>
            </a:pPr>
            <a:r>
              <a:rPr lang="tr-TR" sz="3000" b="1" dirty="0">
                <a:solidFill>
                  <a:prstClr val="black"/>
                </a:solidFill>
              </a:rPr>
              <a:t>Derlemecileri iki ana guruba ayırmak mümkün</a:t>
            </a:r>
            <a:r>
              <a:rPr lang="tr-TR" sz="3000" b="1" dirty="0" smtClean="0">
                <a:solidFill>
                  <a:prstClr val="black"/>
                </a:solidFill>
              </a:rPr>
              <a:t>:</a:t>
            </a:r>
          </a:p>
          <a:p>
            <a:pPr marL="0" lvl="0" indent="0" algn="just">
              <a:lnSpc>
                <a:spcPct val="150000"/>
              </a:lnSpc>
              <a:spcBef>
                <a:spcPts val="0"/>
              </a:spcBef>
              <a:buNone/>
            </a:pPr>
            <a:r>
              <a:rPr lang="tr-TR" sz="3000" b="1" dirty="0" smtClean="0">
                <a:solidFill>
                  <a:prstClr val="black"/>
                </a:solidFill>
              </a:rPr>
              <a:t>I.1.3.1. Uzman (Profesyonel ) Derlemeci:</a:t>
            </a:r>
          </a:p>
          <a:p>
            <a:pPr marL="0" lvl="0" indent="0" algn="just">
              <a:lnSpc>
                <a:spcPct val="150000"/>
              </a:lnSpc>
              <a:spcBef>
                <a:spcPts val="0"/>
              </a:spcBef>
              <a:buNone/>
            </a:pPr>
            <a:r>
              <a:rPr lang="tr-TR" sz="3000" dirty="0" smtClean="0">
                <a:solidFill>
                  <a:prstClr val="black"/>
                </a:solidFill>
              </a:rPr>
              <a:t>Halk biliminin belli bir kısmında uzmanlaşmış, belli bir halk bilimi eğitimi almış ve halk bilgisi yaratmalarını bilimsel araştırma ve incelemeler, arşivleme ve tanıtma amaçlarına yönelik olarak bilimsel yöntemlerle derleyen kişiler «Uzman (Profesyonel) Derlemeci» olarak adlandırılırlar. </a:t>
            </a:r>
            <a:endParaRPr lang="tr-TR" sz="3000" dirty="0">
              <a:solidFill>
                <a:prstClr val="black"/>
              </a:solidFill>
            </a:endParaRPr>
          </a:p>
          <a:p>
            <a:endParaRPr lang="tr-TR" dirty="0"/>
          </a:p>
        </p:txBody>
      </p:sp>
    </p:spTree>
    <p:extLst>
      <p:ext uri="{BB962C8B-B14F-4D97-AF65-F5344CB8AC3E}">
        <p14:creationId xmlns:p14="http://schemas.microsoft.com/office/powerpoint/2010/main" val="3073432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60648"/>
            <a:ext cx="8712968" cy="6597352"/>
          </a:xfrm>
        </p:spPr>
        <p:txBody>
          <a:bodyPr>
            <a:normAutofit fontScale="92500" lnSpcReduction="20000"/>
          </a:bodyPr>
          <a:lstStyle/>
          <a:p>
            <a:pPr marL="0" indent="0">
              <a:buNone/>
            </a:pPr>
            <a:r>
              <a:rPr lang="tr-TR" b="1" dirty="0" smtClean="0"/>
              <a:t>I.1.3.2. Amatör Derlemeci.</a:t>
            </a:r>
          </a:p>
          <a:p>
            <a:pPr marL="0" indent="0" algn="just">
              <a:lnSpc>
                <a:spcPct val="150000"/>
              </a:lnSpc>
              <a:spcBef>
                <a:spcPts val="0"/>
              </a:spcBef>
              <a:buNone/>
            </a:pPr>
            <a:r>
              <a:rPr lang="tr-TR" dirty="0" smtClean="0"/>
              <a:t>Halk bilimi eğitimi almamış, ancak kendi bölgesindeki veya yöresindeki halk bilgisi yaratmalarına ilgi duyan, bu yaratmaları çeşitli amaçlar doğrultusunda kaydedip, toplayan kişilere «Amatör Derlemeci» adı verilir. Bu tür derlemeciler, belli bilimsel yaklaşımlarla derleme yapmadıkları gibi, derleme amaçları ve derledikleri yaratmaları sınıflandırma ve değerlendirmeleri de bilimsel yaklaşımlardan uzaktır. Bu kişilerin yaptıkları derleme çalışmaları daha çok ilgiden kaynaklanmaktadır. </a:t>
            </a:r>
            <a:endParaRPr lang="tr-TR" dirty="0"/>
          </a:p>
        </p:txBody>
      </p:sp>
    </p:spTree>
    <p:extLst>
      <p:ext uri="{BB962C8B-B14F-4D97-AF65-F5344CB8AC3E}">
        <p14:creationId xmlns:p14="http://schemas.microsoft.com/office/powerpoint/2010/main" val="20429923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I.1.3.3. İyi bir Derlemecinin Sahip olması gereken Özellikler:</a:t>
            </a:r>
            <a:endParaRPr lang="tr-TR" dirty="0"/>
          </a:p>
        </p:txBody>
      </p:sp>
      <p:sp>
        <p:nvSpPr>
          <p:cNvPr id="3" name="İçerik Yer Tutucusu 2"/>
          <p:cNvSpPr>
            <a:spLocks noGrp="1"/>
          </p:cNvSpPr>
          <p:nvPr>
            <p:ph idx="1"/>
          </p:nvPr>
        </p:nvSpPr>
        <p:spPr>
          <a:xfrm>
            <a:off x="179512" y="1412776"/>
            <a:ext cx="8964488" cy="5256584"/>
          </a:xfrm>
        </p:spPr>
        <p:txBody>
          <a:bodyPr>
            <a:normAutofit fontScale="85000" lnSpcReduction="10000"/>
          </a:bodyPr>
          <a:lstStyle/>
          <a:p>
            <a:pPr marL="0" indent="0">
              <a:lnSpc>
                <a:spcPct val="160000"/>
              </a:lnSpc>
              <a:spcBef>
                <a:spcPts val="0"/>
              </a:spcBef>
              <a:buNone/>
            </a:pPr>
            <a:r>
              <a:rPr lang="tr-TR" dirty="0" smtClean="0"/>
              <a:t>	İyi bir derlemecinin sahip olması gereken özellikler konusunda «Uzman </a:t>
            </a:r>
            <a:r>
              <a:rPr lang="tr-TR" dirty="0" err="1" smtClean="0"/>
              <a:t>Derlemeci»nin</a:t>
            </a:r>
            <a:r>
              <a:rPr lang="tr-TR" dirty="0" smtClean="0"/>
              <a:t> sahip olması gereken özellikler esas alınmıştır. </a:t>
            </a:r>
          </a:p>
          <a:p>
            <a:pPr marL="0" indent="0">
              <a:lnSpc>
                <a:spcPct val="160000"/>
              </a:lnSpc>
              <a:spcBef>
                <a:spcPts val="0"/>
              </a:spcBef>
              <a:buNone/>
            </a:pPr>
            <a:r>
              <a:rPr lang="tr-TR" dirty="0" smtClean="0"/>
              <a:t>	</a:t>
            </a:r>
            <a:r>
              <a:rPr lang="tr-TR" b="1" dirty="0" smtClean="0"/>
              <a:t>1. Derlenecek malzemenin özelliklerini iyi tanıyan bir kişi olmalı</a:t>
            </a:r>
            <a:r>
              <a:rPr lang="tr-TR" dirty="0" smtClean="0"/>
              <a:t>: Derlemeci alan çalışması yapmaya başlamadan önce, halk bilgisi ürünlerinin üretim, yaratım, yapı şekil, içerik ve işlev özellikleri hakkında bilgi sahibi olmalıdır. </a:t>
            </a:r>
          </a:p>
          <a:p>
            <a:pPr marL="0" indent="0">
              <a:buNone/>
            </a:pPr>
            <a:r>
              <a:rPr lang="tr-TR" dirty="0"/>
              <a:t>	</a:t>
            </a:r>
          </a:p>
        </p:txBody>
      </p:sp>
    </p:spTree>
    <p:extLst>
      <p:ext uri="{BB962C8B-B14F-4D97-AF65-F5344CB8AC3E}">
        <p14:creationId xmlns:p14="http://schemas.microsoft.com/office/powerpoint/2010/main" val="39602304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60648"/>
            <a:ext cx="8712968" cy="6192688"/>
          </a:xfrm>
        </p:spPr>
        <p:txBody>
          <a:bodyPr>
            <a:normAutofit/>
          </a:bodyPr>
          <a:lstStyle/>
          <a:p>
            <a:pPr marL="0" indent="0" algn="just">
              <a:lnSpc>
                <a:spcPct val="150000"/>
              </a:lnSpc>
              <a:spcBef>
                <a:spcPts val="0"/>
              </a:spcBef>
              <a:buNone/>
            </a:pPr>
            <a:r>
              <a:rPr lang="tr-TR" dirty="0" smtClean="0">
                <a:solidFill>
                  <a:prstClr val="black"/>
                </a:solidFill>
              </a:rPr>
              <a:t>	</a:t>
            </a:r>
            <a:r>
              <a:rPr lang="tr-TR" b="1" dirty="0" smtClean="0">
                <a:solidFill>
                  <a:prstClr val="black"/>
                </a:solidFill>
              </a:rPr>
              <a:t>2. Derlemde kullanılacak yöntem bilgisine sahip olmalı: </a:t>
            </a:r>
          </a:p>
          <a:p>
            <a:pPr marL="0" indent="0" algn="just">
              <a:lnSpc>
                <a:spcPct val="150000"/>
              </a:lnSpc>
              <a:spcBef>
                <a:spcPts val="0"/>
              </a:spcBef>
              <a:buNone/>
            </a:pPr>
            <a:r>
              <a:rPr lang="tr-TR" dirty="0" smtClean="0">
                <a:solidFill>
                  <a:prstClr val="black"/>
                </a:solidFill>
              </a:rPr>
              <a:t>Derlemeci: halk bilgisi yaratmalarının tür özellikleri yanında, hangi halk bilgisi yaratmasının hangi yöntem veya yöntemlerle derlenebileceğini bilmeli veya yöntem konusunda karar verebilecek bilgi birikimine sahip olmalıdır. Bu bilgi birikimi de «Halk Bilimi» derslerini ve eğitimini almakla mümkündür. </a:t>
            </a:r>
            <a:endParaRPr lang="tr-TR" dirty="0"/>
          </a:p>
        </p:txBody>
      </p:sp>
    </p:spTree>
    <p:extLst>
      <p:ext uri="{BB962C8B-B14F-4D97-AF65-F5344CB8AC3E}">
        <p14:creationId xmlns:p14="http://schemas.microsoft.com/office/powerpoint/2010/main" val="27571236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60648"/>
            <a:ext cx="8964488" cy="6408712"/>
          </a:xfrm>
        </p:spPr>
        <p:txBody>
          <a:bodyPr>
            <a:normAutofit fontScale="92500" lnSpcReduction="10000"/>
          </a:bodyPr>
          <a:lstStyle/>
          <a:p>
            <a:pPr algn="just"/>
            <a:r>
              <a:rPr lang="tr-TR" b="1" dirty="0" smtClean="0"/>
              <a:t>3. </a:t>
            </a:r>
            <a:r>
              <a:rPr lang="tr-TR" b="1" dirty="0">
                <a:solidFill>
                  <a:prstClr val="black"/>
                </a:solidFill>
                <a:ea typeface="+mj-ea"/>
                <a:cs typeface="+mj-cs"/>
              </a:rPr>
              <a:t>Derlemede kullanılacak Kayıt araçlarının kullanım bilgisine sahip olmalı</a:t>
            </a:r>
            <a:r>
              <a:rPr lang="tr-TR" b="1" dirty="0" smtClean="0">
                <a:solidFill>
                  <a:prstClr val="black"/>
                </a:solidFill>
                <a:ea typeface="+mj-ea"/>
                <a:cs typeface="+mj-cs"/>
              </a:rPr>
              <a:t>:</a:t>
            </a:r>
          </a:p>
          <a:p>
            <a:pPr marL="0" indent="0" algn="just">
              <a:lnSpc>
                <a:spcPct val="150000"/>
              </a:lnSpc>
              <a:spcBef>
                <a:spcPts val="0"/>
              </a:spcBef>
              <a:buNone/>
            </a:pPr>
            <a:r>
              <a:rPr lang="tr-TR" dirty="0" smtClean="0">
                <a:solidFill>
                  <a:prstClr val="black"/>
                </a:solidFill>
                <a:ea typeface="+mj-ea"/>
                <a:cs typeface="+mj-cs"/>
              </a:rPr>
              <a:t>	Derlemeci; uzmanlık seviyesinde olmasa bile, derlemede kullanacağı teyp kasete veya dijital ortama ses kaydedici, video kamera gibi görüntü kaydedici, </a:t>
            </a:r>
            <a:r>
              <a:rPr lang="tr-TR" dirty="0" err="1" smtClean="0">
                <a:solidFill>
                  <a:prstClr val="black"/>
                </a:solidFill>
                <a:ea typeface="+mj-ea"/>
                <a:cs typeface="+mj-cs"/>
              </a:rPr>
              <a:t>manual</a:t>
            </a:r>
            <a:r>
              <a:rPr lang="tr-TR" dirty="0" smtClean="0">
                <a:solidFill>
                  <a:prstClr val="black"/>
                </a:solidFill>
                <a:ea typeface="+mj-ea"/>
                <a:cs typeface="+mj-cs"/>
              </a:rPr>
              <a:t> veya dijital fotoğraf makinelerinin kullanım özellikleri hakkında temel bilgilere sahip olmalıdır. Bu araçların kayıt süreleri, pil veya batarya özellikleri, en iyi ses kayıt veya görüntü alma durumlarını bilen bir kişi olmalıdır.</a:t>
            </a:r>
            <a:endParaRPr lang="tr-TR" dirty="0"/>
          </a:p>
        </p:txBody>
      </p:sp>
    </p:spTree>
    <p:extLst>
      <p:ext uri="{BB962C8B-B14F-4D97-AF65-F5344CB8AC3E}">
        <p14:creationId xmlns:p14="http://schemas.microsoft.com/office/powerpoint/2010/main" val="6455968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8229600" cy="6408712"/>
          </a:xfrm>
        </p:spPr>
        <p:txBody>
          <a:bodyPr>
            <a:noAutofit/>
          </a:bodyPr>
          <a:lstStyle/>
          <a:p>
            <a:pPr marL="0" indent="0" algn="just">
              <a:lnSpc>
                <a:spcPct val="160000"/>
              </a:lnSpc>
              <a:spcBef>
                <a:spcPts val="0"/>
              </a:spcBef>
              <a:buNone/>
            </a:pPr>
            <a:r>
              <a:rPr lang="tr-TR" sz="2400" b="1" dirty="0" smtClean="0"/>
              <a:t>4. Derleme sonrasında kullanılan sınıflandırma ve inceleme bilgisine sahip olmalı:</a:t>
            </a:r>
          </a:p>
          <a:p>
            <a:pPr marL="0" indent="0" algn="just">
              <a:lnSpc>
                <a:spcPct val="160000"/>
              </a:lnSpc>
              <a:spcBef>
                <a:spcPts val="0"/>
              </a:spcBef>
              <a:buNone/>
            </a:pPr>
            <a:r>
              <a:rPr lang="tr-TR" sz="2400" dirty="0" smtClean="0"/>
              <a:t>	Derlemeci; derlediği malzemelerin sınıflandırılmasını rahatlıkla yapabilen, herhangi bir ürünün hangi özelliklerini öncelikli ve hangi özelliklerin ikinci derece önemli özellikler olduğunu bilen ve buna göre bir ürünün hangi tür içinde veya belirlediği o türün hangi halk kategorisi içinde yer alması gerektiğine karar verebilecek bilgi ve sınıflandırma birikimine sahip olmalıdır. Yine derlediği bir halk bilgisi yaratmasının nasıl incelenmesi gerektiği konusunda da temel bir bilgi birikimine sahip olmalıdır. </a:t>
            </a:r>
            <a:endParaRPr lang="tr-TR" sz="2400" dirty="0"/>
          </a:p>
        </p:txBody>
      </p:sp>
    </p:spTree>
    <p:extLst>
      <p:ext uri="{BB962C8B-B14F-4D97-AF65-F5344CB8AC3E}">
        <p14:creationId xmlns:p14="http://schemas.microsoft.com/office/powerpoint/2010/main" val="27490704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964488" cy="6669360"/>
          </a:xfrm>
        </p:spPr>
        <p:txBody>
          <a:bodyPr>
            <a:normAutofit fontScale="70000" lnSpcReduction="20000"/>
          </a:bodyPr>
          <a:lstStyle/>
          <a:p>
            <a:pPr marL="0" indent="0">
              <a:lnSpc>
                <a:spcPct val="170000"/>
              </a:lnSpc>
              <a:spcBef>
                <a:spcPts val="0"/>
              </a:spcBef>
              <a:buNone/>
            </a:pPr>
            <a:r>
              <a:rPr lang="tr-TR" b="1" dirty="0" smtClean="0"/>
              <a:t>	5. Derleme yapılacak ortamlarda çalışabilecek fiziksel ve psikolojik özelliklere sahip olmalıdır. </a:t>
            </a:r>
          </a:p>
          <a:p>
            <a:pPr marL="0" indent="0" algn="just">
              <a:lnSpc>
                <a:spcPct val="160000"/>
              </a:lnSpc>
              <a:spcBef>
                <a:spcPts val="0"/>
              </a:spcBef>
              <a:buNone/>
            </a:pPr>
            <a:r>
              <a:rPr lang="tr-TR" dirty="0"/>
              <a:t>	</a:t>
            </a:r>
            <a:r>
              <a:rPr lang="tr-TR" dirty="0" smtClean="0"/>
              <a:t>Derleme işinin çeşitli ortamlarda gerçekleştirilmesi söz konusudur. Derleme çalışmasının mutlaka kırsal veya kentsel ortamlarda yapılması gibi bir zorunluluk yoktur. Ancak, derleme nerede yapılırsa yapılsın, derlemecinin fiziksel olarak derleme ortamında rahat hareket edebilmesi gerekir. Her ne kadar bazı türlerin derlenmesinde hareket gerektirmeyen bir ortam söz konusu olsa bile, özellikle düğün, bayram vb. gibi, geleneksel uygulamaların derlenmesi çalışmalarında derlemeci oldukça hareketli olmak, uzun süre ayakta kalmak veya uzun süre oturmak gibi durumlarla karşılaşacağından fiziksel olarak bir sorunu bulunmamalıdır. </a:t>
            </a:r>
          </a:p>
          <a:p>
            <a:pPr marL="0" indent="0" algn="just">
              <a:lnSpc>
                <a:spcPct val="160000"/>
              </a:lnSpc>
              <a:spcBef>
                <a:spcPts val="0"/>
              </a:spcBef>
              <a:buNone/>
            </a:pPr>
            <a:r>
              <a:rPr lang="tr-TR" dirty="0" smtClean="0"/>
              <a:t>Derlemecinin psikolojik olarak da farklı ortamlarda bulunma ve bu ortamların çeşitli özelliklerine kısa süreli de olsa uyum sağlama zorunluluğu vardır. </a:t>
            </a:r>
          </a:p>
        </p:txBody>
      </p:sp>
    </p:spTree>
    <p:extLst>
      <p:ext uri="{BB962C8B-B14F-4D97-AF65-F5344CB8AC3E}">
        <p14:creationId xmlns:p14="http://schemas.microsoft.com/office/powerpoint/2010/main" val="25422356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476672"/>
          </a:xfrm>
        </p:spPr>
        <p:txBody>
          <a:bodyPr>
            <a:normAutofit fontScale="90000"/>
          </a:bodyPr>
          <a:lstStyle/>
          <a:p>
            <a:r>
              <a:rPr lang="tr-TR" dirty="0" smtClean="0"/>
              <a:t>I.1.4. Kaynak Kişi Kimdir?</a:t>
            </a:r>
            <a:endParaRPr lang="tr-TR" dirty="0"/>
          </a:p>
        </p:txBody>
      </p:sp>
      <p:sp>
        <p:nvSpPr>
          <p:cNvPr id="3" name="İçerik Yer Tutucusu 2"/>
          <p:cNvSpPr>
            <a:spLocks noGrp="1"/>
          </p:cNvSpPr>
          <p:nvPr>
            <p:ph idx="1"/>
          </p:nvPr>
        </p:nvSpPr>
        <p:spPr>
          <a:xfrm>
            <a:off x="107504" y="548680"/>
            <a:ext cx="8928992" cy="6192688"/>
          </a:xfrm>
        </p:spPr>
        <p:txBody>
          <a:bodyPr>
            <a:noAutofit/>
          </a:bodyPr>
          <a:lstStyle/>
          <a:p>
            <a:pPr marL="0" indent="0" algn="just">
              <a:lnSpc>
                <a:spcPct val="170000"/>
              </a:lnSpc>
              <a:spcBef>
                <a:spcPts val="0"/>
              </a:spcBef>
              <a:buNone/>
            </a:pPr>
            <a:r>
              <a:rPr lang="tr-TR" sz="1800" dirty="0" smtClean="0"/>
              <a:t>	Halk bilgisi yaratmaları, bu yaratmaları üreten ve yaşatan topluma aittir.  Toplum içinde bu yaratmaların bazen bütün özellikleri, bazen de sadece adları veya belli özellikleri herkes tarafından bilinir. Toplumun üyesi olan herkes bu yaratmaları bütün yönleriyle bilmese de, en azından onları kendine ait kabul eder. Örneğin, bir zeybek oyununu Ege Bölgesi’nde yaşayan herkes aynı derecede oynayamaz ve oyunun bütün hareketlerini tam olarak bilemez… Aynı şekilde, Nasreddin Hoca fıkralarını da herkes aynı derecede bilmez ve anlatamaz. Ancak, bu oyun veya fıkraları bilmemek, onları icra edememek onların sahibi ve onları oluşturup, sürdüren geleneğin ve o geleneğin sahibi olan toplumun bir üyesi olmaya engel değildir. Burada önemli olan benimsemedir. Herkesin icra edebildiği veya en azından dinleyici veya seyircisi olmaktan zevk aldığı  belli halk bilgisi yaratmaları vardır. Halk bilgisi ürünlerini ilk defa yaratan, yeniden yaratıp nakleden, gerekli durumlarda bunların bütününü veya ana özelliklerini aktarabilen veya icra edebilen ve de bunların derlemeciler tarafından yazılı, sözlü veya görsel olarak kaydedilmesi için sunumunu yapabilen kişilere «Kaynak Kişi» adı verilir.</a:t>
            </a:r>
            <a:endParaRPr lang="tr-TR" sz="1800" dirty="0"/>
          </a:p>
        </p:txBody>
      </p:sp>
    </p:spTree>
    <p:extLst>
      <p:ext uri="{BB962C8B-B14F-4D97-AF65-F5344CB8AC3E}">
        <p14:creationId xmlns:p14="http://schemas.microsoft.com/office/powerpoint/2010/main" val="38784036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smtClean="0"/>
              <a:t>Halkbilgisi derleme çalışmaları sadece belli halk bilgisi yaratmalarının, belli bir yer ve zamanda, belli kişi veya kişilerden, çeşitli araçlar kullanılarak kaydedilmesinden ibaret değildir. Halk bilgisi yaratmalarının derlenmesi, belli bir bilgi oluşturma ve belli planlama yapılarak gerçekleştirilmelidir. Bir derleme çalışması belli aşamalar halinde gerçekleştirilmesi gerek, her aşamada ciddi bazı sorunları tartışmayı ve bu sorunların çözülmesini zorunlu kılan bir çalışma şeklinde değerlendirilmelidir. </a:t>
            </a:r>
            <a:endParaRPr lang="tr-TR" dirty="0"/>
          </a:p>
        </p:txBody>
      </p:sp>
    </p:spTree>
    <p:extLst>
      <p:ext uri="{BB962C8B-B14F-4D97-AF65-F5344CB8AC3E}">
        <p14:creationId xmlns:p14="http://schemas.microsoft.com/office/powerpoint/2010/main" val="1971040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764704"/>
          </a:xfrm>
        </p:spPr>
        <p:txBody>
          <a:bodyPr>
            <a:normAutofit/>
          </a:bodyPr>
          <a:lstStyle/>
          <a:p>
            <a:r>
              <a:rPr lang="tr-TR" dirty="0" smtClean="0"/>
              <a:t>I.1.4.1. Kaynak Kişiler:</a:t>
            </a:r>
            <a:endParaRPr lang="tr-TR" dirty="0"/>
          </a:p>
        </p:txBody>
      </p:sp>
      <p:sp>
        <p:nvSpPr>
          <p:cNvPr id="3" name="İçerik Yer Tutucusu 2"/>
          <p:cNvSpPr>
            <a:spLocks noGrp="1"/>
          </p:cNvSpPr>
          <p:nvPr>
            <p:ph idx="1"/>
          </p:nvPr>
        </p:nvSpPr>
        <p:spPr>
          <a:xfrm>
            <a:off x="107504" y="764704"/>
            <a:ext cx="8856984" cy="5832648"/>
          </a:xfrm>
        </p:spPr>
        <p:txBody>
          <a:bodyPr>
            <a:normAutofit fontScale="85000" lnSpcReduction="20000"/>
          </a:bodyPr>
          <a:lstStyle/>
          <a:p>
            <a:pPr marL="0" indent="0" algn="just">
              <a:lnSpc>
                <a:spcPct val="150000"/>
              </a:lnSpc>
              <a:spcBef>
                <a:spcPts val="0"/>
              </a:spcBef>
              <a:buNone/>
            </a:pPr>
            <a:r>
              <a:rPr lang="tr-TR" dirty="0" smtClean="0"/>
              <a:t>	Kaynak kişileri iki ana guruba ayırmak mümkündür.</a:t>
            </a:r>
          </a:p>
          <a:p>
            <a:pPr marL="0" indent="0" algn="just">
              <a:lnSpc>
                <a:spcPct val="150000"/>
              </a:lnSpc>
              <a:spcBef>
                <a:spcPts val="0"/>
              </a:spcBef>
              <a:buNone/>
            </a:pPr>
            <a:r>
              <a:rPr lang="tr-TR" dirty="0" smtClean="0"/>
              <a:t>I.1.4.1.1. Usta (Profesyonel) Kaynak Kişi: </a:t>
            </a:r>
          </a:p>
          <a:p>
            <a:pPr marL="0" indent="0" algn="just">
              <a:lnSpc>
                <a:spcPct val="150000"/>
              </a:lnSpc>
              <a:spcBef>
                <a:spcPts val="0"/>
              </a:spcBef>
              <a:buNone/>
            </a:pPr>
            <a:r>
              <a:rPr lang="tr-TR" dirty="0" smtClean="0"/>
              <a:t>Bazı kaynak kişiler belli bazı halk bilgisi ürünlerinin yaratım ve aktarımında ustalaşmış ve hatta bu işi kendilerine bir meslek edinmiş olabilirler. Bu tür kişiler icra ettikleri halk bilgisi ürünlerinin hem yaratıcısı ve hem de aktarıcısı olarak karşımıza çıkarlar. Her ne kadar kendi içlerinde, ustalık dereceleri bakımından bir sınıflandırmaya tabi tutulmaları söz konusuysa da, bu usta kaynak kişilerin hepsi aynı adla adlandırılmaktadır. Örneğin «aşık» adını alanlar usta kaynak kişiler.</a:t>
            </a:r>
            <a:endParaRPr lang="tr-TR" dirty="0"/>
          </a:p>
        </p:txBody>
      </p:sp>
    </p:spTree>
    <p:extLst>
      <p:ext uri="{BB962C8B-B14F-4D97-AF65-F5344CB8AC3E}">
        <p14:creationId xmlns:p14="http://schemas.microsoft.com/office/powerpoint/2010/main" val="41915518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928992" cy="6552728"/>
          </a:xfrm>
        </p:spPr>
        <p:txBody>
          <a:bodyPr>
            <a:noAutofit/>
          </a:bodyPr>
          <a:lstStyle/>
          <a:p>
            <a:pPr algn="just">
              <a:lnSpc>
                <a:spcPct val="170000"/>
              </a:lnSpc>
              <a:spcBef>
                <a:spcPts val="0"/>
              </a:spcBef>
            </a:pPr>
            <a:r>
              <a:rPr lang="tr-TR" sz="1800" b="1" dirty="0" smtClean="0"/>
              <a:t>I.1.4.1.2. Amatör Kaynak Kişisi:</a:t>
            </a:r>
          </a:p>
          <a:p>
            <a:pPr marL="0" indent="0" algn="just">
              <a:lnSpc>
                <a:spcPct val="170000"/>
              </a:lnSpc>
              <a:spcBef>
                <a:spcPts val="0"/>
              </a:spcBef>
              <a:buNone/>
            </a:pPr>
            <a:r>
              <a:rPr lang="tr-TR" sz="1800" dirty="0" smtClean="0"/>
              <a:t>	Halk bilgisi aktarımlarının da karşılaştığımız kaynak kişilerin büyük kısmı «Amatör» kaynak kişilerden oluşmaktadır. Her ne kadar bu gurupta yer alan kaynak kişiler  de farklı derecelerde sınıflandırılmak durumundaysa da, bu tür bir sınıflandırma çok uzun bir çalışma gerektirdiği için yapılmamıştır. Bu nedenle, bu gurupta yer alan kaynak kişilerin genel bazı özelliklerinden bahsedilebilir:</a:t>
            </a:r>
          </a:p>
          <a:p>
            <a:pPr marL="0" indent="0" algn="just">
              <a:lnSpc>
                <a:spcPct val="170000"/>
              </a:lnSpc>
              <a:spcBef>
                <a:spcPts val="0"/>
              </a:spcBef>
              <a:buNone/>
            </a:pPr>
            <a:r>
              <a:rPr lang="tr-TR" sz="1800" b="1" dirty="0" smtClean="0"/>
              <a:t>	Amatör kaynak kişiler her hangi bir halk bilgisi ürününü yaratmaktan çok, bu yaratmaları tekrarlayan, aktaran ve yayan kişilerdir. </a:t>
            </a:r>
            <a:r>
              <a:rPr lang="tr-TR" sz="1800" dirty="0" smtClean="0"/>
              <a:t>Bunlar, usta kaynak kişilerden gördüklerini, duyduklarını ve öğrendiklerini kendi yeteneklerine bağlı olarak tekrarlayabilmek ve tekrarlama sırasında kendi aktarım özelliklerini sınırlı olarak halk bilgisi ürününe dahil eden kişilerdir. </a:t>
            </a:r>
          </a:p>
          <a:p>
            <a:pPr marL="0" indent="0" algn="just">
              <a:lnSpc>
                <a:spcPct val="170000"/>
              </a:lnSpc>
              <a:spcBef>
                <a:spcPts val="0"/>
              </a:spcBef>
              <a:buNone/>
            </a:pPr>
            <a:r>
              <a:rPr lang="tr-TR" sz="1800" dirty="0" smtClean="0"/>
              <a:t>Bazı amatör kaynak kişiler değerlerine göre daha iyi icracı ve aktarıcı olabilirler.</a:t>
            </a:r>
            <a:endParaRPr lang="tr-TR" sz="1800" dirty="0"/>
          </a:p>
        </p:txBody>
      </p:sp>
    </p:spTree>
    <p:extLst>
      <p:ext uri="{BB962C8B-B14F-4D97-AF65-F5344CB8AC3E}">
        <p14:creationId xmlns:p14="http://schemas.microsoft.com/office/powerpoint/2010/main" val="3542556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432048"/>
          </a:xfrm>
        </p:spPr>
        <p:txBody>
          <a:bodyPr>
            <a:normAutofit fontScale="90000"/>
          </a:bodyPr>
          <a:lstStyle/>
          <a:p>
            <a:r>
              <a:rPr lang="tr-TR" dirty="0" smtClean="0"/>
              <a:t>I. 1.4.2. Kaynak Kişinin Seçimi</a:t>
            </a:r>
            <a:endParaRPr lang="tr-TR" dirty="0"/>
          </a:p>
        </p:txBody>
      </p:sp>
      <p:sp>
        <p:nvSpPr>
          <p:cNvPr id="3" name="İçerik Yer Tutucusu 2"/>
          <p:cNvSpPr>
            <a:spLocks noGrp="1"/>
          </p:cNvSpPr>
          <p:nvPr>
            <p:ph idx="1"/>
          </p:nvPr>
        </p:nvSpPr>
        <p:spPr>
          <a:xfrm>
            <a:off x="107504" y="620688"/>
            <a:ext cx="8928992" cy="5976664"/>
          </a:xfrm>
        </p:spPr>
        <p:txBody>
          <a:bodyPr>
            <a:noAutofit/>
          </a:bodyPr>
          <a:lstStyle/>
          <a:p>
            <a:pPr marL="0" indent="0" algn="just">
              <a:lnSpc>
                <a:spcPct val="170000"/>
              </a:lnSpc>
              <a:spcBef>
                <a:spcPts val="0"/>
              </a:spcBef>
              <a:buNone/>
            </a:pPr>
            <a:r>
              <a:rPr lang="tr-TR" sz="1400" dirty="0" smtClean="0"/>
              <a:t>	</a:t>
            </a:r>
            <a:r>
              <a:rPr lang="tr-TR" sz="1600" dirty="0" smtClean="0"/>
              <a:t>Derlemecinin, kaynak kişi tanımından hemen sonra yer vermenin daha uygun olacağı düşüncesiyle, burada yer vermeyi uygun bulduk. Genel olarak bir halk bilgisi ürününün içinde yer aldığı bir tür ve bu türün herhangi bir derleme alanı içinde icra edici pek çok kaynak kişisi olabilir. Bazı türlerde ise sınırlı sayıda kaynak kişi söz konusudur. </a:t>
            </a:r>
          </a:p>
          <a:p>
            <a:pPr marL="0" indent="0" algn="just">
              <a:lnSpc>
                <a:spcPct val="170000"/>
              </a:lnSpc>
              <a:spcBef>
                <a:spcPts val="0"/>
              </a:spcBef>
              <a:buNone/>
            </a:pPr>
            <a:r>
              <a:rPr lang="tr-TR" sz="1600" dirty="0" smtClean="0"/>
              <a:t>	Derlemecinin, kaynak kişi tercihi daha çok derlemenin amacına uygun olarak belirlenmesi gereken bir konudur. Çoğu derleme çalışması asıl amaç olarak en iyi «metni» hedef aldığı için, doğal olarak tercih de en iyi kaynak kişiye yönelik olmaktan, en iyi kaynak kişi belirlemesi ise derlenecek türün o yörede bulunan ve bilinen en usta kaynak kişisine derlemeciyi yöneltmektedir. </a:t>
            </a:r>
          </a:p>
          <a:p>
            <a:pPr marL="0" indent="0" algn="just">
              <a:lnSpc>
                <a:spcPct val="170000"/>
              </a:lnSpc>
              <a:spcBef>
                <a:spcPts val="0"/>
              </a:spcBef>
              <a:buNone/>
            </a:pPr>
            <a:r>
              <a:rPr lang="tr-TR" sz="1600" dirty="0" smtClean="0"/>
              <a:t>Eğer birden fazla usta kaynak kişi varsa bunlar içinden en iyi olarak tanımlanan kişi tercih edilmektedir. Ya da hepsinden faydalanma söz konusu olabilir.  Farklı kişiler için esas metnin ne anlam ifade ettiği, nasıl değiştiği, nasıl yorumlandığı gibi sorulara cevap verebilmek için usta kaynak kişiler yanında amatör kaynak kişilere de başvurulmalı, derlemede onlara da yer verilmelidir. Böylece «eş metin» (varyant) ve «benzer metin» (versiyon) sorunu da önemli ölçüde çözümlenebilecektir. </a:t>
            </a:r>
          </a:p>
        </p:txBody>
      </p:sp>
    </p:spTree>
    <p:extLst>
      <p:ext uri="{BB962C8B-B14F-4D97-AF65-F5344CB8AC3E}">
        <p14:creationId xmlns:p14="http://schemas.microsoft.com/office/powerpoint/2010/main" val="5057013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88640"/>
            <a:ext cx="8435280" cy="6480720"/>
          </a:xfrm>
        </p:spPr>
        <p:txBody>
          <a:bodyPr>
            <a:normAutofit fontScale="92500" lnSpcReduction="10000"/>
          </a:bodyPr>
          <a:lstStyle/>
          <a:p>
            <a:pPr marL="0" lvl="0" indent="0" algn="just">
              <a:lnSpc>
                <a:spcPct val="170000"/>
              </a:lnSpc>
              <a:spcBef>
                <a:spcPts val="0"/>
              </a:spcBef>
              <a:buNone/>
            </a:pPr>
            <a:r>
              <a:rPr lang="tr-TR" sz="1800" b="1" dirty="0" smtClean="0">
                <a:solidFill>
                  <a:prstClr val="black"/>
                </a:solidFill>
              </a:rPr>
              <a:t>	Kaynak </a:t>
            </a:r>
            <a:r>
              <a:rPr lang="tr-TR" sz="1800" b="1" dirty="0">
                <a:solidFill>
                  <a:prstClr val="black"/>
                </a:solidFill>
              </a:rPr>
              <a:t>kişi yaşlı kesim ve genç kesim</a:t>
            </a:r>
            <a:r>
              <a:rPr lang="tr-TR" sz="1800" dirty="0">
                <a:solidFill>
                  <a:prstClr val="black"/>
                </a:solidFill>
              </a:rPr>
              <a:t>. Başvurulan kaynak kişiler genelde daha çok yaşlı kesim ama genç kesime de başvurulması gerekir. </a:t>
            </a:r>
          </a:p>
          <a:p>
            <a:pPr marL="0" lvl="0" indent="0" algn="just">
              <a:lnSpc>
                <a:spcPct val="170000"/>
              </a:lnSpc>
              <a:spcBef>
                <a:spcPts val="0"/>
              </a:spcBef>
              <a:buNone/>
            </a:pPr>
            <a:r>
              <a:rPr lang="tr-TR" sz="1800" b="1" dirty="0" smtClean="0">
                <a:solidFill>
                  <a:prstClr val="black"/>
                </a:solidFill>
              </a:rPr>
              <a:t>	Kaynak </a:t>
            </a:r>
            <a:r>
              <a:rPr lang="tr-TR" sz="1800" b="1" dirty="0">
                <a:solidFill>
                  <a:prstClr val="black"/>
                </a:solidFill>
              </a:rPr>
              <a:t>kişi seçiminde cinsiyet önemi</a:t>
            </a:r>
            <a:r>
              <a:rPr lang="tr-TR" sz="1800" dirty="0">
                <a:solidFill>
                  <a:prstClr val="black"/>
                </a:solidFill>
              </a:rPr>
              <a:t>. Kaynak kişinin kadın veya erkek olması çok önemlidir. Bazı durumlarda yanlış seçim derleme işini zorlaştırır. </a:t>
            </a:r>
          </a:p>
          <a:p>
            <a:pPr marL="0" lvl="0" indent="0" algn="just">
              <a:lnSpc>
                <a:spcPct val="170000"/>
              </a:lnSpc>
              <a:spcBef>
                <a:spcPts val="0"/>
              </a:spcBef>
              <a:buNone/>
            </a:pPr>
            <a:r>
              <a:rPr lang="tr-TR" sz="1800" dirty="0">
                <a:solidFill>
                  <a:prstClr val="black"/>
                </a:solidFill>
              </a:rPr>
              <a:t>Kaynak kişi seçiminde dikkat edilmesi gereken başka bir nokta, </a:t>
            </a:r>
            <a:r>
              <a:rPr lang="tr-TR" sz="1800" b="1" dirty="0">
                <a:solidFill>
                  <a:prstClr val="black"/>
                </a:solidFill>
              </a:rPr>
              <a:t>ilgi çekmek, kendini göstermek veya beğendirmek isteyen kişilerin</a:t>
            </a:r>
            <a:r>
              <a:rPr lang="tr-TR" sz="1800" dirty="0">
                <a:solidFill>
                  <a:prstClr val="black"/>
                </a:solidFill>
              </a:rPr>
              <a:t> durumudur. Aslında kaynak kişi olma özelliğine sahip olmasalar veya amatörler içinde bile belli bir konuma sahip olmasalar da bazı kişiler, örneğin sesini güzel zanneden, kendini sinema sanatçılarına benzeten kişiler derleme çalışmaları sırasında oldukça sık karşılaşan kişilerdir. Bu türdeki kişilere «Yanıltıcı» olarak adlandırmak yerinde olacaktır. Bu yanıltıcı kişiler derlemecinin hem malzeme, hem de zaman israf etmesine yol </a:t>
            </a:r>
            <a:r>
              <a:rPr lang="tr-TR" sz="1800" dirty="0" smtClean="0">
                <a:solidFill>
                  <a:prstClr val="black"/>
                </a:solidFill>
              </a:rPr>
              <a:t>açacaktır.</a:t>
            </a:r>
          </a:p>
          <a:p>
            <a:pPr marL="0" lvl="0" indent="0" algn="just">
              <a:lnSpc>
                <a:spcPct val="170000"/>
              </a:lnSpc>
              <a:spcBef>
                <a:spcPts val="0"/>
              </a:spcBef>
              <a:buNone/>
            </a:pPr>
            <a:r>
              <a:rPr lang="tr-TR" sz="1800" b="1" dirty="0" smtClean="0">
                <a:solidFill>
                  <a:prstClr val="black"/>
                </a:solidFill>
              </a:rPr>
              <a:t>	İyi bir kaynak kişi, kendi çevresinde belli halk bilgisi ürünlerini geleneksel ortamlarda icra eden ve bu özelliği bakımından içinde yaşadığı toplumun ilgi ve takdirini toplayan, belli halk bilgisi ürünlerini icra  ve aktarımda zorlanmayan ve bu ürünün çeşitli özellikleri hakkında bilgi sahibi olan erkek veya kadındır. </a:t>
            </a:r>
            <a:endParaRPr lang="tr-TR" sz="1800" b="1" dirty="0"/>
          </a:p>
        </p:txBody>
      </p:sp>
    </p:spTree>
    <p:extLst>
      <p:ext uri="{BB962C8B-B14F-4D97-AF65-F5344CB8AC3E}">
        <p14:creationId xmlns:p14="http://schemas.microsoft.com/office/powerpoint/2010/main" val="2192613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I.2. Derlemenin Planlanması:</a:t>
            </a:r>
            <a:endParaRPr lang="tr-TR" dirty="0"/>
          </a:p>
        </p:txBody>
      </p:sp>
      <p:sp>
        <p:nvSpPr>
          <p:cNvPr id="3" name="İçerik Yer Tutucusu 2"/>
          <p:cNvSpPr>
            <a:spLocks noGrp="1"/>
          </p:cNvSpPr>
          <p:nvPr>
            <p:ph idx="1"/>
          </p:nvPr>
        </p:nvSpPr>
        <p:spPr>
          <a:xfrm>
            <a:off x="457200" y="1340768"/>
            <a:ext cx="8229600" cy="4785395"/>
          </a:xfrm>
        </p:spPr>
        <p:txBody>
          <a:bodyPr>
            <a:normAutofit fontScale="70000" lnSpcReduction="20000"/>
          </a:bodyPr>
          <a:lstStyle/>
          <a:p>
            <a:pPr marL="0" indent="0" algn="just">
              <a:lnSpc>
                <a:spcPct val="160000"/>
              </a:lnSpc>
              <a:spcBef>
                <a:spcPts val="0"/>
              </a:spcBef>
              <a:buNone/>
            </a:pPr>
            <a:r>
              <a:rPr lang="tr-TR" dirty="0" smtClean="0"/>
              <a:t>	Uzman bir derlemeci, derleme çalışmasına başlamadan önce bazı soruları tartışmalı, bu soruları cevaplamalı ve elde ettiği bulgulara göre bir planlama yapmalıdır. Planlama aşamasında cevaplanması gereken temel sorular; «ney,, neden, ne zaman, nerede ve nasıl derleyeceğim» sorularıdır.</a:t>
            </a:r>
          </a:p>
          <a:p>
            <a:pPr marL="0" indent="0" algn="just">
              <a:lnSpc>
                <a:spcPct val="160000"/>
              </a:lnSpc>
              <a:spcBef>
                <a:spcPts val="0"/>
              </a:spcBef>
              <a:buNone/>
            </a:pPr>
            <a:r>
              <a:rPr lang="tr-TR" dirty="0" smtClean="0"/>
              <a:t>	Bu sorular bir «proje» çerçevesinde ele almak, yapılacak halk bilgisi derleme işini bir projeye dönüştürmek daha yerinde olacaktır. Bu amaçla, önce bir projenin ana  gerekçeleri hakkında bilgi vermeliyiz.</a:t>
            </a:r>
            <a:endParaRPr lang="tr-TR" dirty="0"/>
          </a:p>
        </p:txBody>
      </p:sp>
    </p:spTree>
    <p:extLst>
      <p:ext uri="{BB962C8B-B14F-4D97-AF65-F5344CB8AC3E}">
        <p14:creationId xmlns:p14="http://schemas.microsoft.com/office/powerpoint/2010/main" val="8383544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lstStyle/>
          <a:p>
            <a:r>
              <a:rPr lang="tr-TR" dirty="0" smtClean="0"/>
              <a:t>I.1.1. Proje Hazırlama:</a:t>
            </a:r>
            <a:endParaRPr lang="tr-TR" dirty="0"/>
          </a:p>
        </p:txBody>
      </p:sp>
      <p:sp>
        <p:nvSpPr>
          <p:cNvPr id="3" name="İçerik Yer Tutucusu 2"/>
          <p:cNvSpPr>
            <a:spLocks noGrp="1"/>
          </p:cNvSpPr>
          <p:nvPr>
            <p:ph idx="1"/>
          </p:nvPr>
        </p:nvSpPr>
        <p:spPr>
          <a:xfrm>
            <a:off x="179512" y="692696"/>
            <a:ext cx="8784976" cy="5976664"/>
          </a:xfrm>
        </p:spPr>
        <p:txBody>
          <a:bodyPr>
            <a:normAutofit fontScale="32500" lnSpcReduction="20000"/>
          </a:bodyPr>
          <a:lstStyle/>
          <a:p>
            <a:pPr marL="0" indent="0" algn="just">
              <a:lnSpc>
                <a:spcPct val="170000"/>
              </a:lnSpc>
              <a:spcBef>
                <a:spcPts val="0"/>
              </a:spcBef>
              <a:buNone/>
            </a:pPr>
            <a:r>
              <a:rPr lang="tr-TR" dirty="0" smtClean="0"/>
              <a:t>	</a:t>
            </a:r>
            <a:r>
              <a:rPr lang="tr-TR" sz="4300" dirty="0" smtClean="0"/>
              <a:t>Bir derleme çalışmasının bir proje şeklinde hazırlanması, araştırmanın her aşaması için büyük bir kolaylık sağlayacaktır. Profesyonel anlamda yapılacak bir derleme çalışması, esas itibariyle, bir proje şeklinde düşünülmeli, bütün hazırlık ve çalışmalar da bu çerçevede gerçekleştirilmelidir.</a:t>
            </a:r>
          </a:p>
          <a:p>
            <a:pPr marL="0" indent="0" algn="just">
              <a:lnSpc>
                <a:spcPct val="170000"/>
              </a:lnSpc>
              <a:spcBef>
                <a:spcPts val="0"/>
              </a:spcBef>
              <a:buNone/>
            </a:pPr>
            <a:r>
              <a:rPr lang="tr-TR" sz="4300" dirty="0" smtClean="0"/>
              <a:t>	Proje tasarımında, önce taslak hazırlanmalı, planlama ile ilgili sorular cevaplanmalıdır. Buna göre; projenin adı, konusu, amacı, nerede gerçekleştirileceği, ne kadar süreceği, kimlerle gerçekleştirileceği, ne tür malzeme gerektiği, elde edilen bilgilerin yararı, sonuçlarının uygulanabilirliği veya bilimsel anlamda getireceği yarar ve son olarak da maliyeti belirtmek zorundadır.</a:t>
            </a:r>
          </a:p>
          <a:p>
            <a:pPr marL="0" indent="0" algn="just">
              <a:lnSpc>
                <a:spcPct val="170000"/>
              </a:lnSpc>
              <a:spcBef>
                <a:spcPts val="0"/>
              </a:spcBef>
              <a:buNone/>
            </a:pPr>
            <a:r>
              <a:rPr lang="tr-TR" sz="4300" dirty="0" smtClean="0"/>
              <a:t>Gerek Üniversitelerde, gerekse kamu kurum ve kuruluşlarında yapılacak araştırmaların geneline yönelik « Araştırma Projesi Başvuru Formu» adı altında, hazır proje taslakları veya bir araştırmanın proje şekline dönüştürülmesinde ilgili kişilere veya projeyi destekleyecek kuruluş yöneticilerine bilinmesi ve belirtilmesi gerek esasları gösteren formalar mevcuttur.  </a:t>
            </a:r>
          </a:p>
          <a:p>
            <a:pPr marL="0" indent="0" algn="just">
              <a:lnSpc>
                <a:spcPct val="170000"/>
              </a:lnSpc>
              <a:spcBef>
                <a:spcPts val="0"/>
              </a:spcBef>
              <a:buNone/>
            </a:pPr>
            <a:r>
              <a:rPr lang="tr-TR" sz="4300" dirty="0" smtClean="0"/>
              <a:t>Bu formlar oldukça kısa, çoğunlukla bir sayfalık temel bilgi isteyen bir kapak sayfası ve eklerinden oluşmaktadır. Başvuru veya kapak sayfasının ekinde projenin ayrıntıları hakkında bilgi istenmektedir. Bu ekler kısmında; projeyi hazırlayan ve projenin uygulanması sırasında projede yer alacak kişilerin özgeçmişleri ve proje yapmak istedikleri alandaki çalışmaları hakkında bilgi, projenin amacı ve gerekleri ile, projenin maliyeti hakkında ayrıntılı bilgi vermek gerektiği unutulmamalıdır. </a:t>
            </a:r>
            <a:endParaRPr lang="tr-TR" sz="4300" dirty="0"/>
          </a:p>
        </p:txBody>
      </p:sp>
    </p:spTree>
    <p:extLst>
      <p:ext uri="{BB962C8B-B14F-4D97-AF65-F5344CB8AC3E}">
        <p14:creationId xmlns:p14="http://schemas.microsoft.com/office/powerpoint/2010/main" val="1024926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0"/>
            <a:ext cx="7992888" cy="6669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56250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737116347"/>
              </p:ext>
            </p:extLst>
          </p:nvPr>
        </p:nvGraphicFramePr>
        <p:xfrm>
          <a:off x="1475655" y="188640"/>
          <a:ext cx="6264696" cy="6192688"/>
        </p:xfrm>
        <a:graphic>
          <a:graphicData uri="http://schemas.openxmlformats.org/drawingml/2006/table">
            <a:tbl>
              <a:tblPr/>
              <a:tblGrid>
                <a:gridCol w="1456460"/>
                <a:gridCol w="392592"/>
                <a:gridCol w="392592"/>
                <a:gridCol w="392592"/>
                <a:gridCol w="1274908"/>
                <a:gridCol w="392592"/>
                <a:gridCol w="392592"/>
                <a:gridCol w="392592"/>
                <a:gridCol w="392592"/>
                <a:gridCol w="392592"/>
                <a:gridCol w="392592"/>
              </a:tblGrid>
              <a:tr h="704910">
                <a:tc>
                  <a:txBody>
                    <a:bodyPr/>
                    <a:lstStyle/>
                    <a:p>
                      <a:pPr algn="ctr">
                        <a:spcAft>
                          <a:spcPts val="0"/>
                        </a:spcAft>
                      </a:pPr>
                      <a:r>
                        <a:rPr lang="tr-TR" sz="500">
                          <a:effectLst/>
                          <a:latin typeface="Times New Roman"/>
                          <a:ea typeface="Times New Roman"/>
                        </a:rPr>
                        <a:t>                                             </a:t>
                      </a: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spcAft>
                          <a:spcPts val="0"/>
                        </a:spcAft>
                      </a:pPr>
                      <a:r>
                        <a:rPr lang="tr-TR" sz="400">
                          <a:effectLst/>
                          <a:latin typeface="Times New Roman"/>
                          <a:ea typeface="Times New Roman"/>
                        </a:rPr>
                        <a:t>                                                                   </a:t>
                      </a:r>
                      <a:r>
                        <a:rPr lang="tr-TR" sz="400" b="1">
                          <a:effectLst/>
                          <a:latin typeface="Times New Roman"/>
                          <a:ea typeface="Times New Roman"/>
                        </a:rPr>
                        <a:t>T.C</a:t>
                      </a:r>
                      <a:endParaRPr lang="tr-TR" sz="500">
                        <a:effectLst/>
                        <a:latin typeface="Times New Roman"/>
                        <a:ea typeface="Times New Roman"/>
                      </a:endParaRPr>
                    </a:p>
                    <a:p>
                      <a:pPr algn="ctr">
                        <a:spcAft>
                          <a:spcPts val="0"/>
                        </a:spcAft>
                      </a:pPr>
                      <a:r>
                        <a:rPr lang="tr-TR" sz="400" b="1">
                          <a:effectLst/>
                          <a:latin typeface="Times New Roman"/>
                          <a:ea typeface="Times New Roman"/>
                        </a:rPr>
                        <a:t>         EGE ÜNİVERSİTESİ</a:t>
                      </a:r>
                      <a:endParaRPr lang="tr-TR" sz="500">
                        <a:effectLst/>
                        <a:latin typeface="Times New Roman"/>
                        <a:ea typeface="Times New Roman"/>
                      </a:endParaRPr>
                    </a:p>
                    <a:p>
                      <a:pPr algn="ctr">
                        <a:spcAft>
                          <a:spcPts val="0"/>
                        </a:spcAft>
                      </a:pPr>
                      <a:r>
                        <a:rPr lang="tr-TR" sz="400" b="1">
                          <a:effectLst/>
                          <a:latin typeface="Times New Roman"/>
                          <a:ea typeface="Times New Roman"/>
                        </a:rPr>
                        <a:t>              BİLİMSEL ARAŞTIRMA PROJESİ ÖNERİ FORMU</a:t>
                      </a:r>
                      <a:r>
                        <a:rPr lang="tr-TR" sz="400">
                          <a:effectLst/>
                          <a:latin typeface="Times New Roman"/>
                          <a:ea typeface="Times New Roman"/>
                        </a:rPr>
                        <a:t>                                    (Bu form; diskette ve beraberinde 2 kopya ile İlgili Alt Komisyona iletilecektir)</a:t>
                      </a:r>
                      <a:endParaRPr lang="tr-TR" sz="500">
                        <a:effectLst/>
                        <a:latin typeface="Times New Roman"/>
                        <a:ea typeface="Times New Roman"/>
                      </a:endParaRPr>
                    </a:p>
                    <a:p>
                      <a:pPr algn="ct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a:spcAft>
                          <a:spcPts val="0"/>
                        </a:spcAft>
                      </a:pPr>
                      <a:r>
                        <a:rPr lang="tr-TR" sz="300">
                          <a:effectLst/>
                          <a:latin typeface="Times New Roman"/>
                          <a:ea typeface="Times New Roman"/>
                        </a:rPr>
                        <a:t> </a:t>
                      </a:r>
                      <a:endParaRPr lang="tr-TR" sz="500">
                        <a:effectLst/>
                        <a:latin typeface="Times New Roman"/>
                        <a:ea typeface="Times New Roman"/>
                      </a:endParaRPr>
                    </a:p>
                    <a:p>
                      <a:pPr>
                        <a:spcAft>
                          <a:spcPts val="0"/>
                        </a:spcAft>
                      </a:pPr>
                      <a:r>
                        <a:rPr lang="tr-TR" sz="300">
                          <a:effectLst/>
                          <a:latin typeface="Times New Roman"/>
                          <a:ea typeface="Times New Roman"/>
                        </a:rPr>
                        <a:t>İdari ve Mali İşler Daire Başk.            tarafından  doldurulacaktır.</a:t>
                      </a:r>
                      <a:endParaRPr lang="tr-TR" sz="500">
                        <a:effectLst/>
                        <a:latin typeface="Times New Roman"/>
                        <a:ea typeface="Times New Roman"/>
                      </a:endParaRPr>
                    </a:p>
                    <a:p>
                      <a:pPr>
                        <a:spcAft>
                          <a:spcPts val="0"/>
                        </a:spcAft>
                      </a:pPr>
                      <a:r>
                        <a:rPr lang="tr-TR" sz="300">
                          <a:effectLst/>
                          <a:latin typeface="Times New Roman"/>
                          <a:ea typeface="Times New Roman"/>
                        </a:rPr>
                        <a:t>Proje No    :</a:t>
                      </a:r>
                      <a:endParaRPr lang="tr-TR" sz="500">
                        <a:effectLst/>
                        <a:latin typeface="Times New Roman"/>
                        <a:ea typeface="Times New Roman"/>
                      </a:endParaRPr>
                    </a:p>
                    <a:p>
                      <a:pPr>
                        <a:spcAft>
                          <a:spcPts val="0"/>
                        </a:spcAft>
                      </a:pPr>
                      <a:r>
                        <a:rPr lang="tr-TR" sz="300">
                          <a:effectLst/>
                          <a:latin typeface="Times New Roman"/>
                          <a:ea typeface="Times New Roman"/>
                        </a:rPr>
                        <a:t> </a:t>
                      </a:r>
                      <a:endParaRPr lang="tr-TR" sz="500">
                        <a:effectLst/>
                        <a:latin typeface="Times New Roman"/>
                        <a:ea typeface="Times New Roman"/>
                      </a:endParaRPr>
                    </a:p>
                    <a:p>
                      <a:pPr>
                        <a:spcAft>
                          <a:spcPts val="0"/>
                        </a:spcAft>
                      </a:pPr>
                      <a:r>
                        <a:rPr lang="tr-TR" sz="300">
                          <a:effectLst/>
                          <a:latin typeface="Times New Roman"/>
                          <a:ea typeface="Times New Roman"/>
                        </a:rPr>
                        <a:t>Tarih          </a:t>
                      </a:r>
                      <a:r>
                        <a:rPr lang="tr-TR" sz="300" b="1">
                          <a:effectLst/>
                          <a:latin typeface="Times New Roman"/>
                          <a:ea typeface="Times New Roman"/>
                        </a:rPr>
                        <a:t>:        /        /200..</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r>
              <a:tr h="246961">
                <a:tc gridSpan="11">
                  <a:txBody>
                    <a:bodyPr/>
                    <a:lstStyle/>
                    <a:p>
                      <a:pPr>
                        <a:spcAft>
                          <a:spcPts val="0"/>
                        </a:spcAft>
                      </a:pPr>
                      <a:r>
                        <a:rPr lang="tr-TR" sz="400" b="1">
                          <a:effectLst/>
                          <a:latin typeface="Times New Roman"/>
                          <a:ea typeface="Times New Roman"/>
                        </a:rPr>
                        <a:t>Proje/Çalışma Adı :</a:t>
                      </a:r>
                      <a:endParaRPr lang="tr-TR" sz="500">
                        <a:effectLst/>
                        <a:latin typeface="Times New Roman"/>
                        <a:ea typeface="Times New Roman"/>
                      </a:endParaRPr>
                    </a:p>
                    <a:p>
                      <a:pPr>
                        <a:spcAft>
                          <a:spcPts val="0"/>
                        </a:spcAft>
                      </a:pPr>
                      <a:r>
                        <a:rPr lang="tr-TR" sz="400" b="1">
                          <a:effectLst/>
                          <a:latin typeface="Times New Roman"/>
                          <a:ea typeface="Times New Roman"/>
                        </a:rPr>
                        <a:t> </a:t>
                      </a:r>
                      <a:endParaRPr lang="tr-TR" sz="500">
                        <a:effectLst/>
                        <a:latin typeface="Times New Roman"/>
                        <a:ea typeface="Times New Roman"/>
                      </a:endParaRPr>
                    </a:p>
                    <a:p>
                      <a:pP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328959">
                <a:tc gridSpan="11">
                  <a:txBody>
                    <a:bodyPr/>
                    <a:lstStyle/>
                    <a:p>
                      <a:pPr>
                        <a:spcAft>
                          <a:spcPts val="0"/>
                        </a:spcAft>
                        <a:tabLst>
                          <a:tab pos="4070350" algn="l"/>
                        </a:tabLst>
                      </a:pPr>
                      <a:r>
                        <a:rPr lang="tr-TR" sz="400" b="1">
                          <a:solidFill>
                            <a:srgbClr val="0000FF"/>
                          </a:solidFill>
                          <a:effectLst/>
                          <a:latin typeface="Times New Roman"/>
                          <a:ea typeface="Times New Roman"/>
                        </a:rPr>
                        <a:t>Çalışmanın Türü :  Yüksek Lisans              Doktora                 Araştırma               Alt Yapı  </a:t>
                      </a:r>
                      <a:endParaRPr lang="tr-TR" sz="500">
                        <a:effectLst/>
                        <a:latin typeface="Times New Roman"/>
                        <a:ea typeface="Times New Roman"/>
                      </a:endParaRPr>
                    </a:p>
                    <a:p>
                      <a:pPr>
                        <a:spcAft>
                          <a:spcPts val="0"/>
                        </a:spcAft>
                        <a:tabLst>
                          <a:tab pos="4070350" algn="l"/>
                        </a:tabLst>
                      </a:pPr>
                      <a:r>
                        <a:rPr lang="tr-TR" sz="400" b="1">
                          <a:solidFill>
                            <a:srgbClr val="0000FF"/>
                          </a:solidFill>
                          <a:effectLst/>
                          <a:latin typeface="Times New Roman"/>
                          <a:ea typeface="Times New Roman"/>
                        </a:rPr>
                        <a:t>                                      </a:t>
                      </a:r>
                      <a:r>
                        <a:rPr lang="tr-TR" sz="500">
                          <a:effectLst/>
                          <a:latin typeface="Times New Roman"/>
                          <a:ea typeface="Times New Roman"/>
                        </a:rPr>
                        <a:t> </a:t>
                      </a:r>
                      <a:r>
                        <a:rPr lang="tr-TR" sz="400" b="1">
                          <a:solidFill>
                            <a:srgbClr val="0000FF"/>
                          </a:solidFill>
                          <a:effectLst/>
                          <a:latin typeface="Times New Roman"/>
                          <a:ea typeface="Times New Roman"/>
                        </a:rPr>
                        <a:t>        </a:t>
                      </a:r>
                      <a:endParaRPr lang="tr-TR" sz="500">
                        <a:effectLst/>
                        <a:latin typeface="Times New Roman"/>
                        <a:ea typeface="Times New Roman"/>
                      </a:endParaRPr>
                    </a:p>
                    <a:p>
                      <a:pPr>
                        <a:spcAft>
                          <a:spcPts val="0"/>
                        </a:spcAft>
                        <a:tabLst>
                          <a:tab pos="4070350" algn="l"/>
                        </a:tabLst>
                      </a:pPr>
                      <a:r>
                        <a:rPr lang="tr-TR" sz="400" b="1">
                          <a:solidFill>
                            <a:srgbClr val="0000FF"/>
                          </a:solidFill>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164640">
                <a:tc gridSpan="11">
                  <a:txBody>
                    <a:bodyPr/>
                    <a:lstStyle/>
                    <a:p>
                      <a:pPr>
                        <a:spcAft>
                          <a:spcPts val="0"/>
                        </a:spcAft>
                        <a:tabLst>
                          <a:tab pos="4070350" algn="l"/>
                        </a:tabLst>
                      </a:pPr>
                      <a:r>
                        <a:rPr lang="tr-TR" sz="400" b="1">
                          <a:effectLst/>
                          <a:latin typeface="Times New Roman"/>
                          <a:ea typeface="Times New Roman"/>
                        </a:rPr>
                        <a:t>Anahtar Sözcükler :</a:t>
                      </a:r>
                      <a:endParaRPr lang="tr-TR" sz="500">
                        <a:effectLst/>
                        <a:latin typeface="Times New Roman"/>
                        <a:ea typeface="Times New Roman"/>
                      </a:endParaRPr>
                    </a:p>
                    <a:p>
                      <a:pP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164640">
                <a:tc rowSpan="3" gridSpan="4">
                  <a:txBody>
                    <a:bodyPr/>
                    <a:lstStyle/>
                    <a:p>
                      <a:pPr>
                        <a:spcAft>
                          <a:spcPts val="0"/>
                        </a:spcAft>
                      </a:pPr>
                      <a:r>
                        <a:rPr lang="tr-TR" sz="400" b="1">
                          <a:effectLst/>
                          <a:latin typeface="Times New Roman"/>
                          <a:ea typeface="Times New Roman"/>
                        </a:rPr>
                        <a:t> Proje Yöneticisi  </a:t>
                      </a:r>
                      <a:r>
                        <a:rPr lang="tr-TR" sz="400">
                          <a:effectLst/>
                          <a:latin typeface="Times New Roman"/>
                          <a:ea typeface="Times New Roman"/>
                        </a:rPr>
                        <a:t>(Özgeçmiş ve Yayın Listesini Ekleyiniz)</a:t>
                      </a:r>
                      <a:endParaRPr lang="tr-TR" sz="500">
                        <a:effectLst/>
                        <a:latin typeface="Times New Roman"/>
                        <a:ea typeface="Times New Roman"/>
                      </a:endParaRPr>
                    </a:p>
                    <a:p>
                      <a:pPr>
                        <a:spcAft>
                          <a:spcPts val="0"/>
                        </a:spcAft>
                      </a:pPr>
                      <a:r>
                        <a:rPr lang="tr-TR" sz="400">
                          <a:effectLst/>
                          <a:latin typeface="Times New Roman"/>
                          <a:ea typeface="Times New Roman"/>
                        </a:rPr>
                        <a:t> </a:t>
                      </a:r>
                      <a:endParaRPr lang="tr-TR" sz="500">
                        <a:effectLst/>
                        <a:latin typeface="Times New Roman"/>
                        <a:ea typeface="Times New Roman"/>
                      </a:endParaRPr>
                    </a:p>
                    <a:p>
                      <a:pPr marL="342900" lvl="0" indent="-342900">
                        <a:spcAft>
                          <a:spcPts val="0"/>
                        </a:spcAft>
                        <a:buFont typeface="+mj-lt"/>
                        <a:buAutoNum type="alphaLcPeriod"/>
                        <a:tabLst>
                          <a:tab pos="419100" algn="l"/>
                        </a:tabLst>
                      </a:pPr>
                      <a:r>
                        <a:rPr lang="tr-TR" sz="400" b="1">
                          <a:effectLst/>
                          <a:latin typeface="Times New Roman"/>
                          <a:ea typeface="Times New Roman"/>
                        </a:rPr>
                        <a:t>Adı ve Soyadı - Ünvanı :</a:t>
                      </a:r>
                      <a:endParaRPr lang="tr-TR" sz="500">
                        <a:effectLst/>
                        <a:latin typeface="Times New Roman"/>
                        <a:ea typeface="Times New Roman"/>
                      </a:endParaRPr>
                    </a:p>
                    <a:p>
                      <a:pPr marL="190500">
                        <a:spcAft>
                          <a:spcPts val="0"/>
                        </a:spcAft>
                      </a:pPr>
                      <a:r>
                        <a:rPr lang="tr-TR" sz="400" b="1">
                          <a:effectLst/>
                          <a:latin typeface="Times New Roman"/>
                          <a:ea typeface="Times New Roman"/>
                        </a:rPr>
                        <a:t> </a:t>
                      </a:r>
                      <a:endParaRPr lang="tr-TR" sz="500">
                        <a:effectLst/>
                        <a:latin typeface="Times New Roman"/>
                        <a:ea typeface="Times New Roman"/>
                      </a:endParaRPr>
                    </a:p>
                    <a:p>
                      <a:pPr>
                        <a:spcAft>
                          <a:spcPts val="0"/>
                        </a:spcAft>
                      </a:pPr>
                      <a:r>
                        <a:rPr lang="tr-TR" sz="400" b="1">
                          <a:effectLst/>
                          <a:latin typeface="Times New Roman"/>
                          <a:ea typeface="Times New Roman"/>
                        </a:rPr>
                        <a:t>      b. Kuruluşu, Bölümü ve Adresi :</a:t>
                      </a:r>
                      <a:r>
                        <a:rPr lang="tr-TR" sz="500">
                          <a:effectLst/>
                          <a:latin typeface="Times New Roman"/>
                          <a:ea typeface="Times New Roman"/>
                        </a:rPr>
                        <a:t> </a:t>
                      </a:r>
                    </a:p>
                    <a:p>
                      <a:pPr>
                        <a:spcAft>
                          <a:spcPts val="0"/>
                        </a:spcAft>
                      </a:pPr>
                      <a:r>
                        <a:rPr lang="tr-TR" sz="400">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tr-TR"/>
                    </a:p>
                  </a:txBody>
                  <a:tcPr/>
                </a:tc>
                <a:tc rowSpan="3" hMerge="1">
                  <a:txBody>
                    <a:bodyPr/>
                    <a:lstStyle/>
                    <a:p>
                      <a:endParaRPr lang="tr-TR"/>
                    </a:p>
                  </a:txBody>
                  <a:tcPr/>
                </a:tc>
                <a:tc rowSpan="3" hMerge="1">
                  <a:txBody>
                    <a:bodyPr/>
                    <a:lstStyle/>
                    <a:p>
                      <a:endParaRPr lang="tr-TR"/>
                    </a:p>
                  </a:txBody>
                  <a:tcPr/>
                </a:tc>
                <a:tc>
                  <a:txBody>
                    <a:bodyPr/>
                    <a:lstStyle/>
                    <a:p>
                      <a:pPr algn="ctr">
                        <a:spcAft>
                          <a:spcPts val="0"/>
                        </a:spcAft>
                      </a:pPr>
                      <a:r>
                        <a:rPr lang="tr-TR" sz="400" b="1">
                          <a:effectLst/>
                          <a:latin typeface="Times New Roman"/>
                          <a:ea typeface="Times New Roman"/>
                        </a:rPr>
                        <a:t>Tel</a:t>
                      </a:r>
                      <a:endParaRPr lang="tr-TR" sz="500">
                        <a:effectLst/>
                        <a:latin typeface="Times New Roman"/>
                        <a:ea typeface="Times New Roman"/>
                      </a:endParaRPr>
                    </a:p>
                    <a:p>
                      <a:pPr algn="ct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spcAft>
                          <a:spcPts val="0"/>
                        </a:spcAft>
                      </a:pPr>
                      <a:r>
                        <a:rPr lang="tr-TR" sz="400" b="1">
                          <a:effectLst/>
                          <a:latin typeface="Times New Roman"/>
                          <a:ea typeface="Times New Roman"/>
                        </a:rPr>
                        <a:t>Fax</a:t>
                      </a:r>
                      <a:endParaRPr lang="tr-TR" sz="500">
                        <a:effectLst/>
                        <a:latin typeface="Times New Roman"/>
                        <a:ea typeface="Times New Roman"/>
                      </a:endParaRPr>
                    </a:p>
                    <a:p>
                      <a:pPr algn="ct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gridSpan="3">
                  <a:txBody>
                    <a:bodyPr/>
                    <a:lstStyle/>
                    <a:p>
                      <a:pPr algn="ctr">
                        <a:spcAft>
                          <a:spcPts val="0"/>
                        </a:spcAft>
                      </a:pPr>
                      <a:r>
                        <a:rPr lang="tr-TR" sz="400" b="1">
                          <a:effectLst/>
                          <a:latin typeface="Times New Roman"/>
                          <a:ea typeface="Times New Roman"/>
                        </a:rPr>
                        <a:t>E-mail</a:t>
                      </a:r>
                      <a:endParaRPr lang="tr-TR" sz="500">
                        <a:effectLst/>
                        <a:latin typeface="Times New Roman"/>
                        <a:ea typeface="Times New Roman"/>
                      </a:endParaRPr>
                    </a:p>
                    <a:p>
                      <a:pPr algn="ct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131192">
                <a:tc gridSpan="4"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spcAft>
                          <a:spcPts val="0"/>
                        </a:spcAft>
                      </a:pPr>
                      <a:r>
                        <a:rPr lang="tr-TR" sz="400">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spcAft>
                          <a:spcPts val="0"/>
                        </a:spcAft>
                      </a:pPr>
                      <a:r>
                        <a:rPr lang="tr-TR" sz="400">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gridSpan="3">
                  <a:txBody>
                    <a:bodyPr/>
                    <a:lstStyle/>
                    <a:p>
                      <a:pPr>
                        <a:spcAft>
                          <a:spcPts val="0"/>
                        </a:spcAft>
                      </a:pPr>
                      <a:r>
                        <a:rPr lang="tr-TR" sz="400">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432737">
                <a:tc gridSpan="4"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spcAft>
                          <a:spcPts val="0"/>
                        </a:spcAft>
                      </a:pPr>
                      <a:r>
                        <a:rPr lang="tr-TR" sz="400">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spcAft>
                          <a:spcPts val="0"/>
                        </a:spcAft>
                      </a:pPr>
                      <a:r>
                        <a:rPr lang="tr-TR" sz="400">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gridSpan="3">
                  <a:txBody>
                    <a:bodyPr/>
                    <a:lstStyle/>
                    <a:p>
                      <a:pPr>
                        <a:spcAft>
                          <a:spcPts val="0"/>
                        </a:spcAft>
                      </a:pPr>
                      <a:r>
                        <a:rPr lang="tr-TR" sz="400">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96185">
                <a:tc gridSpan="11">
                  <a:txBody>
                    <a:bodyPr/>
                    <a:lstStyle/>
                    <a:p>
                      <a:pPr>
                        <a:spcAft>
                          <a:spcPts val="0"/>
                        </a:spcAft>
                      </a:pPr>
                      <a:r>
                        <a:rPr lang="tr-TR" sz="400" b="1">
                          <a:effectLst/>
                          <a:latin typeface="Times New Roman"/>
                          <a:ea typeface="Times New Roman"/>
                        </a:rPr>
                        <a:t>Projenin Yürütüleceği Araştırma Birimi : </a:t>
                      </a:r>
                      <a:endParaRPr lang="tr-TR" sz="500">
                        <a:effectLst/>
                        <a:latin typeface="Times New Roman"/>
                        <a:ea typeface="Times New Roman"/>
                      </a:endParaRPr>
                    </a:p>
                    <a:p>
                      <a:pPr marL="342900" lvl="0" indent="-342900">
                        <a:spcAft>
                          <a:spcPts val="0"/>
                        </a:spcAft>
                        <a:buFont typeface="+mj-lt"/>
                        <a:buAutoNum type="alphaLcPeriod"/>
                        <a:tabLst>
                          <a:tab pos="419100" algn="l"/>
                        </a:tabLst>
                      </a:pPr>
                      <a:r>
                        <a:rPr lang="tr-TR" sz="400" b="1">
                          <a:effectLst/>
                          <a:latin typeface="Times New Roman"/>
                          <a:ea typeface="Times New Roman"/>
                        </a:rPr>
                        <a:t>Adı ve Adresi :</a:t>
                      </a:r>
                      <a:endParaRPr lang="tr-TR" sz="500">
                        <a:effectLst/>
                        <a:latin typeface="Times New Roman"/>
                        <a:ea typeface="Times New Roman"/>
                      </a:endParaRPr>
                    </a:p>
                    <a:p>
                      <a:pPr marL="190500">
                        <a:spcAft>
                          <a:spcPts val="0"/>
                        </a:spcAft>
                      </a:pPr>
                      <a:r>
                        <a:rPr lang="tr-TR" sz="400" b="1">
                          <a:effectLst/>
                          <a:latin typeface="Times New Roman"/>
                          <a:ea typeface="Times New Roman"/>
                        </a:rPr>
                        <a:t> </a:t>
                      </a:r>
                      <a:endParaRPr lang="tr-TR" sz="500">
                        <a:effectLst/>
                        <a:latin typeface="Times New Roman"/>
                        <a:ea typeface="Times New Roman"/>
                      </a:endParaRPr>
                    </a:p>
                    <a:p>
                      <a:pPr marL="342900" lvl="0" indent="-342900">
                        <a:spcAft>
                          <a:spcPts val="0"/>
                        </a:spcAft>
                        <a:buFont typeface="+mj-lt"/>
                        <a:buAutoNum type="alphaLcPeriod"/>
                        <a:tabLst>
                          <a:tab pos="419100" algn="l"/>
                        </a:tabLst>
                      </a:pPr>
                      <a:r>
                        <a:rPr lang="tr-TR" sz="400" b="1">
                          <a:effectLst/>
                          <a:latin typeface="Times New Roman"/>
                          <a:ea typeface="Times New Roman"/>
                        </a:rPr>
                        <a:t>Mevcut Altyapı :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120096">
                <a:tc gridSpan="11">
                  <a:txBody>
                    <a:bodyPr/>
                    <a:lstStyle/>
                    <a:p>
                      <a:pPr>
                        <a:spcAft>
                          <a:spcPts val="0"/>
                        </a:spcAft>
                      </a:pPr>
                      <a:r>
                        <a:rPr lang="tr-TR" sz="400" b="1">
                          <a:effectLst/>
                          <a:latin typeface="Times New Roman"/>
                          <a:ea typeface="Times New Roman"/>
                        </a:rPr>
                        <a:t>Projenin Üniversite Dışı Destekleri  </a:t>
                      </a:r>
                      <a:r>
                        <a:rPr lang="tr-TR" sz="400">
                          <a:effectLst/>
                          <a:latin typeface="Times New Roman"/>
                          <a:ea typeface="Times New Roman"/>
                        </a:rPr>
                        <a:t>( Destek Belgesini Ekleyiniz)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46961">
                <a:tc gridSpan="3">
                  <a:txBody>
                    <a:bodyPr/>
                    <a:lstStyle/>
                    <a:p>
                      <a:pPr>
                        <a:spcAft>
                          <a:spcPts val="0"/>
                        </a:spcAft>
                      </a:pPr>
                      <a:r>
                        <a:rPr lang="tr-TR" sz="400" b="1">
                          <a:effectLst/>
                          <a:latin typeface="Times New Roman"/>
                          <a:ea typeface="Times New Roman"/>
                        </a:rPr>
                        <a:t>a. Destekleyen Kuruluş:</a:t>
                      </a:r>
                      <a:endParaRPr lang="tr-TR" sz="500">
                        <a:effectLst/>
                        <a:latin typeface="Times New Roman"/>
                        <a:ea typeface="Times New Roman"/>
                      </a:endParaRPr>
                    </a:p>
                    <a:p>
                      <a:pPr>
                        <a:spcAft>
                          <a:spcPts val="0"/>
                        </a:spcAft>
                      </a:pPr>
                      <a:r>
                        <a:rPr lang="tr-TR" sz="400" b="1">
                          <a:effectLst/>
                          <a:latin typeface="Times New Roman"/>
                          <a:ea typeface="Times New Roman"/>
                        </a:rPr>
                        <a:t>b. Destek Türü :</a:t>
                      </a:r>
                      <a:endParaRPr lang="tr-TR" sz="500">
                        <a:effectLst/>
                        <a:latin typeface="Times New Roman"/>
                        <a:ea typeface="Times New Roman"/>
                      </a:endParaRPr>
                    </a:p>
                    <a:p>
                      <a:pP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gridSpan="8">
                  <a:txBody>
                    <a:bodyPr/>
                    <a:lstStyle/>
                    <a:p>
                      <a:pPr>
                        <a:spcAft>
                          <a:spcPts val="0"/>
                        </a:spcAft>
                      </a:pPr>
                      <a:r>
                        <a:rPr lang="tr-TR" sz="400" b="1">
                          <a:effectLst/>
                          <a:latin typeface="Times New Roman"/>
                          <a:ea typeface="Times New Roman"/>
                        </a:rPr>
                        <a:t>c. Destek Miktarı :</a:t>
                      </a:r>
                      <a:endParaRPr lang="tr-TR" sz="500">
                        <a:effectLst/>
                        <a:latin typeface="Times New Roman"/>
                        <a:ea typeface="Times New Roman"/>
                      </a:endParaRPr>
                    </a:p>
                    <a:p>
                      <a:pPr>
                        <a:spcAft>
                          <a:spcPts val="0"/>
                        </a:spcAft>
                      </a:pPr>
                      <a:r>
                        <a:rPr lang="tr-TR" sz="400" b="1">
                          <a:effectLst/>
                          <a:latin typeface="Times New Roman"/>
                          <a:ea typeface="Times New Roman"/>
                        </a:rPr>
                        <a:t>d. Verildiği Tarih :</a:t>
                      </a:r>
                      <a:endParaRPr lang="tr-TR" sz="500">
                        <a:effectLst/>
                        <a:latin typeface="Times New Roman"/>
                        <a:ea typeface="Times New Roman"/>
                      </a:endParaRPr>
                    </a:p>
                    <a:p>
                      <a:pPr>
                        <a:spcAft>
                          <a:spcPts val="0"/>
                        </a:spcAft>
                      </a:pPr>
                      <a:r>
                        <a:rPr lang="tr-TR" sz="400" b="1">
                          <a:effectLst/>
                          <a:latin typeface="Times New Roman"/>
                          <a:ea typeface="Times New Roman"/>
                        </a:rPr>
                        <a:t>e. Süresi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164640">
                <a:tc gridSpan="3">
                  <a:txBody>
                    <a:bodyPr/>
                    <a:lstStyle/>
                    <a:p>
                      <a:pPr algn="l">
                        <a:spcAft>
                          <a:spcPts val="0"/>
                        </a:spcAft>
                      </a:pPr>
                      <a:r>
                        <a:rPr lang="tr-TR" sz="400" b="1" kern="0">
                          <a:effectLst/>
                          <a:latin typeface="Times New Roman"/>
                        </a:rPr>
                        <a:t> Proje Personeli</a:t>
                      </a:r>
                    </a:p>
                    <a:p>
                      <a:pPr algn="l">
                        <a:spcAft>
                          <a:spcPts val="0"/>
                        </a:spcAft>
                      </a:pPr>
                      <a:r>
                        <a:rPr lang="tr-TR" sz="400" b="0" kern="0">
                          <a:effectLst/>
                          <a:latin typeface="Times New Roman"/>
                        </a:rPr>
                        <a:t> </a:t>
                      </a:r>
                      <a:endParaRPr lang="tr-TR" sz="400" b="1" kern="0">
                        <a:effectLst/>
                        <a:latin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gridSpan="8">
                  <a:txBody>
                    <a:bodyPr/>
                    <a:lstStyle/>
                    <a:p>
                      <a:pPr>
                        <a:spcAft>
                          <a:spcPts val="0"/>
                        </a:spcAft>
                      </a:pPr>
                      <a:r>
                        <a:rPr lang="tr-TR" sz="400">
                          <a:effectLst/>
                          <a:latin typeface="Times New Roman"/>
                          <a:ea typeface="Times New Roman"/>
                        </a:rPr>
                        <a:t> </a:t>
                      </a:r>
                      <a:endParaRPr lang="tr-TR" sz="500">
                        <a:effectLst/>
                        <a:latin typeface="Times New Roman"/>
                        <a:ea typeface="Times New Roman"/>
                      </a:endParaRPr>
                    </a:p>
                    <a:p>
                      <a:pPr algn="l">
                        <a:spcAft>
                          <a:spcPts val="0"/>
                        </a:spcAft>
                      </a:pPr>
                      <a:r>
                        <a:rPr lang="tr-TR" sz="400" b="0" kern="0">
                          <a:effectLst/>
                          <a:latin typeface="Times New Roman"/>
                        </a:rPr>
                        <a:t> </a:t>
                      </a:r>
                      <a:endParaRPr lang="tr-TR" sz="400" b="1" kern="0">
                        <a:effectLst/>
                        <a:latin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329280">
                <a:tc gridSpan="3">
                  <a:txBody>
                    <a:bodyPr/>
                    <a:lstStyle/>
                    <a:p>
                      <a:pPr algn="ctr">
                        <a:spcAft>
                          <a:spcPts val="0"/>
                        </a:spcAft>
                      </a:pPr>
                      <a:r>
                        <a:rPr lang="tr-TR" sz="400" b="1">
                          <a:effectLst/>
                          <a:latin typeface="Times New Roman"/>
                          <a:ea typeface="Times New Roman"/>
                        </a:rPr>
                        <a:t>Adı ve Soyadı - Ünvanı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gridSpan="8">
                  <a:txBody>
                    <a:bodyPr/>
                    <a:lstStyle/>
                    <a:p>
                      <a:pPr algn="ctr">
                        <a:spcAft>
                          <a:spcPts val="0"/>
                        </a:spcAft>
                      </a:pPr>
                      <a:r>
                        <a:rPr lang="tr-TR" sz="400" b="1">
                          <a:effectLst/>
                          <a:latin typeface="Times New Roman"/>
                          <a:ea typeface="Times New Roman"/>
                        </a:rPr>
                        <a:t>Çalıştığı Birim :</a:t>
                      </a:r>
                      <a:endParaRPr lang="tr-TR" sz="500">
                        <a:effectLst/>
                        <a:latin typeface="Times New Roman"/>
                        <a:ea typeface="Times New Roman"/>
                      </a:endParaRPr>
                    </a:p>
                    <a:p>
                      <a:pPr>
                        <a:spcAft>
                          <a:spcPts val="0"/>
                        </a:spcAft>
                      </a:pPr>
                      <a:r>
                        <a:rPr lang="tr-TR" sz="400" b="1">
                          <a:effectLst/>
                          <a:latin typeface="Times New Roman"/>
                          <a:ea typeface="Times New Roman"/>
                        </a:rPr>
                        <a:t> </a:t>
                      </a:r>
                      <a:endParaRPr lang="tr-TR" sz="500">
                        <a:effectLst/>
                        <a:latin typeface="Times New Roman"/>
                        <a:ea typeface="Times New Roman"/>
                      </a:endParaRPr>
                    </a:p>
                    <a:p>
                      <a:pPr>
                        <a:spcAft>
                          <a:spcPts val="0"/>
                        </a:spcAft>
                      </a:pPr>
                      <a:r>
                        <a:rPr lang="tr-TR" sz="400" b="1">
                          <a:effectLst/>
                          <a:latin typeface="Times New Roman"/>
                          <a:ea typeface="Times New Roman"/>
                        </a:rPr>
                        <a:t> </a:t>
                      </a:r>
                      <a:endParaRPr lang="tr-TR" sz="500">
                        <a:effectLst/>
                        <a:latin typeface="Times New Roman"/>
                        <a:ea typeface="Times New Roman"/>
                      </a:endParaRPr>
                    </a:p>
                    <a:p>
                      <a:pPr algn="l">
                        <a:spcAft>
                          <a:spcPts val="0"/>
                        </a:spcAft>
                      </a:pPr>
                      <a:r>
                        <a:rPr lang="tr-TR" sz="400" b="1" kern="0">
                          <a:effectLst/>
                          <a:latin typeface="Times New Roman"/>
                        </a:rPr>
                        <a:t> </a:t>
                      </a: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419357">
                <a:tc gridSpan="3">
                  <a:txBody>
                    <a:bodyPr/>
                    <a:lstStyle/>
                    <a:p>
                      <a:pPr marL="114300">
                        <a:spcAft>
                          <a:spcPts val="0"/>
                        </a:spcAft>
                      </a:pPr>
                      <a:r>
                        <a:rPr lang="tr-TR" sz="400" b="1">
                          <a:effectLst/>
                          <a:latin typeface="Times New Roman"/>
                          <a:ea typeface="Times New Roman"/>
                        </a:rPr>
                        <a:t>Projenin Yöneticisi :</a:t>
                      </a:r>
                      <a:endParaRPr lang="tr-TR" sz="500">
                        <a:effectLst/>
                        <a:latin typeface="Times New Roman"/>
                        <a:ea typeface="Times New Roman"/>
                      </a:endParaRPr>
                    </a:p>
                    <a:p>
                      <a:pPr marL="114300">
                        <a:spcAft>
                          <a:spcPts val="0"/>
                        </a:spcAft>
                      </a:pPr>
                      <a:r>
                        <a:rPr lang="tr-TR" sz="400">
                          <a:effectLst/>
                          <a:latin typeface="Times New Roman"/>
                          <a:ea typeface="Times New Roman"/>
                        </a:rPr>
                        <a:t> </a:t>
                      </a:r>
                      <a:endParaRPr lang="tr-TR" sz="500">
                        <a:effectLst/>
                        <a:latin typeface="Times New Roman"/>
                        <a:ea typeface="Times New Roman"/>
                      </a:endParaRPr>
                    </a:p>
                    <a:p>
                      <a:pPr marL="114300">
                        <a:spcAft>
                          <a:spcPts val="0"/>
                        </a:spcAft>
                      </a:pPr>
                      <a:r>
                        <a:rPr lang="tr-TR" sz="400">
                          <a:effectLst/>
                          <a:latin typeface="Times New Roman"/>
                          <a:ea typeface="Times New Roman"/>
                        </a:rPr>
                        <a:t>Adı, Soyadı, Ünvanı :</a:t>
                      </a:r>
                      <a:endParaRPr lang="tr-TR" sz="500">
                        <a:effectLst/>
                        <a:latin typeface="Times New Roman"/>
                        <a:ea typeface="Times New Roman"/>
                      </a:endParaRPr>
                    </a:p>
                    <a:p>
                      <a:pPr marL="114300">
                        <a:spcAft>
                          <a:spcPts val="0"/>
                        </a:spcAft>
                      </a:pPr>
                      <a:r>
                        <a:rPr lang="tr-TR" sz="400">
                          <a:effectLst/>
                          <a:latin typeface="Times New Roman"/>
                          <a:ea typeface="Times New Roman"/>
                        </a:rPr>
                        <a:t>Tarih   :</a:t>
                      </a:r>
                      <a:endParaRPr lang="tr-TR" sz="500">
                        <a:effectLst/>
                        <a:latin typeface="Times New Roman"/>
                        <a:ea typeface="Times New Roman"/>
                      </a:endParaRPr>
                    </a:p>
                    <a:p>
                      <a:pPr marL="114300">
                        <a:spcAft>
                          <a:spcPts val="0"/>
                        </a:spcAft>
                      </a:pPr>
                      <a:r>
                        <a:rPr lang="tr-TR" sz="400">
                          <a:effectLst/>
                          <a:latin typeface="Times New Roman"/>
                          <a:ea typeface="Times New Roman"/>
                        </a:rPr>
                        <a:t>İmza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gridSpan="8">
                  <a:txBody>
                    <a:bodyPr/>
                    <a:lstStyle/>
                    <a:p>
                      <a:pPr>
                        <a:spcAft>
                          <a:spcPts val="0"/>
                        </a:spcAft>
                      </a:pPr>
                      <a:r>
                        <a:rPr lang="tr-TR" sz="400" b="1">
                          <a:effectLst/>
                          <a:latin typeface="Times New Roman"/>
                          <a:ea typeface="Times New Roman"/>
                        </a:rPr>
                        <a:t>Proje Yöneticisinin Çalıştığı</a:t>
                      </a:r>
                      <a:endParaRPr lang="tr-TR" sz="500">
                        <a:effectLst/>
                        <a:latin typeface="Times New Roman"/>
                        <a:ea typeface="Times New Roman"/>
                      </a:endParaRPr>
                    </a:p>
                    <a:p>
                      <a:pPr>
                        <a:spcAft>
                          <a:spcPts val="0"/>
                        </a:spcAft>
                      </a:pPr>
                      <a:r>
                        <a:rPr lang="tr-TR" sz="400" b="1">
                          <a:effectLst/>
                          <a:latin typeface="Times New Roman"/>
                          <a:ea typeface="Times New Roman"/>
                        </a:rPr>
                        <a:t>Kuruluş Yöneticisinin Onayı :</a:t>
                      </a:r>
                      <a:endParaRPr lang="tr-TR" sz="500">
                        <a:effectLst/>
                        <a:latin typeface="Times New Roman"/>
                        <a:ea typeface="Times New Roman"/>
                      </a:endParaRPr>
                    </a:p>
                    <a:p>
                      <a:pPr>
                        <a:spcAft>
                          <a:spcPts val="0"/>
                        </a:spcAft>
                      </a:pPr>
                      <a:r>
                        <a:rPr lang="tr-TR" sz="400">
                          <a:effectLst/>
                          <a:latin typeface="Times New Roman"/>
                          <a:ea typeface="Times New Roman"/>
                        </a:rPr>
                        <a:t>Adı, Soyadı, Ünvanı  :</a:t>
                      </a:r>
                      <a:endParaRPr lang="tr-TR" sz="500">
                        <a:effectLst/>
                        <a:latin typeface="Times New Roman"/>
                        <a:ea typeface="Times New Roman"/>
                      </a:endParaRPr>
                    </a:p>
                    <a:p>
                      <a:pPr>
                        <a:spcAft>
                          <a:spcPts val="0"/>
                        </a:spcAft>
                      </a:pPr>
                      <a:r>
                        <a:rPr lang="tr-TR" sz="400">
                          <a:effectLst/>
                          <a:latin typeface="Times New Roman"/>
                          <a:ea typeface="Times New Roman"/>
                        </a:rPr>
                        <a:t>Tarih  :</a:t>
                      </a:r>
                      <a:endParaRPr lang="tr-TR" sz="500">
                        <a:effectLst/>
                        <a:latin typeface="Times New Roman"/>
                        <a:ea typeface="Times New Roman"/>
                      </a:endParaRPr>
                    </a:p>
                    <a:p>
                      <a:pPr>
                        <a:spcAft>
                          <a:spcPts val="0"/>
                        </a:spcAft>
                      </a:pPr>
                      <a:r>
                        <a:rPr lang="tr-TR" sz="400">
                          <a:effectLst/>
                          <a:latin typeface="Times New Roman"/>
                          <a:ea typeface="Times New Roman"/>
                        </a:rPr>
                        <a:t>İmza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67540">
                <a:tc gridSpan="11">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p>
                      <a:pPr>
                        <a:spcAft>
                          <a:spcPts val="0"/>
                        </a:spcAft>
                      </a:pPr>
                      <a:r>
                        <a:rPr lang="tr-TR" sz="400" b="1">
                          <a:effectLst/>
                          <a:latin typeface="Times New Roman"/>
                          <a:ea typeface="Times New Roman"/>
                        </a:rPr>
                        <a:t>Proje/Çalışma Adı :</a:t>
                      </a:r>
                      <a:endParaRPr lang="tr-TR" sz="500">
                        <a:effectLst/>
                        <a:latin typeface="Times New Roman"/>
                        <a:ea typeface="Times New Roman"/>
                      </a:endParaRPr>
                    </a:p>
                    <a:p>
                      <a:pPr algn="l">
                        <a:spcAft>
                          <a:spcPts val="0"/>
                        </a:spcAft>
                      </a:pPr>
                      <a:r>
                        <a:rPr lang="tr-TR" sz="500" b="1" kern="0">
                          <a:effectLst/>
                          <a:latin typeface="Times New Roman"/>
                        </a:rPr>
                        <a:t> </a:t>
                      </a:r>
                      <a:endParaRPr lang="tr-TR" sz="400" b="1" kern="0">
                        <a:effectLst/>
                        <a:latin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29747">
                <a:tc gridSpan="11">
                  <a:txBody>
                    <a:bodyPr/>
                    <a:lstStyle/>
                    <a:p>
                      <a:pPr>
                        <a:spcAft>
                          <a:spcPts val="0"/>
                        </a:spcAft>
                      </a:pPr>
                      <a:r>
                        <a:rPr lang="tr-TR" sz="400" b="1">
                          <a:effectLst/>
                          <a:latin typeface="Times New Roman"/>
                          <a:ea typeface="Times New Roman"/>
                        </a:rPr>
                        <a:t>Projenin Yüz Kelimelik Özeti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180471">
                <a:tc gridSpan="2">
                  <a:txBody>
                    <a:bodyPr/>
                    <a:lstStyle/>
                    <a:p>
                      <a:pPr>
                        <a:spcAft>
                          <a:spcPts val="0"/>
                        </a:spcAft>
                      </a:pPr>
                      <a:r>
                        <a:rPr lang="tr-TR" sz="400" b="1">
                          <a:effectLst/>
                          <a:latin typeface="Times New Roman"/>
                          <a:ea typeface="Times New Roman"/>
                        </a:rPr>
                        <a:t>Başlama Tarihi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4">
                  <a:txBody>
                    <a:bodyPr/>
                    <a:lstStyle/>
                    <a:p>
                      <a:pPr>
                        <a:spcAft>
                          <a:spcPts val="0"/>
                        </a:spcAft>
                      </a:pPr>
                      <a:r>
                        <a:rPr lang="tr-TR" sz="400" b="1">
                          <a:effectLst/>
                          <a:latin typeface="Times New Roman"/>
                          <a:ea typeface="Times New Roman"/>
                        </a:rPr>
                        <a:t>Bitiş Tarihi :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a:spcAft>
                          <a:spcPts val="0"/>
                        </a:spcAft>
                      </a:pPr>
                      <a:r>
                        <a:rPr lang="tr-TR" sz="400" b="1">
                          <a:effectLst/>
                          <a:latin typeface="Times New Roman"/>
                          <a:ea typeface="Times New Roman"/>
                        </a:rPr>
                        <a:t>Süresi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spcAft>
                          <a:spcPts val="0"/>
                        </a:spcAft>
                      </a:pPr>
                      <a:r>
                        <a:rPr lang="tr-TR" sz="500">
                          <a:effectLst/>
                          <a:latin typeface="Times New Roman"/>
                          <a:ea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r h="234970">
                <a:tc gridSpan="2">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p>
                      <a:pPr>
                        <a:spcAft>
                          <a:spcPts val="0"/>
                        </a:spcAft>
                      </a:pPr>
                      <a:r>
                        <a:rPr lang="tr-TR" sz="400" b="1">
                          <a:effectLst/>
                          <a:latin typeface="Times New Roman"/>
                          <a:ea typeface="Times New Roman"/>
                        </a:rPr>
                        <a:t>TOPLAM ÖDENEK</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4">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spcAft>
                          <a:spcPts val="0"/>
                        </a:spcAft>
                      </a:pPr>
                      <a:r>
                        <a:rPr lang="tr-TR" sz="500">
                          <a:effectLst/>
                          <a:latin typeface="Times New Roman"/>
                          <a:ea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234970">
                <a:tc gridSpan="2">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p>
                      <a:pPr>
                        <a:spcAft>
                          <a:spcPts val="0"/>
                        </a:spcAft>
                      </a:pPr>
                      <a:r>
                        <a:rPr lang="tr-TR" sz="400" b="1">
                          <a:effectLst/>
                          <a:latin typeface="Times New Roman"/>
                          <a:ea typeface="Times New Roman"/>
                        </a:rPr>
                        <a:t>BÜTÇE GEREKÇELERİ</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4">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spcAft>
                          <a:spcPts val="0"/>
                        </a:spcAft>
                      </a:pPr>
                      <a:r>
                        <a:rPr lang="tr-TR" sz="500">
                          <a:effectLst/>
                          <a:latin typeface="Times New Roman"/>
                          <a:ea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313294">
                <a:tc gridSpan="2">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p>
                      <a:pPr>
                        <a:spcAft>
                          <a:spcPts val="0"/>
                        </a:spcAft>
                      </a:pPr>
                      <a:r>
                        <a:rPr lang="tr-TR" sz="400" b="1">
                          <a:effectLst/>
                          <a:latin typeface="Times New Roman"/>
                          <a:ea typeface="Times New Roman"/>
                        </a:rPr>
                        <a:t>PROJEYE İLİŞKİN BİLGİLER</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4">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a:spcAft>
                          <a:spcPts val="0"/>
                        </a:spcAft>
                      </a:pPr>
                      <a:r>
                        <a:rPr lang="tr-TR" sz="400" b="1">
                          <a:effectLst/>
                          <a:latin typeface="Times New Roman"/>
                          <a:ea typeface="Times New Roman"/>
                        </a:rPr>
                        <a:t> </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spcAft>
                          <a:spcPts val="0"/>
                        </a:spcAft>
                      </a:pPr>
                      <a:r>
                        <a:rPr lang="tr-TR" sz="500">
                          <a:effectLst/>
                          <a:latin typeface="Times New Roman"/>
                          <a:ea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161542">
                <a:tc gridSpan="2">
                  <a:txBody>
                    <a:bodyPr/>
                    <a:lstStyle/>
                    <a:p>
                      <a:pPr marL="342900" lvl="0" indent="-342900">
                        <a:spcAft>
                          <a:spcPts val="0"/>
                        </a:spcAft>
                        <a:buFont typeface="+mj-lt"/>
                        <a:buAutoNum type="arabicPeriod"/>
                      </a:pPr>
                      <a:r>
                        <a:rPr lang="tr-TR" sz="400" b="1">
                          <a:effectLst/>
                          <a:latin typeface="Times New Roman"/>
                          <a:ea typeface="Times New Roman"/>
                        </a:rPr>
                        <a:t>Amaç</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9">
                  <a:txBody>
                    <a:bodyPr/>
                    <a:lstStyle/>
                    <a:p>
                      <a:pPr>
                        <a:spcAft>
                          <a:spcPts val="0"/>
                        </a:spcAft>
                      </a:pPr>
                      <a:r>
                        <a:rPr lang="tr-TR" sz="500">
                          <a:effectLst/>
                          <a:latin typeface="Times New Roman"/>
                          <a:ea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34970">
                <a:tc gridSpan="2">
                  <a:txBody>
                    <a:bodyPr/>
                    <a:lstStyle/>
                    <a:p>
                      <a:pPr marL="342900" lvl="0" indent="-342900">
                        <a:spcAft>
                          <a:spcPts val="0"/>
                        </a:spcAft>
                        <a:buFont typeface="+mj-lt"/>
                        <a:buAutoNum type="arabicPeriod"/>
                      </a:pPr>
                      <a:r>
                        <a:rPr lang="tr-TR" sz="400" b="1">
                          <a:effectLst/>
                          <a:latin typeface="Times New Roman"/>
                          <a:ea typeface="Times New Roman"/>
                        </a:rPr>
                        <a:t>Projenin konusu ve kapsamı:</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9">
                  <a:txBody>
                    <a:bodyPr/>
                    <a:lstStyle/>
                    <a:p>
                      <a:pPr>
                        <a:spcAft>
                          <a:spcPts val="0"/>
                        </a:spcAft>
                      </a:pPr>
                      <a:r>
                        <a:rPr lang="tr-TR" sz="500">
                          <a:effectLst/>
                          <a:latin typeface="Times New Roman"/>
                          <a:ea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161542">
                <a:tc gridSpan="2">
                  <a:txBody>
                    <a:bodyPr/>
                    <a:lstStyle/>
                    <a:p>
                      <a:pPr marL="342900" lvl="0" indent="-342900">
                        <a:spcAft>
                          <a:spcPts val="0"/>
                        </a:spcAft>
                        <a:buFont typeface="+mj-lt"/>
                        <a:buAutoNum type="arabicPeriod"/>
                      </a:pPr>
                      <a:r>
                        <a:rPr lang="tr-TR" sz="400" b="1">
                          <a:effectLst/>
                          <a:latin typeface="Times New Roman"/>
                          <a:ea typeface="Times New Roman"/>
                        </a:rPr>
                        <a:t>Kullanılacak yöntem:</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9">
                  <a:txBody>
                    <a:bodyPr/>
                    <a:lstStyle/>
                    <a:p>
                      <a:pPr>
                        <a:spcAft>
                          <a:spcPts val="0"/>
                        </a:spcAft>
                      </a:pPr>
                      <a:r>
                        <a:rPr lang="tr-TR" sz="500">
                          <a:effectLst/>
                          <a:latin typeface="Times New Roman"/>
                          <a:ea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161542">
                <a:tc gridSpan="9">
                  <a:txBody>
                    <a:bodyPr/>
                    <a:lstStyle/>
                    <a:p>
                      <a:pPr marL="342900" lvl="0" indent="-342900">
                        <a:spcAft>
                          <a:spcPts val="0"/>
                        </a:spcAft>
                        <a:buFont typeface="+mj-lt"/>
                        <a:buAutoNum type="arabicPeriod"/>
                      </a:pPr>
                      <a:r>
                        <a:rPr lang="tr-TR" sz="400" b="1">
                          <a:effectLst/>
                          <a:latin typeface="Times New Roman"/>
                          <a:ea typeface="Times New Roman"/>
                        </a:rPr>
                        <a:t>Araştırma Konusunda Dünya ve Türkiyedeki Durumu:</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2">
                  <a:txBody>
                    <a:bodyPr/>
                    <a:lstStyle/>
                    <a:p>
                      <a:pPr>
                        <a:spcAft>
                          <a:spcPts val="0"/>
                        </a:spcAft>
                      </a:pPr>
                      <a:r>
                        <a:rPr lang="tr-TR" sz="500">
                          <a:effectLst/>
                          <a:latin typeface="Times New Roman"/>
                          <a:ea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tr>
              <a:tr h="161542">
                <a:tc gridSpan="9">
                  <a:txBody>
                    <a:bodyPr/>
                    <a:lstStyle/>
                    <a:p>
                      <a:pPr marL="342900" lvl="0" indent="-342900">
                        <a:spcAft>
                          <a:spcPts val="0"/>
                        </a:spcAft>
                        <a:buFont typeface="+mj-lt"/>
                        <a:buAutoNum type="arabicPeriod"/>
                      </a:pPr>
                      <a:r>
                        <a:rPr lang="tr-TR" sz="400" b="1">
                          <a:effectLst/>
                          <a:latin typeface="Times New Roman"/>
                          <a:ea typeface="Times New Roman"/>
                        </a:rPr>
                        <a:t>Beklenen Yararlar ve Sonuçların uygulanabilirliği:</a:t>
                      </a:r>
                      <a:endParaRPr lang="tr-TR" sz="500">
                        <a:effectLst/>
                        <a:latin typeface="Times New Roman"/>
                        <a:ea typeface="Times New Roman"/>
                      </a:endParaRPr>
                    </a:p>
                  </a:txBody>
                  <a:tcPr marL="16917" marR="169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2">
                  <a:txBody>
                    <a:bodyPr/>
                    <a:lstStyle/>
                    <a:p>
                      <a:pPr>
                        <a:spcAft>
                          <a:spcPts val="0"/>
                        </a:spcAft>
                      </a:pPr>
                      <a:r>
                        <a:rPr lang="tr-TR" sz="500" dirty="0">
                          <a:effectLst/>
                          <a:latin typeface="Times New Roman"/>
                          <a:ea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tr>
            </a:tbl>
          </a:graphicData>
        </a:graphic>
      </p:graphicFrame>
      <p:pic>
        <p:nvPicPr>
          <p:cNvPr id="2068"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25875" y="754063"/>
            <a:ext cx="8229600" cy="1146175"/>
          </a:xfrm>
          <a:prstGeom prst="rect">
            <a:avLst/>
          </a:prstGeom>
          <a:noFill/>
          <a:extLst>
            <a:ext uri="{909E8E84-426E-40DD-AFC4-6F175D3DCCD1}">
              <a14:hiddenFill xmlns:a14="http://schemas.microsoft.com/office/drawing/2010/main">
                <a:solidFill>
                  <a:srgbClr val="FFFFFF"/>
                </a:solidFill>
              </a14:hiddenFill>
            </a:ext>
          </a:extLst>
        </p:spPr>
      </p:pic>
      <p:pic>
        <p:nvPicPr>
          <p:cNvPr id="2067" name="Picture 19" descr="egeson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25875" y="754063"/>
            <a:ext cx="695325" cy="695325"/>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13"/>
          <p:cNvGrpSpPr>
            <a:grpSpLocks noChangeAspect="1"/>
          </p:cNvGrpSpPr>
          <p:nvPr/>
        </p:nvGrpSpPr>
        <p:grpSpPr bwMode="auto">
          <a:xfrm>
            <a:off x="3825875" y="754063"/>
            <a:ext cx="228600" cy="239712"/>
            <a:chOff x="4755" y="4479"/>
            <a:chExt cx="248" cy="266"/>
          </a:xfrm>
        </p:grpSpPr>
        <p:sp>
          <p:nvSpPr>
            <p:cNvPr id="6" name="AutoShape 14"/>
            <p:cNvSpPr>
              <a:spLocks noChangeAspect="1" noChangeArrowheads="1" noTextEdit="1"/>
            </p:cNvSpPr>
            <p:nvPr/>
          </p:nvSpPr>
          <p:spPr bwMode="auto">
            <a:xfrm>
              <a:off x="4755" y="4479"/>
              <a:ext cx="248" cy="26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pSp>
      <p:grpSp>
        <p:nvGrpSpPr>
          <p:cNvPr id="7" name="Group 11"/>
          <p:cNvGrpSpPr>
            <a:grpSpLocks noChangeAspect="1"/>
          </p:cNvGrpSpPr>
          <p:nvPr/>
        </p:nvGrpSpPr>
        <p:grpSpPr bwMode="auto">
          <a:xfrm>
            <a:off x="3825875" y="754063"/>
            <a:ext cx="571500" cy="228600"/>
            <a:chOff x="4244" y="3327"/>
            <a:chExt cx="621" cy="255"/>
          </a:xfrm>
        </p:grpSpPr>
        <p:sp>
          <p:nvSpPr>
            <p:cNvPr id="8" name="AutoShape 12"/>
            <p:cNvSpPr>
              <a:spLocks noChangeAspect="1" noChangeArrowheads="1"/>
            </p:cNvSpPr>
            <p:nvPr/>
          </p:nvSpPr>
          <p:spPr bwMode="auto">
            <a:xfrm>
              <a:off x="4244" y="3327"/>
              <a:ext cx="621" cy="25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pSp>
      <p:grpSp>
        <p:nvGrpSpPr>
          <p:cNvPr id="9" name="Group 9"/>
          <p:cNvGrpSpPr>
            <a:grpSpLocks noChangeAspect="1"/>
          </p:cNvGrpSpPr>
          <p:nvPr/>
        </p:nvGrpSpPr>
        <p:grpSpPr bwMode="auto">
          <a:xfrm>
            <a:off x="3825875" y="754063"/>
            <a:ext cx="571500" cy="228600"/>
            <a:chOff x="4244" y="3327"/>
            <a:chExt cx="621" cy="255"/>
          </a:xfrm>
        </p:grpSpPr>
        <p:sp>
          <p:nvSpPr>
            <p:cNvPr id="10" name="AutoShape 10"/>
            <p:cNvSpPr>
              <a:spLocks noChangeAspect="1" noChangeArrowheads="1" noTextEdit="1"/>
            </p:cNvSpPr>
            <p:nvPr/>
          </p:nvSpPr>
          <p:spPr bwMode="auto">
            <a:xfrm>
              <a:off x="4244" y="3327"/>
              <a:ext cx="621" cy="25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pSp>
      <p:grpSp>
        <p:nvGrpSpPr>
          <p:cNvPr id="11" name="Group 7"/>
          <p:cNvGrpSpPr>
            <a:grpSpLocks noChangeAspect="1"/>
          </p:cNvGrpSpPr>
          <p:nvPr/>
        </p:nvGrpSpPr>
        <p:grpSpPr bwMode="auto">
          <a:xfrm>
            <a:off x="3825875" y="754063"/>
            <a:ext cx="571500" cy="228600"/>
            <a:chOff x="4244" y="3327"/>
            <a:chExt cx="621" cy="255"/>
          </a:xfrm>
        </p:grpSpPr>
        <p:sp>
          <p:nvSpPr>
            <p:cNvPr id="12" name="AutoShape 8"/>
            <p:cNvSpPr>
              <a:spLocks noChangeAspect="1" noChangeArrowheads="1" noTextEdit="1"/>
            </p:cNvSpPr>
            <p:nvPr/>
          </p:nvSpPr>
          <p:spPr bwMode="auto">
            <a:xfrm>
              <a:off x="4244" y="3327"/>
              <a:ext cx="621" cy="25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pSp>
      <p:grpSp>
        <p:nvGrpSpPr>
          <p:cNvPr id="13" name="Group 5"/>
          <p:cNvGrpSpPr>
            <a:grpSpLocks noChangeAspect="1"/>
          </p:cNvGrpSpPr>
          <p:nvPr/>
        </p:nvGrpSpPr>
        <p:grpSpPr bwMode="auto">
          <a:xfrm>
            <a:off x="3825875" y="754063"/>
            <a:ext cx="571500" cy="228600"/>
            <a:chOff x="4244" y="3327"/>
            <a:chExt cx="621" cy="255"/>
          </a:xfrm>
        </p:grpSpPr>
        <p:sp>
          <p:nvSpPr>
            <p:cNvPr id="14" name="AutoShape 6"/>
            <p:cNvSpPr>
              <a:spLocks noChangeAspect="1" noChangeArrowheads="1"/>
            </p:cNvSpPr>
            <p:nvPr/>
          </p:nvSpPr>
          <p:spPr bwMode="auto">
            <a:xfrm>
              <a:off x="4244" y="3327"/>
              <a:ext cx="621" cy="25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pSp>
      <p:grpSp>
        <p:nvGrpSpPr>
          <p:cNvPr id="15" name="Group 3"/>
          <p:cNvGrpSpPr>
            <a:grpSpLocks noChangeAspect="1"/>
          </p:cNvGrpSpPr>
          <p:nvPr/>
        </p:nvGrpSpPr>
        <p:grpSpPr bwMode="auto">
          <a:xfrm>
            <a:off x="3825875" y="754063"/>
            <a:ext cx="571500" cy="228600"/>
            <a:chOff x="4244" y="3327"/>
            <a:chExt cx="621" cy="255"/>
          </a:xfrm>
        </p:grpSpPr>
        <p:sp>
          <p:nvSpPr>
            <p:cNvPr id="16" name="AutoShape 4"/>
            <p:cNvSpPr>
              <a:spLocks noChangeAspect="1" noChangeArrowheads="1"/>
            </p:cNvSpPr>
            <p:nvPr/>
          </p:nvSpPr>
          <p:spPr bwMode="auto">
            <a:xfrm>
              <a:off x="4244" y="3327"/>
              <a:ext cx="621" cy="25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pSp>
      <p:sp>
        <p:nvSpPr>
          <p:cNvPr id="17" name="Rectangle 15"/>
          <p:cNvSpPr>
            <a:spLocks noChangeArrowheads="1"/>
          </p:cNvSpPr>
          <p:nvPr/>
        </p:nvSpPr>
        <p:spPr bwMode="auto">
          <a:xfrm>
            <a:off x="6410325" y="836613"/>
            <a:ext cx="114300" cy="1143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8" name="Rectangle 16"/>
          <p:cNvSpPr>
            <a:spLocks noChangeArrowheads="1"/>
          </p:cNvSpPr>
          <p:nvPr/>
        </p:nvSpPr>
        <p:spPr bwMode="auto">
          <a:xfrm>
            <a:off x="7326313" y="831850"/>
            <a:ext cx="114300" cy="115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9" name="Rectangle 17"/>
          <p:cNvSpPr>
            <a:spLocks noChangeArrowheads="1"/>
          </p:cNvSpPr>
          <p:nvPr/>
        </p:nvSpPr>
        <p:spPr bwMode="auto">
          <a:xfrm>
            <a:off x="8353425" y="833438"/>
            <a:ext cx="114300" cy="1158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0" name="Rectangle 18"/>
          <p:cNvSpPr>
            <a:spLocks noChangeArrowheads="1"/>
          </p:cNvSpPr>
          <p:nvPr/>
        </p:nvSpPr>
        <p:spPr bwMode="auto">
          <a:xfrm>
            <a:off x="5267325" y="833438"/>
            <a:ext cx="114300" cy="1158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17524237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r>
              <a:rPr lang="tr-TR" dirty="0" smtClean="0"/>
              <a:t>I.2.2. Neden Derleyeceğim?</a:t>
            </a:r>
            <a:endParaRPr lang="tr-TR" dirty="0"/>
          </a:p>
        </p:txBody>
      </p:sp>
      <p:sp>
        <p:nvSpPr>
          <p:cNvPr id="3" name="İçerik Yer Tutucusu 2"/>
          <p:cNvSpPr>
            <a:spLocks noGrp="1"/>
          </p:cNvSpPr>
          <p:nvPr>
            <p:ph idx="1"/>
          </p:nvPr>
        </p:nvSpPr>
        <p:spPr>
          <a:xfrm>
            <a:off x="251520" y="692696"/>
            <a:ext cx="8640960" cy="5832648"/>
          </a:xfrm>
        </p:spPr>
        <p:txBody>
          <a:bodyPr>
            <a:normAutofit fontScale="70000" lnSpcReduction="20000"/>
          </a:bodyPr>
          <a:lstStyle/>
          <a:p>
            <a:pPr marL="0" indent="0" algn="just">
              <a:lnSpc>
                <a:spcPct val="170000"/>
              </a:lnSpc>
              <a:spcBef>
                <a:spcPts val="0"/>
              </a:spcBef>
              <a:buNone/>
            </a:pPr>
            <a:r>
              <a:rPr lang="tr-TR" dirty="0" smtClean="0"/>
              <a:t>	Bir halk bilgisi derlem çalışmasının, ister bir proje halinde planlanması aşamasında ve isterse bir projeye bağlı olmadan yapılsa bile, ilk olarak bu derlemenin nedenini açıklaması gerekmektedir. Derleme çalışmasının nedenini ortaya koymak, aynı zamanda bu çalışmanın amacını ortaya koymak olacaktır. Bruce </a:t>
            </a:r>
            <a:r>
              <a:rPr lang="tr-TR" dirty="0" err="1" smtClean="0"/>
              <a:t>Jakson’un</a:t>
            </a:r>
            <a:r>
              <a:rPr lang="tr-TR" dirty="0" smtClean="0"/>
              <a:t>, «neden derleme» sorusuna genellikle üç cevap aldığını belirtir ve şöyle devam eder: «İlki Halk Bilimi dersinden iyi bir not almak için derleme yapmak zorundayım.» İkincisi: »Halk</a:t>
            </a:r>
            <a:r>
              <a:rPr lang="tr-TR" dirty="0"/>
              <a:t> </a:t>
            </a:r>
            <a:r>
              <a:rPr lang="tr-TR" dirty="0" smtClean="0"/>
              <a:t>Bilimci ve antropologların verdiği yaygın bir cevap olup, bu bilgiler kaybolmadan onları muhafaza altına almalıyım.» Ve Üçüncüsü de: «Bu insanların yaptıklarına ilgi duyuyorum. Çoğu halk bilimcinin asıl hareket noktası da budur.» (</a:t>
            </a:r>
            <a:r>
              <a:rPr lang="tr-TR" dirty="0" err="1" smtClean="0"/>
              <a:t>Jakson</a:t>
            </a:r>
            <a:r>
              <a:rPr lang="tr-TR" dirty="0" smtClean="0"/>
              <a:t>; 1987: 18-19)</a:t>
            </a:r>
            <a:endParaRPr lang="tr-TR" dirty="0"/>
          </a:p>
        </p:txBody>
      </p:sp>
    </p:spTree>
    <p:extLst>
      <p:ext uri="{BB962C8B-B14F-4D97-AF65-F5344CB8AC3E}">
        <p14:creationId xmlns:p14="http://schemas.microsoft.com/office/powerpoint/2010/main" val="1649948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792088"/>
          </a:xfrm>
        </p:spPr>
        <p:txBody>
          <a:bodyPr>
            <a:normAutofit/>
          </a:bodyPr>
          <a:lstStyle/>
          <a:p>
            <a:r>
              <a:rPr lang="tr-TR" dirty="0" smtClean="0"/>
              <a:t>I.2.2.1. Derlemenin Amacı:</a:t>
            </a:r>
            <a:endParaRPr lang="tr-TR" dirty="0"/>
          </a:p>
        </p:txBody>
      </p:sp>
      <p:sp>
        <p:nvSpPr>
          <p:cNvPr id="3" name="İçerik Yer Tutucusu 2"/>
          <p:cNvSpPr>
            <a:spLocks noGrp="1"/>
          </p:cNvSpPr>
          <p:nvPr>
            <p:ph idx="1"/>
          </p:nvPr>
        </p:nvSpPr>
        <p:spPr>
          <a:xfrm>
            <a:off x="107504" y="908720"/>
            <a:ext cx="8928992" cy="5832648"/>
          </a:xfrm>
        </p:spPr>
        <p:txBody>
          <a:bodyPr>
            <a:normAutofit fontScale="40000" lnSpcReduction="20000"/>
          </a:bodyPr>
          <a:lstStyle/>
          <a:p>
            <a:pPr marL="0" indent="0" algn="just">
              <a:lnSpc>
                <a:spcPct val="170000"/>
              </a:lnSpc>
              <a:spcBef>
                <a:spcPts val="600"/>
              </a:spcBef>
              <a:buNone/>
            </a:pPr>
            <a:r>
              <a:rPr lang="tr-TR" dirty="0" smtClean="0"/>
              <a:t>	</a:t>
            </a:r>
            <a:r>
              <a:rPr lang="tr-TR" sz="3500" dirty="0" smtClean="0"/>
              <a:t>Burada tartışılması gereken temel sorun derlemenin ne olduğudur. Derlenecek olan halk bilgisi ürünlerinin neden ve kim için derlenmesi gerektiği, derlenecek malzemenin nerede, nasıl ve ne için kullanılacağı tartışılmak zorundadır. Derleme sonunda elde edilecek yaratmalar tanıtım için mi kullanılacak? Halk bilgisi yaratmaları metin yayını için mi kullanılacak? Bu yaratmalar belli bir bilimsel çalışmada veya bir tezin kanıtlanmasında mı kullanılacak? Sadece koruma ve buna bağlı olarak arşivlemek amacına yönelik bir derleme mi yapılacak?</a:t>
            </a:r>
          </a:p>
          <a:p>
            <a:pPr marL="0" indent="0" algn="just">
              <a:lnSpc>
                <a:spcPct val="170000"/>
              </a:lnSpc>
              <a:spcBef>
                <a:spcPts val="600"/>
              </a:spcBef>
              <a:buNone/>
            </a:pPr>
            <a:r>
              <a:rPr lang="tr-TR" sz="3500" dirty="0" smtClean="0"/>
              <a:t>Derleme çalışmalarının yönlendirici noktası «</a:t>
            </a:r>
            <a:r>
              <a:rPr lang="tr-TR" sz="3500" dirty="0" err="1" smtClean="0"/>
              <a:t>amaç»tır</a:t>
            </a:r>
            <a:r>
              <a:rPr lang="tr-TR" sz="3500" dirty="0" smtClean="0"/>
              <a:t>. Bir çalışmanın amacı belli bir kuramsal düşüncenin ispatlanması olabilir. Bu amaç kullanılacak yöntemi ve araştırılacak malzemenin kimliğini de ortaya koymaya yarayacaktır. K. </a:t>
            </a:r>
            <a:r>
              <a:rPr lang="tr-TR" sz="3500" dirty="0" err="1" smtClean="0"/>
              <a:t>Goldstein’ın</a:t>
            </a:r>
            <a:r>
              <a:rPr lang="tr-TR" sz="3500" dirty="0" smtClean="0"/>
              <a:t> da belirtiği gibi, amatör derlemeciler çoğunlukla bir tez veya kurumdan çok, belli veya bulabildikleri malzemeyi kaydetme işiyle ilgilenir ve derleme olarak da bunu görürler. Uzman halk bilimcileri ise, alana çıkmadan neyi, neden derleyeceklerini belirlemek zorundadır. </a:t>
            </a:r>
          </a:p>
          <a:p>
            <a:pPr marL="0" indent="0" algn="just">
              <a:lnSpc>
                <a:spcPct val="170000"/>
              </a:lnSpc>
              <a:spcBef>
                <a:spcPts val="600"/>
              </a:spcBef>
              <a:buNone/>
            </a:pPr>
            <a:r>
              <a:rPr lang="tr-TR" sz="3500" dirty="0" smtClean="0"/>
              <a:t>Türkiye’de yapılan halk bilgisi derleme çalışmalarında «kaybolmadan kaydetmek», «bitmeden derlemek» düşüncelerinden hareketle bir amaç belirlemesi yapıldığı ve bunların dışında, özellikle üniversitelerde çalışanların belli yöre ve bölgelerde bulunan halk bilgisi türlerinden biri veya bir kaçını toplayıp, bunları incelemek amaçlı derleme çalışması yaptıklarını, ayrıca öğrencilerin kendilerine verilen ödevleri tamamlamak amacına yönelik olarak çalışma yaptıklarını, bunların dışında derlemecilerin ise, tamamen amatör bir düşünceyle hareket edip, tespit ve tanıtım amacıyla derleme çalışmalarına giriştiklerini söylemek mümkündür. Bu amaçların birbiriyle bağlantılı olabileceğini de göz ardı etmemek gerekir. </a:t>
            </a:r>
            <a:endParaRPr lang="tr-TR" sz="3500" dirty="0"/>
          </a:p>
        </p:txBody>
      </p:sp>
    </p:spTree>
    <p:extLst>
      <p:ext uri="{BB962C8B-B14F-4D97-AF65-F5344CB8AC3E}">
        <p14:creationId xmlns:p14="http://schemas.microsoft.com/office/powerpoint/2010/main" val="2869470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Her ne kadar, amatör bir yaklaşımla, herhangi bir yere gidip bir kaynak kişi bularak veya bulduğumuz herhangi bir kişiyi kaynak kişi olarak kabul etmek ve onun anlattıklarını kaydetmek mümkünse de, iyi bir derleme çalışması gerçekleştirmek için  belli soruları mutlaka cevaplamak ve belli hazırlıkları mutlaka yapmak gerekmektedir. </a:t>
            </a:r>
            <a:endParaRPr lang="tr-TR" dirty="0"/>
          </a:p>
        </p:txBody>
      </p:sp>
    </p:spTree>
    <p:extLst>
      <p:ext uri="{BB962C8B-B14F-4D97-AF65-F5344CB8AC3E}">
        <p14:creationId xmlns:p14="http://schemas.microsoft.com/office/powerpoint/2010/main" val="8324539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88640"/>
            <a:ext cx="8784976" cy="6408712"/>
          </a:xfrm>
        </p:spPr>
        <p:txBody>
          <a:bodyPr>
            <a:normAutofit fontScale="70000" lnSpcReduction="20000"/>
          </a:bodyPr>
          <a:lstStyle/>
          <a:p>
            <a:pPr algn="just">
              <a:lnSpc>
                <a:spcPct val="170000"/>
              </a:lnSpc>
              <a:spcBef>
                <a:spcPts val="0"/>
              </a:spcBef>
            </a:pPr>
            <a:r>
              <a:rPr lang="tr-TR" dirty="0" smtClean="0"/>
              <a:t>Bir derleme çalışması; kuramsal bir düşüncenin ispatlanmasına yönelik malzeme temini, belli halk bilgisi yaratmalarını bir bölgede bulunup bulunmadıklarını, yaratıcı ve icracılarının ne olduğunu ve sosyal bağlamlarının tespiti, halk bilgisi yaratmalarının değişme, gelişme ve bozulma sorunlarına göre değerlendirilmesi, tükenmekte olan geleneksel bağlamların ve bu bağlamların yarattığı ürünlerin örneklenmesi, bölgeler arası ürünlerin karşılaştırılması, belli halk bilgisi ürünlerinin eğitim ve öğretimde kullanılması, bazı halk bilgisi ürünlerinin çeşitli sanat ve sanatçı grupları tarafından yeniden işlenerek farklı ve «</a:t>
            </a:r>
            <a:r>
              <a:rPr lang="tr-TR" dirty="0" err="1" smtClean="0"/>
              <a:t>üslüplaştırılmış</a:t>
            </a:r>
            <a:r>
              <a:rPr lang="tr-TR" dirty="0" smtClean="0"/>
              <a:t> bir seviyeye» çıkarılması, belli bir bölgenin tanıtımının yapılması, belli halk bilgisi yaratmalarının çeşitli ticari alanlarda kullanımı gibi amaçlardan bir veya bir kaçına yönelik olarak yapılabilir. </a:t>
            </a:r>
            <a:endParaRPr lang="tr-TR" dirty="0"/>
          </a:p>
        </p:txBody>
      </p:sp>
    </p:spTree>
    <p:extLst>
      <p:ext uri="{BB962C8B-B14F-4D97-AF65-F5344CB8AC3E}">
        <p14:creationId xmlns:p14="http://schemas.microsoft.com/office/powerpoint/2010/main" val="16962420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I.2.3.Ne Derleyeceğim?</a:t>
            </a:r>
            <a:endParaRPr lang="tr-TR" dirty="0"/>
          </a:p>
        </p:txBody>
      </p:sp>
      <p:sp>
        <p:nvSpPr>
          <p:cNvPr id="3" name="İçerik Yer Tutucusu 2"/>
          <p:cNvSpPr>
            <a:spLocks noGrp="1"/>
          </p:cNvSpPr>
          <p:nvPr>
            <p:ph idx="1"/>
          </p:nvPr>
        </p:nvSpPr>
        <p:spPr/>
        <p:txBody>
          <a:bodyPr>
            <a:normAutofit fontScale="55000" lnSpcReduction="20000"/>
          </a:bodyPr>
          <a:lstStyle/>
          <a:p>
            <a:pPr marL="0" indent="0" algn="just">
              <a:lnSpc>
                <a:spcPct val="170000"/>
              </a:lnSpc>
              <a:spcBef>
                <a:spcPts val="0"/>
              </a:spcBef>
              <a:buNone/>
            </a:pPr>
            <a:r>
              <a:rPr lang="tr-TR" dirty="0" smtClean="0"/>
              <a:t>	Bu konuda araştırmanın konusunun ne olacağı belirlenmelidir. </a:t>
            </a:r>
          </a:p>
          <a:p>
            <a:pPr marL="0" indent="0" algn="just">
              <a:lnSpc>
                <a:spcPct val="170000"/>
              </a:lnSpc>
              <a:spcBef>
                <a:spcPts val="0"/>
              </a:spcBef>
              <a:buNone/>
            </a:pPr>
            <a:r>
              <a:rPr lang="tr-TR" dirty="0" smtClean="0"/>
              <a:t>I.2.3.1. Konu Belirleme:</a:t>
            </a:r>
          </a:p>
          <a:p>
            <a:pPr marL="0" indent="0" algn="just">
              <a:lnSpc>
                <a:spcPct val="170000"/>
              </a:lnSpc>
              <a:spcBef>
                <a:spcPts val="0"/>
              </a:spcBef>
              <a:buNone/>
            </a:pPr>
            <a:r>
              <a:rPr lang="tr-TR" dirty="0" smtClean="0"/>
              <a:t>Konuya göre: yer, zaman, harcanması gereken para, bu parayla alınabilecek araç ve gereçler, oluşturulacak ekip gibi hususlar da belirlenecektir. Konu belirleme amaca yöneliktir.</a:t>
            </a:r>
          </a:p>
          <a:p>
            <a:pPr marL="0" indent="0" algn="just">
              <a:lnSpc>
                <a:spcPct val="170000"/>
              </a:lnSpc>
              <a:spcBef>
                <a:spcPts val="0"/>
              </a:spcBef>
              <a:buNone/>
            </a:pPr>
            <a:r>
              <a:rPr lang="tr-TR" dirty="0" smtClean="0"/>
              <a:t>Konu belirlemede halk bilgisi ürünlerinin türü ve bu türü oluşturan geleneğin yaratıldığı ve yaşatıldığı bağlamla ilgili olması. </a:t>
            </a:r>
          </a:p>
          <a:p>
            <a:pPr marL="0" indent="0" algn="just">
              <a:lnSpc>
                <a:spcPct val="170000"/>
              </a:lnSpc>
              <a:spcBef>
                <a:spcPts val="0"/>
              </a:spcBef>
              <a:buNone/>
            </a:pPr>
            <a:r>
              <a:rPr lang="tr-TR" dirty="0" smtClean="0"/>
              <a:t>Konu belirlemede dikkat edilmesi gereken bir nokta da, daha önce yapılmış araştırmalarla ilgilidir. Bazı konular daha başka araştırmacıların da dikkatini çekmiş ve bizim derlemek istediğimiz ürünler daha önce derlenmiş olabilir. </a:t>
            </a:r>
          </a:p>
          <a:p>
            <a:endParaRPr lang="tr-TR" dirty="0"/>
          </a:p>
        </p:txBody>
      </p:sp>
    </p:spTree>
    <p:extLst>
      <p:ext uri="{BB962C8B-B14F-4D97-AF65-F5344CB8AC3E}">
        <p14:creationId xmlns:p14="http://schemas.microsoft.com/office/powerpoint/2010/main" val="42137929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620688"/>
            <a:ext cx="8856984" cy="5505475"/>
          </a:xfrm>
        </p:spPr>
        <p:txBody>
          <a:bodyPr>
            <a:normAutofit fontScale="77500" lnSpcReduction="20000"/>
          </a:bodyPr>
          <a:lstStyle/>
          <a:p>
            <a:pPr algn="just">
              <a:lnSpc>
                <a:spcPct val="160000"/>
              </a:lnSpc>
              <a:spcBef>
                <a:spcPts val="0"/>
              </a:spcBef>
            </a:pPr>
            <a:r>
              <a:rPr lang="tr-TR" dirty="0" smtClean="0"/>
              <a:t>Bir derlemeci, halk bilgisi ürünlerinden birini veya pek çoğunu derleyebilir. Bu ürünler genel olarak: </a:t>
            </a:r>
          </a:p>
          <a:p>
            <a:pPr marL="0" indent="0" algn="just">
              <a:lnSpc>
                <a:spcPct val="160000"/>
              </a:lnSpc>
              <a:spcBef>
                <a:spcPts val="0"/>
              </a:spcBef>
              <a:buNone/>
            </a:pPr>
            <a:r>
              <a:rPr lang="tr-TR" b="1" dirty="0" smtClean="0"/>
              <a:t>Yazı Ürünleri: </a:t>
            </a:r>
            <a:r>
              <a:rPr lang="tr-TR" dirty="0" smtClean="0"/>
              <a:t>Bazı halk anlatımları yazıya geçirilmiş olabilir. </a:t>
            </a:r>
          </a:p>
          <a:p>
            <a:pPr marL="0" indent="0" algn="just">
              <a:lnSpc>
                <a:spcPct val="160000"/>
              </a:lnSpc>
              <a:spcBef>
                <a:spcPts val="0"/>
              </a:spcBef>
              <a:buNone/>
            </a:pPr>
            <a:r>
              <a:rPr lang="tr-TR" b="1" dirty="0" smtClean="0"/>
              <a:t>Sözlü ürünler: </a:t>
            </a:r>
            <a:r>
              <a:rPr lang="tr-TR" dirty="0" smtClean="0"/>
              <a:t>Halk anlatmalarının çoğu bu guruptadır.</a:t>
            </a:r>
          </a:p>
          <a:p>
            <a:pPr marL="0" indent="0" algn="just">
              <a:lnSpc>
                <a:spcPct val="160000"/>
              </a:lnSpc>
              <a:spcBef>
                <a:spcPts val="0"/>
              </a:spcBef>
              <a:buNone/>
            </a:pPr>
            <a:r>
              <a:rPr lang="tr-TR" b="1" dirty="0" smtClean="0"/>
              <a:t>Görsel Ürünler: </a:t>
            </a:r>
            <a:r>
              <a:rPr lang="tr-TR" dirty="0" smtClean="0"/>
              <a:t>Halk oyunları ve seyirlik oyunları bu guruptadır.</a:t>
            </a:r>
          </a:p>
          <a:p>
            <a:pPr marL="0" indent="0" algn="just">
              <a:lnSpc>
                <a:spcPct val="160000"/>
              </a:lnSpc>
              <a:spcBef>
                <a:spcPts val="0"/>
              </a:spcBef>
              <a:buNone/>
            </a:pPr>
            <a:r>
              <a:rPr lang="tr-TR" b="1" dirty="0" smtClean="0"/>
              <a:t>İşitsel Ürünler: </a:t>
            </a:r>
            <a:r>
              <a:rPr lang="tr-TR" dirty="0" smtClean="0"/>
              <a:t>Halk müziği ve müzikle birlikte icra edilen ürünlerdir. </a:t>
            </a:r>
            <a:br>
              <a:rPr lang="tr-TR" dirty="0" smtClean="0"/>
            </a:br>
            <a:r>
              <a:rPr lang="tr-TR" b="1" dirty="0" smtClean="0"/>
              <a:t>Maddi Ürünler: </a:t>
            </a:r>
            <a:r>
              <a:rPr lang="tr-TR" dirty="0" smtClean="0"/>
              <a:t>Halk sanatları ve materyal alanındaki ürünlerdir. </a:t>
            </a:r>
            <a:endParaRPr lang="tr-TR" dirty="0"/>
          </a:p>
        </p:txBody>
      </p:sp>
    </p:spTree>
    <p:extLst>
      <p:ext uri="{BB962C8B-B14F-4D97-AF65-F5344CB8AC3E}">
        <p14:creationId xmlns:p14="http://schemas.microsoft.com/office/powerpoint/2010/main" val="34392558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009531"/>
          </a:xfrm>
        </p:spPr>
        <p:txBody>
          <a:bodyPr>
            <a:normAutofit fontScale="77500" lnSpcReduction="20000"/>
          </a:bodyPr>
          <a:lstStyle/>
          <a:p>
            <a:pPr marL="0" indent="0" algn="just">
              <a:buNone/>
            </a:pPr>
            <a:r>
              <a:rPr lang="tr-TR" dirty="0" smtClean="0"/>
              <a:t>I.2.3.1.1. Tek Konulu Derleme Çalışması</a:t>
            </a:r>
          </a:p>
          <a:p>
            <a:pPr marL="0" indent="0" algn="just">
              <a:buNone/>
            </a:pPr>
            <a:r>
              <a:rPr lang="tr-TR" dirty="0" smtClean="0"/>
              <a:t>I.2.3.1.2. Çok konulu veya Genel Derleme Çalışması: </a:t>
            </a:r>
          </a:p>
          <a:p>
            <a:pPr marL="0" indent="0" algn="just">
              <a:buNone/>
            </a:pPr>
            <a:r>
              <a:rPr lang="tr-TR" dirty="0" smtClean="0"/>
              <a:t>I.2.3.2. Konunun sınırlandırılması: </a:t>
            </a:r>
          </a:p>
          <a:p>
            <a:pPr marL="0" indent="0" algn="just">
              <a:buNone/>
            </a:pPr>
            <a:r>
              <a:rPr lang="tr-TR" dirty="0" smtClean="0"/>
              <a:t>I.2.4. Nerede Derleyeceğim?</a:t>
            </a:r>
          </a:p>
          <a:p>
            <a:pPr marL="0" indent="0" algn="just">
              <a:buNone/>
            </a:pPr>
            <a:r>
              <a:rPr lang="tr-TR" dirty="0" smtClean="0"/>
              <a:t>I.2.4.1. Derleme Yerinin (Alan/Saha) belirlenmesi:</a:t>
            </a:r>
          </a:p>
          <a:p>
            <a:pPr marL="0" indent="0" algn="just">
              <a:buNone/>
            </a:pPr>
            <a:r>
              <a:rPr lang="tr-TR" dirty="0" smtClean="0"/>
              <a:t>I.2.5. Ne zaman Derleyeceğim.</a:t>
            </a:r>
          </a:p>
          <a:p>
            <a:pPr marL="0" indent="0" algn="just">
              <a:buNone/>
            </a:pPr>
            <a:r>
              <a:rPr lang="tr-TR" dirty="0" smtClean="0"/>
              <a:t>I.2.5.1. Derleme Planlamasında Zaman Kullanımı:</a:t>
            </a:r>
          </a:p>
          <a:p>
            <a:pPr marL="0" indent="0" algn="just">
              <a:buNone/>
            </a:pPr>
            <a:r>
              <a:rPr lang="tr-TR" dirty="0" smtClean="0"/>
              <a:t>I.2.5.1.1. Alan Çalışması Öncesi İçin Gerekli Zaman: </a:t>
            </a:r>
          </a:p>
          <a:p>
            <a:pPr marL="0" indent="0" algn="just">
              <a:buNone/>
            </a:pPr>
            <a:r>
              <a:rPr lang="tr-TR" dirty="0" smtClean="0"/>
              <a:t>I.2.5.1.2.Alan Çalışması İçin Gerekli Zaman:  </a:t>
            </a:r>
          </a:p>
          <a:p>
            <a:pPr marL="0" lvl="0" indent="0" algn="just">
              <a:buNone/>
            </a:pPr>
            <a:r>
              <a:rPr lang="tr-TR" dirty="0" smtClean="0">
                <a:solidFill>
                  <a:prstClr val="black"/>
                </a:solidFill>
              </a:rPr>
              <a:t>I.2.5.1.3.Alan Çalışması Sonrası İçin Gerekli Zaman:  </a:t>
            </a:r>
            <a:endParaRPr lang="tr-TR" dirty="0">
              <a:solidFill>
                <a:prstClr val="black"/>
              </a:solidFill>
            </a:endParaRPr>
          </a:p>
          <a:p>
            <a:pPr marL="0" indent="0" algn="just">
              <a:buNone/>
            </a:pPr>
            <a:r>
              <a:rPr lang="tr-TR" dirty="0" smtClean="0"/>
              <a:t>I.2.6. Nasıl Derleyeceğim.</a:t>
            </a:r>
          </a:p>
          <a:p>
            <a:pPr marL="0" indent="0" algn="just">
              <a:buNone/>
            </a:pPr>
            <a:r>
              <a:rPr lang="tr-TR" dirty="0" smtClean="0"/>
              <a:t>I.2.6.1. Kayıt Araç Gereç Sorunları</a:t>
            </a:r>
          </a:p>
          <a:p>
            <a:pPr marL="0" indent="0" algn="just">
              <a:buNone/>
            </a:pPr>
            <a:r>
              <a:rPr lang="tr-TR" dirty="0" smtClean="0"/>
              <a:t>I.2.6.2. Yöntem Soruları: (Anket yöntemi, gözlem yöntemi, görüşme (mülakat) yöntemi</a:t>
            </a:r>
          </a:p>
          <a:p>
            <a:pPr marL="0" indent="0" algn="just">
              <a:buNone/>
            </a:pPr>
            <a:r>
              <a:rPr lang="tr-TR" dirty="0" smtClean="0"/>
              <a:t>I.2.7. Destek (Sponsor) Bulma:</a:t>
            </a:r>
            <a:endParaRPr lang="tr-TR" dirty="0"/>
          </a:p>
        </p:txBody>
      </p:sp>
    </p:spTree>
    <p:extLst>
      <p:ext uri="{BB962C8B-B14F-4D97-AF65-F5344CB8AC3E}">
        <p14:creationId xmlns:p14="http://schemas.microsoft.com/office/powerpoint/2010/main" val="16596260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276872"/>
            <a:ext cx="8229600" cy="1143000"/>
          </a:xfrm>
        </p:spPr>
        <p:txBody>
          <a:bodyPr>
            <a:normAutofit fontScale="90000"/>
          </a:bodyPr>
          <a:lstStyle/>
          <a:p>
            <a:r>
              <a:rPr lang="tr-TR" sz="6700" b="1" dirty="0" smtClean="0"/>
              <a:t>PLANLAMA</a:t>
            </a:r>
            <a:r>
              <a:rPr lang="tr-TR" dirty="0" smtClean="0"/>
              <a:t/>
            </a:r>
            <a:br>
              <a:rPr lang="tr-TR" dirty="0" smtClean="0"/>
            </a:br>
            <a:endParaRPr lang="tr-TR" dirty="0"/>
          </a:p>
        </p:txBody>
      </p:sp>
    </p:spTree>
    <p:extLst>
      <p:ext uri="{BB962C8B-B14F-4D97-AF65-F5344CB8AC3E}">
        <p14:creationId xmlns:p14="http://schemas.microsoft.com/office/powerpoint/2010/main" val="7204603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I.1. Derleme terimleri: </a:t>
            </a:r>
            <a:br>
              <a:rPr lang="tr-TR" dirty="0" smtClean="0"/>
            </a:br>
            <a:endParaRPr lang="tr-TR" dirty="0"/>
          </a:p>
        </p:txBody>
      </p:sp>
      <p:sp>
        <p:nvSpPr>
          <p:cNvPr id="3" name="İçerik Yer Tutucusu 2"/>
          <p:cNvSpPr>
            <a:spLocks noGrp="1"/>
          </p:cNvSpPr>
          <p:nvPr>
            <p:ph idx="1"/>
          </p:nvPr>
        </p:nvSpPr>
        <p:spPr/>
        <p:txBody>
          <a:bodyPr/>
          <a:lstStyle/>
          <a:p>
            <a:pPr algn="just"/>
            <a:r>
              <a:rPr lang="tr-TR" dirty="0" smtClean="0"/>
              <a:t>Halk bilgisi derleme çalışmasının nasıl ve nedenlerini tartışmadan önce, halk bilgisi yaratmalarını derlemenin ne olduğunu, bu işi gerçekleştirenlerin ne ad aldıklarını ve özelliklerini, halk bilgisi yaratmalarının kimden derlendiğini ve bu kişilere ne adlar verildiği ve ne tür özelliklere sahip olduklarını kısaca açıklamak gereklidir.</a:t>
            </a:r>
            <a:endParaRPr lang="tr-TR" dirty="0"/>
          </a:p>
        </p:txBody>
      </p:sp>
    </p:spTree>
    <p:extLst>
      <p:ext uri="{BB962C8B-B14F-4D97-AF65-F5344CB8AC3E}">
        <p14:creationId xmlns:p14="http://schemas.microsoft.com/office/powerpoint/2010/main" val="607674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I.1.1. Derleme nedir?</a:t>
            </a:r>
            <a:br>
              <a:rPr lang="tr-TR" dirty="0" smtClean="0"/>
            </a:br>
            <a:endParaRPr lang="tr-TR" dirty="0"/>
          </a:p>
        </p:txBody>
      </p:sp>
      <p:sp>
        <p:nvSpPr>
          <p:cNvPr id="3" name="İçerik Yer Tutucusu 2"/>
          <p:cNvSpPr>
            <a:spLocks noGrp="1"/>
          </p:cNvSpPr>
          <p:nvPr>
            <p:ph idx="1"/>
          </p:nvPr>
        </p:nvSpPr>
        <p:spPr/>
        <p:txBody>
          <a:bodyPr>
            <a:normAutofit fontScale="77500" lnSpcReduction="20000"/>
          </a:bodyPr>
          <a:lstStyle/>
          <a:p>
            <a:pPr marL="0" indent="0" algn="just">
              <a:lnSpc>
                <a:spcPct val="160000"/>
              </a:lnSpc>
              <a:spcBef>
                <a:spcPts val="600"/>
              </a:spcBef>
              <a:buNone/>
            </a:pPr>
            <a:r>
              <a:rPr lang="tr-TR" dirty="0" smtClean="0"/>
              <a:t>	Halk bilimciler tarafından çok sık olarak kullanılan «derleme» terimi; halk bilgisi yaratmalarının belli bir zamanda, belli bir yerde, belli bazı araç ve yöntemleri kullanan uzman halk bilimci veya amatör olarak halk bilimine ilgi duyan kişi veya kişilerce, halk bilgisi ürünlerini yaratan, yeniden yaratan, taşıyan, nakleden, aktaran ve icra eden kişilerden sözlü, yazılı ve görsel olarak kaydedilmesi ve maddi ürünlerin toplanması işidir.</a:t>
            </a:r>
            <a:endParaRPr lang="tr-TR" dirty="0"/>
          </a:p>
        </p:txBody>
      </p:sp>
    </p:spTree>
    <p:extLst>
      <p:ext uri="{BB962C8B-B14F-4D97-AF65-F5344CB8AC3E}">
        <p14:creationId xmlns:p14="http://schemas.microsoft.com/office/powerpoint/2010/main" val="1356054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0"/>
            <a:ext cx="8435280" cy="908720"/>
          </a:xfrm>
        </p:spPr>
        <p:txBody>
          <a:bodyPr>
            <a:normAutofit fontScale="90000"/>
          </a:bodyPr>
          <a:lstStyle/>
          <a:p>
            <a:r>
              <a:rPr lang="tr-TR" dirty="0" smtClean="0"/>
              <a:t>I.1.1.Derleme Yeri (ALAN, SAHA) Nedir?</a:t>
            </a:r>
            <a:endParaRPr lang="tr-TR" dirty="0"/>
          </a:p>
        </p:txBody>
      </p:sp>
      <p:sp>
        <p:nvSpPr>
          <p:cNvPr id="3" name="İçerik Yer Tutucusu 2"/>
          <p:cNvSpPr>
            <a:spLocks noGrp="1"/>
          </p:cNvSpPr>
          <p:nvPr>
            <p:ph idx="1"/>
          </p:nvPr>
        </p:nvSpPr>
        <p:spPr>
          <a:xfrm>
            <a:off x="457200" y="1124744"/>
            <a:ext cx="8229600" cy="5400600"/>
          </a:xfrm>
        </p:spPr>
        <p:txBody>
          <a:bodyPr>
            <a:normAutofit lnSpcReduction="10000"/>
          </a:bodyPr>
          <a:lstStyle/>
          <a:p>
            <a:pPr algn="just"/>
            <a:r>
              <a:rPr lang="tr-TR" dirty="0" smtClean="0"/>
              <a:t>«Alan» veya «Saha» terimlerinin asıl anlamı, «halk bilgisi ürünlerinin yaratılıp, yaşatıldığı </a:t>
            </a:r>
            <a:r>
              <a:rPr lang="tr-TR" dirty="0" err="1" smtClean="0"/>
              <a:t>yer»dir</a:t>
            </a:r>
            <a:r>
              <a:rPr lang="tr-TR" dirty="0" smtClean="0"/>
              <a:t>. «Alan» veya «saha» adı verilen bu yer, bir şehirdeki herhangi bir mahalle, bir semt olabileceği gibi, bir köy, bir kasaba veya ilçe veyahut da bunların bir kaçı birden olabilir. Bu yerler, halk bilimcilerin halk bilgisi yaratmalarını kaydetme ve toplama, yani derleme işinin gerçekleştirildiği bir mekan olarak belirlendiğinde» derleme yeri» olarak adlandırılmaktadır.  </a:t>
            </a:r>
            <a:endParaRPr lang="tr-TR" dirty="0"/>
          </a:p>
        </p:txBody>
      </p:sp>
    </p:spTree>
    <p:extLst>
      <p:ext uri="{BB962C8B-B14F-4D97-AF65-F5344CB8AC3E}">
        <p14:creationId xmlns:p14="http://schemas.microsoft.com/office/powerpoint/2010/main" val="27041619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rmAutofit fontScale="77500" lnSpcReduction="20000"/>
          </a:bodyPr>
          <a:lstStyle/>
          <a:p>
            <a:pPr algn="just">
              <a:lnSpc>
                <a:spcPct val="170000"/>
              </a:lnSpc>
              <a:spcBef>
                <a:spcPts val="600"/>
              </a:spcBef>
            </a:pPr>
            <a:r>
              <a:rPr lang="tr-TR" dirty="0" smtClean="0"/>
              <a:t>Derleme tanımında da olduğu gibi, halk bilgisi ürünlerinin yaratılıp, yaşatıldığı ve halk bilimciler tarafından, halk bilgisi yaratmalarının bir kaynak kişi veya kaynak kişiler tarafından aktarılması veya icra edilmesi ve bu icra veya aktarım sırasında sözlü, yazılı, görsel olarak bu yaratmaların kaydedilmesi ve maddi ürün örneklerinin toplanmasından dolayı, söz konusu derleme işinin gerçekleştirildiği yer «Derleme Yeri» veya «Saha», şeklinde ifade edilmektedir. Bu terimleri; « Bu türkünün derleme yeri Çukurova’dır.»</a:t>
            </a:r>
            <a:endParaRPr lang="tr-TR" dirty="0"/>
          </a:p>
        </p:txBody>
      </p:sp>
    </p:spTree>
    <p:extLst>
      <p:ext uri="{BB962C8B-B14F-4D97-AF65-F5344CB8AC3E}">
        <p14:creationId xmlns:p14="http://schemas.microsoft.com/office/powerpoint/2010/main" val="4164541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71400"/>
            <a:ext cx="8229600" cy="1152128"/>
          </a:xfrm>
        </p:spPr>
        <p:txBody>
          <a:bodyPr/>
          <a:lstStyle/>
          <a:p>
            <a:r>
              <a:rPr lang="tr-TR" dirty="0" smtClean="0"/>
              <a:t>Derleme yeri neresi olmalı?</a:t>
            </a:r>
            <a:endParaRPr lang="tr-TR" dirty="0"/>
          </a:p>
        </p:txBody>
      </p:sp>
      <p:sp>
        <p:nvSpPr>
          <p:cNvPr id="3" name="İçerik Yer Tutucusu 2"/>
          <p:cNvSpPr>
            <a:spLocks noGrp="1"/>
          </p:cNvSpPr>
          <p:nvPr>
            <p:ph idx="1"/>
          </p:nvPr>
        </p:nvSpPr>
        <p:spPr>
          <a:xfrm>
            <a:off x="0" y="764704"/>
            <a:ext cx="8964488" cy="5760640"/>
          </a:xfrm>
        </p:spPr>
        <p:txBody>
          <a:bodyPr>
            <a:normAutofit/>
          </a:bodyPr>
          <a:lstStyle/>
          <a:p>
            <a:pPr algn="just"/>
            <a:r>
              <a:rPr lang="tr-TR" dirty="0" smtClean="0"/>
              <a:t>Halk bilgisi ürünlerinin derleme yerinin mutlaka bir köy veya kasaba olması, yani kırsal kesimdeki bir yerleşim bölgesi olması gerekir mi sorusu, pek çok araştırmacının aklına gelebilir. </a:t>
            </a:r>
          </a:p>
          <a:p>
            <a:pPr algn="just"/>
            <a:r>
              <a:rPr lang="tr-TR" dirty="0" smtClean="0"/>
              <a:t>Derleme yeri olarak seçilen alan, köy veya kent olabilir. Bu alan, birkaç köy veya kasaba olabileceği gibi, bir kentin belli bir mahallesi veya semtleri olarak da belirlenebilir. </a:t>
            </a:r>
          </a:p>
          <a:p>
            <a:pPr algn="just"/>
            <a:r>
              <a:rPr lang="tr-TR" b="1" dirty="0" smtClean="0">
                <a:solidFill>
                  <a:srgbClr val="FF0000"/>
                </a:solidFill>
              </a:rPr>
              <a:t>Bu konudaki tercih, yapılacak olan halk bilgisi derleme çalışmasının amacı ve konusuna göre ortaya çıkacaktır. </a:t>
            </a:r>
          </a:p>
          <a:p>
            <a:pPr algn="just"/>
            <a:endParaRPr lang="tr-TR" dirty="0"/>
          </a:p>
        </p:txBody>
      </p:sp>
    </p:spTree>
    <p:extLst>
      <p:ext uri="{BB962C8B-B14F-4D97-AF65-F5344CB8AC3E}">
        <p14:creationId xmlns:p14="http://schemas.microsoft.com/office/powerpoint/2010/main" val="314261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362</TotalTime>
  <Words>1233</Words>
  <Application>Microsoft Office PowerPoint</Application>
  <PresentationFormat>Ekran Gösterisi (4:3)</PresentationFormat>
  <Paragraphs>195</Paragraphs>
  <Slides>33</Slides>
  <Notes>0</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Ofis Teması</vt:lpstr>
      <vt:lpstr>DERLEME VE PLANLANMASI</vt:lpstr>
      <vt:lpstr>PowerPoint Sunusu</vt:lpstr>
      <vt:lpstr>PowerPoint Sunusu</vt:lpstr>
      <vt:lpstr>PLANLAMA </vt:lpstr>
      <vt:lpstr>I.1. Derleme terimleri:  </vt:lpstr>
      <vt:lpstr>I.1.1. Derleme nedir? </vt:lpstr>
      <vt:lpstr>I.1.1.Derleme Yeri (ALAN, SAHA) Nedir?</vt:lpstr>
      <vt:lpstr>PowerPoint Sunusu</vt:lpstr>
      <vt:lpstr>Derleme yeri neresi olmalı?</vt:lpstr>
      <vt:lpstr>PowerPoint Sunusu</vt:lpstr>
      <vt:lpstr>I1.1.3. Derlemeci Kimdir?</vt:lpstr>
      <vt:lpstr>PowerPoint Sunusu</vt:lpstr>
      <vt:lpstr>PowerPoint Sunusu</vt:lpstr>
      <vt:lpstr>I.1.3.3. İyi bir Derlemecinin Sahip olması gereken Özellikler:</vt:lpstr>
      <vt:lpstr>PowerPoint Sunusu</vt:lpstr>
      <vt:lpstr>PowerPoint Sunusu</vt:lpstr>
      <vt:lpstr>PowerPoint Sunusu</vt:lpstr>
      <vt:lpstr>PowerPoint Sunusu</vt:lpstr>
      <vt:lpstr>I.1.4. Kaynak Kişi Kimdir?</vt:lpstr>
      <vt:lpstr>I.1.4.1. Kaynak Kişiler:</vt:lpstr>
      <vt:lpstr>PowerPoint Sunusu</vt:lpstr>
      <vt:lpstr>I. 1.4.2. Kaynak Kişinin Seçimi</vt:lpstr>
      <vt:lpstr>PowerPoint Sunusu</vt:lpstr>
      <vt:lpstr>I.2. Derlemenin Planlanması:</vt:lpstr>
      <vt:lpstr>I.1.1. Proje Hazırlama:</vt:lpstr>
      <vt:lpstr>PowerPoint Sunusu</vt:lpstr>
      <vt:lpstr>PowerPoint Sunusu</vt:lpstr>
      <vt:lpstr>I.2.2. Neden Derleyeceğim?</vt:lpstr>
      <vt:lpstr>I.2.2.1. Derlemenin Amacı:</vt:lpstr>
      <vt:lpstr>PowerPoint Sunusu</vt:lpstr>
      <vt:lpstr>I.2.3.Ne Derleyeceğim?</vt:lpstr>
      <vt:lpstr>PowerPoint Sunusu</vt:lpstr>
      <vt:lpstr>PowerPoint Sunusu</vt:lpstr>
    </vt:vector>
  </TitlesOfParts>
  <Company>Progressive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DERLEME VE PLANLANMASI</dc:title>
  <dc:creator>Sevin ALİL</dc:creator>
  <cp:lastModifiedBy>Sevin ARSLAN</cp:lastModifiedBy>
  <cp:revision>27</cp:revision>
  <dcterms:created xsi:type="dcterms:W3CDTF">2015-10-09T08:03:02Z</dcterms:created>
  <dcterms:modified xsi:type="dcterms:W3CDTF">2023-10-16T06:30:15Z</dcterms:modified>
</cp:coreProperties>
</file>