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72" r:id="rId3"/>
    <p:sldId id="274" r:id="rId4"/>
    <p:sldId id="258" r:id="rId5"/>
    <p:sldId id="273" r:id="rId6"/>
    <p:sldId id="267" r:id="rId7"/>
    <p:sldId id="268" r:id="rId8"/>
    <p:sldId id="269" r:id="rId9"/>
    <p:sldId id="270" r:id="rId10"/>
    <p:sldId id="271" r:id="rId11"/>
    <p:sldId id="261" r:id="rId12"/>
    <p:sldId id="263" r:id="rId13"/>
    <p:sldId id="264" r:id="rId14"/>
    <p:sldId id="262" r:id="rId15"/>
    <p:sldId id="266"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67" autoAdjust="0"/>
    <p:restoredTop sz="94680" autoAdjust="0"/>
  </p:normalViewPr>
  <p:slideViewPr>
    <p:cSldViewPr>
      <p:cViewPr>
        <p:scale>
          <a:sx n="89" d="100"/>
          <a:sy n="89" d="100"/>
        </p:scale>
        <p:origin x="-1210"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A23720DD-5B6D-40BF-8493-A6B52D484E6B}" type="datetimeFigureOut">
              <a:rPr lang="tr-TR" smtClean="0"/>
              <a:t>20.02.2025</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F302176B-0E47-46AC-8F43-DAB4B8A37D0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20.02.2025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20.02.2025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A23720DD-5B6D-40BF-8493-A6B52D484E6B}" type="datetimeFigureOut">
              <a:rPr lang="tr-TR" smtClean="0"/>
              <a:t>20.02.2025</a:t>
            </a:fld>
            <a:endParaRPr lang="tr-TR"/>
          </a:p>
        </p:txBody>
      </p:sp>
      <p:sp>
        <p:nvSpPr>
          <p:cNvPr id="9" name="Slayt Numarası Yer Tutucusu 8"/>
          <p:cNvSpPr>
            <a:spLocks noGrp="1"/>
          </p:cNvSpPr>
          <p:nvPr>
            <p:ph type="sldNum" sz="quarter" idx="15"/>
          </p:nvPr>
        </p:nvSpPr>
        <p:spPr/>
        <p:txBody>
          <a:bodyPr rtlCol="0"/>
          <a:lstStyle/>
          <a:p>
            <a:fld id="{F302176B-0E47-46AC-8F43-DAB4B8A37D06}" type="slidenum">
              <a:rPr lang="tr-TR" smtClean="0"/>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A23720DD-5B6D-40BF-8493-A6B52D484E6B}" type="datetimeFigureOut">
              <a:rPr lang="tr-TR" smtClean="0"/>
              <a:t>20.02.2025</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20.02.2025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A23720DD-5B6D-40BF-8493-A6B52D484E6B}" type="datetimeFigureOut">
              <a:rPr lang="tr-TR" smtClean="0"/>
              <a:t>20.02.2025</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A23720DD-5B6D-40BF-8493-A6B52D484E6B}" type="datetimeFigureOut">
              <a:rPr lang="tr-TR" smtClean="0"/>
              <a:t>20.02.2025</a:t>
            </a:fld>
            <a:endParaRPr lang="tr-TR"/>
          </a:p>
        </p:txBody>
      </p:sp>
      <p:sp>
        <p:nvSpPr>
          <p:cNvPr id="7" name="Slayt Numarası Yer Tutucusu 6"/>
          <p:cNvSpPr>
            <a:spLocks noGrp="1"/>
          </p:cNvSpPr>
          <p:nvPr>
            <p:ph type="sldNum" sz="quarter" idx="11"/>
          </p:nvPr>
        </p:nvSpPr>
        <p:spPr/>
        <p:txBody>
          <a:bodyPr rtlCol="0"/>
          <a:lstStyle/>
          <a:p>
            <a:fld id="{F302176B-0E47-46AC-8F43-DAB4B8A37D06}" type="slidenum">
              <a:rPr lang="tr-TR" smtClean="0"/>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t>20.02.2025</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A23720DD-5B6D-40BF-8493-A6B52D484E6B}" type="datetimeFigureOut">
              <a:rPr lang="tr-TR" smtClean="0"/>
              <a:t>20.02.2025</a:t>
            </a:fld>
            <a:endParaRPr lang="tr-TR"/>
          </a:p>
        </p:txBody>
      </p:sp>
      <p:sp>
        <p:nvSpPr>
          <p:cNvPr id="22" name="Slayt Numarası Yer Tutucusu 21"/>
          <p:cNvSpPr>
            <a:spLocks noGrp="1"/>
          </p:cNvSpPr>
          <p:nvPr>
            <p:ph type="sldNum" sz="quarter" idx="15"/>
          </p:nvPr>
        </p:nvSpPr>
        <p:spPr/>
        <p:txBody>
          <a:bodyPr rtlCol="0"/>
          <a:lstStyle/>
          <a:p>
            <a:fld id="{F302176B-0E47-46AC-8F43-DAB4B8A37D06}" type="slidenum">
              <a:rPr lang="tr-TR" smtClean="0"/>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A23720DD-5B6D-40BF-8493-A6B52D484E6B}" type="datetimeFigureOut">
              <a:rPr lang="tr-TR" smtClean="0"/>
              <a:t>20.02.2025</a:t>
            </a:fld>
            <a:endParaRPr lang="tr-TR"/>
          </a:p>
        </p:txBody>
      </p:sp>
      <p:sp>
        <p:nvSpPr>
          <p:cNvPr id="18" name="Slayt Numarası Yer Tutucusu 17"/>
          <p:cNvSpPr>
            <a:spLocks noGrp="1"/>
          </p:cNvSpPr>
          <p:nvPr>
            <p:ph type="sldNum" sz="quarter" idx="11"/>
          </p:nvPr>
        </p:nvSpPr>
        <p:spPr/>
        <p:txBody>
          <a:bodyPr rtlCol="0"/>
          <a:lstStyle/>
          <a:p>
            <a:fld id="{F302176B-0E47-46AC-8F43-DAB4B8A37D06}" type="slidenum">
              <a:rPr lang="tr-TR" smtClean="0"/>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23720DD-5B6D-40BF-8493-A6B52D484E6B}" type="datetimeFigureOut">
              <a:rPr lang="tr-TR" smtClean="0"/>
              <a:t>20.02.2025</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691680" y="620688"/>
            <a:ext cx="6836296" cy="1686049"/>
          </a:xfrm>
        </p:spPr>
        <p:txBody>
          <a:bodyPr>
            <a:normAutofit fontScale="90000"/>
          </a:bodyPr>
          <a:lstStyle/>
          <a:p>
            <a:pPr algn="ctr"/>
            <a:r>
              <a:rPr lang="tr-TR" sz="2800" dirty="0" smtClean="0">
                <a:solidFill>
                  <a:schemeClr val="tx2"/>
                </a:solidFill>
                <a:latin typeface="Times New Roman" pitchFamily="18" charset="0"/>
                <a:cs typeface="Times New Roman" pitchFamily="18" charset="0"/>
              </a:rPr>
              <a:t>OSD 215 </a:t>
            </a:r>
            <a:r>
              <a:rPr lang="tr-TR" sz="2800" dirty="0" smtClean="0">
                <a:solidFill>
                  <a:schemeClr val="tx2"/>
                </a:solidFill>
                <a:latin typeface="Times New Roman" pitchFamily="18" charset="0"/>
                <a:cs typeface="Times New Roman" pitchFamily="18" charset="0"/>
              </a:rPr>
              <a:t/>
            </a:r>
            <a:br>
              <a:rPr lang="tr-TR" sz="2800" dirty="0" smtClean="0">
                <a:solidFill>
                  <a:schemeClr val="tx2"/>
                </a:solidFill>
                <a:latin typeface="Times New Roman" pitchFamily="18" charset="0"/>
                <a:cs typeface="Times New Roman" pitchFamily="18" charset="0"/>
              </a:rPr>
            </a:br>
            <a:r>
              <a:rPr lang="tr-TR" sz="2800" dirty="0" smtClean="0">
                <a:solidFill>
                  <a:schemeClr val="tx2"/>
                </a:solidFill>
                <a:latin typeface="Times New Roman" pitchFamily="18" charset="0"/>
                <a:cs typeface="Times New Roman" pitchFamily="18" charset="0"/>
              </a:rPr>
              <a:t/>
            </a:r>
            <a:br>
              <a:rPr lang="tr-TR" sz="2800" dirty="0" smtClean="0">
                <a:solidFill>
                  <a:schemeClr val="tx2"/>
                </a:solidFill>
                <a:latin typeface="Times New Roman" pitchFamily="18" charset="0"/>
                <a:cs typeface="Times New Roman" pitchFamily="18" charset="0"/>
              </a:rPr>
            </a:br>
            <a:r>
              <a:rPr lang="tr-TR" sz="2800" dirty="0" smtClean="0">
                <a:solidFill>
                  <a:schemeClr val="tx2"/>
                </a:solidFill>
                <a:latin typeface="Times New Roman" pitchFamily="18" charset="0"/>
                <a:cs typeface="Times New Roman" pitchFamily="18" charset="0"/>
              </a:rPr>
              <a:t>Sürdürülebilirlik </a:t>
            </a:r>
            <a:r>
              <a:rPr lang="tr-TR" sz="2800" dirty="0">
                <a:solidFill>
                  <a:schemeClr val="tx2"/>
                </a:solidFill>
                <a:latin typeface="Times New Roman" pitchFamily="18" charset="0"/>
                <a:cs typeface="Times New Roman" pitchFamily="18" charset="0"/>
              </a:rPr>
              <a:t>Okuryazarlığı </a:t>
            </a:r>
            <a:br>
              <a:rPr lang="tr-TR" sz="2800" dirty="0">
                <a:solidFill>
                  <a:schemeClr val="tx2"/>
                </a:solidFill>
                <a:latin typeface="Times New Roman" pitchFamily="18" charset="0"/>
                <a:cs typeface="Times New Roman" pitchFamily="18" charset="0"/>
              </a:rPr>
            </a:br>
            <a:endParaRPr lang="tr-TR" sz="2800" dirty="0">
              <a:solidFill>
                <a:schemeClr val="tx2"/>
              </a:solidFill>
              <a:latin typeface="Times New Roman" pitchFamily="18" charset="0"/>
              <a:cs typeface="Times New Roman" pitchFamily="18" charset="0"/>
            </a:endParaRPr>
          </a:p>
        </p:txBody>
      </p:sp>
      <p:sp>
        <p:nvSpPr>
          <p:cNvPr id="3" name="Alt Başlık 2"/>
          <p:cNvSpPr>
            <a:spLocks noGrp="1"/>
          </p:cNvSpPr>
          <p:nvPr>
            <p:ph type="subTitle" idx="1"/>
          </p:nvPr>
        </p:nvSpPr>
        <p:spPr>
          <a:xfrm>
            <a:off x="2195736" y="3429000"/>
            <a:ext cx="6688832" cy="2281808"/>
          </a:xfrm>
        </p:spPr>
        <p:txBody>
          <a:bodyPr>
            <a:normAutofit/>
          </a:bodyPr>
          <a:lstStyle/>
          <a:p>
            <a:pPr algn="just"/>
            <a:endParaRPr lang="tr-TR" sz="3000" b="1" dirty="0" smtClean="0">
              <a:solidFill>
                <a:schemeClr val="tx2"/>
              </a:solidFill>
              <a:latin typeface="Times New Roman" pitchFamily="18" charset="0"/>
              <a:cs typeface="Times New Roman" pitchFamily="18" charset="0"/>
            </a:endParaRPr>
          </a:p>
          <a:p>
            <a:pPr algn="just"/>
            <a:r>
              <a:rPr lang="tr-TR" sz="3000" b="1" dirty="0" smtClean="0">
                <a:solidFill>
                  <a:schemeClr val="tx2"/>
                </a:solidFill>
                <a:latin typeface="Times New Roman" pitchFamily="18" charset="0"/>
                <a:cs typeface="Times New Roman" pitchFamily="18" charset="0"/>
              </a:rPr>
              <a:t>Sürdürülebilirlik Kavramı</a:t>
            </a:r>
          </a:p>
          <a:p>
            <a:pPr algn="just"/>
            <a:endParaRPr lang="tr-TR" b="1"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30209672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en-US" b="1" dirty="0" err="1">
                <a:solidFill>
                  <a:schemeClr val="tx2"/>
                </a:solidFill>
                <a:latin typeface="Times New Roman" pitchFamily="18" charset="0"/>
                <a:cs typeface="Times New Roman" pitchFamily="18" charset="0"/>
              </a:rPr>
              <a:t>Sosyal</a:t>
            </a:r>
            <a:r>
              <a:rPr lang="en-US" b="1" dirty="0">
                <a:solidFill>
                  <a:schemeClr val="tx2"/>
                </a:solidFill>
                <a:latin typeface="Times New Roman" pitchFamily="18" charset="0"/>
                <a:cs typeface="Times New Roman" pitchFamily="18" charset="0"/>
              </a:rPr>
              <a:t> </a:t>
            </a:r>
            <a:r>
              <a:rPr lang="en-US" b="1" dirty="0" err="1" smtClean="0">
                <a:solidFill>
                  <a:schemeClr val="tx2"/>
                </a:solidFill>
                <a:latin typeface="Times New Roman" pitchFamily="18" charset="0"/>
                <a:cs typeface="Times New Roman" pitchFamily="18" charset="0"/>
              </a:rPr>
              <a:t>Sürdürülebilirlik</a:t>
            </a:r>
            <a:endParaRPr lang="en-US" dirty="0">
              <a:solidFill>
                <a:schemeClr val="tx2"/>
              </a:solidFill>
              <a:latin typeface="Times New Roman" pitchFamily="18" charset="0"/>
              <a:cs typeface="Times New Roman" pitchFamily="18" charset="0"/>
            </a:endParaRPr>
          </a:p>
        </p:txBody>
      </p:sp>
      <p:sp>
        <p:nvSpPr>
          <p:cNvPr id="3" name="İçerik Yer Tutucusu 2"/>
          <p:cNvSpPr>
            <a:spLocks noGrp="1"/>
          </p:cNvSpPr>
          <p:nvPr>
            <p:ph sz="quarter" idx="1"/>
          </p:nvPr>
        </p:nvSpPr>
        <p:spPr/>
        <p:txBody>
          <a:bodyPr/>
          <a:lstStyle/>
          <a:p>
            <a:pPr marL="0" indent="0" algn="just">
              <a:buNone/>
            </a:pPr>
            <a:endParaRPr lang="tr-TR" dirty="0" smtClean="0">
              <a:solidFill>
                <a:schemeClr val="tx2"/>
              </a:solidFill>
              <a:latin typeface="Times New Roman" pitchFamily="18" charset="0"/>
              <a:cs typeface="Times New Roman" pitchFamily="18" charset="0"/>
            </a:endParaRPr>
          </a:p>
          <a:p>
            <a:pPr marL="0" indent="0" algn="just">
              <a:buNone/>
            </a:pPr>
            <a:r>
              <a:rPr lang="en-US" dirty="0" err="1" smtClean="0">
                <a:solidFill>
                  <a:schemeClr val="tx2"/>
                </a:solidFill>
                <a:latin typeface="Times New Roman" pitchFamily="18" charset="0"/>
                <a:cs typeface="Times New Roman" pitchFamily="18" charset="0"/>
              </a:rPr>
              <a:t>Sosyal</a:t>
            </a:r>
            <a:r>
              <a:rPr lang="en-US" dirty="0" smtClean="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sürdürülebilirlik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toplumsal</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eşitlik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adalet</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insanların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temel</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ihtiyaçlarının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karşılanması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ile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ilgili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bir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kavramdır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Toplulukların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güçlendirilmesi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sosyal</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hizmetlerin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iyileştirilmesi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bu</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alandaki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başlıca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hedeflerdir</a:t>
            </a:r>
            <a:r>
              <a:rPr lang="en-US" dirty="0">
                <a:solidFill>
                  <a:schemeClr val="tx2"/>
                </a:solidFill>
                <a:latin typeface="Times New Roman" pitchFamily="18" charset="0"/>
                <a:cs typeface="Times New Roman" pitchFamily="18" charset="0"/>
              </a:rPr>
              <a:t>.</a:t>
            </a:r>
          </a:p>
          <a:p>
            <a:pPr marL="0" indent="0" algn="just">
              <a:buNone/>
            </a:pPr>
            <a:endParaRPr lang="en-US"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12218055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en-US" b="1" dirty="0" err="1">
                <a:solidFill>
                  <a:schemeClr val="tx2"/>
                </a:solidFill>
                <a:latin typeface="Times New Roman" pitchFamily="18" charset="0"/>
                <a:cs typeface="Times New Roman" pitchFamily="18" charset="0"/>
              </a:rPr>
              <a:t>Sürdürülebilirlik</a:t>
            </a:r>
            <a:r>
              <a:rPr lang="en-US" b="1" dirty="0">
                <a:solidFill>
                  <a:schemeClr val="tx2"/>
                </a:solidFill>
                <a:latin typeface="Times New Roman" pitchFamily="18" charset="0"/>
                <a:cs typeface="Times New Roman" pitchFamily="18" charset="0"/>
              </a:rPr>
              <a:t> </a:t>
            </a:r>
            <a:r>
              <a:rPr lang="en-US" b="1" dirty="0" err="1">
                <a:solidFill>
                  <a:schemeClr val="tx2"/>
                </a:solidFill>
                <a:latin typeface="Times New Roman" pitchFamily="18" charset="0"/>
                <a:cs typeface="Times New Roman" pitchFamily="18" charset="0"/>
              </a:rPr>
              <a:t>İş</a:t>
            </a:r>
            <a:r>
              <a:rPr lang="en-US" b="1" dirty="0">
                <a:solidFill>
                  <a:schemeClr val="tx2"/>
                </a:solidFill>
                <a:latin typeface="Times New Roman" pitchFamily="18" charset="0"/>
                <a:cs typeface="Times New Roman" pitchFamily="18" charset="0"/>
              </a:rPr>
              <a:t> </a:t>
            </a:r>
            <a:r>
              <a:rPr lang="en-US" b="1" dirty="0" err="1">
                <a:solidFill>
                  <a:schemeClr val="tx2"/>
                </a:solidFill>
                <a:latin typeface="Times New Roman" pitchFamily="18" charset="0"/>
                <a:cs typeface="Times New Roman" pitchFamily="18" charset="0"/>
              </a:rPr>
              <a:t>Dünyası</a:t>
            </a:r>
            <a:r>
              <a:rPr lang="en-US" b="1" dirty="0">
                <a:solidFill>
                  <a:schemeClr val="tx2"/>
                </a:solidFill>
                <a:latin typeface="Times New Roman" pitchFamily="18" charset="0"/>
                <a:cs typeface="Times New Roman" pitchFamily="18" charset="0"/>
              </a:rPr>
              <a:t> </a:t>
            </a:r>
            <a:r>
              <a:rPr lang="en-US" b="1" dirty="0" err="1">
                <a:solidFill>
                  <a:schemeClr val="tx2"/>
                </a:solidFill>
                <a:latin typeface="Times New Roman" pitchFamily="18" charset="0"/>
                <a:cs typeface="Times New Roman" pitchFamily="18" charset="0"/>
              </a:rPr>
              <a:t>için</a:t>
            </a:r>
            <a:r>
              <a:rPr lang="en-US" b="1" dirty="0">
                <a:solidFill>
                  <a:schemeClr val="tx2"/>
                </a:solidFill>
                <a:latin typeface="Times New Roman" pitchFamily="18" charset="0"/>
                <a:cs typeface="Times New Roman" pitchFamily="18" charset="0"/>
              </a:rPr>
              <a:t> </a:t>
            </a:r>
            <a:r>
              <a:rPr lang="en-US" b="1" dirty="0" err="1">
                <a:solidFill>
                  <a:schemeClr val="tx2"/>
                </a:solidFill>
                <a:latin typeface="Times New Roman" pitchFamily="18" charset="0"/>
                <a:cs typeface="Times New Roman" pitchFamily="18" charset="0"/>
              </a:rPr>
              <a:t>neden</a:t>
            </a:r>
            <a:r>
              <a:rPr lang="en-US" b="1" dirty="0">
                <a:solidFill>
                  <a:schemeClr val="tx2"/>
                </a:solidFill>
                <a:latin typeface="Times New Roman" pitchFamily="18" charset="0"/>
                <a:cs typeface="Times New Roman" pitchFamily="18" charset="0"/>
              </a:rPr>
              <a:t> </a:t>
            </a:r>
            <a:r>
              <a:rPr lang="en-US" b="1" dirty="0" err="1">
                <a:solidFill>
                  <a:schemeClr val="tx2"/>
                </a:solidFill>
                <a:latin typeface="Times New Roman" pitchFamily="18" charset="0"/>
                <a:cs typeface="Times New Roman" pitchFamily="18" charset="0"/>
              </a:rPr>
              <a:t>önemli</a:t>
            </a:r>
            <a:r>
              <a:rPr lang="en-US" b="1" dirty="0" smtClean="0">
                <a:solidFill>
                  <a:schemeClr val="tx2"/>
                </a:solidFill>
                <a:latin typeface="Times New Roman" pitchFamily="18" charset="0"/>
                <a:cs typeface="Times New Roman" pitchFamily="18" charset="0"/>
              </a:rPr>
              <a:t>?</a:t>
            </a:r>
            <a:endParaRPr lang="en-US" b="1" dirty="0">
              <a:solidFill>
                <a:schemeClr val="tx2"/>
              </a:solidFill>
              <a:latin typeface="Times New Roman" pitchFamily="18" charset="0"/>
              <a:cs typeface="Times New Roman" pitchFamily="18" charset="0"/>
            </a:endParaRPr>
          </a:p>
        </p:txBody>
      </p:sp>
      <p:sp>
        <p:nvSpPr>
          <p:cNvPr id="3" name="İçerik Yer Tutucusu 2"/>
          <p:cNvSpPr>
            <a:spLocks noGrp="1"/>
          </p:cNvSpPr>
          <p:nvPr>
            <p:ph sz="quarter" idx="1"/>
          </p:nvPr>
        </p:nvSpPr>
        <p:spPr/>
        <p:txBody>
          <a:bodyPr/>
          <a:lstStyle/>
          <a:p>
            <a:pPr marL="0" indent="0" algn="just">
              <a:buNone/>
            </a:pPr>
            <a:endParaRPr lang="tr-TR" dirty="0" smtClean="0">
              <a:solidFill>
                <a:schemeClr val="tx2"/>
              </a:solidFill>
              <a:latin typeface="Times New Roman" pitchFamily="18" charset="0"/>
              <a:cs typeface="Times New Roman" pitchFamily="18" charset="0"/>
            </a:endParaRPr>
          </a:p>
          <a:p>
            <a:pPr marL="0" indent="0" algn="just">
              <a:buNone/>
            </a:pPr>
            <a:r>
              <a:rPr lang="en-US" dirty="0" err="1" smtClean="0">
                <a:solidFill>
                  <a:schemeClr val="tx2"/>
                </a:solidFill>
                <a:latin typeface="Times New Roman" pitchFamily="18" charset="0"/>
                <a:cs typeface="Times New Roman" pitchFamily="18" charset="0"/>
              </a:rPr>
              <a:t>İş</a:t>
            </a:r>
            <a:r>
              <a:rPr lang="en-US" dirty="0" smtClean="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dünyası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daha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önce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benzeri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görülmemiş</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hızlanan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karmaşık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riskleri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fırsatları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aynı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anda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yönetmektedir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Şirketlerin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faaliyet</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gösterdiği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pazarlar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yeni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bir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teknolojinin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aniden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ortaya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çıkan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doğal</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kaynak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krizinin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veya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çatışmaların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etkisiyle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kısa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sürede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altüst</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olabilmektedir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ya</a:t>
            </a:r>
            <a:r>
              <a:rPr lang="en-US" dirty="0">
                <a:solidFill>
                  <a:schemeClr val="tx2"/>
                </a:solidFill>
                <a:latin typeface="Times New Roman" pitchFamily="18" charset="0"/>
                <a:cs typeface="Times New Roman" pitchFamily="18" charset="0"/>
              </a:rPr>
              <a:t> da </a:t>
            </a:r>
            <a:r>
              <a:rPr lang="en-US" dirty="0" err="1">
                <a:solidFill>
                  <a:schemeClr val="tx2"/>
                </a:solidFill>
                <a:latin typeface="Times New Roman" pitchFamily="18" charset="0"/>
                <a:cs typeface="Times New Roman" pitchFamily="18" charset="0"/>
              </a:rPr>
              <a:t>bu</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riskler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yeni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ürünlerin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hizmetlerin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pazarların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ortaya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çıkmasına</a:t>
            </a:r>
            <a:r>
              <a:rPr lang="en-US" dirty="0">
                <a:solidFill>
                  <a:schemeClr val="tx2"/>
                </a:solidFill>
                <a:latin typeface="Times New Roman" pitchFamily="18" charset="0"/>
                <a:cs typeface="Times New Roman" pitchFamily="18" charset="0"/>
              </a:rPr>
              <a:t> da </a:t>
            </a:r>
            <a:r>
              <a:rPr lang="en-US" dirty="0" err="1">
                <a:solidFill>
                  <a:schemeClr val="tx2"/>
                </a:solidFill>
                <a:latin typeface="Times New Roman" pitchFamily="18" charset="0"/>
                <a:cs typeface="Times New Roman" pitchFamily="18" charset="0"/>
              </a:rPr>
              <a:t>zemin</a:t>
            </a:r>
            <a:r>
              <a:rPr lang="en-US" dirty="0">
                <a:solidFill>
                  <a:schemeClr val="tx2"/>
                </a:solidFill>
                <a:latin typeface="Times New Roman" pitchFamily="18" charset="0"/>
                <a:cs typeface="Times New Roman" pitchFamily="18" charset="0"/>
              </a:rPr>
              <a:t> </a:t>
            </a:r>
            <a:r>
              <a:rPr lang="en-US" dirty="0" err="1" smtClean="0">
                <a:solidFill>
                  <a:schemeClr val="tx2"/>
                </a:solidFill>
                <a:latin typeface="Times New Roman" pitchFamily="18" charset="0"/>
                <a:cs typeface="Times New Roman" pitchFamily="18" charset="0"/>
              </a:rPr>
              <a:t>hazırlayabilmektedir</a:t>
            </a:r>
            <a:r>
              <a:rPr lang="tr-TR" dirty="0" smtClean="0">
                <a:solidFill>
                  <a:schemeClr val="tx2"/>
                </a:solidFill>
                <a:latin typeface="Times New Roman" pitchFamily="18" charset="0"/>
                <a:cs typeface="Times New Roman" pitchFamily="18" charset="0"/>
              </a:rPr>
              <a:t>.</a:t>
            </a:r>
            <a:endParaRPr lang="en-US"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11614423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pPr marL="0" indent="0" algn="just">
              <a:buNone/>
            </a:pPr>
            <a:r>
              <a:rPr lang="en-US" dirty="0">
                <a:solidFill>
                  <a:schemeClr val="tx2"/>
                </a:solidFill>
                <a:latin typeface="Times New Roman" pitchFamily="18" charset="0"/>
                <a:cs typeface="Times New Roman" pitchFamily="18" charset="0"/>
              </a:rPr>
              <a:t>Bu </a:t>
            </a:r>
            <a:r>
              <a:rPr lang="en-US" dirty="0" err="1">
                <a:solidFill>
                  <a:schemeClr val="tx2"/>
                </a:solidFill>
                <a:latin typeface="Times New Roman" pitchFamily="18" charset="0"/>
                <a:cs typeface="Times New Roman" pitchFamily="18" charset="0"/>
              </a:rPr>
              <a:t>karmaşık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ortamda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işletmelerin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sürdürülebilirlik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çalışmaları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üzerinde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durması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kaçınılmazdır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Rekabet</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sadece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fiyat</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kalite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ile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değil</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aynı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zamanda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çevresel</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sosyal</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sorumlulukları</a:t>
            </a:r>
            <a:r>
              <a:rPr lang="en-US" dirty="0">
                <a:solidFill>
                  <a:schemeClr val="tx2"/>
                </a:solidFill>
                <a:latin typeface="Times New Roman" pitchFamily="18" charset="0"/>
                <a:cs typeface="Times New Roman" pitchFamily="18" charset="0"/>
              </a:rPr>
              <a:t> da </a:t>
            </a:r>
            <a:r>
              <a:rPr lang="en-US" dirty="0" err="1">
                <a:solidFill>
                  <a:schemeClr val="tx2"/>
                </a:solidFill>
                <a:latin typeface="Times New Roman" pitchFamily="18" charset="0"/>
                <a:cs typeface="Times New Roman" pitchFamily="18" charset="0"/>
              </a:rPr>
              <a:t>göz</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önünde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bulundurarak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şekillenmektedir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Müşteriler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sürdürülebilir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uygulamaları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benimseyen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markalara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yönelmekte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bu</a:t>
            </a:r>
            <a:r>
              <a:rPr lang="en-US" dirty="0">
                <a:solidFill>
                  <a:schemeClr val="tx2"/>
                </a:solidFill>
                <a:latin typeface="Times New Roman" pitchFamily="18" charset="0"/>
                <a:cs typeface="Times New Roman" pitchFamily="18" charset="0"/>
              </a:rPr>
              <a:t> da </a:t>
            </a:r>
            <a:r>
              <a:rPr lang="en-US" dirty="0" err="1">
                <a:solidFill>
                  <a:schemeClr val="tx2"/>
                </a:solidFill>
                <a:latin typeface="Times New Roman" pitchFamily="18" charset="0"/>
                <a:cs typeface="Times New Roman" pitchFamily="18" charset="0"/>
              </a:rPr>
              <a:t>işletmelerin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uzun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vadeli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başarıları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için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sürdürülebilirlik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stratejilerini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hayata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geçirmelerini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zorunlu</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kılmaktadır</a:t>
            </a:r>
            <a:r>
              <a:rPr lang="en-US" dirty="0">
                <a:solidFill>
                  <a:schemeClr val="tx2"/>
                </a:solidFill>
                <a:latin typeface="Times New Roman" pitchFamily="18" charset="0"/>
                <a:cs typeface="Times New Roman" pitchFamily="18" charset="0"/>
              </a:rPr>
              <a:t>.</a:t>
            </a:r>
          </a:p>
        </p:txBody>
      </p:sp>
    </p:spTree>
    <p:extLst>
      <p:ext uri="{BB962C8B-B14F-4D97-AF65-F5344CB8AC3E}">
        <p14:creationId xmlns:p14="http://schemas.microsoft.com/office/powerpoint/2010/main" val="24351096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en-US" b="1" dirty="0" err="1">
                <a:solidFill>
                  <a:schemeClr val="tx2"/>
                </a:solidFill>
                <a:latin typeface="Times New Roman" pitchFamily="18" charset="0"/>
                <a:cs typeface="Times New Roman" pitchFamily="18" charset="0"/>
              </a:rPr>
              <a:t>Şirket</a:t>
            </a:r>
            <a:r>
              <a:rPr lang="en-US" b="1" dirty="0">
                <a:solidFill>
                  <a:schemeClr val="tx2"/>
                </a:solidFill>
                <a:latin typeface="Times New Roman" pitchFamily="18" charset="0"/>
                <a:cs typeface="Times New Roman" pitchFamily="18" charset="0"/>
              </a:rPr>
              <a:t> </a:t>
            </a:r>
            <a:r>
              <a:rPr lang="en-US" b="1" dirty="0" err="1">
                <a:solidFill>
                  <a:schemeClr val="tx2"/>
                </a:solidFill>
                <a:latin typeface="Times New Roman" pitchFamily="18" charset="0"/>
                <a:cs typeface="Times New Roman" pitchFamily="18" charset="0"/>
              </a:rPr>
              <a:t>Örnekleri</a:t>
            </a:r>
            <a:r>
              <a:rPr lang="en-US" b="1" dirty="0">
                <a:solidFill>
                  <a:schemeClr val="tx2"/>
                </a:solidFill>
                <a:latin typeface="Times New Roman" pitchFamily="18" charset="0"/>
                <a:cs typeface="Times New Roman" pitchFamily="18" charset="0"/>
              </a:rPr>
              <a:t> </a:t>
            </a:r>
            <a:r>
              <a:rPr lang="en-US" b="1" dirty="0" err="1">
                <a:solidFill>
                  <a:schemeClr val="tx2"/>
                </a:solidFill>
                <a:latin typeface="Times New Roman" pitchFamily="18" charset="0"/>
                <a:cs typeface="Times New Roman" pitchFamily="18" charset="0"/>
              </a:rPr>
              <a:t>ve</a:t>
            </a:r>
            <a:r>
              <a:rPr lang="en-US" b="1" dirty="0">
                <a:solidFill>
                  <a:schemeClr val="tx2"/>
                </a:solidFill>
                <a:latin typeface="Times New Roman" pitchFamily="18" charset="0"/>
                <a:cs typeface="Times New Roman" pitchFamily="18" charset="0"/>
              </a:rPr>
              <a:t> </a:t>
            </a:r>
            <a:r>
              <a:rPr lang="en-US" b="1" dirty="0" err="1">
                <a:solidFill>
                  <a:schemeClr val="tx2"/>
                </a:solidFill>
                <a:latin typeface="Times New Roman" pitchFamily="18" charset="0"/>
                <a:cs typeface="Times New Roman" pitchFamily="18" charset="0"/>
              </a:rPr>
              <a:t>Sürdürülebilirlik</a:t>
            </a:r>
            <a:r>
              <a:rPr lang="en-US" b="1" dirty="0">
                <a:solidFill>
                  <a:schemeClr val="tx2"/>
                </a:solidFill>
                <a:latin typeface="Times New Roman" pitchFamily="18" charset="0"/>
                <a:cs typeface="Times New Roman" pitchFamily="18" charset="0"/>
              </a:rPr>
              <a:t> </a:t>
            </a:r>
            <a:r>
              <a:rPr lang="en-US" b="1" dirty="0" err="1">
                <a:solidFill>
                  <a:schemeClr val="tx2"/>
                </a:solidFill>
                <a:latin typeface="Times New Roman" pitchFamily="18" charset="0"/>
                <a:cs typeface="Times New Roman" pitchFamily="18" charset="0"/>
              </a:rPr>
              <a:t>Uygulamaları</a:t>
            </a:r>
            <a:endParaRPr lang="en-US" b="1" dirty="0">
              <a:solidFill>
                <a:schemeClr val="tx2"/>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0072" y="1772816"/>
            <a:ext cx="1847850"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1543050"/>
            <a:ext cx="3362325" cy="171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6519" y="4293096"/>
            <a:ext cx="4419600" cy="193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712260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en-US" b="1" dirty="0" err="1">
                <a:solidFill>
                  <a:schemeClr val="tx2"/>
                </a:solidFill>
                <a:latin typeface="Times New Roman" pitchFamily="18" charset="0"/>
                <a:cs typeface="Times New Roman" pitchFamily="18" charset="0"/>
              </a:rPr>
              <a:t>Sürdürülebilir</a:t>
            </a:r>
            <a:r>
              <a:rPr lang="en-US" b="1" dirty="0">
                <a:solidFill>
                  <a:schemeClr val="tx2"/>
                </a:solidFill>
                <a:latin typeface="Times New Roman" pitchFamily="18" charset="0"/>
                <a:cs typeface="Times New Roman" pitchFamily="18" charset="0"/>
              </a:rPr>
              <a:t> </a:t>
            </a:r>
            <a:r>
              <a:rPr lang="en-US" b="1" dirty="0" err="1">
                <a:solidFill>
                  <a:schemeClr val="tx2"/>
                </a:solidFill>
                <a:latin typeface="Times New Roman" pitchFamily="18" charset="0"/>
                <a:cs typeface="Times New Roman" pitchFamily="18" charset="0"/>
              </a:rPr>
              <a:t>Kalkınma</a:t>
            </a:r>
            <a:r>
              <a:rPr lang="en-US" b="1" dirty="0">
                <a:solidFill>
                  <a:schemeClr val="tx2"/>
                </a:solidFill>
                <a:latin typeface="Times New Roman" pitchFamily="18" charset="0"/>
                <a:cs typeface="Times New Roman" pitchFamily="18" charset="0"/>
              </a:rPr>
              <a:t> </a:t>
            </a:r>
            <a:r>
              <a:rPr lang="en-US" b="1" dirty="0" err="1">
                <a:solidFill>
                  <a:schemeClr val="tx2"/>
                </a:solidFill>
                <a:latin typeface="Times New Roman" pitchFamily="18" charset="0"/>
                <a:cs typeface="Times New Roman" pitchFamily="18" charset="0"/>
              </a:rPr>
              <a:t>Amaçları</a:t>
            </a:r>
            <a:endParaRPr lang="en-US" b="1" dirty="0">
              <a:solidFill>
                <a:schemeClr val="tx2"/>
              </a:solidFill>
              <a:latin typeface="Times New Roman" pitchFamily="18" charset="0"/>
              <a:cs typeface="Times New Roman" pitchFamily="18" charset="0"/>
            </a:endParaRPr>
          </a:p>
        </p:txBody>
      </p:sp>
      <p:sp>
        <p:nvSpPr>
          <p:cNvPr id="3" name="İçerik Yer Tutucusu 2"/>
          <p:cNvSpPr>
            <a:spLocks noGrp="1"/>
          </p:cNvSpPr>
          <p:nvPr>
            <p:ph sz="quarter" idx="1"/>
          </p:nvPr>
        </p:nvSpPr>
        <p:spPr/>
        <p:txBody>
          <a:bodyPr/>
          <a:lstStyle/>
          <a:p>
            <a:pPr marL="0" indent="0" algn="just">
              <a:buNone/>
            </a:pPr>
            <a:endParaRPr lang="tr-TR" dirty="0" smtClean="0">
              <a:solidFill>
                <a:schemeClr val="tx2"/>
              </a:solidFill>
              <a:latin typeface="Times New Roman" pitchFamily="18" charset="0"/>
              <a:cs typeface="Times New Roman" pitchFamily="18" charset="0"/>
            </a:endParaRPr>
          </a:p>
          <a:p>
            <a:pPr marL="0" indent="0" algn="just">
              <a:buNone/>
            </a:pPr>
            <a:r>
              <a:rPr lang="en-US" dirty="0" smtClean="0">
                <a:solidFill>
                  <a:schemeClr val="tx2"/>
                </a:solidFill>
                <a:latin typeface="Times New Roman" pitchFamily="18" charset="0"/>
                <a:cs typeface="Times New Roman" pitchFamily="18" charset="0"/>
              </a:rPr>
              <a:t>2015 </a:t>
            </a:r>
            <a:r>
              <a:rPr lang="en-US" dirty="0" err="1">
                <a:solidFill>
                  <a:schemeClr val="tx2"/>
                </a:solidFill>
                <a:latin typeface="Times New Roman" pitchFamily="18" charset="0"/>
                <a:cs typeface="Times New Roman" pitchFamily="18" charset="0"/>
              </a:rPr>
              <a:t>yılında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Birleşmiş</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Milletler’e</a:t>
            </a:r>
            <a:r>
              <a:rPr lang="en-US" dirty="0">
                <a:solidFill>
                  <a:schemeClr val="tx2"/>
                </a:solidFill>
                <a:latin typeface="Times New Roman" pitchFamily="18" charset="0"/>
                <a:cs typeface="Times New Roman" pitchFamily="18" charset="0"/>
              </a:rPr>
              <a:t> (BM)  </a:t>
            </a:r>
            <a:r>
              <a:rPr lang="en-US" dirty="0" err="1">
                <a:solidFill>
                  <a:schemeClr val="tx2"/>
                </a:solidFill>
                <a:latin typeface="Times New Roman" pitchFamily="18" charset="0"/>
                <a:cs typeface="Times New Roman" pitchFamily="18" charset="0"/>
              </a:rPr>
              <a:t>üye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ülkeler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yoksulluğu</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ortadan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kaldırmak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gezegenimizi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korumak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eşitsizlik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adaletsizlikle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mücadele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etmek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hedefiyle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Sürdürülebilir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Kalkınma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Amaçlarını</a:t>
            </a:r>
            <a:r>
              <a:rPr lang="en-US" dirty="0">
                <a:solidFill>
                  <a:schemeClr val="tx2"/>
                </a:solidFill>
                <a:latin typeface="Times New Roman" pitchFamily="18" charset="0"/>
                <a:cs typeface="Times New Roman" pitchFamily="18" charset="0"/>
              </a:rPr>
              <a:t> (SKA) 2030 </a:t>
            </a:r>
            <a:r>
              <a:rPr lang="en-US" dirty="0" err="1">
                <a:solidFill>
                  <a:schemeClr val="tx2"/>
                </a:solidFill>
                <a:latin typeface="Times New Roman" pitchFamily="18" charset="0"/>
                <a:cs typeface="Times New Roman" pitchFamily="18" charset="0"/>
              </a:rPr>
              <a:t>yılında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tamamlanacak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bir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yol</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haritası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olarak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kabul</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etmiştir</a:t>
            </a:r>
            <a:r>
              <a:rPr lang="en-US" dirty="0">
                <a:solidFill>
                  <a:schemeClr val="tx2"/>
                </a:solidFill>
                <a:latin typeface="Times New Roman" pitchFamily="18" charset="0"/>
                <a:cs typeface="Times New Roman" pitchFamily="18" charset="0"/>
              </a:rPr>
              <a:t>. </a:t>
            </a:r>
          </a:p>
        </p:txBody>
      </p:sp>
    </p:spTree>
    <p:extLst>
      <p:ext uri="{BB962C8B-B14F-4D97-AF65-F5344CB8AC3E}">
        <p14:creationId xmlns:p14="http://schemas.microsoft.com/office/powerpoint/2010/main" val="9609050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en-US" b="1" dirty="0" err="1">
                <a:solidFill>
                  <a:schemeClr val="tx2"/>
                </a:solidFill>
                <a:latin typeface="Times New Roman" pitchFamily="18" charset="0"/>
                <a:cs typeface="Times New Roman" pitchFamily="18" charset="0"/>
              </a:rPr>
              <a:t>Sürdürülebilir</a:t>
            </a:r>
            <a:r>
              <a:rPr lang="en-US" b="1" dirty="0">
                <a:solidFill>
                  <a:schemeClr val="tx2"/>
                </a:solidFill>
                <a:latin typeface="Times New Roman" pitchFamily="18" charset="0"/>
                <a:cs typeface="Times New Roman" pitchFamily="18" charset="0"/>
              </a:rPr>
              <a:t> </a:t>
            </a:r>
            <a:r>
              <a:rPr lang="en-US" b="1" dirty="0" err="1">
                <a:solidFill>
                  <a:schemeClr val="tx2"/>
                </a:solidFill>
                <a:latin typeface="Times New Roman" pitchFamily="18" charset="0"/>
                <a:cs typeface="Times New Roman" pitchFamily="18" charset="0"/>
              </a:rPr>
              <a:t>Kalkınma</a:t>
            </a:r>
            <a:r>
              <a:rPr lang="en-US" b="1" dirty="0">
                <a:solidFill>
                  <a:schemeClr val="tx2"/>
                </a:solidFill>
                <a:latin typeface="Times New Roman" pitchFamily="18" charset="0"/>
                <a:cs typeface="Times New Roman" pitchFamily="18" charset="0"/>
              </a:rPr>
              <a:t> </a:t>
            </a:r>
            <a:r>
              <a:rPr lang="en-US" b="1" dirty="0" err="1">
                <a:solidFill>
                  <a:schemeClr val="tx2"/>
                </a:solidFill>
                <a:latin typeface="Times New Roman" pitchFamily="18" charset="0"/>
                <a:cs typeface="Times New Roman" pitchFamily="18" charset="0"/>
              </a:rPr>
              <a:t>Amaçları</a:t>
            </a:r>
            <a:endParaRPr lang="en-US" b="1" dirty="0">
              <a:solidFill>
                <a:schemeClr val="tx2"/>
              </a:solidFill>
              <a:latin typeface="Times New Roman" pitchFamily="18" charset="0"/>
              <a:cs typeface="Times New Roman" pitchFamily="18" charset="0"/>
            </a:endParaRPr>
          </a:p>
        </p:txBody>
      </p:sp>
      <p:sp>
        <p:nvSpPr>
          <p:cNvPr id="3" name="İçerik Yer Tutucusu 2"/>
          <p:cNvSpPr>
            <a:spLocks noGrp="1"/>
          </p:cNvSpPr>
          <p:nvPr>
            <p:ph sz="quarter" idx="1"/>
          </p:nvPr>
        </p:nvSpPr>
        <p:spPr/>
        <p:txBody>
          <a:bodyPr/>
          <a:lstStyle/>
          <a:p>
            <a:pPr marL="0" indent="0" algn="just">
              <a:buNone/>
            </a:pPr>
            <a:r>
              <a:rPr lang="en-US" dirty="0" err="1" smtClean="0">
                <a:solidFill>
                  <a:schemeClr val="tx2"/>
                </a:solidFill>
                <a:latin typeface="Times New Roman" pitchFamily="18" charset="0"/>
                <a:cs typeface="Times New Roman" pitchFamily="18" charset="0"/>
              </a:rPr>
              <a:t>SKA’lar</a:t>
            </a:r>
            <a:r>
              <a:rPr lang="en-US" dirty="0" smtClean="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farklı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gelişmişlik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seviyesindeki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tüm</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ülkeler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için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geçerli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kimseyi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geride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bırakmayacak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şekilde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tasarlanmış</a:t>
            </a:r>
            <a:r>
              <a:rPr lang="en-US" dirty="0">
                <a:solidFill>
                  <a:schemeClr val="tx2"/>
                </a:solidFill>
                <a:latin typeface="Times New Roman" pitchFamily="18" charset="0"/>
                <a:cs typeface="Times New Roman" pitchFamily="18" charset="0"/>
              </a:rPr>
              <a:t> 17 </a:t>
            </a:r>
            <a:r>
              <a:rPr lang="en-US" dirty="0" err="1">
                <a:solidFill>
                  <a:schemeClr val="tx2"/>
                </a:solidFill>
                <a:latin typeface="Times New Roman" pitchFamily="18" charset="0"/>
                <a:cs typeface="Times New Roman" pitchFamily="18" charset="0"/>
              </a:rPr>
              <a:t>evrensel</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amaçtan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oluşan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bir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eylem</a:t>
            </a:r>
            <a:r>
              <a:rPr lang="en-US" dirty="0">
                <a:solidFill>
                  <a:schemeClr val="tx2"/>
                </a:solidFill>
                <a:latin typeface="Times New Roman" pitchFamily="18" charset="0"/>
                <a:cs typeface="Times New Roman" pitchFamily="18" charset="0"/>
              </a:rPr>
              <a:t> çağrısıdır.17 </a:t>
            </a:r>
            <a:r>
              <a:rPr lang="en-US" dirty="0" err="1">
                <a:solidFill>
                  <a:schemeClr val="tx2"/>
                </a:solidFill>
                <a:latin typeface="Times New Roman" pitchFamily="18" charset="0"/>
                <a:cs typeface="Times New Roman" pitchFamily="18" charset="0"/>
              </a:rPr>
              <a:t>Sürdürülebilir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Kalkınma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Amacı</a:t>
            </a:r>
            <a:r>
              <a:rPr lang="en-US" dirty="0">
                <a:solidFill>
                  <a:schemeClr val="tx2"/>
                </a:solidFill>
                <a:latin typeface="Times New Roman" pitchFamily="18" charset="0"/>
                <a:cs typeface="Times New Roman" pitchFamily="18" charset="0"/>
              </a:rPr>
              <a:t> 169 </a:t>
            </a:r>
            <a:r>
              <a:rPr lang="en-US" dirty="0" err="1">
                <a:solidFill>
                  <a:schemeClr val="tx2"/>
                </a:solidFill>
                <a:latin typeface="Times New Roman" pitchFamily="18" charset="0"/>
                <a:cs typeface="Times New Roman" pitchFamily="18" charset="0"/>
              </a:rPr>
              <a:t>gösterge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ile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takip</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edilmektedir</a:t>
            </a:r>
            <a:r>
              <a:rPr lang="en-US" dirty="0">
                <a:solidFill>
                  <a:schemeClr val="tx2"/>
                </a:solidFill>
                <a:latin typeface="Times New Roman" pitchFamily="18" charset="0"/>
                <a:cs typeface="Times New Roman" pitchFamily="18" charset="0"/>
              </a:rPr>
              <a:t>. </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76626" y="3645024"/>
            <a:ext cx="4607742" cy="22916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32235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850106"/>
          </a:xfrm>
        </p:spPr>
        <p:txBody>
          <a:bodyPr/>
          <a:lstStyle/>
          <a:p>
            <a:pPr algn="ctr"/>
            <a:r>
              <a:rPr lang="tr-TR" dirty="0" smtClean="0"/>
              <a:t>Vize projesi</a:t>
            </a:r>
            <a:endParaRPr lang="tr-TR" dirty="0"/>
          </a:p>
        </p:txBody>
      </p:sp>
      <p:sp>
        <p:nvSpPr>
          <p:cNvPr id="3" name="İçerik Yer Tutucusu 2"/>
          <p:cNvSpPr>
            <a:spLocks noGrp="1"/>
          </p:cNvSpPr>
          <p:nvPr>
            <p:ph sz="quarter" idx="1"/>
          </p:nvPr>
        </p:nvSpPr>
        <p:spPr>
          <a:xfrm>
            <a:off x="457200" y="1412776"/>
            <a:ext cx="7467600" cy="5061176"/>
          </a:xfrm>
        </p:spPr>
        <p:txBody>
          <a:bodyPr>
            <a:normAutofit fontScale="62500" lnSpcReduction="20000"/>
          </a:bodyPr>
          <a:lstStyle/>
          <a:p>
            <a:pPr marL="0" indent="0">
              <a:buNone/>
            </a:pPr>
            <a:r>
              <a:rPr lang="tr-TR" b="1" dirty="0">
                <a:solidFill>
                  <a:schemeClr val="tx2"/>
                </a:solidFill>
              </a:rPr>
              <a:t>Proje</a:t>
            </a:r>
            <a:r>
              <a:rPr lang="tr-TR" dirty="0">
                <a:solidFill>
                  <a:schemeClr val="tx2"/>
                </a:solidFill>
              </a:rPr>
              <a:t>: Kampüste Sürdürülebilir Kalkınma Amaçları (SKA) Farkındalığı ile İlgili </a:t>
            </a:r>
            <a:r>
              <a:rPr lang="tr-TR" dirty="0" smtClean="0">
                <a:solidFill>
                  <a:schemeClr val="tx2"/>
                </a:solidFill>
              </a:rPr>
              <a:t>proje Hazırlanması</a:t>
            </a:r>
          </a:p>
          <a:p>
            <a:pPr marL="0" indent="0">
              <a:buNone/>
            </a:pPr>
            <a:endParaRPr lang="tr-TR" dirty="0">
              <a:solidFill>
                <a:schemeClr val="tx2"/>
              </a:solidFill>
            </a:endParaRPr>
          </a:p>
          <a:p>
            <a:pPr marL="0" indent="0" algn="just">
              <a:buNone/>
            </a:pPr>
            <a:r>
              <a:rPr lang="tr-TR" dirty="0">
                <a:solidFill>
                  <a:schemeClr val="tx2"/>
                </a:solidFill>
              </a:rPr>
              <a:t>Bu projede, kampüs içinde Sürdürülebilir Kalkınma </a:t>
            </a:r>
            <a:r>
              <a:rPr lang="tr-TR" dirty="0" err="1">
                <a:solidFill>
                  <a:schemeClr val="tx2"/>
                </a:solidFill>
              </a:rPr>
              <a:t>Amaçları'ndan</a:t>
            </a:r>
            <a:r>
              <a:rPr lang="tr-TR" dirty="0">
                <a:solidFill>
                  <a:schemeClr val="tx2"/>
                </a:solidFill>
              </a:rPr>
              <a:t> (SKA) biriyle ilgili bir farkındalık kampanyası planlanacak, uygulanacak ve raporlanacaktır. Proje, afiş hazırlama, bilgilendirme saatleri düzenleme, sosyal medya kampanyaları gibi çeşitli farkındalık artırıcı etkinlikler içererek geniş bir kitleye ulaşmayı hedeflemelidir. Proje grupları, seçtikleri SKA ile ilgili bilgilendirici ve etkili bir kampanya yürütmelidir. Projenin tüm adımları planlanmalı, uygulamaları kanıtlarla (fotoğraf, video, afiş vb.) desteklenmeli ve rapor haline getirilmelidir</a:t>
            </a:r>
            <a:r>
              <a:rPr lang="tr-TR" dirty="0" smtClean="0">
                <a:solidFill>
                  <a:schemeClr val="tx2"/>
                </a:solidFill>
              </a:rPr>
              <a:t>.</a:t>
            </a:r>
          </a:p>
          <a:p>
            <a:pPr marL="0" indent="0">
              <a:buNone/>
            </a:pPr>
            <a:endParaRPr lang="tr-TR" dirty="0">
              <a:solidFill>
                <a:schemeClr val="tx2"/>
              </a:solidFill>
            </a:endParaRPr>
          </a:p>
          <a:p>
            <a:pPr marL="0" indent="0">
              <a:buNone/>
            </a:pPr>
            <a:r>
              <a:rPr lang="tr-TR" dirty="0" smtClean="0">
                <a:solidFill>
                  <a:schemeClr val="tx2"/>
                </a:solidFill>
              </a:rPr>
              <a:t>Grup </a:t>
            </a:r>
            <a:r>
              <a:rPr lang="tr-TR" dirty="0">
                <a:solidFill>
                  <a:schemeClr val="tx2"/>
                </a:solidFill>
              </a:rPr>
              <a:t>Üyeleri: 1-5 kişi</a:t>
            </a:r>
          </a:p>
          <a:p>
            <a:pPr marL="0" indent="0">
              <a:buNone/>
            </a:pPr>
            <a:r>
              <a:rPr lang="tr-TR" b="1" dirty="0" smtClean="0">
                <a:solidFill>
                  <a:schemeClr val="tx2"/>
                </a:solidFill>
              </a:rPr>
              <a:t>Proje </a:t>
            </a:r>
            <a:r>
              <a:rPr lang="tr-TR" b="1" dirty="0">
                <a:solidFill>
                  <a:schemeClr val="tx2"/>
                </a:solidFill>
              </a:rPr>
              <a:t>Adımları:</a:t>
            </a:r>
          </a:p>
          <a:p>
            <a:pPr marL="0" indent="0">
              <a:buNone/>
            </a:pPr>
            <a:r>
              <a:rPr lang="tr-TR" dirty="0" smtClean="0">
                <a:solidFill>
                  <a:schemeClr val="tx2"/>
                </a:solidFill>
              </a:rPr>
              <a:t>Seçilen </a:t>
            </a:r>
            <a:r>
              <a:rPr lang="tr-TR" dirty="0">
                <a:solidFill>
                  <a:schemeClr val="tx2"/>
                </a:solidFill>
              </a:rPr>
              <a:t>SKA doğrultusunda bir kampanya stratejisi belirlenmesi</a:t>
            </a:r>
          </a:p>
          <a:p>
            <a:pPr marL="0" indent="0">
              <a:buNone/>
            </a:pPr>
            <a:r>
              <a:rPr lang="tr-TR" dirty="0" smtClean="0">
                <a:solidFill>
                  <a:schemeClr val="tx2"/>
                </a:solidFill>
              </a:rPr>
              <a:t>Kampüs </a:t>
            </a:r>
            <a:r>
              <a:rPr lang="tr-TR" dirty="0">
                <a:solidFill>
                  <a:schemeClr val="tx2"/>
                </a:solidFill>
              </a:rPr>
              <a:t>içi etkinliklerin planlanması (afişler, bilgilendirme oturumları, sosyal medya kullanımı vb.)</a:t>
            </a:r>
          </a:p>
          <a:p>
            <a:pPr marL="0" indent="0">
              <a:buNone/>
            </a:pPr>
            <a:r>
              <a:rPr lang="tr-TR" dirty="0" smtClean="0">
                <a:solidFill>
                  <a:schemeClr val="tx2"/>
                </a:solidFill>
              </a:rPr>
              <a:t>Proje </a:t>
            </a:r>
            <a:r>
              <a:rPr lang="tr-TR" dirty="0">
                <a:solidFill>
                  <a:schemeClr val="tx2"/>
                </a:solidFill>
              </a:rPr>
              <a:t>sürecinin fotoğraf, video ve diğer materyallerle kanıtlanarak </a:t>
            </a:r>
            <a:r>
              <a:rPr lang="tr-TR" dirty="0" smtClean="0">
                <a:solidFill>
                  <a:schemeClr val="tx2"/>
                </a:solidFill>
              </a:rPr>
              <a:t>raporlanması</a:t>
            </a:r>
          </a:p>
          <a:p>
            <a:pPr marL="0" indent="0">
              <a:buNone/>
            </a:pPr>
            <a:r>
              <a:rPr lang="tr-TR" dirty="0" smtClean="0">
                <a:solidFill>
                  <a:schemeClr val="tx2"/>
                </a:solidFill>
              </a:rPr>
              <a:t>Grup </a:t>
            </a:r>
            <a:r>
              <a:rPr lang="tr-TR" dirty="0">
                <a:solidFill>
                  <a:schemeClr val="tx2"/>
                </a:solidFill>
              </a:rPr>
              <a:t>ve Amaç Bildirimi: </a:t>
            </a:r>
            <a:r>
              <a:rPr lang="tr-TR" dirty="0" smtClean="0">
                <a:solidFill>
                  <a:schemeClr val="tx2"/>
                </a:solidFill>
              </a:rPr>
              <a:t>3 Mart 2025 tarihine </a:t>
            </a:r>
            <a:r>
              <a:rPr lang="tr-TR" dirty="0">
                <a:solidFill>
                  <a:schemeClr val="tx2"/>
                </a:solidFill>
              </a:rPr>
              <a:t>kadar, grup üyelerinin isimleri ve seçilen SKA hedefi </a:t>
            </a:r>
            <a:r>
              <a:rPr lang="tr-TR" b="1" dirty="0">
                <a:solidFill>
                  <a:schemeClr val="tx2"/>
                </a:solidFill>
              </a:rPr>
              <a:t>suzanoguz@cag.edu.tr </a:t>
            </a:r>
            <a:r>
              <a:rPr lang="tr-TR" dirty="0">
                <a:solidFill>
                  <a:schemeClr val="tx2"/>
                </a:solidFill>
              </a:rPr>
              <a:t>adresine gönderilmelidir.</a:t>
            </a:r>
          </a:p>
          <a:p>
            <a:pPr marL="0" indent="0">
              <a:buNone/>
            </a:pPr>
            <a:r>
              <a:rPr lang="tr-TR" b="1" dirty="0">
                <a:solidFill>
                  <a:schemeClr val="tx2"/>
                </a:solidFill>
              </a:rPr>
              <a:t>Teslim Tarihi: </a:t>
            </a:r>
            <a:r>
              <a:rPr lang="tr-TR" dirty="0" smtClean="0">
                <a:solidFill>
                  <a:schemeClr val="tx2"/>
                </a:solidFill>
              </a:rPr>
              <a:t>20 Mart 2025</a:t>
            </a:r>
            <a:endParaRPr lang="tr-TR" dirty="0">
              <a:solidFill>
                <a:schemeClr val="tx2"/>
              </a:solidFill>
            </a:endParaRPr>
          </a:p>
          <a:p>
            <a:endParaRPr lang="tr-TR" dirty="0">
              <a:solidFill>
                <a:schemeClr val="tx2"/>
              </a:solidFill>
            </a:endParaRPr>
          </a:p>
        </p:txBody>
      </p:sp>
    </p:spTree>
    <p:extLst>
      <p:ext uri="{BB962C8B-B14F-4D97-AF65-F5344CB8AC3E}">
        <p14:creationId xmlns:p14="http://schemas.microsoft.com/office/powerpoint/2010/main" val="2169058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922114"/>
          </a:xfrm>
        </p:spPr>
        <p:txBody>
          <a:bodyPr/>
          <a:lstStyle/>
          <a:p>
            <a:pPr algn="ctr"/>
            <a:r>
              <a:rPr lang="tr-TR" dirty="0" smtClean="0"/>
              <a:t>Final projesi</a:t>
            </a:r>
            <a:endParaRPr lang="tr-TR" dirty="0"/>
          </a:p>
        </p:txBody>
      </p:sp>
      <p:sp>
        <p:nvSpPr>
          <p:cNvPr id="3" name="İçerik Yer Tutucusu 2"/>
          <p:cNvSpPr>
            <a:spLocks noGrp="1"/>
          </p:cNvSpPr>
          <p:nvPr>
            <p:ph sz="quarter" idx="1"/>
          </p:nvPr>
        </p:nvSpPr>
        <p:spPr>
          <a:xfrm>
            <a:off x="457200" y="1340768"/>
            <a:ext cx="7467600" cy="5133184"/>
          </a:xfrm>
        </p:spPr>
        <p:txBody>
          <a:bodyPr>
            <a:normAutofit fontScale="77500" lnSpcReduction="20000"/>
          </a:bodyPr>
          <a:lstStyle/>
          <a:p>
            <a:pPr marL="0" indent="0" algn="just">
              <a:buNone/>
            </a:pPr>
            <a:r>
              <a:rPr lang="tr-TR" b="1" dirty="0">
                <a:solidFill>
                  <a:schemeClr val="tx2"/>
                </a:solidFill>
              </a:rPr>
              <a:t>Proje: </a:t>
            </a:r>
            <a:r>
              <a:rPr lang="tr-TR" dirty="0">
                <a:solidFill>
                  <a:schemeClr val="tx2"/>
                </a:solidFill>
              </a:rPr>
              <a:t>Bir işletmenin Sürdürülebilir Kalkınma Amaçları ile ilgili bir ödev hazırlanacaktır. Ödevde, Sürdürülebilir Kalkınma Amaçlarını (SKA) uygulayan bir işletme seçip, bu işletmenin </a:t>
            </a:r>
            <a:r>
              <a:rPr lang="tr-TR" dirty="0" err="1">
                <a:solidFill>
                  <a:schemeClr val="tx2"/>
                </a:solidFill>
              </a:rPr>
              <a:t>SKA'ları</a:t>
            </a:r>
            <a:r>
              <a:rPr lang="tr-TR" dirty="0">
                <a:solidFill>
                  <a:schemeClr val="tx2"/>
                </a:solidFill>
              </a:rPr>
              <a:t> nasıl uyguladığını detaylı şekilde incelemeniz beklenmektedir. Ödev, hem Word hem de PowerPoint formatında sunulmalıdır</a:t>
            </a:r>
            <a:r>
              <a:rPr lang="tr-TR" dirty="0" smtClean="0">
                <a:solidFill>
                  <a:schemeClr val="tx2"/>
                </a:solidFill>
              </a:rPr>
              <a:t>.</a:t>
            </a:r>
          </a:p>
          <a:p>
            <a:pPr marL="0" indent="0" algn="just">
              <a:buNone/>
            </a:pPr>
            <a:endParaRPr lang="tr-TR" dirty="0">
              <a:solidFill>
                <a:schemeClr val="tx2"/>
              </a:solidFill>
            </a:endParaRPr>
          </a:p>
          <a:p>
            <a:pPr marL="0" indent="0" algn="just">
              <a:buNone/>
            </a:pPr>
            <a:r>
              <a:rPr lang="tr-TR" dirty="0">
                <a:solidFill>
                  <a:schemeClr val="tx2"/>
                </a:solidFill>
              </a:rPr>
              <a:t>Ödev teslim tarihi: </a:t>
            </a:r>
            <a:r>
              <a:rPr lang="tr-TR" dirty="0" smtClean="0">
                <a:solidFill>
                  <a:schemeClr val="tx2"/>
                </a:solidFill>
              </a:rPr>
              <a:t>21 Nisan 2025</a:t>
            </a:r>
            <a:endParaRPr lang="tr-TR" dirty="0">
              <a:solidFill>
                <a:schemeClr val="tx2"/>
              </a:solidFill>
            </a:endParaRPr>
          </a:p>
          <a:p>
            <a:pPr marL="0" indent="0" algn="just">
              <a:buNone/>
            </a:pPr>
            <a:r>
              <a:rPr lang="tr-TR" dirty="0">
                <a:solidFill>
                  <a:schemeClr val="tx2"/>
                </a:solidFill>
              </a:rPr>
              <a:t>Sunum tarihleri: </a:t>
            </a:r>
            <a:endParaRPr lang="tr-TR" dirty="0" smtClean="0">
              <a:solidFill>
                <a:schemeClr val="tx2"/>
              </a:solidFill>
            </a:endParaRPr>
          </a:p>
          <a:p>
            <a:pPr marL="0" indent="0" algn="just">
              <a:buNone/>
            </a:pPr>
            <a:r>
              <a:rPr lang="tr-TR" dirty="0" smtClean="0">
                <a:solidFill>
                  <a:schemeClr val="tx2"/>
                </a:solidFill>
              </a:rPr>
              <a:t>24 Nisan 2025</a:t>
            </a:r>
          </a:p>
          <a:p>
            <a:pPr marL="0" indent="0" algn="just">
              <a:buNone/>
            </a:pPr>
            <a:r>
              <a:rPr lang="tr-TR" dirty="0" smtClean="0">
                <a:solidFill>
                  <a:schemeClr val="tx2"/>
                </a:solidFill>
              </a:rPr>
              <a:t>8 Mayıs 2025</a:t>
            </a:r>
          </a:p>
          <a:p>
            <a:pPr marL="0" indent="0" algn="just">
              <a:buNone/>
            </a:pPr>
            <a:r>
              <a:rPr lang="tr-TR" dirty="0" smtClean="0">
                <a:solidFill>
                  <a:schemeClr val="tx2"/>
                </a:solidFill>
              </a:rPr>
              <a:t>15 Mayıs 2025</a:t>
            </a:r>
            <a:endParaRPr lang="tr-TR" dirty="0">
              <a:solidFill>
                <a:schemeClr val="tx2"/>
              </a:solidFill>
            </a:endParaRPr>
          </a:p>
          <a:p>
            <a:pPr marL="0" indent="0" algn="just">
              <a:buNone/>
            </a:pPr>
            <a:r>
              <a:rPr lang="tr-TR" dirty="0" smtClean="0">
                <a:solidFill>
                  <a:schemeClr val="tx2"/>
                </a:solidFill>
              </a:rPr>
              <a:t>22 Mayıs 2025</a:t>
            </a:r>
            <a:endParaRPr lang="tr-TR" dirty="0">
              <a:solidFill>
                <a:schemeClr val="tx2"/>
              </a:solidFill>
            </a:endParaRPr>
          </a:p>
          <a:p>
            <a:pPr marL="0" indent="0" algn="just">
              <a:buNone/>
            </a:pPr>
            <a:r>
              <a:rPr lang="tr-TR" dirty="0" smtClean="0">
                <a:solidFill>
                  <a:schemeClr val="tx2"/>
                </a:solidFill>
              </a:rPr>
              <a:t>29 Mayıs 2025</a:t>
            </a:r>
            <a:endParaRPr lang="tr-TR" dirty="0">
              <a:solidFill>
                <a:schemeClr val="tx2"/>
              </a:solidFill>
            </a:endParaRPr>
          </a:p>
          <a:p>
            <a:pPr marL="0" indent="0" algn="just">
              <a:buNone/>
            </a:pPr>
            <a:r>
              <a:rPr lang="tr-TR" dirty="0">
                <a:solidFill>
                  <a:schemeClr val="tx2"/>
                </a:solidFill>
              </a:rPr>
              <a:t>Yazı stili: Times New Roman, 12 punto, Türkçe</a:t>
            </a:r>
          </a:p>
          <a:p>
            <a:pPr marL="0" indent="0" algn="just">
              <a:buNone/>
            </a:pPr>
            <a:r>
              <a:rPr lang="tr-TR" dirty="0">
                <a:solidFill>
                  <a:schemeClr val="tx2"/>
                </a:solidFill>
              </a:rPr>
              <a:t>Not: Lütfen seçtiğiniz işletmenin sürdürülebilirlik stratejilerini ve </a:t>
            </a:r>
            <a:r>
              <a:rPr lang="tr-TR" dirty="0" err="1">
                <a:solidFill>
                  <a:schemeClr val="tx2"/>
                </a:solidFill>
              </a:rPr>
              <a:t>SKA'lara</a:t>
            </a:r>
            <a:r>
              <a:rPr lang="tr-TR" dirty="0">
                <a:solidFill>
                  <a:schemeClr val="tx2"/>
                </a:solidFill>
              </a:rPr>
              <a:t> olan katkılarını somut örneklerle açıklayarak ödevinizi hazırlayınız.</a:t>
            </a:r>
          </a:p>
          <a:p>
            <a:pPr marL="0" indent="0">
              <a:buNone/>
            </a:pPr>
            <a:endParaRPr lang="tr-TR" dirty="0">
              <a:solidFill>
                <a:schemeClr val="tx2"/>
              </a:solidFill>
            </a:endParaRPr>
          </a:p>
        </p:txBody>
      </p:sp>
    </p:spTree>
    <p:extLst>
      <p:ext uri="{BB962C8B-B14F-4D97-AF65-F5344CB8AC3E}">
        <p14:creationId xmlns:p14="http://schemas.microsoft.com/office/powerpoint/2010/main" val="3247793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332656"/>
            <a:ext cx="7467600" cy="6141296"/>
          </a:xfrm>
        </p:spPr>
        <p:txBody>
          <a:bodyPr/>
          <a:lstStyle/>
          <a:p>
            <a:pPr marL="0" indent="0" algn="ctr">
              <a:buNone/>
            </a:pPr>
            <a:r>
              <a:rPr lang="tr-TR" b="1" dirty="0" smtClean="0">
                <a:solidFill>
                  <a:schemeClr val="tx2"/>
                </a:solidFill>
                <a:latin typeface="Times New Roman" pitchFamily="18" charset="0"/>
                <a:cs typeface="Times New Roman" pitchFamily="18" charset="0"/>
              </a:rPr>
              <a:t>SÜRDÜRÜLEBİLİRLİK </a:t>
            </a:r>
          </a:p>
          <a:p>
            <a:pPr marL="0" indent="0" algn="just">
              <a:buNone/>
            </a:pPr>
            <a:endParaRPr lang="tr-TR" dirty="0">
              <a:solidFill>
                <a:schemeClr val="tx2"/>
              </a:solidFill>
              <a:latin typeface="Times New Roman" pitchFamily="18" charset="0"/>
              <a:cs typeface="Times New Roman" pitchFamily="18" charset="0"/>
            </a:endParaRPr>
          </a:p>
          <a:p>
            <a:pPr marL="0" indent="0" algn="just">
              <a:buNone/>
            </a:pPr>
            <a:r>
              <a:rPr lang="tr-TR" b="1" dirty="0">
                <a:solidFill>
                  <a:schemeClr val="tx2"/>
                </a:solidFill>
                <a:latin typeface="Times New Roman" pitchFamily="18" charset="0"/>
                <a:cs typeface="Times New Roman" pitchFamily="18" charset="0"/>
              </a:rPr>
              <a:t>Sürdürülebilirlik</a:t>
            </a:r>
            <a:r>
              <a:rPr lang="tr-TR" dirty="0">
                <a:solidFill>
                  <a:schemeClr val="tx2"/>
                </a:solidFill>
                <a:latin typeface="Times New Roman" pitchFamily="18" charset="0"/>
                <a:cs typeface="Times New Roman" pitchFamily="18" charset="0"/>
              </a:rPr>
              <a:t>, sadece çevreyi korumak değil, aynı zamanda toplumsal refahı artırmak ve ekonomik dengeleri sürdürülebilir kılmak demektir. </a:t>
            </a:r>
            <a:endParaRPr lang="tr-TR" dirty="0" smtClean="0">
              <a:solidFill>
                <a:schemeClr val="tx2"/>
              </a:solidFill>
              <a:latin typeface="Times New Roman" pitchFamily="18" charset="0"/>
              <a:cs typeface="Times New Roman" pitchFamily="18" charset="0"/>
            </a:endParaRPr>
          </a:p>
          <a:p>
            <a:pPr marL="0" indent="0" algn="just">
              <a:buNone/>
            </a:pPr>
            <a:endParaRPr lang="tr-TR" dirty="0">
              <a:solidFill>
                <a:schemeClr val="tx2"/>
              </a:solidFill>
              <a:latin typeface="Times New Roman" pitchFamily="18" charset="0"/>
              <a:cs typeface="Times New Roman" pitchFamily="18" charset="0"/>
            </a:endParaRPr>
          </a:p>
          <a:p>
            <a:pPr marL="0" indent="0" algn="just">
              <a:buNone/>
            </a:pPr>
            <a:r>
              <a:rPr lang="tr-TR" b="1" dirty="0" smtClean="0">
                <a:solidFill>
                  <a:schemeClr val="tx2"/>
                </a:solidFill>
                <a:latin typeface="Times New Roman" pitchFamily="18" charset="0"/>
                <a:cs typeface="Times New Roman" pitchFamily="18" charset="0"/>
              </a:rPr>
              <a:t>Sürdürülebilir </a:t>
            </a:r>
            <a:r>
              <a:rPr lang="tr-TR" b="1" dirty="0">
                <a:solidFill>
                  <a:schemeClr val="tx2"/>
                </a:solidFill>
                <a:latin typeface="Times New Roman" pitchFamily="18" charset="0"/>
                <a:cs typeface="Times New Roman" pitchFamily="18" charset="0"/>
              </a:rPr>
              <a:t>kalkınma </a:t>
            </a:r>
            <a:r>
              <a:rPr lang="tr-TR" dirty="0">
                <a:solidFill>
                  <a:schemeClr val="tx2"/>
                </a:solidFill>
                <a:latin typeface="Times New Roman" pitchFamily="18" charset="0"/>
                <a:cs typeface="Times New Roman" pitchFamily="18" charset="0"/>
              </a:rPr>
              <a:t>ise, bugünkü ihtiyaçlarımızı karşılarken, gelecek nesillerin de kendi ihtiyaçlarını karşılayabilme yetilerini tehlikeye atmadan kalkınmayı sağlamak anlamına </a:t>
            </a:r>
            <a:r>
              <a:rPr lang="tr-TR" dirty="0" smtClean="0">
                <a:solidFill>
                  <a:schemeClr val="tx2"/>
                </a:solidFill>
                <a:latin typeface="Times New Roman" pitchFamily="18" charset="0"/>
                <a:cs typeface="Times New Roman" pitchFamily="18" charset="0"/>
              </a:rPr>
              <a:t>gelmektedir.</a:t>
            </a:r>
            <a:endParaRPr lang="tr-TR" dirty="0">
              <a:solidFill>
                <a:schemeClr val="tx2"/>
              </a:solidFill>
              <a:latin typeface="Times New Roman" pitchFamily="18" charset="0"/>
              <a:cs typeface="Times New Roman" pitchFamily="18" charset="0"/>
            </a:endParaRPr>
          </a:p>
        </p:txBody>
      </p:sp>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8104" y="4967702"/>
            <a:ext cx="3240360" cy="189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50230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332656"/>
            <a:ext cx="7467600" cy="6141296"/>
          </a:xfrm>
        </p:spPr>
        <p:txBody>
          <a:bodyPr/>
          <a:lstStyle/>
          <a:p>
            <a:pPr marL="0" indent="0" algn="ctr">
              <a:buNone/>
            </a:pPr>
            <a:r>
              <a:rPr lang="tr-TR" b="1" dirty="0" smtClean="0">
                <a:solidFill>
                  <a:schemeClr val="tx2"/>
                </a:solidFill>
                <a:latin typeface="Times New Roman" pitchFamily="18" charset="0"/>
                <a:cs typeface="Times New Roman" pitchFamily="18" charset="0"/>
              </a:rPr>
              <a:t>SÜRDÜRÜLEBİLİRLİK </a:t>
            </a:r>
          </a:p>
          <a:p>
            <a:pPr marL="0" indent="0" algn="just">
              <a:buNone/>
            </a:pPr>
            <a:endParaRPr lang="tr-TR" dirty="0">
              <a:solidFill>
                <a:schemeClr val="tx2"/>
              </a:solidFill>
              <a:latin typeface="Times New Roman" pitchFamily="18" charset="0"/>
              <a:cs typeface="Times New Roman" pitchFamily="18" charset="0"/>
            </a:endParaRPr>
          </a:p>
          <a:p>
            <a:pPr marL="0" indent="0" algn="just">
              <a:buNone/>
            </a:pPr>
            <a:r>
              <a:rPr lang="tr-TR" b="1" dirty="0">
                <a:solidFill>
                  <a:schemeClr val="tx2"/>
                </a:solidFill>
                <a:latin typeface="Times New Roman" pitchFamily="18" charset="0"/>
                <a:cs typeface="Times New Roman" pitchFamily="18" charset="0"/>
              </a:rPr>
              <a:t>Sürdürülebilirlik</a:t>
            </a:r>
            <a:r>
              <a:rPr lang="tr-TR" dirty="0">
                <a:solidFill>
                  <a:schemeClr val="tx2"/>
                </a:solidFill>
                <a:latin typeface="Times New Roman" pitchFamily="18" charset="0"/>
                <a:cs typeface="Times New Roman" pitchFamily="18" charset="0"/>
              </a:rPr>
              <a:t>, sadece çevreyi korumak değil, aynı zamanda toplumsal refahı artırmak ve ekonomik dengeleri sürdürülebilir kılmak demektir. </a:t>
            </a:r>
            <a:endParaRPr lang="tr-TR" dirty="0" smtClean="0">
              <a:solidFill>
                <a:schemeClr val="tx2"/>
              </a:solidFill>
              <a:latin typeface="Times New Roman" pitchFamily="18" charset="0"/>
              <a:cs typeface="Times New Roman" pitchFamily="18" charset="0"/>
            </a:endParaRPr>
          </a:p>
          <a:p>
            <a:pPr marL="0" indent="0" algn="just">
              <a:buNone/>
            </a:pPr>
            <a:endParaRPr lang="tr-TR" dirty="0">
              <a:solidFill>
                <a:schemeClr val="tx2"/>
              </a:solidFill>
              <a:latin typeface="Times New Roman" pitchFamily="18" charset="0"/>
              <a:cs typeface="Times New Roman" pitchFamily="18" charset="0"/>
            </a:endParaRPr>
          </a:p>
          <a:p>
            <a:pPr marL="0" indent="0" algn="just">
              <a:buNone/>
            </a:pPr>
            <a:r>
              <a:rPr lang="tr-TR" b="1" dirty="0" smtClean="0">
                <a:solidFill>
                  <a:schemeClr val="tx2"/>
                </a:solidFill>
                <a:latin typeface="Times New Roman" pitchFamily="18" charset="0"/>
                <a:cs typeface="Times New Roman" pitchFamily="18" charset="0"/>
              </a:rPr>
              <a:t>Sürdürülebilir </a:t>
            </a:r>
            <a:r>
              <a:rPr lang="tr-TR" b="1" dirty="0">
                <a:solidFill>
                  <a:schemeClr val="tx2"/>
                </a:solidFill>
                <a:latin typeface="Times New Roman" pitchFamily="18" charset="0"/>
                <a:cs typeface="Times New Roman" pitchFamily="18" charset="0"/>
              </a:rPr>
              <a:t>kalkınma </a:t>
            </a:r>
            <a:r>
              <a:rPr lang="tr-TR" dirty="0">
                <a:solidFill>
                  <a:schemeClr val="tx2"/>
                </a:solidFill>
                <a:latin typeface="Times New Roman" pitchFamily="18" charset="0"/>
                <a:cs typeface="Times New Roman" pitchFamily="18" charset="0"/>
              </a:rPr>
              <a:t>ise, bugünkü ihtiyaçlarımızı karşılarken, gelecek nesillerin de kendi ihtiyaçlarını karşılayabilme yetilerini tehlikeye atmadan kalkınmayı sağlamak anlamına </a:t>
            </a:r>
            <a:r>
              <a:rPr lang="tr-TR" dirty="0" smtClean="0">
                <a:solidFill>
                  <a:schemeClr val="tx2"/>
                </a:solidFill>
                <a:latin typeface="Times New Roman" pitchFamily="18" charset="0"/>
                <a:cs typeface="Times New Roman" pitchFamily="18" charset="0"/>
              </a:rPr>
              <a:t>gelmektedir.</a:t>
            </a:r>
            <a:endParaRPr lang="tr-TR" dirty="0">
              <a:solidFill>
                <a:schemeClr val="tx2"/>
              </a:solidFill>
              <a:latin typeface="Times New Roman" pitchFamily="18" charset="0"/>
              <a:cs typeface="Times New Roman" pitchFamily="18" charset="0"/>
            </a:endParaRPr>
          </a:p>
        </p:txBody>
      </p:sp>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8104" y="4967702"/>
            <a:ext cx="3240360" cy="1890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24636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199" y="332656"/>
            <a:ext cx="7504931" cy="6141296"/>
          </a:xfrm>
        </p:spPr>
        <p:txBody>
          <a:bodyPr>
            <a:normAutofit/>
          </a:bodyPr>
          <a:lstStyle/>
          <a:p>
            <a:pPr marL="0" indent="0" algn="ctr">
              <a:buNone/>
            </a:pPr>
            <a:r>
              <a:rPr lang="tr-TR" b="1" dirty="0" smtClean="0">
                <a:solidFill>
                  <a:schemeClr val="tx2"/>
                </a:solidFill>
                <a:latin typeface="Times New Roman" pitchFamily="18" charset="0"/>
                <a:cs typeface="Times New Roman" pitchFamily="18" charset="0"/>
              </a:rPr>
              <a:t>SÜRDÜRÜLEBİLİRLİK </a:t>
            </a:r>
          </a:p>
          <a:p>
            <a:pPr marL="0" indent="0" algn="just">
              <a:buNone/>
            </a:pPr>
            <a:endParaRPr lang="tr-TR" dirty="0">
              <a:solidFill>
                <a:schemeClr val="tx2"/>
              </a:solidFill>
              <a:latin typeface="Times New Roman" pitchFamily="18" charset="0"/>
              <a:cs typeface="Times New Roman" pitchFamily="18" charset="0"/>
            </a:endParaRPr>
          </a:p>
          <a:p>
            <a:pPr marL="0" indent="0" algn="just">
              <a:buNone/>
            </a:pPr>
            <a:r>
              <a:rPr lang="tr-TR" b="1" dirty="0" smtClean="0">
                <a:solidFill>
                  <a:schemeClr val="tx2"/>
                </a:solidFill>
                <a:latin typeface="Times New Roman" pitchFamily="18" charset="0"/>
                <a:cs typeface="Times New Roman" pitchFamily="18" charset="0"/>
              </a:rPr>
              <a:t>Sürdürülebilirlik</a:t>
            </a:r>
            <a:r>
              <a:rPr lang="tr-TR" b="1" dirty="0">
                <a:solidFill>
                  <a:schemeClr val="tx2"/>
                </a:solidFill>
                <a:latin typeface="Times New Roman" pitchFamily="18" charset="0"/>
                <a:cs typeface="Times New Roman" pitchFamily="18" charset="0"/>
              </a:rPr>
              <a:t>, </a:t>
            </a:r>
            <a:r>
              <a:rPr lang="tr-TR" dirty="0">
                <a:solidFill>
                  <a:schemeClr val="tx2"/>
                </a:solidFill>
                <a:latin typeface="Times New Roman" pitchFamily="18" charset="0"/>
                <a:cs typeface="Times New Roman" pitchFamily="18" charset="0"/>
              </a:rPr>
              <a:t>çevresel, ekonomik ve sosyal boyutları bir araya getirerek, mevcut kaynakların gelecekteki nesillerin ihtiyaçlarını karşılamak üzere korunmasını amaçlayan bir yaklaşımdır. Bu kavram, doğal kaynakların dikkatli ve bilinçli bir şekilde kullanılması, ekosistemlerin dengede tutulması ve sosyal adaletin sağlanması gerektiğini </a:t>
            </a:r>
            <a:r>
              <a:rPr lang="tr-TR" dirty="0" smtClean="0">
                <a:solidFill>
                  <a:schemeClr val="tx2"/>
                </a:solidFill>
                <a:latin typeface="Times New Roman" pitchFamily="18" charset="0"/>
                <a:cs typeface="Times New Roman" pitchFamily="18" charset="0"/>
              </a:rPr>
              <a:t>vurgulamaktadır.</a:t>
            </a:r>
          </a:p>
          <a:p>
            <a:pPr marL="0" indent="0" algn="just">
              <a:buNone/>
            </a:pPr>
            <a:endParaRPr lang="tr-TR" dirty="0">
              <a:solidFill>
                <a:schemeClr val="tx2"/>
              </a:solidFill>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6056" y="4447106"/>
            <a:ext cx="2886075"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3738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just"/>
            <a:r>
              <a:rPr lang="en-US" b="1" dirty="0" err="1">
                <a:solidFill>
                  <a:schemeClr val="tx2"/>
                </a:solidFill>
                <a:latin typeface="Times New Roman" pitchFamily="18" charset="0"/>
                <a:cs typeface="Times New Roman" pitchFamily="18" charset="0"/>
              </a:rPr>
              <a:t>Sürdürülebilirliğin</a:t>
            </a:r>
            <a:r>
              <a:rPr lang="en-US" b="1" dirty="0">
                <a:solidFill>
                  <a:schemeClr val="tx2"/>
                </a:solidFill>
                <a:latin typeface="Times New Roman" pitchFamily="18" charset="0"/>
                <a:cs typeface="Times New Roman" pitchFamily="18" charset="0"/>
              </a:rPr>
              <a:t> </a:t>
            </a:r>
            <a:r>
              <a:rPr lang="en-US" b="1" dirty="0" err="1">
                <a:solidFill>
                  <a:schemeClr val="tx2"/>
                </a:solidFill>
                <a:latin typeface="Times New Roman" pitchFamily="18" charset="0"/>
                <a:cs typeface="Times New Roman" pitchFamily="18" charset="0"/>
              </a:rPr>
              <a:t>Temel</a:t>
            </a:r>
            <a:r>
              <a:rPr lang="en-US" b="1" dirty="0">
                <a:solidFill>
                  <a:schemeClr val="tx2"/>
                </a:solidFill>
                <a:latin typeface="Times New Roman" pitchFamily="18" charset="0"/>
                <a:cs typeface="Times New Roman" pitchFamily="18" charset="0"/>
              </a:rPr>
              <a:t> </a:t>
            </a:r>
            <a:r>
              <a:rPr lang="en-US" b="1" dirty="0" err="1">
                <a:solidFill>
                  <a:schemeClr val="tx2"/>
                </a:solidFill>
                <a:latin typeface="Times New Roman" pitchFamily="18" charset="0"/>
                <a:cs typeface="Times New Roman" pitchFamily="18" charset="0"/>
              </a:rPr>
              <a:t>Unsurları</a:t>
            </a:r>
            <a:endParaRPr lang="en-US" b="1" dirty="0">
              <a:solidFill>
                <a:schemeClr val="tx2"/>
              </a:solidFill>
              <a:latin typeface="Times New Roman" pitchFamily="18" charset="0"/>
              <a:cs typeface="Times New Roman" pitchFamily="18" charset="0"/>
            </a:endParaRPr>
          </a:p>
        </p:txBody>
      </p:sp>
      <p:sp>
        <p:nvSpPr>
          <p:cNvPr id="3" name="İçerik Yer Tutucusu 2"/>
          <p:cNvSpPr>
            <a:spLocks noGrp="1"/>
          </p:cNvSpPr>
          <p:nvPr>
            <p:ph sz="quarter" idx="1"/>
          </p:nvPr>
        </p:nvSpPr>
        <p:spPr/>
        <p:txBody>
          <a:bodyPr>
            <a:normAutofit/>
          </a:bodyPr>
          <a:lstStyle/>
          <a:p>
            <a:pPr algn="just">
              <a:buFont typeface="Wingdings" pitchFamily="2" charset="2"/>
              <a:buChar char="Ø"/>
            </a:pPr>
            <a:endParaRPr lang="tr-TR" b="1" dirty="0" smtClean="0">
              <a:solidFill>
                <a:schemeClr val="tx2"/>
              </a:solidFill>
              <a:latin typeface="Times New Roman" pitchFamily="18" charset="0"/>
              <a:cs typeface="Times New Roman" pitchFamily="18" charset="0"/>
            </a:endParaRPr>
          </a:p>
          <a:p>
            <a:pPr algn="just">
              <a:buFont typeface="Wingdings" pitchFamily="2" charset="2"/>
              <a:buChar char="Ø"/>
            </a:pPr>
            <a:endParaRPr lang="tr-TR" b="1" dirty="0">
              <a:solidFill>
                <a:schemeClr val="tx2"/>
              </a:solidFill>
              <a:latin typeface="Times New Roman" pitchFamily="18" charset="0"/>
              <a:cs typeface="Times New Roman" pitchFamily="18" charset="0"/>
            </a:endParaRPr>
          </a:p>
          <a:p>
            <a:pPr algn="just">
              <a:buFont typeface="Wingdings" pitchFamily="2" charset="2"/>
              <a:buChar char="Ø"/>
            </a:pPr>
            <a:endParaRPr lang="tr-TR" b="1" dirty="0" smtClean="0">
              <a:solidFill>
                <a:schemeClr val="tx2"/>
              </a:solidFill>
              <a:latin typeface="Times New Roman" pitchFamily="18" charset="0"/>
              <a:cs typeface="Times New Roman" pitchFamily="18" charset="0"/>
            </a:endParaRPr>
          </a:p>
          <a:p>
            <a:pPr algn="just">
              <a:buFont typeface="Wingdings" pitchFamily="2" charset="2"/>
              <a:buChar char="Ø"/>
            </a:pPr>
            <a:endParaRPr lang="tr-TR" b="1" dirty="0">
              <a:solidFill>
                <a:schemeClr val="tx2"/>
              </a:solidFill>
              <a:latin typeface="Times New Roman" pitchFamily="18" charset="0"/>
              <a:cs typeface="Times New Roman" pitchFamily="18" charset="0"/>
            </a:endParaRPr>
          </a:p>
          <a:p>
            <a:pPr algn="just">
              <a:buFont typeface="Wingdings" pitchFamily="2" charset="2"/>
              <a:buChar char="Ø"/>
            </a:pPr>
            <a:endParaRPr lang="tr-TR" b="1" dirty="0" smtClean="0">
              <a:solidFill>
                <a:schemeClr val="tx2"/>
              </a:solidFill>
              <a:latin typeface="Times New Roman" pitchFamily="18" charset="0"/>
              <a:cs typeface="Times New Roman" pitchFamily="18" charset="0"/>
            </a:endParaRPr>
          </a:p>
          <a:p>
            <a:pPr algn="just">
              <a:buFont typeface="Wingdings" pitchFamily="2" charset="2"/>
              <a:buChar char="Ø"/>
            </a:pPr>
            <a:endParaRPr lang="tr-TR" b="1" dirty="0">
              <a:solidFill>
                <a:schemeClr val="tx2"/>
              </a:solidFill>
              <a:latin typeface="Times New Roman" pitchFamily="18" charset="0"/>
              <a:cs typeface="Times New Roman" pitchFamily="18" charset="0"/>
            </a:endParaRPr>
          </a:p>
          <a:p>
            <a:pPr algn="just">
              <a:buFont typeface="Wingdings" pitchFamily="2" charset="2"/>
              <a:buChar char="Ø"/>
            </a:pPr>
            <a:r>
              <a:rPr lang="en-US" dirty="0" err="1" smtClean="0">
                <a:solidFill>
                  <a:schemeClr val="tx2"/>
                </a:solidFill>
                <a:latin typeface="Times New Roman" pitchFamily="18" charset="0"/>
                <a:cs typeface="Times New Roman" pitchFamily="18" charset="0"/>
              </a:rPr>
              <a:t>Çevresel</a:t>
            </a:r>
            <a:r>
              <a:rPr lang="en-US" dirty="0" smtClean="0">
                <a:solidFill>
                  <a:schemeClr val="tx2"/>
                </a:solidFill>
                <a:latin typeface="Times New Roman" pitchFamily="18" charset="0"/>
                <a:cs typeface="Times New Roman" pitchFamily="18" charset="0"/>
              </a:rPr>
              <a:t> </a:t>
            </a:r>
            <a:r>
              <a:rPr lang="en-US" dirty="0" err="1" smtClean="0">
                <a:solidFill>
                  <a:schemeClr val="tx2"/>
                </a:solidFill>
                <a:latin typeface="Times New Roman" pitchFamily="18" charset="0"/>
                <a:cs typeface="Times New Roman" pitchFamily="18" charset="0"/>
              </a:rPr>
              <a:t>Sürdürülebilirlik</a:t>
            </a:r>
            <a:endParaRPr lang="tr-TR" dirty="0">
              <a:solidFill>
                <a:schemeClr val="tx2"/>
              </a:solidFill>
              <a:latin typeface="Times New Roman" pitchFamily="18" charset="0"/>
              <a:cs typeface="Times New Roman" pitchFamily="18" charset="0"/>
            </a:endParaRPr>
          </a:p>
          <a:p>
            <a:pPr algn="just">
              <a:buFont typeface="Wingdings" pitchFamily="2" charset="2"/>
              <a:buChar char="Ø"/>
            </a:pPr>
            <a:r>
              <a:rPr lang="en-US" dirty="0" err="1" smtClean="0">
                <a:solidFill>
                  <a:schemeClr val="tx2"/>
                </a:solidFill>
                <a:latin typeface="Times New Roman" pitchFamily="18" charset="0"/>
                <a:cs typeface="Times New Roman" pitchFamily="18" charset="0"/>
              </a:rPr>
              <a:t>Ekonomik</a:t>
            </a:r>
            <a:r>
              <a:rPr lang="en-US" dirty="0" smtClean="0">
                <a:solidFill>
                  <a:schemeClr val="tx2"/>
                </a:solidFill>
                <a:latin typeface="Times New Roman" pitchFamily="18" charset="0"/>
                <a:cs typeface="Times New Roman" pitchFamily="18" charset="0"/>
              </a:rPr>
              <a:t> </a:t>
            </a:r>
            <a:r>
              <a:rPr lang="en-US" dirty="0" err="1" smtClean="0">
                <a:solidFill>
                  <a:schemeClr val="tx2"/>
                </a:solidFill>
                <a:latin typeface="Times New Roman" pitchFamily="18" charset="0"/>
                <a:cs typeface="Times New Roman" pitchFamily="18" charset="0"/>
              </a:rPr>
              <a:t>Sürdürülebilirlik</a:t>
            </a:r>
            <a:endParaRPr lang="tr-TR" dirty="0" smtClean="0">
              <a:solidFill>
                <a:schemeClr val="tx2"/>
              </a:solidFill>
              <a:latin typeface="Times New Roman" pitchFamily="18" charset="0"/>
              <a:cs typeface="Times New Roman" pitchFamily="18" charset="0"/>
            </a:endParaRPr>
          </a:p>
          <a:p>
            <a:pPr algn="just">
              <a:buFont typeface="Wingdings" pitchFamily="2" charset="2"/>
              <a:buChar char="Ø"/>
            </a:pPr>
            <a:r>
              <a:rPr lang="en-US" dirty="0" err="1" smtClean="0">
                <a:solidFill>
                  <a:schemeClr val="tx2"/>
                </a:solidFill>
                <a:latin typeface="Times New Roman" pitchFamily="18" charset="0"/>
                <a:cs typeface="Times New Roman" pitchFamily="18" charset="0"/>
              </a:rPr>
              <a:t>Sosyal</a:t>
            </a:r>
            <a:r>
              <a:rPr lang="en-US" dirty="0" smtClean="0">
                <a:solidFill>
                  <a:schemeClr val="tx2"/>
                </a:solidFill>
                <a:latin typeface="Times New Roman" pitchFamily="18" charset="0"/>
                <a:cs typeface="Times New Roman" pitchFamily="18" charset="0"/>
              </a:rPr>
              <a:t> </a:t>
            </a:r>
            <a:r>
              <a:rPr lang="en-US" dirty="0" err="1" smtClean="0">
                <a:solidFill>
                  <a:schemeClr val="tx2"/>
                </a:solidFill>
                <a:latin typeface="Times New Roman" pitchFamily="18" charset="0"/>
                <a:cs typeface="Times New Roman" pitchFamily="18" charset="0"/>
              </a:rPr>
              <a:t>Sürdürülebilirlik</a:t>
            </a:r>
            <a:endParaRPr lang="tr-TR" dirty="0" smtClean="0">
              <a:solidFill>
                <a:schemeClr val="tx2"/>
              </a:solidFill>
              <a:latin typeface="Times New Roman" pitchFamily="18" charset="0"/>
              <a:cs typeface="Times New Roman" pitchFamily="18" charset="0"/>
            </a:endParaRPr>
          </a:p>
          <a:p>
            <a:pPr algn="just">
              <a:buFont typeface="Wingdings" pitchFamily="2" charset="2"/>
              <a:buChar char="Ø"/>
            </a:pPr>
            <a:endParaRPr lang="en-US" dirty="0">
              <a:solidFill>
                <a:schemeClr val="tx2"/>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776" y="1700808"/>
            <a:ext cx="2830155" cy="20714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51017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en-US" b="1" dirty="0" err="1" smtClean="0">
                <a:solidFill>
                  <a:schemeClr val="tx2"/>
                </a:solidFill>
                <a:latin typeface="Times New Roman" pitchFamily="18" charset="0"/>
                <a:cs typeface="Times New Roman" pitchFamily="18" charset="0"/>
              </a:rPr>
              <a:t>Çevresel</a:t>
            </a:r>
            <a:r>
              <a:rPr lang="en-US" b="1" dirty="0" smtClean="0">
                <a:solidFill>
                  <a:schemeClr val="tx2"/>
                </a:solidFill>
                <a:latin typeface="Times New Roman" pitchFamily="18" charset="0"/>
                <a:cs typeface="Times New Roman" pitchFamily="18" charset="0"/>
              </a:rPr>
              <a:t> </a:t>
            </a:r>
            <a:r>
              <a:rPr lang="en-US" b="1" dirty="0" err="1" smtClean="0">
                <a:solidFill>
                  <a:schemeClr val="tx2"/>
                </a:solidFill>
                <a:latin typeface="Times New Roman" pitchFamily="18" charset="0"/>
                <a:cs typeface="Times New Roman" pitchFamily="18" charset="0"/>
              </a:rPr>
              <a:t>Sürdürülebilirlik</a:t>
            </a:r>
            <a:r>
              <a:rPr lang="en-US" b="1" dirty="0">
                <a:solidFill>
                  <a:schemeClr val="tx2"/>
                </a:solidFill>
                <a:latin typeface="Times New Roman" pitchFamily="18" charset="0"/>
                <a:cs typeface="Times New Roman" pitchFamily="18" charset="0"/>
              </a:rPr>
              <a:t/>
            </a:r>
            <a:br>
              <a:rPr lang="en-US" b="1" dirty="0">
                <a:solidFill>
                  <a:schemeClr val="tx2"/>
                </a:solidFill>
                <a:latin typeface="Times New Roman" pitchFamily="18" charset="0"/>
                <a:cs typeface="Times New Roman" pitchFamily="18" charset="0"/>
              </a:rPr>
            </a:br>
            <a:endParaRPr lang="en-US" dirty="0">
              <a:solidFill>
                <a:schemeClr val="tx2"/>
              </a:solidFill>
              <a:latin typeface="Times New Roman" pitchFamily="18" charset="0"/>
              <a:cs typeface="Times New Roman" pitchFamily="18" charset="0"/>
            </a:endParaRPr>
          </a:p>
        </p:txBody>
      </p:sp>
      <p:sp>
        <p:nvSpPr>
          <p:cNvPr id="3" name="İçerik Yer Tutucusu 2"/>
          <p:cNvSpPr>
            <a:spLocks noGrp="1"/>
          </p:cNvSpPr>
          <p:nvPr>
            <p:ph sz="quarter" idx="1"/>
          </p:nvPr>
        </p:nvSpPr>
        <p:spPr/>
        <p:txBody>
          <a:bodyPr/>
          <a:lstStyle/>
          <a:p>
            <a:pPr algn="just"/>
            <a:endParaRPr lang="en-US" dirty="0">
              <a:solidFill>
                <a:schemeClr val="tx2"/>
              </a:solidFill>
              <a:latin typeface="Times New Roman" pitchFamily="18" charset="0"/>
              <a:cs typeface="Times New Roman" pitchFamily="18" charset="0"/>
            </a:endParaRPr>
          </a:p>
          <a:p>
            <a:pPr marL="0" indent="0" algn="just">
              <a:buNone/>
            </a:pPr>
            <a:r>
              <a:rPr lang="en-US" dirty="0" err="1" smtClean="0">
                <a:solidFill>
                  <a:schemeClr val="tx2"/>
                </a:solidFill>
                <a:latin typeface="Times New Roman" pitchFamily="18" charset="0"/>
                <a:cs typeface="Times New Roman" pitchFamily="18" charset="0"/>
              </a:rPr>
              <a:t>Çevresel</a:t>
            </a:r>
            <a:r>
              <a:rPr lang="en-US" dirty="0" smtClean="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sürdürülebilirlik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doğal</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kaynakların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korunması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ekosistemlerin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sağlıklı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kalması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ile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ilgili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bir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anlayıştır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Karbon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salınımının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azaltılması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biyolojik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çeşitliliğin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korunması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kirliliğin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önlenmesi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gibi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hedeflerdir</a:t>
            </a:r>
            <a:r>
              <a:rPr lang="en-US" dirty="0">
                <a:solidFill>
                  <a:schemeClr val="tx2"/>
                </a:solidFill>
                <a:latin typeface="Times New Roman" pitchFamily="18" charset="0"/>
                <a:cs typeface="Times New Roman" pitchFamily="18" charset="0"/>
              </a:rPr>
              <a:t>.</a:t>
            </a:r>
          </a:p>
          <a:p>
            <a:pPr marL="0" indent="0" algn="just">
              <a:buNone/>
            </a:pPr>
            <a:endParaRPr lang="en-US"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2856184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en-US" b="1" dirty="0" err="1">
                <a:solidFill>
                  <a:schemeClr val="tx2"/>
                </a:solidFill>
                <a:latin typeface="Times New Roman" pitchFamily="18" charset="0"/>
                <a:cs typeface="Times New Roman" pitchFamily="18" charset="0"/>
              </a:rPr>
              <a:t>Ekonomik</a:t>
            </a:r>
            <a:r>
              <a:rPr lang="en-US" b="1" dirty="0">
                <a:solidFill>
                  <a:schemeClr val="tx2"/>
                </a:solidFill>
                <a:latin typeface="Times New Roman" pitchFamily="18" charset="0"/>
                <a:cs typeface="Times New Roman" pitchFamily="18" charset="0"/>
              </a:rPr>
              <a:t> </a:t>
            </a:r>
            <a:r>
              <a:rPr lang="en-US" b="1" dirty="0" err="1" smtClean="0">
                <a:solidFill>
                  <a:schemeClr val="tx2"/>
                </a:solidFill>
                <a:latin typeface="Times New Roman" pitchFamily="18" charset="0"/>
                <a:cs typeface="Times New Roman" pitchFamily="18" charset="0"/>
              </a:rPr>
              <a:t>Sürdürülebilirlik</a:t>
            </a:r>
            <a:endParaRPr lang="en-US" dirty="0">
              <a:solidFill>
                <a:schemeClr val="tx2"/>
              </a:solidFill>
              <a:latin typeface="Times New Roman" pitchFamily="18" charset="0"/>
              <a:cs typeface="Times New Roman" pitchFamily="18" charset="0"/>
            </a:endParaRPr>
          </a:p>
        </p:txBody>
      </p:sp>
      <p:sp>
        <p:nvSpPr>
          <p:cNvPr id="3" name="İçerik Yer Tutucusu 2"/>
          <p:cNvSpPr>
            <a:spLocks noGrp="1"/>
          </p:cNvSpPr>
          <p:nvPr>
            <p:ph sz="quarter" idx="1"/>
          </p:nvPr>
        </p:nvSpPr>
        <p:spPr/>
        <p:txBody>
          <a:bodyPr/>
          <a:lstStyle/>
          <a:p>
            <a:pPr marL="0" indent="0" algn="just">
              <a:buNone/>
            </a:pPr>
            <a:endParaRPr lang="tr-TR" dirty="0">
              <a:solidFill>
                <a:schemeClr val="tx2"/>
              </a:solidFill>
              <a:latin typeface="Times New Roman" pitchFamily="18" charset="0"/>
              <a:cs typeface="Times New Roman" pitchFamily="18" charset="0"/>
            </a:endParaRPr>
          </a:p>
          <a:p>
            <a:pPr marL="0" indent="0" algn="just">
              <a:buNone/>
            </a:pPr>
            <a:r>
              <a:rPr lang="en-US" dirty="0" err="1" smtClean="0">
                <a:solidFill>
                  <a:schemeClr val="tx2"/>
                </a:solidFill>
                <a:latin typeface="Times New Roman" pitchFamily="18" charset="0"/>
                <a:cs typeface="Times New Roman" pitchFamily="18" charset="0"/>
              </a:rPr>
              <a:t>Ekonomik</a:t>
            </a:r>
            <a:r>
              <a:rPr lang="en-US" dirty="0" smtClean="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sürdürülebilirlik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ekonomik</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büyümenin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sağlanmasıyla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birlikte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çevresel</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sosyal</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etkilerin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göz</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önünde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bulundurulmasını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ifade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etmektedir</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Kaynakların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etkin</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kullanımı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ve</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döngüsel</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ekonomi</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uygulamaları</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bu</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bağlamda</a:t>
            </a:r>
            <a:r>
              <a:rPr lang="en-US" dirty="0">
                <a:solidFill>
                  <a:schemeClr val="tx2"/>
                </a:solidFill>
                <a:latin typeface="Times New Roman" pitchFamily="18" charset="0"/>
                <a:cs typeface="Times New Roman" pitchFamily="18" charset="0"/>
              </a:rPr>
              <a:t> </a:t>
            </a:r>
            <a:r>
              <a:rPr lang="en-US" dirty="0" err="1">
                <a:solidFill>
                  <a:schemeClr val="tx2"/>
                </a:solidFill>
                <a:latin typeface="Times New Roman" pitchFamily="18" charset="0"/>
                <a:cs typeface="Times New Roman" pitchFamily="18" charset="0"/>
              </a:rPr>
              <a:t>önemlidir</a:t>
            </a:r>
            <a:r>
              <a:rPr lang="en-US" dirty="0">
                <a:solidFill>
                  <a:schemeClr val="tx2"/>
                </a:solidFill>
                <a:latin typeface="Times New Roman" pitchFamily="18" charset="0"/>
                <a:cs typeface="Times New Roman" pitchFamily="18" charset="0"/>
              </a:rPr>
              <a:t>.</a:t>
            </a:r>
          </a:p>
          <a:p>
            <a:pPr marL="0" indent="0" algn="just">
              <a:buNone/>
            </a:pPr>
            <a:endParaRPr lang="en-US"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11777067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351</TotalTime>
  <Words>699</Words>
  <Application>Microsoft Office PowerPoint</Application>
  <PresentationFormat>Ekran Gösterisi (4:3)</PresentationFormat>
  <Paragraphs>69</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Cumba</vt:lpstr>
      <vt:lpstr>OSD 215   Sürdürülebilirlik Okuryazarlığı  </vt:lpstr>
      <vt:lpstr>Vize projesi</vt:lpstr>
      <vt:lpstr>Final projesi</vt:lpstr>
      <vt:lpstr>PowerPoint Sunusu</vt:lpstr>
      <vt:lpstr>PowerPoint Sunusu</vt:lpstr>
      <vt:lpstr>PowerPoint Sunusu</vt:lpstr>
      <vt:lpstr>Sürdürülebilirliğin Temel Unsurları</vt:lpstr>
      <vt:lpstr>Çevresel Sürdürülebilirlik </vt:lpstr>
      <vt:lpstr>Ekonomik Sürdürülebilirlik</vt:lpstr>
      <vt:lpstr>Sosyal Sürdürülebilirlik</vt:lpstr>
      <vt:lpstr>Sürdürülebilirlik İş Dünyası için neden önemli?</vt:lpstr>
      <vt:lpstr>PowerPoint Sunusu</vt:lpstr>
      <vt:lpstr>Şirket Örnekleri ve Sürdürülebilirlik Uygulamaları</vt:lpstr>
      <vt:lpstr>Sürdürülebilir Kalkınma Amaçları</vt:lpstr>
      <vt:lpstr>Sürdürülebilir Kalkınma Amaçları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OSD 215 Ders Tanıtımı &amp; Giriş</dc:title>
  <dc:creator>Suzan OGUZ</dc:creator>
  <cp:lastModifiedBy>Asus</cp:lastModifiedBy>
  <cp:revision>19</cp:revision>
  <dcterms:created xsi:type="dcterms:W3CDTF">2024-09-26T09:42:11Z</dcterms:created>
  <dcterms:modified xsi:type="dcterms:W3CDTF">2025-02-20T10:58:21Z</dcterms:modified>
</cp:coreProperties>
</file>