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/>
    <p:restoredTop sz="94529"/>
  </p:normalViewPr>
  <p:slideViewPr>
    <p:cSldViewPr snapToGrid="0" snapToObjects="1">
      <p:cViewPr>
        <p:scale>
          <a:sx n="76" d="100"/>
          <a:sy n="76" d="100"/>
        </p:scale>
        <p:origin x="-95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Medeni Usul Hukuku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="" xmlns:a16="http://schemas.microsoft.com/office/drawing/2014/main" id="{48B806DF-F9E1-05CB-CEFD-ADF9ECF60E75}"/>
              </a:ext>
            </a:extLst>
          </p:cNvPr>
          <p:cNvSpPr txBox="1"/>
          <p:nvPr/>
        </p:nvSpPr>
        <p:spPr>
          <a:xfrm>
            <a:off x="8066762" y="-200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776614" y="901875"/>
            <a:ext cx="7681586" cy="6764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</a:t>
            </a:r>
            <a:r>
              <a:rPr lang="tr-TR" dirty="0" smtClean="0"/>
              <a:t>n inceleme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776614" y="2161783"/>
            <a:ext cx="7853819" cy="3900814"/>
          </a:xfrm>
        </p:spPr>
        <p:txBody>
          <a:bodyPr/>
          <a:lstStyle/>
          <a:p>
            <a:pPr algn="just"/>
            <a:r>
              <a:rPr lang="tr-TR" sz="2400" dirty="0">
                <a:solidFill>
                  <a:schemeClr val="tx1"/>
                </a:solidFill>
              </a:rPr>
              <a:t>m.137-142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Bu aşamada tarafların üzerinde anlaştıkları veya anlaşamadıkları hususlar tespit edilir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Yargılamada ilk duruşma, ön inceleme duruşması olmalıdır. (tahkikat duruşması değil)</a:t>
            </a:r>
          </a:p>
          <a:p>
            <a:pPr algn="just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="" xmlns:a16="http://schemas.microsoft.com/office/drawing/2014/main" id="{48B806DF-F9E1-05CB-CEFD-ADF9ECF60E75}"/>
              </a:ext>
            </a:extLst>
          </p:cNvPr>
          <p:cNvSpPr txBox="1"/>
          <p:nvPr/>
        </p:nvSpPr>
        <p:spPr>
          <a:xfrm>
            <a:off x="8066762" y="-200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221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776614" y="901875"/>
            <a:ext cx="7681586" cy="6764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</a:t>
            </a:r>
            <a:r>
              <a:rPr lang="tr-TR" dirty="0" smtClean="0"/>
              <a:t>n inceleme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776614" y="2161783"/>
            <a:ext cx="7853819" cy="390081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m.137-142</a:t>
            </a: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Ön incelemede yapılacak işlemler: (m.137)</a:t>
            </a:r>
            <a:endParaRPr lang="tr-TR" dirty="0">
              <a:solidFill>
                <a:schemeClr val="tx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Ön incelemede öncelikle dava şartları ve ilk itirazlar incelenir.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Uyuşmazlık konuları tespit edilir.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Tahkikata hazırlık işlemleri yapılır.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Delillerin sunulması ve delillerin toplanması için gereken işlemler yapılır.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Sulh ve arabuluculuğa taraflar teşvik edilir.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</a:rPr>
              <a:t>Tüm bu hususlar tutanağa geçirilir.</a:t>
            </a:r>
          </a:p>
          <a:p>
            <a:pPr algn="just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="" xmlns:a16="http://schemas.microsoft.com/office/drawing/2014/main" id="{48B806DF-F9E1-05CB-CEFD-ADF9ECF60E75}"/>
              </a:ext>
            </a:extLst>
          </p:cNvPr>
          <p:cNvSpPr txBox="1"/>
          <p:nvPr/>
        </p:nvSpPr>
        <p:spPr>
          <a:xfrm>
            <a:off x="8066762" y="-200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531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776614" y="901875"/>
            <a:ext cx="7681586" cy="6764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</a:t>
            </a:r>
            <a:r>
              <a:rPr lang="tr-TR" dirty="0" smtClean="0"/>
              <a:t>n inceleme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776614" y="2161783"/>
            <a:ext cx="7853819" cy="3900814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m.137-142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Ön inceleme tamamlanmadan tahkikat için gün verilemez (m. 137)</a:t>
            </a:r>
          </a:p>
          <a:p>
            <a:pPr algn="just"/>
            <a:r>
              <a:rPr lang="tr-TR" sz="2400" u="sng" dirty="0" smtClean="0">
                <a:solidFill>
                  <a:schemeClr val="tx1"/>
                </a:solidFill>
              </a:rPr>
              <a:t>Zamanaşımı ve hak düşürücü süreler</a:t>
            </a:r>
            <a:r>
              <a:rPr lang="tr-TR" sz="2400" dirty="0" smtClean="0">
                <a:solidFill>
                  <a:schemeClr val="tx1"/>
                </a:solidFill>
              </a:rPr>
              <a:t>, esasa ilişkin meselelerdir. Ön inceleme duruşmasının sonunda veya tahkikat duruşmasının ilk aşamasında incelenip karar bağlanması, usul ekonomisi gereğidir. (m. 142)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="" xmlns:a16="http://schemas.microsoft.com/office/drawing/2014/main" id="{48B806DF-F9E1-05CB-CEFD-ADF9ECF60E75}"/>
              </a:ext>
            </a:extLst>
          </p:cNvPr>
          <p:cNvSpPr txBox="1"/>
          <p:nvPr/>
        </p:nvSpPr>
        <p:spPr>
          <a:xfrm>
            <a:off x="8066762" y="-200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551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776614" y="901875"/>
            <a:ext cx="7681586" cy="6764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</a:t>
            </a:r>
            <a:r>
              <a:rPr lang="tr-TR" dirty="0" smtClean="0"/>
              <a:t>n inceleme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776614" y="2161783"/>
            <a:ext cx="7853819" cy="3900814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m.137-142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Ön inceleme duruşmalı veya duruşmasız yapılabilir.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Dava şartları ve ilk itirazlar hakkında duruşmasız, dosya üzerinden karar verebilir. (m. 138)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Mahkeme 138.maddeye göre yapılacak incelemeden sonra gerekiyorsa tarafları ön inceleme duruşmasına davet eder. 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Ön inceleme duruşmasına davet, </a:t>
            </a:r>
            <a:r>
              <a:rPr lang="tr-TR" sz="2400" dirty="0" err="1" smtClean="0">
                <a:solidFill>
                  <a:schemeClr val="tx1"/>
                </a:solidFill>
              </a:rPr>
              <a:t>meşruhatlı</a:t>
            </a:r>
            <a:r>
              <a:rPr lang="tr-TR" sz="2400" dirty="0" smtClean="0">
                <a:solidFill>
                  <a:schemeClr val="tx1"/>
                </a:solidFill>
              </a:rPr>
              <a:t> davetiyeyle çıkarılır. İçeriği m. 139’da belirtilir.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="" xmlns:a16="http://schemas.microsoft.com/office/drawing/2014/main" id="{48B806DF-F9E1-05CB-CEFD-ADF9ECF60E75}"/>
              </a:ext>
            </a:extLst>
          </p:cNvPr>
          <p:cNvSpPr txBox="1"/>
          <p:nvPr/>
        </p:nvSpPr>
        <p:spPr>
          <a:xfrm>
            <a:off x="8066762" y="-200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417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776614" y="901875"/>
            <a:ext cx="7681586" cy="6764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</a:t>
            </a:r>
            <a:r>
              <a:rPr lang="tr-TR" dirty="0" smtClean="0"/>
              <a:t>n inceleme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776614" y="2161783"/>
            <a:ext cx="7853819" cy="390081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m.137-142</a:t>
            </a: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Ön inceleme duruşması, ayrı ve bağımsız bir duruşmadır. Tahkikat duruşması değildir (m. 140).</a:t>
            </a:r>
          </a:p>
          <a:p>
            <a:pPr algn="just"/>
            <a:endParaRPr 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Tahkikata hazırlık işlemleri yapılır, kural olarak tahkikat işlemleri yapılmaz (tanık dinletme, keşif, bilirkişi incelemesi yapma gibi.)</a:t>
            </a:r>
          </a:p>
          <a:p>
            <a:pPr algn="just"/>
            <a:endParaRPr lang="tr-TR" sz="2400" dirty="0">
              <a:solidFill>
                <a:schemeClr val="tx1"/>
              </a:solidFill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Kural olarak ön inceleme duruşması tek duruşmada tamamlanır, gerekiyorsa ikinci duruşma da yapılabilir (m. 140)</a:t>
            </a:r>
            <a:endParaRPr lang="tr-TR" sz="2400" dirty="0">
              <a:solidFill>
                <a:schemeClr val="tx1"/>
              </a:solidFill>
            </a:endParaRPr>
          </a:p>
          <a:p>
            <a:pPr algn="just"/>
            <a:endParaRPr lang="tr-TR" sz="2400" dirty="0" smtClean="0">
              <a:solidFill>
                <a:schemeClr val="tx1"/>
              </a:solidFill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="" xmlns:a16="http://schemas.microsoft.com/office/drawing/2014/main" id="{48B806DF-F9E1-05CB-CEFD-ADF9ECF60E75}"/>
              </a:ext>
            </a:extLst>
          </p:cNvPr>
          <p:cNvSpPr txBox="1"/>
          <p:nvPr/>
        </p:nvSpPr>
        <p:spPr>
          <a:xfrm>
            <a:off x="8066762" y="-200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032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776614" y="901875"/>
            <a:ext cx="7681586" cy="6764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</a:t>
            </a:r>
            <a:r>
              <a:rPr lang="tr-TR" dirty="0" smtClean="0"/>
              <a:t>n inceleme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776614" y="2161783"/>
            <a:ext cx="7853819" cy="3900814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m.137-142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Ön inceleme duruşmasının sonunda, tarafların sulh veya arabuluculuk faaliyetinden bir sonuç alıp almadıkları, sonuç alamadıkları takdirde anlaşamadıkları hususların nelerden ibaret olduğu tutanakla tespit edilir. </a:t>
            </a:r>
            <a:r>
              <a:rPr lang="tr-TR" sz="2400" u="sng" dirty="0">
                <a:solidFill>
                  <a:schemeClr val="tx1"/>
                </a:solidFill>
              </a:rPr>
              <a:t>Bu tutanağın altı, duruşmada hazır bulunan taraflarca imzalanır. </a:t>
            </a:r>
            <a:r>
              <a:rPr lang="tr-TR" sz="2400" dirty="0">
                <a:solidFill>
                  <a:schemeClr val="tx1"/>
                </a:solidFill>
              </a:rPr>
              <a:t>Tahkikat bu tutanak esas alınmak suretiyle yürütülür</a:t>
            </a:r>
            <a:r>
              <a:rPr lang="tr-TR" sz="2400" dirty="0" smtClean="0">
                <a:solidFill>
                  <a:schemeClr val="tx1"/>
                </a:solidFill>
              </a:rPr>
              <a:t>. (m.140/3).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="" xmlns:a16="http://schemas.microsoft.com/office/drawing/2014/main" id="{48B806DF-F9E1-05CB-CEFD-ADF9ECF60E75}"/>
              </a:ext>
            </a:extLst>
          </p:cNvPr>
          <p:cNvSpPr txBox="1"/>
          <p:nvPr/>
        </p:nvSpPr>
        <p:spPr>
          <a:xfrm>
            <a:off x="8066762" y="-200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551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776614" y="901875"/>
            <a:ext cx="7681586" cy="6764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</a:t>
            </a:r>
            <a:r>
              <a:rPr lang="tr-TR" dirty="0" smtClean="0"/>
              <a:t>n inceleme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776614" y="2161783"/>
            <a:ext cx="7853819" cy="3900814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</a:rPr>
              <a:t>m.137-142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</a:rPr>
              <a:t>Ön inceleme </a:t>
            </a:r>
            <a:r>
              <a:rPr lang="tr-TR" sz="2400" dirty="0" smtClean="0">
                <a:solidFill>
                  <a:schemeClr val="tx1"/>
                </a:solidFill>
              </a:rPr>
              <a:t>tutanağı, tensip tutanağı değildir. (HMK Yön. M. 201).</a:t>
            </a:r>
          </a:p>
          <a:p>
            <a:pPr algn="just"/>
            <a:endParaRPr lang="tr-TR" sz="2400" dirty="0" smtClean="0">
              <a:solidFill>
                <a:schemeClr val="tx1"/>
              </a:solidFill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="" xmlns:a16="http://schemas.microsoft.com/office/drawing/2014/main" id="{48B806DF-F9E1-05CB-CEFD-ADF9ECF60E75}"/>
              </a:ext>
            </a:extLst>
          </p:cNvPr>
          <p:cNvSpPr txBox="1"/>
          <p:nvPr/>
        </p:nvSpPr>
        <p:spPr>
          <a:xfrm>
            <a:off x="8066762" y="-200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928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15201</TotalTime>
  <Words>320</Words>
  <Application>Microsoft Office PowerPoint</Application>
  <PresentationFormat>Ekran Gösterisi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Medeni Usul Hukuku</vt:lpstr>
      <vt:lpstr>Ön inceleme</vt:lpstr>
      <vt:lpstr>Ön inceleme</vt:lpstr>
      <vt:lpstr>Ön inceleme</vt:lpstr>
      <vt:lpstr>Ön inceleme</vt:lpstr>
      <vt:lpstr>Ön inceleme</vt:lpstr>
      <vt:lpstr>Ön inceleme</vt:lpstr>
      <vt:lpstr>Ön inceleme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Medeni Usul Hukuku</dc:title>
  <dc:creator>Done Nurdan KORKMAZ</dc:creator>
  <dc:description>generated using python-pptx</dc:description>
  <cp:lastModifiedBy>Nurdan KORKMAZ</cp:lastModifiedBy>
  <cp:revision>69</cp:revision>
  <dcterms:created xsi:type="dcterms:W3CDTF">2013-01-27T09:14:16Z</dcterms:created>
  <dcterms:modified xsi:type="dcterms:W3CDTF">2026-02-24T08:05:57Z</dcterms:modified>
</cp:coreProperties>
</file>