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4" r:id="rId3"/>
    <p:sldId id="267" r:id="rId4"/>
    <p:sldId id="268" r:id="rId5"/>
    <p:sldId id="269" r:id="rId6"/>
    <p:sldId id="257" r:id="rId7"/>
    <p:sldId id="258" r:id="rId8"/>
    <p:sldId id="260" r:id="rId9"/>
    <p:sldId id="261" r:id="rId10"/>
    <p:sldId id="270" r:id="rId11"/>
    <p:sldId id="265" r:id="rId12"/>
    <p:sldId id="266" r:id="rId13"/>
    <p:sldId id="263" r:id="rId14"/>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1446" y="6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tr-TR"/>
              <a:t>Asıl başlık stili için tıklatın</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endParaRPr lang="en-US" dirty="0"/>
          </a:p>
        </p:txBody>
      </p:sp>
      <p:sp>
        <p:nvSpPr>
          <p:cNvPr id="4" name="Date Placeholder 3"/>
          <p:cNvSpPr>
            <a:spLocks noGrp="1"/>
          </p:cNvSpPr>
          <p:nvPr>
            <p:ph type="dt" sz="half" idx="10"/>
          </p:nvPr>
        </p:nvSpPr>
        <p:spPr/>
        <p:txBody>
          <a:bodyPr/>
          <a:lstStyle/>
          <a:p>
            <a:fld id="{A23720DD-5B6D-40BF-8493-A6B52D484E6B}" type="datetimeFigureOut">
              <a:rPr lang="tr-TR" smtClean="0"/>
              <a:t>1.11.2022</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Vertical Text Placeholder 2"/>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A23720DD-5B6D-40BF-8493-A6B52D484E6B}" type="datetimeFigureOut">
              <a:rPr lang="tr-TR" smtClean="0"/>
              <a:t>1.11.2022</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tr-TR"/>
              <a:t>Asıl başlık stili için tıklatın</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A23720DD-5B6D-40BF-8493-A6B52D484E6B}" type="datetimeFigureOut">
              <a:rPr lang="tr-TR" smtClean="0"/>
              <a:t>1.11.2022</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A23720DD-5B6D-40BF-8493-A6B52D484E6B}" type="datetimeFigureOut">
              <a:rPr lang="tr-TR" smtClean="0"/>
              <a:t>1.11.2022</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tr-TR"/>
              <a:t>Asıl başlık stili için tıklatın</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Date Placeholder 3"/>
          <p:cNvSpPr>
            <a:spLocks noGrp="1"/>
          </p:cNvSpPr>
          <p:nvPr>
            <p:ph type="dt" sz="half" idx="10"/>
          </p:nvPr>
        </p:nvSpPr>
        <p:spPr/>
        <p:txBody>
          <a:bodyPr/>
          <a:lstStyle/>
          <a:p>
            <a:fld id="{A23720DD-5B6D-40BF-8493-A6B52D484E6B}" type="datetimeFigureOut">
              <a:rPr lang="tr-TR" smtClean="0"/>
              <a:t>1.11.2022</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A23720DD-5B6D-40BF-8493-A6B52D484E6B}" type="datetimeFigureOut">
              <a:rPr lang="tr-TR" smtClean="0"/>
              <a:t>1.11.2022</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A23720DD-5B6D-40BF-8493-A6B52D484E6B}" type="datetimeFigureOut">
              <a:rPr lang="tr-TR" smtClean="0"/>
              <a:t>1.11.2022</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Date Placeholder 2"/>
          <p:cNvSpPr>
            <a:spLocks noGrp="1"/>
          </p:cNvSpPr>
          <p:nvPr>
            <p:ph type="dt" sz="half" idx="10"/>
          </p:nvPr>
        </p:nvSpPr>
        <p:spPr/>
        <p:txBody>
          <a:bodyPr/>
          <a:lstStyle/>
          <a:p>
            <a:fld id="{A23720DD-5B6D-40BF-8493-A6B52D484E6B}" type="datetimeFigureOut">
              <a:rPr lang="tr-TR" smtClean="0"/>
              <a:t>1.11.2022</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23720DD-5B6D-40BF-8493-A6B52D484E6B}" type="datetimeFigureOut">
              <a:rPr lang="tr-TR" smtClean="0"/>
              <a:t>1.11.2022</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tr-TR"/>
              <a:t>Asıl başlık stili için tıklatın</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Date Placeholder 4"/>
          <p:cNvSpPr>
            <a:spLocks noGrp="1"/>
          </p:cNvSpPr>
          <p:nvPr>
            <p:ph type="dt" sz="half" idx="10"/>
          </p:nvPr>
        </p:nvSpPr>
        <p:spPr/>
        <p:txBody>
          <a:bodyPr/>
          <a:lstStyle/>
          <a:p>
            <a:fld id="{A23720DD-5B6D-40BF-8493-A6B52D484E6B}" type="datetimeFigureOut">
              <a:rPr lang="tr-TR" smtClean="0"/>
              <a:t>1.11.2022</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t>‹#›</a:t>
            </a:fld>
            <a:endParaRPr lang="tr-TR"/>
          </a:p>
        </p:txBody>
      </p:sp>
      <p:sp>
        <p:nvSpPr>
          <p:cNvPr id="9" name="Content Placeholder 8"/>
          <p:cNvSpPr>
            <a:spLocks noGrp="1"/>
          </p:cNvSpPr>
          <p:nvPr>
            <p:ph sz="quarter" idx="13"/>
          </p:nvPr>
        </p:nvSpPr>
        <p:spPr>
          <a:xfrm>
            <a:off x="304800" y="381000"/>
            <a:ext cx="7772400" cy="4942840"/>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tr-TR"/>
              <a:t>Asıl başlık stili için tıklatın</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8" name="Date Placeholder 7"/>
          <p:cNvSpPr>
            <a:spLocks noGrp="1"/>
          </p:cNvSpPr>
          <p:nvPr>
            <p:ph type="dt" sz="half" idx="10"/>
          </p:nvPr>
        </p:nvSpPr>
        <p:spPr/>
        <p:txBody>
          <a:bodyPr/>
          <a:lstStyle/>
          <a:p>
            <a:fld id="{A23720DD-5B6D-40BF-8493-A6B52D484E6B}" type="datetimeFigureOut">
              <a:rPr lang="tr-TR" smtClean="0"/>
              <a:t>1.11.2022</a:t>
            </a:fld>
            <a:endParaRPr lang="tr-TR"/>
          </a:p>
        </p:txBody>
      </p:sp>
      <p:sp>
        <p:nvSpPr>
          <p:cNvPr id="9" name="Slide Number Placeholder 8"/>
          <p:cNvSpPr>
            <a:spLocks noGrp="1"/>
          </p:cNvSpPr>
          <p:nvPr>
            <p:ph type="sldNum" sz="quarter" idx="11"/>
          </p:nvPr>
        </p:nvSpPr>
        <p:spPr/>
        <p:txBody>
          <a:bodyPr/>
          <a:lstStyle/>
          <a:p>
            <a:fld id="{F302176B-0E47-46AC-8F43-DAB4B8A37D06}" type="slidenum">
              <a:rPr lang="tr-TR" smtClean="0"/>
              <a:t>‹#›</a:t>
            </a:fld>
            <a:endParaRPr lang="tr-TR"/>
          </a:p>
        </p:txBody>
      </p:sp>
      <p:sp>
        <p:nvSpPr>
          <p:cNvPr id="10" name="Footer Placeholder 9"/>
          <p:cNvSpPr>
            <a:spLocks noGrp="1"/>
          </p:cNvSpPr>
          <p:nvPr>
            <p:ph type="ftr" sz="quarter" idx="12"/>
          </p:nvPr>
        </p:nvSpPr>
        <p:spPr/>
        <p:txBody>
          <a:bodyPr/>
          <a:lstStyle/>
          <a:p>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tr-TR"/>
              <a:t>Asıl başlık stili için tıklatın</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F302176B-0E47-46AC-8F43-DAB4B8A37D06}" type="slidenum">
              <a:rPr lang="tr-TR" smtClean="0"/>
              <a:t>‹#›</a:t>
            </a:fld>
            <a:endParaRPr lang="tr-TR"/>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endParaRPr lang="tr-TR"/>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fld id="{A23720DD-5B6D-40BF-8493-A6B52D484E6B}" type="datetimeFigureOut">
              <a:rPr lang="tr-TR" smtClean="0"/>
              <a:t>1.11.2022</a:t>
            </a:fld>
            <a:endParaRPr lang="tr-T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395536" y="1844824"/>
            <a:ext cx="7618040" cy="2376264"/>
          </a:xfrm>
        </p:spPr>
        <p:txBody>
          <a:bodyPr/>
          <a:lstStyle/>
          <a:p>
            <a:pPr algn="ctr"/>
            <a:r>
              <a:rPr lang="tr-TR" sz="3600" b="1" dirty="0"/>
              <a:t>TEBLİĞ EVRAKININ DÜZENLENMESİ, </a:t>
            </a:r>
            <a:br>
              <a:rPr lang="tr-TR" sz="3600" b="1" dirty="0"/>
            </a:br>
            <a:r>
              <a:rPr lang="tr-TR" sz="3600" b="1" dirty="0"/>
              <a:t>PTT’YE VERİLMESİ, PTT TARAFINDAN </a:t>
            </a:r>
            <a:br>
              <a:rPr lang="tr-TR" sz="3600" b="1" dirty="0"/>
            </a:br>
            <a:r>
              <a:rPr lang="tr-TR" sz="3600" b="1" dirty="0"/>
              <a:t>İNCELENMESİ VE KABULÜ</a:t>
            </a:r>
          </a:p>
        </p:txBody>
      </p:sp>
    </p:spTree>
    <p:extLst>
      <p:ext uri="{BB962C8B-B14F-4D97-AF65-F5344CB8AC3E}">
        <p14:creationId xmlns:p14="http://schemas.microsoft.com/office/powerpoint/2010/main" val="84562656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0CF7E4DA-97BD-1B95-B236-D2D446474B55}"/>
              </a:ext>
            </a:extLst>
          </p:cNvPr>
          <p:cNvSpPr>
            <a:spLocks noGrp="1"/>
          </p:cNvSpPr>
          <p:nvPr>
            <p:ph idx="1"/>
          </p:nvPr>
        </p:nvSpPr>
        <p:spPr>
          <a:xfrm>
            <a:off x="457200" y="764704"/>
            <a:ext cx="7620000" cy="5636096"/>
          </a:xfrm>
        </p:spPr>
        <p:txBody>
          <a:bodyPr/>
          <a:lstStyle/>
          <a:p>
            <a:pPr algn="just"/>
            <a:r>
              <a:rPr lang="tr-TR" dirty="0"/>
              <a:t>İlgili Yön. </a:t>
            </a:r>
            <a:r>
              <a:rPr lang="tr-TR" b="1" u="sng" dirty="0"/>
              <a:t>MADDE 15 – (1) </a:t>
            </a:r>
            <a:r>
              <a:rPr lang="tr-TR" dirty="0"/>
              <a:t>10 uncu maddede sayılan vasıtalarla yapılan tebligatlar dışındaki her çeşit tebliğ evrakı ve davetiyelerin, ilgililere ulaşması ve ilgililerin tebliğin veya davetiyenin gereklerini yerine getirebilmesi için bu evrakı çıkaran merci tarafından tayin edilecek müddetin hesabında, evrakın gönderileceği mahallin yakınlık veya uzaklığı, mevsim koşuları, ulaşım araçlarının durumu gibi hususlar dikkate alınır.</a:t>
            </a:r>
          </a:p>
        </p:txBody>
      </p:sp>
    </p:spTree>
    <p:extLst>
      <p:ext uri="{BB962C8B-B14F-4D97-AF65-F5344CB8AC3E}">
        <p14:creationId xmlns:p14="http://schemas.microsoft.com/office/powerpoint/2010/main" val="210836890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548680"/>
            <a:ext cx="7620000" cy="5852120"/>
          </a:xfrm>
        </p:spPr>
        <p:txBody>
          <a:bodyPr>
            <a:normAutofit/>
          </a:bodyPr>
          <a:lstStyle/>
          <a:p>
            <a:pPr algn="just"/>
            <a:r>
              <a:rPr lang="tr-TR" dirty="0"/>
              <a:t>HMK m.243/2: «Davetiyenin duruşma gününden en az bir hafta önce tebliğ edilmiş olması gerekir. Acele hâllerde tanığın daha önce gelmesine karar verilebilir.»</a:t>
            </a:r>
          </a:p>
          <a:p>
            <a:pPr algn="just"/>
            <a:r>
              <a:rPr lang="tr-TR" dirty="0"/>
              <a:t>Tebliğ evrakı, tebliğ çıkaran merci tarafından müddet hesaplanarak çıkarılır. </a:t>
            </a:r>
            <a:r>
              <a:rPr lang="tr-TR" dirty="0" err="1"/>
              <a:t>Teb</a:t>
            </a:r>
            <a:r>
              <a:rPr lang="tr-TR" dirty="0"/>
              <a:t>. Yön. m. 15: «</a:t>
            </a:r>
            <a:r>
              <a:rPr lang="tr-TR" sz="1800" b="0" i="0" dirty="0">
                <a:solidFill>
                  <a:srgbClr val="000000"/>
                </a:solidFill>
                <a:effectLst/>
                <a:latin typeface="Times New Roman" panose="02020603050405020304" pitchFamily="18" charset="0"/>
              </a:rPr>
              <a:t>10 uncu maddede say</a:t>
            </a:r>
            <a:r>
              <a:rPr lang="tr-TR" sz="1800" b="0" i="0" dirty="0">
                <a:solidFill>
                  <a:srgbClr val="000000"/>
                </a:solidFill>
                <a:effectLst/>
                <a:latin typeface="Times" panose="02020603050405020304" pitchFamily="18" charset="0"/>
              </a:rPr>
              <a:t>ı</a:t>
            </a:r>
            <a:r>
              <a:rPr lang="tr-TR" sz="1800" b="0" i="0" dirty="0">
                <a:solidFill>
                  <a:srgbClr val="000000"/>
                </a:solidFill>
                <a:effectLst/>
                <a:latin typeface="Times New Roman" panose="02020603050405020304" pitchFamily="18" charset="0"/>
              </a:rPr>
              <a:t>lan vas</a:t>
            </a:r>
            <a:r>
              <a:rPr lang="tr-TR" sz="1800" b="0" i="0" dirty="0">
                <a:solidFill>
                  <a:srgbClr val="000000"/>
                </a:solidFill>
                <a:effectLst/>
                <a:latin typeface="Times" panose="02020603050405020304" pitchFamily="18" charset="0"/>
              </a:rPr>
              <a:t>ı</a:t>
            </a:r>
            <a:r>
              <a:rPr lang="tr-TR" sz="1800" b="0" i="0" dirty="0">
                <a:solidFill>
                  <a:srgbClr val="000000"/>
                </a:solidFill>
                <a:effectLst/>
                <a:latin typeface="Times New Roman" panose="02020603050405020304" pitchFamily="18" charset="0"/>
              </a:rPr>
              <a:t>talarla yap</a:t>
            </a:r>
            <a:r>
              <a:rPr lang="tr-TR" sz="1800" b="0" i="0" dirty="0">
                <a:solidFill>
                  <a:srgbClr val="000000"/>
                </a:solidFill>
                <a:effectLst/>
                <a:latin typeface="Times" panose="02020603050405020304" pitchFamily="18" charset="0"/>
              </a:rPr>
              <a:t>ı</a:t>
            </a:r>
            <a:r>
              <a:rPr lang="tr-TR" sz="1800" b="0" i="0" dirty="0">
                <a:solidFill>
                  <a:srgbClr val="000000"/>
                </a:solidFill>
                <a:effectLst/>
                <a:latin typeface="Times New Roman" panose="02020603050405020304" pitchFamily="18" charset="0"/>
              </a:rPr>
              <a:t>lan tebligatlar d</a:t>
            </a:r>
            <a:r>
              <a:rPr lang="tr-TR" sz="1800" b="0" i="0" dirty="0">
                <a:solidFill>
                  <a:srgbClr val="000000"/>
                </a:solidFill>
                <a:effectLst/>
                <a:latin typeface="Times" panose="02020603050405020304" pitchFamily="18" charset="0"/>
              </a:rPr>
              <a:t>ışı</a:t>
            </a:r>
            <a:r>
              <a:rPr lang="tr-TR" sz="1800" b="0" i="0" dirty="0">
                <a:solidFill>
                  <a:srgbClr val="000000"/>
                </a:solidFill>
                <a:effectLst/>
                <a:latin typeface="Times New Roman" panose="02020603050405020304" pitchFamily="18" charset="0"/>
              </a:rPr>
              <a:t>ndaki her </a:t>
            </a:r>
            <a:r>
              <a:rPr lang="tr-TR" sz="1800" b="0" i="0" dirty="0">
                <a:solidFill>
                  <a:srgbClr val="000000"/>
                </a:solidFill>
                <a:effectLst/>
                <a:latin typeface="Times" panose="02020603050405020304" pitchFamily="18" charset="0"/>
              </a:rPr>
              <a:t>ç</a:t>
            </a:r>
            <a:r>
              <a:rPr lang="tr-TR" sz="1800" b="0" i="0" dirty="0">
                <a:solidFill>
                  <a:srgbClr val="000000"/>
                </a:solidFill>
                <a:effectLst/>
                <a:latin typeface="Times New Roman" panose="02020603050405020304" pitchFamily="18" charset="0"/>
              </a:rPr>
              <a:t>e</a:t>
            </a:r>
            <a:r>
              <a:rPr lang="tr-TR" sz="1800" b="0" i="0" dirty="0">
                <a:solidFill>
                  <a:srgbClr val="000000"/>
                </a:solidFill>
                <a:effectLst/>
                <a:latin typeface="Times" panose="02020603050405020304" pitchFamily="18" charset="0"/>
              </a:rPr>
              <a:t>ş</a:t>
            </a:r>
            <a:r>
              <a:rPr lang="tr-TR" sz="1800" b="0" i="0" dirty="0">
                <a:solidFill>
                  <a:srgbClr val="000000"/>
                </a:solidFill>
                <a:effectLst/>
                <a:latin typeface="Times New Roman" panose="02020603050405020304" pitchFamily="18" charset="0"/>
              </a:rPr>
              <a:t>it tebli</a:t>
            </a:r>
            <a:r>
              <a:rPr lang="tr-TR" sz="1800" b="0" i="0" dirty="0">
                <a:solidFill>
                  <a:srgbClr val="000000"/>
                </a:solidFill>
                <a:effectLst/>
                <a:latin typeface="Times" panose="02020603050405020304" pitchFamily="18" charset="0"/>
              </a:rPr>
              <a:t>ğ</a:t>
            </a:r>
            <a:r>
              <a:rPr lang="tr-TR" sz="1800" b="0" i="0" dirty="0">
                <a:solidFill>
                  <a:srgbClr val="000000"/>
                </a:solidFill>
                <a:effectLst/>
                <a:latin typeface="Times New Roman" panose="02020603050405020304" pitchFamily="18" charset="0"/>
              </a:rPr>
              <a:t> evrak</a:t>
            </a:r>
            <a:r>
              <a:rPr lang="tr-TR" sz="1800" b="0" i="0" dirty="0">
                <a:solidFill>
                  <a:srgbClr val="000000"/>
                </a:solidFill>
                <a:effectLst/>
                <a:latin typeface="Times" panose="02020603050405020304" pitchFamily="18" charset="0"/>
              </a:rPr>
              <a:t>ı</a:t>
            </a:r>
            <a:r>
              <a:rPr lang="tr-TR" sz="1800" b="0" i="0" dirty="0">
                <a:solidFill>
                  <a:srgbClr val="000000"/>
                </a:solidFill>
                <a:effectLst/>
                <a:latin typeface="Times New Roman" panose="02020603050405020304" pitchFamily="18" charset="0"/>
              </a:rPr>
              <a:t> ve davetiyelerin, ilgililere ula</a:t>
            </a:r>
            <a:r>
              <a:rPr lang="tr-TR" sz="1800" b="0" i="0" dirty="0">
                <a:solidFill>
                  <a:srgbClr val="000000"/>
                </a:solidFill>
                <a:effectLst/>
                <a:latin typeface="Times" panose="02020603050405020304" pitchFamily="18" charset="0"/>
              </a:rPr>
              <a:t>ş</a:t>
            </a:r>
            <a:r>
              <a:rPr lang="tr-TR" sz="1800" b="0" i="0" dirty="0">
                <a:solidFill>
                  <a:srgbClr val="000000"/>
                </a:solidFill>
                <a:effectLst/>
                <a:latin typeface="Times New Roman" panose="02020603050405020304" pitchFamily="18" charset="0"/>
              </a:rPr>
              <a:t>mas</a:t>
            </a:r>
            <a:r>
              <a:rPr lang="tr-TR" sz="1800" b="0" i="0" dirty="0">
                <a:solidFill>
                  <a:srgbClr val="000000"/>
                </a:solidFill>
                <a:effectLst/>
                <a:latin typeface="Times" panose="02020603050405020304" pitchFamily="18" charset="0"/>
              </a:rPr>
              <a:t>ı</a:t>
            </a:r>
            <a:r>
              <a:rPr lang="tr-TR" sz="1800" b="0" i="0" dirty="0">
                <a:solidFill>
                  <a:srgbClr val="000000"/>
                </a:solidFill>
                <a:effectLst/>
                <a:latin typeface="Times New Roman" panose="02020603050405020304" pitchFamily="18" charset="0"/>
              </a:rPr>
              <a:t> ve ilgililerin tebli</a:t>
            </a:r>
            <a:r>
              <a:rPr lang="tr-TR" sz="1800" b="0" i="0" dirty="0">
                <a:solidFill>
                  <a:srgbClr val="000000"/>
                </a:solidFill>
                <a:effectLst/>
                <a:latin typeface="Times" panose="02020603050405020304" pitchFamily="18" charset="0"/>
              </a:rPr>
              <a:t>ğ</a:t>
            </a:r>
            <a:r>
              <a:rPr lang="tr-TR" sz="1800" b="0" i="0" dirty="0">
                <a:solidFill>
                  <a:srgbClr val="000000"/>
                </a:solidFill>
                <a:effectLst/>
                <a:latin typeface="Times New Roman" panose="02020603050405020304" pitchFamily="18" charset="0"/>
              </a:rPr>
              <a:t>in veya davetiyenin gereklerini yerine getirebilmesi i</a:t>
            </a:r>
            <a:r>
              <a:rPr lang="tr-TR" sz="1800" b="0" i="0" dirty="0">
                <a:solidFill>
                  <a:srgbClr val="000000"/>
                </a:solidFill>
                <a:effectLst/>
                <a:latin typeface="Times" panose="02020603050405020304" pitchFamily="18" charset="0"/>
              </a:rPr>
              <a:t>ç</a:t>
            </a:r>
            <a:r>
              <a:rPr lang="tr-TR" sz="1800" b="0" i="0" dirty="0">
                <a:solidFill>
                  <a:srgbClr val="000000"/>
                </a:solidFill>
                <a:effectLst/>
                <a:latin typeface="Times New Roman" panose="02020603050405020304" pitchFamily="18" charset="0"/>
              </a:rPr>
              <a:t>in bu evrak</a:t>
            </a:r>
            <a:r>
              <a:rPr lang="tr-TR" sz="1800" b="0" i="0" dirty="0">
                <a:solidFill>
                  <a:srgbClr val="000000"/>
                </a:solidFill>
                <a:effectLst/>
                <a:latin typeface="Times" panose="02020603050405020304" pitchFamily="18" charset="0"/>
              </a:rPr>
              <a:t>ı</a:t>
            </a:r>
            <a:r>
              <a:rPr lang="tr-TR" sz="1800" b="0" i="0" dirty="0">
                <a:solidFill>
                  <a:srgbClr val="000000"/>
                </a:solidFill>
                <a:effectLst/>
                <a:latin typeface="Times New Roman" panose="02020603050405020304" pitchFamily="18" charset="0"/>
              </a:rPr>
              <a:t> </a:t>
            </a:r>
            <a:r>
              <a:rPr lang="tr-TR" sz="1800" b="0" i="0" dirty="0">
                <a:solidFill>
                  <a:srgbClr val="000000"/>
                </a:solidFill>
                <a:effectLst/>
                <a:latin typeface="Times" panose="02020603050405020304" pitchFamily="18" charset="0"/>
              </a:rPr>
              <a:t>çı</a:t>
            </a:r>
            <a:r>
              <a:rPr lang="tr-TR" sz="1800" b="0" i="0" dirty="0">
                <a:solidFill>
                  <a:srgbClr val="000000"/>
                </a:solidFill>
                <a:effectLst/>
                <a:latin typeface="Times New Roman" panose="02020603050405020304" pitchFamily="18" charset="0"/>
              </a:rPr>
              <a:t>karan merci taraf</a:t>
            </a:r>
            <a:r>
              <a:rPr lang="tr-TR" sz="1800" b="0" i="0" dirty="0">
                <a:solidFill>
                  <a:srgbClr val="000000"/>
                </a:solidFill>
                <a:effectLst/>
                <a:latin typeface="Times" panose="02020603050405020304" pitchFamily="18" charset="0"/>
              </a:rPr>
              <a:t>ı</a:t>
            </a:r>
            <a:r>
              <a:rPr lang="tr-TR" sz="1800" b="0" i="0" dirty="0">
                <a:solidFill>
                  <a:srgbClr val="000000"/>
                </a:solidFill>
                <a:effectLst/>
                <a:latin typeface="Times New Roman" panose="02020603050405020304" pitchFamily="18" charset="0"/>
              </a:rPr>
              <a:t>ndan tayin edilecek m</a:t>
            </a:r>
            <a:r>
              <a:rPr lang="tr-TR" sz="1800" b="0" i="0" dirty="0">
                <a:solidFill>
                  <a:srgbClr val="000000"/>
                </a:solidFill>
                <a:effectLst/>
                <a:latin typeface="Times" panose="02020603050405020304" pitchFamily="18" charset="0"/>
              </a:rPr>
              <a:t>ü</a:t>
            </a:r>
            <a:r>
              <a:rPr lang="tr-TR" sz="1800" b="0" i="0" dirty="0">
                <a:solidFill>
                  <a:srgbClr val="000000"/>
                </a:solidFill>
                <a:effectLst/>
                <a:latin typeface="Times New Roman" panose="02020603050405020304" pitchFamily="18" charset="0"/>
              </a:rPr>
              <a:t>ddetin hesab</a:t>
            </a:r>
            <a:r>
              <a:rPr lang="tr-TR" sz="1800" b="0" i="0" dirty="0">
                <a:solidFill>
                  <a:srgbClr val="000000"/>
                </a:solidFill>
                <a:effectLst/>
                <a:latin typeface="Times" panose="02020603050405020304" pitchFamily="18" charset="0"/>
              </a:rPr>
              <a:t>ı</a:t>
            </a:r>
            <a:r>
              <a:rPr lang="tr-TR" sz="1800" b="0" i="0" dirty="0">
                <a:solidFill>
                  <a:srgbClr val="000000"/>
                </a:solidFill>
                <a:effectLst/>
                <a:latin typeface="Times New Roman" panose="02020603050405020304" pitchFamily="18" charset="0"/>
              </a:rPr>
              <a:t>nda, evrak</a:t>
            </a:r>
            <a:r>
              <a:rPr lang="tr-TR" sz="1800" b="0" i="0" dirty="0">
                <a:solidFill>
                  <a:srgbClr val="000000"/>
                </a:solidFill>
                <a:effectLst/>
                <a:latin typeface="Times" panose="02020603050405020304" pitchFamily="18" charset="0"/>
              </a:rPr>
              <a:t>ı</a:t>
            </a:r>
            <a:r>
              <a:rPr lang="tr-TR" sz="1800" b="0" i="0" dirty="0">
                <a:solidFill>
                  <a:srgbClr val="000000"/>
                </a:solidFill>
                <a:effectLst/>
                <a:latin typeface="Times New Roman" panose="02020603050405020304" pitchFamily="18" charset="0"/>
              </a:rPr>
              <a:t>n g</a:t>
            </a:r>
            <a:r>
              <a:rPr lang="tr-TR" sz="1800" b="0" i="0" dirty="0">
                <a:solidFill>
                  <a:srgbClr val="000000"/>
                </a:solidFill>
                <a:effectLst/>
                <a:latin typeface="Times" panose="02020603050405020304" pitchFamily="18" charset="0"/>
              </a:rPr>
              <a:t>ö</a:t>
            </a:r>
            <a:r>
              <a:rPr lang="tr-TR" sz="1800" b="0" i="0" dirty="0">
                <a:solidFill>
                  <a:srgbClr val="000000"/>
                </a:solidFill>
                <a:effectLst/>
                <a:latin typeface="Times New Roman" panose="02020603050405020304" pitchFamily="18" charset="0"/>
              </a:rPr>
              <a:t>nderilece</a:t>
            </a:r>
            <a:r>
              <a:rPr lang="tr-TR" sz="1800" b="0" i="0" dirty="0">
                <a:solidFill>
                  <a:srgbClr val="000000"/>
                </a:solidFill>
                <a:effectLst/>
                <a:latin typeface="Times" panose="02020603050405020304" pitchFamily="18" charset="0"/>
              </a:rPr>
              <a:t>ğ</a:t>
            </a:r>
            <a:r>
              <a:rPr lang="tr-TR" sz="1800" b="0" i="0" dirty="0">
                <a:solidFill>
                  <a:srgbClr val="000000"/>
                </a:solidFill>
                <a:effectLst/>
                <a:latin typeface="Times New Roman" panose="02020603050405020304" pitchFamily="18" charset="0"/>
              </a:rPr>
              <a:t>i mahallin yak</a:t>
            </a:r>
            <a:r>
              <a:rPr lang="tr-TR" sz="1800" b="0" i="0" dirty="0">
                <a:solidFill>
                  <a:srgbClr val="000000"/>
                </a:solidFill>
                <a:effectLst/>
                <a:latin typeface="Times" panose="02020603050405020304" pitchFamily="18" charset="0"/>
              </a:rPr>
              <a:t>ı</a:t>
            </a:r>
            <a:r>
              <a:rPr lang="tr-TR" sz="1800" b="0" i="0" dirty="0">
                <a:solidFill>
                  <a:srgbClr val="000000"/>
                </a:solidFill>
                <a:effectLst/>
                <a:latin typeface="Times New Roman" panose="02020603050405020304" pitchFamily="18" charset="0"/>
              </a:rPr>
              <a:t>nl</a:t>
            </a:r>
            <a:r>
              <a:rPr lang="tr-TR" sz="1800" b="0" i="0" dirty="0">
                <a:solidFill>
                  <a:srgbClr val="000000"/>
                </a:solidFill>
                <a:effectLst/>
                <a:latin typeface="Times" panose="02020603050405020304" pitchFamily="18" charset="0"/>
              </a:rPr>
              <a:t>ı</a:t>
            </a:r>
            <a:r>
              <a:rPr lang="tr-TR" sz="1800" b="0" i="0" dirty="0">
                <a:solidFill>
                  <a:srgbClr val="000000"/>
                </a:solidFill>
                <a:effectLst/>
                <a:latin typeface="Times New Roman" panose="02020603050405020304" pitchFamily="18" charset="0"/>
              </a:rPr>
              <a:t>k veya uzakl</a:t>
            </a:r>
            <a:r>
              <a:rPr lang="tr-TR" sz="1800" b="0" i="0" dirty="0">
                <a:solidFill>
                  <a:srgbClr val="000000"/>
                </a:solidFill>
                <a:effectLst/>
                <a:latin typeface="Times" panose="02020603050405020304" pitchFamily="18" charset="0"/>
              </a:rPr>
              <a:t>ığı</a:t>
            </a:r>
            <a:r>
              <a:rPr lang="tr-TR" sz="1800" b="0" i="0" dirty="0">
                <a:solidFill>
                  <a:srgbClr val="000000"/>
                </a:solidFill>
                <a:effectLst/>
                <a:latin typeface="Times New Roman" panose="02020603050405020304" pitchFamily="18" charset="0"/>
              </a:rPr>
              <a:t>, mevsim ko</a:t>
            </a:r>
            <a:r>
              <a:rPr lang="tr-TR" sz="1800" b="0" i="0" dirty="0">
                <a:solidFill>
                  <a:srgbClr val="000000"/>
                </a:solidFill>
                <a:effectLst/>
                <a:latin typeface="Times" panose="02020603050405020304" pitchFamily="18" charset="0"/>
              </a:rPr>
              <a:t>ş</a:t>
            </a:r>
            <a:r>
              <a:rPr lang="tr-TR" sz="1800" b="0" i="0" dirty="0">
                <a:solidFill>
                  <a:srgbClr val="000000"/>
                </a:solidFill>
                <a:effectLst/>
                <a:latin typeface="Times New Roman" panose="02020603050405020304" pitchFamily="18" charset="0"/>
              </a:rPr>
              <a:t>ullar</a:t>
            </a:r>
            <a:r>
              <a:rPr lang="tr-TR" sz="1800" b="0" i="0" dirty="0">
                <a:solidFill>
                  <a:srgbClr val="000000"/>
                </a:solidFill>
                <a:effectLst/>
                <a:latin typeface="Times" panose="02020603050405020304" pitchFamily="18" charset="0"/>
              </a:rPr>
              <a:t>ı</a:t>
            </a:r>
            <a:r>
              <a:rPr lang="tr-TR" sz="1800" b="0" i="0" dirty="0">
                <a:solidFill>
                  <a:srgbClr val="000000"/>
                </a:solidFill>
                <a:effectLst/>
                <a:latin typeface="Times New Roman" panose="02020603050405020304" pitchFamily="18" charset="0"/>
              </a:rPr>
              <a:t>, ula</a:t>
            </a:r>
            <a:r>
              <a:rPr lang="tr-TR" sz="1800" b="0" i="0" dirty="0">
                <a:solidFill>
                  <a:srgbClr val="000000"/>
                </a:solidFill>
                <a:effectLst/>
                <a:latin typeface="Times" panose="02020603050405020304" pitchFamily="18" charset="0"/>
              </a:rPr>
              <a:t>şı</a:t>
            </a:r>
            <a:r>
              <a:rPr lang="tr-TR" sz="1800" b="0" i="0" dirty="0">
                <a:solidFill>
                  <a:srgbClr val="000000"/>
                </a:solidFill>
                <a:effectLst/>
                <a:latin typeface="Times New Roman" panose="02020603050405020304" pitchFamily="18" charset="0"/>
              </a:rPr>
              <a:t>m ara</a:t>
            </a:r>
            <a:r>
              <a:rPr lang="tr-TR" sz="1800" b="0" i="0" dirty="0">
                <a:solidFill>
                  <a:srgbClr val="000000"/>
                </a:solidFill>
                <a:effectLst/>
                <a:latin typeface="Times" panose="02020603050405020304" pitchFamily="18" charset="0"/>
              </a:rPr>
              <a:t>ç</a:t>
            </a:r>
            <a:r>
              <a:rPr lang="tr-TR" sz="1800" b="0" i="0" dirty="0">
                <a:solidFill>
                  <a:srgbClr val="000000"/>
                </a:solidFill>
                <a:effectLst/>
                <a:latin typeface="Times New Roman" panose="02020603050405020304" pitchFamily="18" charset="0"/>
              </a:rPr>
              <a:t>lar</a:t>
            </a:r>
            <a:r>
              <a:rPr lang="tr-TR" sz="1800" b="0" i="0" dirty="0">
                <a:solidFill>
                  <a:srgbClr val="000000"/>
                </a:solidFill>
                <a:effectLst/>
                <a:latin typeface="Times" panose="02020603050405020304" pitchFamily="18" charset="0"/>
              </a:rPr>
              <a:t>ı</a:t>
            </a:r>
            <a:r>
              <a:rPr lang="tr-TR" sz="1800" b="0" i="0" dirty="0">
                <a:solidFill>
                  <a:srgbClr val="000000"/>
                </a:solidFill>
                <a:effectLst/>
                <a:latin typeface="Times New Roman" panose="02020603050405020304" pitchFamily="18" charset="0"/>
              </a:rPr>
              <a:t>n</a:t>
            </a:r>
            <a:r>
              <a:rPr lang="tr-TR" sz="1800" b="0" i="0" dirty="0">
                <a:solidFill>
                  <a:srgbClr val="000000"/>
                </a:solidFill>
                <a:effectLst/>
                <a:latin typeface="Times" panose="02020603050405020304" pitchFamily="18" charset="0"/>
              </a:rPr>
              <a:t>ı</a:t>
            </a:r>
            <a:r>
              <a:rPr lang="tr-TR" sz="1800" b="0" i="0" dirty="0">
                <a:solidFill>
                  <a:srgbClr val="000000"/>
                </a:solidFill>
                <a:effectLst/>
                <a:latin typeface="Times New Roman" panose="02020603050405020304" pitchFamily="18" charset="0"/>
              </a:rPr>
              <a:t>n durumu gibi hususlar dikkate al</a:t>
            </a:r>
            <a:r>
              <a:rPr lang="tr-TR" sz="1800" b="0" i="0" dirty="0">
                <a:solidFill>
                  <a:srgbClr val="000000"/>
                </a:solidFill>
                <a:effectLst/>
                <a:latin typeface="Times" panose="02020603050405020304" pitchFamily="18" charset="0"/>
              </a:rPr>
              <a:t>ı</a:t>
            </a:r>
            <a:r>
              <a:rPr lang="tr-TR" sz="1800" b="0" i="0" dirty="0">
                <a:solidFill>
                  <a:srgbClr val="000000"/>
                </a:solidFill>
                <a:effectLst/>
                <a:latin typeface="Times New Roman" panose="02020603050405020304" pitchFamily="18" charset="0"/>
              </a:rPr>
              <a:t>n</a:t>
            </a:r>
            <a:r>
              <a:rPr lang="tr-TR" sz="1800" b="0" i="0" dirty="0">
                <a:solidFill>
                  <a:srgbClr val="000000"/>
                </a:solidFill>
                <a:effectLst/>
                <a:latin typeface="Times" panose="02020603050405020304" pitchFamily="18" charset="0"/>
              </a:rPr>
              <a:t>ı</a:t>
            </a:r>
            <a:r>
              <a:rPr lang="tr-TR" sz="1800" b="0" i="0" dirty="0">
                <a:solidFill>
                  <a:srgbClr val="000000"/>
                </a:solidFill>
                <a:effectLst/>
                <a:latin typeface="Times New Roman" panose="02020603050405020304" pitchFamily="18" charset="0"/>
              </a:rPr>
              <a:t>r.»</a:t>
            </a:r>
          </a:p>
          <a:p>
            <a:pPr algn="just"/>
            <a:r>
              <a:rPr lang="tr-TR" dirty="0">
                <a:solidFill>
                  <a:srgbClr val="000000"/>
                </a:solidFill>
              </a:rPr>
              <a:t>Tebliğ evrakı, tebliğ mazbatalı kapalı zarfla tebliğ edilir (</a:t>
            </a:r>
            <a:r>
              <a:rPr lang="tr-TR" dirty="0" err="1">
                <a:solidFill>
                  <a:srgbClr val="000000"/>
                </a:solidFill>
              </a:rPr>
              <a:t>Teb</a:t>
            </a:r>
            <a:r>
              <a:rPr lang="tr-TR" dirty="0">
                <a:solidFill>
                  <a:srgbClr val="000000"/>
                </a:solidFill>
              </a:rPr>
              <a:t>. K.m.59). </a:t>
            </a:r>
          </a:p>
          <a:p>
            <a:pPr algn="just"/>
            <a:r>
              <a:rPr lang="tr-TR" dirty="0">
                <a:solidFill>
                  <a:srgbClr val="000000"/>
                </a:solidFill>
              </a:rPr>
              <a:t>İstisna: Davetiye, yemin davetiyesi, basit yargılama davetiyesi.</a:t>
            </a:r>
            <a:endParaRPr lang="tr-TR" dirty="0"/>
          </a:p>
          <a:p>
            <a:pPr algn="just"/>
            <a:endParaRPr lang="tr-TR" dirty="0"/>
          </a:p>
          <a:p>
            <a:pPr algn="just"/>
            <a:endParaRPr lang="tr-TR" dirty="0"/>
          </a:p>
          <a:p>
            <a:pPr algn="just"/>
            <a:endParaRPr lang="tr-TR" dirty="0"/>
          </a:p>
          <a:p>
            <a:pPr algn="just"/>
            <a:endParaRPr lang="tr-TR" dirty="0"/>
          </a:p>
          <a:p>
            <a:pPr algn="just"/>
            <a:endParaRPr lang="tr-TR" dirty="0"/>
          </a:p>
        </p:txBody>
      </p:sp>
    </p:spTree>
    <p:extLst>
      <p:ext uri="{BB962C8B-B14F-4D97-AF65-F5344CB8AC3E}">
        <p14:creationId xmlns:p14="http://schemas.microsoft.com/office/powerpoint/2010/main" val="391414587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Başlık 4">
            <a:extLst>
              <a:ext uri="{FF2B5EF4-FFF2-40B4-BE49-F238E27FC236}">
                <a16:creationId xmlns:a16="http://schemas.microsoft.com/office/drawing/2014/main" id="{C1AB6A20-1EEC-410C-BFC5-911F53FCDB8F}"/>
              </a:ext>
            </a:extLst>
          </p:cNvPr>
          <p:cNvSpPr>
            <a:spLocks noGrp="1"/>
          </p:cNvSpPr>
          <p:nvPr>
            <p:ph idx="1"/>
          </p:nvPr>
        </p:nvSpPr>
        <p:spPr>
          <a:xfrm flipH="1">
            <a:off x="395288" y="404813"/>
            <a:ext cx="7681912" cy="5995987"/>
          </a:xfrm>
        </p:spPr>
        <p:txBody>
          <a:bodyPr/>
          <a:lstStyle/>
          <a:p>
            <a:endParaRPr lang="tr-TR" b="0" i="0" dirty="0">
              <a:solidFill>
                <a:srgbClr val="1D2129"/>
              </a:solidFill>
              <a:effectLst/>
            </a:endParaRPr>
          </a:p>
          <a:p>
            <a:endParaRPr lang="tr-TR" dirty="0">
              <a:solidFill>
                <a:srgbClr val="1D2129"/>
              </a:solidFill>
            </a:endParaRPr>
          </a:p>
          <a:p>
            <a:endParaRPr lang="tr-TR" b="0" i="0" dirty="0">
              <a:solidFill>
                <a:srgbClr val="1D2129"/>
              </a:solidFill>
              <a:effectLst/>
            </a:endParaRPr>
          </a:p>
          <a:p>
            <a:pPr algn="just"/>
            <a:r>
              <a:rPr lang="tr-TR" b="0" i="0" dirty="0">
                <a:solidFill>
                  <a:srgbClr val="1D2129"/>
                </a:solidFill>
                <a:effectLst/>
              </a:rPr>
              <a:t>Posta Tebligat İşlemleri Rehberi</a:t>
            </a:r>
          </a:p>
          <a:p>
            <a:pPr marL="114300" indent="0" algn="just">
              <a:buNone/>
            </a:pPr>
            <a:r>
              <a:rPr lang="tr-TR" b="0" i="1" dirty="0">
                <a:solidFill>
                  <a:srgbClr val="1D2129"/>
                </a:solidFill>
                <a:effectLst/>
              </a:rPr>
              <a:t>Madde 16- </a:t>
            </a:r>
            <a:r>
              <a:rPr lang="tr-TR" b="0" i="0" dirty="0">
                <a:solidFill>
                  <a:srgbClr val="1D2129"/>
                </a:solidFill>
                <a:effectLst/>
              </a:rPr>
              <a:t>Tebliğ evrakına </a:t>
            </a:r>
            <a:r>
              <a:rPr lang="tr-TR" b="0" i="0" dirty="0" err="1">
                <a:solidFill>
                  <a:srgbClr val="1D2129"/>
                </a:solidFill>
                <a:effectLst/>
              </a:rPr>
              <a:t>takse</a:t>
            </a:r>
            <a:r>
              <a:rPr lang="tr-TR" b="0" i="0" dirty="0">
                <a:solidFill>
                  <a:srgbClr val="1D2129"/>
                </a:solidFill>
                <a:effectLst/>
              </a:rPr>
              <a:t> işlemi uygulanmaz.</a:t>
            </a:r>
            <a:br>
              <a:rPr lang="tr-TR" dirty="0"/>
            </a:br>
            <a:r>
              <a:rPr lang="tr-TR" b="0" i="0" dirty="0">
                <a:solidFill>
                  <a:srgbClr val="1D2129"/>
                </a:solidFill>
                <a:effectLst/>
              </a:rPr>
              <a:t>Varış veya ara merkezlerinde ücreti hiç ödenmemiş veya eksik ödenmiş tebliğ evrakı görüldüğü takdirde</a:t>
            </a:r>
            <a:r>
              <a:rPr lang="tr-TR" b="0" i="0" u="sng" dirty="0">
                <a:solidFill>
                  <a:srgbClr val="1D2129"/>
                </a:solidFill>
                <a:effectLst/>
              </a:rPr>
              <a:t>, bunların eksik ücretleri aynen tamamlanarak muhataplarına tebliği </a:t>
            </a:r>
            <a:r>
              <a:rPr lang="tr-TR" b="0" i="0" dirty="0">
                <a:solidFill>
                  <a:srgbClr val="1D2129"/>
                </a:solidFill>
                <a:effectLst/>
              </a:rPr>
              <a:t>veya ileriye yollanması sağlanır. Tamamlanan eksik ücret tutarı kadar pul gerçekleme kâğıdı düzenlenmek suretiyle çıkış merkezinden getirilir.</a:t>
            </a:r>
            <a:endParaRPr lang="tr-TR" dirty="0"/>
          </a:p>
        </p:txBody>
      </p:sp>
    </p:spTree>
    <p:extLst>
      <p:ext uri="{BB962C8B-B14F-4D97-AF65-F5344CB8AC3E}">
        <p14:creationId xmlns:p14="http://schemas.microsoft.com/office/powerpoint/2010/main" val="306696715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b="1" dirty="0"/>
              <a:t>OLAY- V</a:t>
            </a:r>
          </a:p>
        </p:txBody>
      </p:sp>
      <p:sp>
        <p:nvSpPr>
          <p:cNvPr id="3" name="İçerik Yer Tutucusu 2"/>
          <p:cNvSpPr>
            <a:spLocks noGrp="1"/>
          </p:cNvSpPr>
          <p:nvPr>
            <p:ph idx="1"/>
          </p:nvPr>
        </p:nvSpPr>
        <p:spPr>
          <a:xfrm>
            <a:off x="457200" y="1340768"/>
            <a:ext cx="7620000" cy="5060032"/>
          </a:xfrm>
        </p:spPr>
        <p:txBody>
          <a:bodyPr/>
          <a:lstStyle/>
          <a:p>
            <a:pPr algn="just"/>
            <a:r>
              <a:rPr lang="tr-TR" dirty="0"/>
              <a:t>Olay-</a:t>
            </a:r>
            <a:r>
              <a:rPr lang="tr-TR" dirty="0" err="1"/>
              <a:t>III’te</a:t>
            </a:r>
            <a:r>
              <a:rPr lang="tr-TR" dirty="0"/>
              <a:t> bahsedilen eksikliklerin bulunmadığı ve usulüne uygun düzenlendiği ihtimalinde; tebliğ evrakı ve tevdi listesi kabul edildikten sonra, PTT tarafından 3 numaralı tebliğ evrakı Şanlıurfa PTT Müdürlüğüne (varma merkezi) gönderilmiştir. Tebliğ evrakının posta ücretinin eksik ödendiği PTT varma merkezi tarafından fark edilmiş olup, bu nedenle PTT varış müdürlüğünde memur Hüseyin, tebliğ evrakını Adana PTT müdürlüğüne iade etmiştir. Adana PTT Müdürlüğü, posta ücretinin alıcı tarafından ikmalinin mümkün olacağını belirterek, tebliğ evrakını tekrardan Şanlıurfa PTT Müdürlüğü’ne göndermiştir. </a:t>
            </a:r>
          </a:p>
          <a:p>
            <a:pPr algn="just"/>
            <a:r>
              <a:rPr lang="tr-TR" b="1" dirty="0"/>
              <a:t>SORU: </a:t>
            </a:r>
            <a:r>
              <a:rPr lang="tr-TR" dirty="0"/>
              <a:t>Yapılan işlemler hukuka uygun mudur?</a:t>
            </a:r>
          </a:p>
        </p:txBody>
      </p:sp>
    </p:spTree>
    <p:extLst>
      <p:ext uri="{BB962C8B-B14F-4D97-AF65-F5344CB8AC3E}">
        <p14:creationId xmlns:p14="http://schemas.microsoft.com/office/powerpoint/2010/main" val="21913463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548680"/>
            <a:ext cx="7620000" cy="5852120"/>
          </a:xfrm>
        </p:spPr>
        <p:txBody>
          <a:bodyPr>
            <a:normAutofit/>
          </a:bodyPr>
          <a:lstStyle/>
          <a:p>
            <a:pPr algn="just"/>
            <a:r>
              <a:rPr lang="tr-TR" dirty="0"/>
              <a:t>Tebliğ mazbatalı zarf. </a:t>
            </a:r>
            <a:r>
              <a:rPr lang="tr-TR" dirty="0" err="1"/>
              <a:t>Teb</a:t>
            </a:r>
            <a:r>
              <a:rPr lang="tr-TR" dirty="0"/>
              <a:t>. K. m. 59.</a:t>
            </a:r>
          </a:p>
          <a:p>
            <a:pPr algn="just"/>
            <a:r>
              <a:rPr lang="tr-TR" dirty="0"/>
              <a:t>Tebliğ mazbatası, tebliğ işleminin geçerlilik şartıdır.</a:t>
            </a:r>
          </a:p>
          <a:p>
            <a:pPr algn="just"/>
            <a:r>
              <a:rPr lang="tr-TR" dirty="0"/>
              <a:t>Tebligat Kanunu madde 23: «Tebliğ bir mazbata ile tevsik edilir.»</a:t>
            </a:r>
          </a:p>
          <a:p>
            <a:pPr algn="just"/>
            <a:r>
              <a:rPr lang="tr-TR" dirty="0" err="1"/>
              <a:t>Teb</a:t>
            </a:r>
            <a:r>
              <a:rPr lang="tr-TR" dirty="0"/>
              <a:t>. Yön. m.75 ve Posta Tebligat İşlemleri Rehberi m.9: </a:t>
            </a:r>
            <a:r>
              <a:rPr lang="tr-TR" sz="1800" dirty="0">
                <a:solidFill>
                  <a:srgbClr val="000000"/>
                </a:solidFill>
                <a:latin typeface="Times New Roman" panose="02020603050405020304" pitchFamily="18" charset="0"/>
              </a:rPr>
              <a:t>«</a:t>
            </a:r>
            <a:r>
              <a:rPr lang="tr-TR" sz="1800" b="0" i="0" dirty="0">
                <a:solidFill>
                  <a:srgbClr val="000000"/>
                </a:solidFill>
                <a:effectLst/>
                <a:latin typeface="Times New Roman" panose="02020603050405020304" pitchFamily="18" charset="0"/>
              </a:rPr>
              <a:t>Tebligat </a:t>
            </a:r>
            <a:r>
              <a:rPr lang="tr-TR" sz="1800" b="0" i="0" dirty="0">
                <a:solidFill>
                  <a:srgbClr val="000000"/>
                </a:solidFill>
                <a:effectLst/>
                <a:latin typeface="Times" panose="02020603050405020304" pitchFamily="18" charset="0"/>
              </a:rPr>
              <a:t>çı</a:t>
            </a:r>
            <a:r>
              <a:rPr lang="tr-TR" sz="1800" b="0" i="0" dirty="0">
                <a:solidFill>
                  <a:srgbClr val="000000"/>
                </a:solidFill>
                <a:effectLst/>
                <a:latin typeface="Times New Roman" panose="02020603050405020304" pitchFamily="18" charset="0"/>
              </a:rPr>
              <a:t>karmaya yetkili mercilerce usul</a:t>
            </a:r>
            <a:r>
              <a:rPr lang="tr-TR" sz="1800" b="0" i="0" dirty="0">
                <a:solidFill>
                  <a:srgbClr val="000000"/>
                </a:solidFill>
                <a:effectLst/>
                <a:latin typeface="Times" panose="02020603050405020304" pitchFamily="18" charset="0"/>
              </a:rPr>
              <a:t>ü</a:t>
            </a:r>
            <a:r>
              <a:rPr lang="tr-TR" sz="1800" b="0" i="0" dirty="0">
                <a:solidFill>
                  <a:srgbClr val="000000"/>
                </a:solidFill>
                <a:effectLst/>
                <a:latin typeface="Times New Roman" panose="02020603050405020304" pitchFamily="18" charset="0"/>
              </a:rPr>
              <a:t>ne uygun olarak d</a:t>
            </a:r>
            <a:r>
              <a:rPr lang="tr-TR" sz="1800" b="0" i="0" dirty="0">
                <a:solidFill>
                  <a:srgbClr val="000000"/>
                </a:solidFill>
                <a:effectLst/>
                <a:latin typeface="Times" panose="02020603050405020304" pitchFamily="18" charset="0"/>
              </a:rPr>
              <a:t>ü</a:t>
            </a:r>
            <a:r>
              <a:rPr lang="tr-TR" sz="1800" b="0" i="0" dirty="0">
                <a:solidFill>
                  <a:srgbClr val="000000"/>
                </a:solidFill>
                <a:effectLst/>
                <a:latin typeface="Times New Roman" panose="02020603050405020304" pitchFamily="18" charset="0"/>
              </a:rPr>
              <a:t>zenlenen tebli</a:t>
            </a:r>
            <a:r>
              <a:rPr lang="tr-TR" sz="1800" b="0" i="0" dirty="0">
                <a:solidFill>
                  <a:srgbClr val="000000"/>
                </a:solidFill>
                <a:effectLst/>
                <a:latin typeface="Times" panose="02020603050405020304" pitchFamily="18" charset="0"/>
              </a:rPr>
              <a:t>ğ</a:t>
            </a:r>
            <a:r>
              <a:rPr lang="tr-TR" sz="1800" b="0" i="0" dirty="0">
                <a:solidFill>
                  <a:srgbClr val="000000"/>
                </a:solidFill>
                <a:effectLst/>
                <a:latin typeface="Times New Roman" panose="02020603050405020304" pitchFamily="18" charset="0"/>
              </a:rPr>
              <a:t> evrak</a:t>
            </a:r>
            <a:r>
              <a:rPr lang="tr-TR" sz="1800" b="0" i="0" dirty="0">
                <a:solidFill>
                  <a:srgbClr val="000000"/>
                </a:solidFill>
                <a:effectLst/>
                <a:latin typeface="Times" panose="02020603050405020304" pitchFamily="18" charset="0"/>
              </a:rPr>
              <a:t>ı</a:t>
            </a:r>
            <a:r>
              <a:rPr lang="tr-TR" sz="1800" b="0" i="0" dirty="0">
                <a:solidFill>
                  <a:srgbClr val="000000"/>
                </a:solidFill>
                <a:effectLst/>
                <a:latin typeface="Times New Roman" panose="02020603050405020304" pitchFamily="18" charset="0"/>
              </a:rPr>
              <a:t>, ek-1</a:t>
            </a:r>
            <a:r>
              <a:rPr lang="tr-TR" sz="1800" b="0" i="0" dirty="0">
                <a:solidFill>
                  <a:srgbClr val="000000"/>
                </a:solidFill>
                <a:effectLst/>
                <a:latin typeface="Times" panose="02020603050405020304" pitchFamily="18" charset="0"/>
              </a:rPr>
              <a:t>’</a:t>
            </a:r>
            <a:r>
              <a:rPr lang="tr-TR" sz="1800" b="0" i="0" dirty="0">
                <a:solidFill>
                  <a:srgbClr val="000000"/>
                </a:solidFill>
                <a:effectLst/>
                <a:latin typeface="Times New Roman" panose="02020603050405020304" pitchFamily="18" charset="0"/>
              </a:rPr>
              <a:t>de yer alan (8) numaral</a:t>
            </a:r>
            <a:r>
              <a:rPr lang="tr-TR" sz="1800" b="0" i="0" dirty="0">
                <a:solidFill>
                  <a:srgbClr val="000000"/>
                </a:solidFill>
                <a:effectLst/>
                <a:latin typeface="Times" panose="02020603050405020304" pitchFamily="18" charset="0"/>
              </a:rPr>
              <a:t>ı</a:t>
            </a:r>
            <a:r>
              <a:rPr lang="tr-TR" sz="1800" b="0" i="0" dirty="0">
                <a:solidFill>
                  <a:srgbClr val="000000"/>
                </a:solidFill>
                <a:effectLst/>
                <a:latin typeface="Times New Roman" panose="02020603050405020304" pitchFamily="18" charset="0"/>
              </a:rPr>
              <a:t> </a:t>
            </a:r>
            <a:r>
              <a:rPr lang="tr-TR" sz="1800" b="0" i="0" dirty="0">
                <a:solidFill>
                  <a:srgbClr val="000000"/>
                </a:solidFill>
                <a:effectLst/>
                <a:latin typeface="Times" panose="02020603050405020304" pitchFamily="18" charset="0"/>
              </a:rPr>
              <a:t>ö</a:t>
            </a:r>
            <a:r>
              <a:rPr lang="tr-TR" sz="1800" b="0" i="0" dirty="0">
                <a:solidFill>
                  <a:srgbClr val="000000"/>
                </a:solidFill>
                <a:effectLst/>
                <a:latin typeface="Times New Roman" panose="02020603050405020304" pitchFamily="18" charset="0"/>
              </a:rPr>
              <a:t>rne</a:t>
            </a:r>
            <a:r>
              <a:rPr lang="tr-TR" sz="1800" b="0" i="0" dirty="0">
                <a:solidFill>
                  <a:srgbClr val="000000"/>
                </a:solidFill>
                <a:effectLst/>
                <a:latin typeface="Times" panose="02020603050405020304" pitchFamily="18" charset="0"/>
              </a:rPr>
              <a:t>ğ</a:t>
            </a:r>
            <a:r>
              <a:rPr lang="tr-TR" sz="1800" b="0" i="0" dirty="0">
                <a:solidFill>
                  <a:srgbClr val="000000"/>
                </a:solidFill>
                <a:effectLst/>
                <a:latin typeface="Times New Roman" panose="02020603050405020304" pitchFamily="18" charset="0"/>
              </a:rPr>
              <a:t>e uygun olarak tanzim edilen tevdi listesi ile birlikte PTT i</a:t>
            </a:r>
            <a:r>
              <a:rPr lang="tr-TR" sz="1800" b="0" i="0" dirty="0">
                <a:solidFill>
                  <a:srgbClr val="000000"/>
                </a:solidFill>
                <a:effectLst/>
                <a:latin typeface="Times" panose="02020603050405020304" pitchFamily="18" charset="0"/>
              </a:rPr>
              <a:t>ş</a:t>
            </a:r>
            <a:r>
              <a:rPr lang="tr-TR" sz="1800" b="0" i="0" dirty="0">
                <a:solidFill>
                  <a:srgbClr val="000000"/>
                </a:solidFill>
                <a:effectLst/>
                <a:latin typeface="Times New Roman" panose="02020603050405020304" pitchFamily="18" charset="0"/>
              </a:rPr>
              <a:t>yerlerine tevdi edilir.»</a:t>
            </a:r>
          </a:p>
          <a:p>
            <a:pPr algn="just"/>
            <a:r>
              <a:rPr lang="tr-TR" dirty="0"/>
              <a:t>Tebliğ memuru, </a:t>
            </a:r>
            <a:r>
              <a:rPr lang="tr-TR" dirty="0" err="1"/>
              <a:t>Teb</a:t>
            </a:r>
            <a:r>
              <a:rPr lang="tr-TR" dirty="0"/>
              <a:t>. Yön. 75 ve Posta Tebligat İşlemleri Rehberi m. 10’dakilere göre, kendisine tevdi edilen liste ve tebliğ evraklarını kontrol eder.</a:t>
            </a:r>
          </a:p>
          <a:p>
            <a:pPr marL="114300" indent="0" algn="just">
              <a:buNone/>
            </a:pPr>
            <a:endParaRPr lang="tr-TR" dirty="0"/>
          </a:p>
          <a:p>
            <a:pPr algn="just"/>
            <a:endParaRPr lang="tr-TR" dirty="0"/>
          </a:p>
          <a:p>
            <a:pPr algn="just"/>
            <a:endParaRPr lang="tr-TR" dirty="0"/>
          </a:p>
          <a:p>
            <a:pPr algn="just"/>
            <a:endParaRPr lang="tr-TR" dirty="0"/>
          </a:p>
          <a:p>
            <a:pPr algn="just"/>
            <a:endParaRPr lang="tr-TR" dirty="0"/>
          </a:p>
          <a:p>
            <a:pPr algn="just"/>
            <a:endParaRPr lang="tr-TR" dirty="0"/>
          </a:p>
        </p:txBody>
      </p:sp>
    </p:spTree>
    <p:extLst>
      <p:ext uri="{BB962C8B-B14F-4D97-AF65-F5344CB8AC3E}">
        <p14:creationId xmlns:p14="http://schemas.microsoft.com/office/powerpoint/2010/main" val="20070551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çerik Yer Tutucusu 3">
            <a:extLst>
              <a:ext uri="{FF2B5EF4-FFF2-40B4-BE49-F238E27FC236}">
                <a16:creationId xmlns:a16="http://schemas.microsoft.com/office/drawing/2014/main" id="{AF4A3FC3-50D2-4CB8-B00C-C10C828A1339}"/>
              </a:ext>
            </a:extLst>
          </p:cNvPr>
          <p:cNvPicPr>
            <a:picLocks noGrp="1" noChangeAspect="1"/>
          </p:cNvPicPr>
          <p:nvPr>
            <p:ph idx="1"/>
          </p:nvPr>
        </p:nvPicPr>
        <p:blipFill>
          <a:blip r:embed="rId2"/>
          <a:stretch>
            <a:fillRect/>
          </a:stretch>
        </p:blipFill>
        <p:spPr>
          <a:xfrm>
            <a:off x="1259632" y="260648"/>
            <a:ext cx="6120680" cy="5760640"/>
          </a:xfrm>
          <a:prstGeom prst="rect">
            <a:avLst/>
          </a:prstGeom>
        </p:spPr>
      </p:pic>
    </p:spTree>
    <p:extLst>
      <p:ext uri="{BB962C8B-B14F-4D97-AF65-F5344CB8AC3E}">
        <p14:creationId xmlns:p14="http://schemas.microsoft.com/office/powerpoint/2010/main" val="3930327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çerik Yer Tutucusu 3">
            <a:extLst>
              <a:ext uri="{FF2B5EF4-FFF2-40B4-BE49-F238E27FC236}">
                <a16:creationId xmlns:a16="http://schemas.microsoft.com/office/drawing/2014/main" id="{57C6CF2C-1A81-4354-9073-B24F9DC1F004}"/>
              </a:ext>
            </a:extLst>
          </p:cNvPr>
          <p:cNvPicPr>
            <a:picLocks noGrp="1" noChangeAspect="1"/>
          </p:cNvPicPr>
          <p:nvPr>
            <p:ph idx="1"/>
          </p:nvPr>
        </p:nvPicPr>
        <p:blipFill>
          <a:blip r:embed="rId2"/>
          <a:stretch>
            <a:fillRect/>
          </a:stretch>
        </p:blipFill>
        <p:spPr>
          <a:xfrm>
            <a:off x="1259632" y="116632"/>
            <a:ext cx="5328592" cy="6284168"/>
          </a:xfrm>
          <a:prstGeom prst="rect">
            <a:avLst/>
          </a:prstGeom>
        </p:spPr>
      </p:pic>
    </p:spTree>
    <p:extLst>
      <p:ext uri="{BB962C8B-B14F-4D97-AF65-F5344CB8AC3E}">
        <p14:creationId xmlns:p14="http://schemas.microsoft.com/office/powerpoint/2010/main" val="32227184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ECC8F056-C47E-951E-E1E2-F81E4D56E278}"/>
              </a:ext>
            </a:extLst>
          </p:cNvPr>
          <p:cNvSpPr>
            <a:spLocks noGrp="1"/>
          </p:cNvSpPr>
          <p:nvPr>
            <p:ph idx="1"/>
          </p:nvPr>
        </p:nvSpPr>
        <p:spPr>
          <a:xfrm>
            <a:off x="457200" y="620688"/>
            <a:ext cx="7620000" cy="6120680"/>
          </a:xfrm>
        </p:spPr>
        <p:txBody>
          <a:bodyPr>
            <a:normAutofit lnSpcReduction="10000"/>
          </a:bodyPr>
          <a:lstStyle/>
          <a:p>
            <a:pPr algn="l"/>
            <a:r>
              <a:rPr lang="tr-TR" b="1" u="sng" dirty="0"/>
              <a:t>Tevdi listesiyle birlikte evrakları alan memur kontrol yapar:</a:t>
            </a:r>
            <a:br>
              <a:rPr lang="tr-TR" b="1" u="sng" dirty="0"/>
            </a:br>
            <a:endParaRPr lang="tr-TR" sz="1800" b="1" i="0" u="sng" strike="noStrike" baseline="0" dirty="0">
              <a:latin typeface="ArnoPro-Regular"/>
            </a:endParaRPr>
          </a:p>
          <a:p>
            <a:pPr algn="just"/>
            <a:r>
              <a:rPr lang="tr-TR" sz="2400" b="0" i="0" u="none" strike="noStrike" baseline="0" dirty="0">
                <a:latin typeface="ArnoPro-Regular"/>
              </a:rPr>
              <a:t>tebl</a:t>
            </a:r>
            <a:r>
              <a:rPr lang="tr-TR" sz="2400" dirty="0">
                <a:latin typeface="ArnoPro-Regular"/>
              </a:rPr>
              <a:t>i</a:t>
            </a:r>
            <a:r>
              <a:rPr lang="tr-TR" sz="2400" b="0" i="0" u="none" strike="noStrike" baseline="0" dirty="0">
                <a:latin typeface="ArnoPro-Regular"/>
              </a:rPr>
              <a:t>ğ mazbatası dışında kalan kısımların tamamen ve okunaklı olarak doldurulup doldurulmadığını, </a:t>
            </a:r>
          </a:p>
          <a:p>
            <a:pPr algn="just"/>
            <a:r>
              <a:rPr lang="tr-TR" sz="2400" b="0" i="0" u="none" strike="noStrike" baseline="0" dirty="0">
                <a:latin typeface="ArnoPro-Regular"/>
              </a:rPr>
              <a:t>evrakı düzenleyen merciin ad ve adres</a:t>
            </a:r>
            <a:r>
              <a:rPr lang="tr-TR" sz="2400" dirty="0">
                <a:latin typeface="ArnoPro-Regular"/>
              </a:rPr>
              <a:t>i</a:t>
            </a:r>
            <a:r>
              <a:rPr lang="tr-TR" sz="2400" b="0" i="0" u="none" strike="noStrike" baseline="0" dirty="0">
                <a:latin typeface="ArnoPro-Regular"/>
              </a:rPr>
              <a:t>n</a:t>
            </a:r>
            <a:r>
              <a:rPr lang="tr-TR" sz="2400" dirty="0">
                <a:latin typeface="ArnoPro-Regular"/>
              </a:rPr>
              <a:t>i</a:t>
            </a:r>
            <a:r>
              <a:rPr lang="tr-TR" sz="2400" b="0" i="0" u="none" strike="noStrike" baseline="0" dirty="0">
                <a:latin typeface="ArnoPro-Regular"/>
              </a:rPr>
              <a:t>n ve posta kodunun yazılı bulunup bulunmadığını, </a:t>
            </a:r>
          </a:p>
          <a:p>
            <a:pPr algn="just"/>
            <a:r>
              <a:rPr lang="tr-TR" sz="2400" b="0" i="0" u="none" strike="noStrike" baseline="0" dirty="0">
                <a:latin typeface="ArnoPro-Regular"/>
              </a:rPr>
              <a:t>tebliğ zarfının kapalı olup olmadığını, muhatabın adı, soyadı ve adresiyle varış merkezi adının yazılı olup olmadığını, </a:t>
            </a:r>
          </a:p>
          <a:p>
            <a:pPr algn="just"/>
            <a:r>
              <a:rPr lang="tr-TR" sz="2400" b="0" i="0" u="none" strike="noStrike" baseline="0" dirty="0">
                <a:latin typeface="ArnoPro-Regular"/>
              </a:rPr>
              <a:t>tebliğ</a:t>
            </a:r>
            <a:r>
              <a:rPr lang="tr-TR" sz="2400" dirty="0">
                <a:latin typeface="ArnoPro-Regular"/>
              </a:rPr>
              <a:t>i</a:t>
            </a:r>
            <a:r>
              <a:rPr lang="tr-TR" sz="2400" b="0" i="0" u="none" strike="noStrike" baseline="0" dirty="0">
                <a:latin typeface="ArnoPro-Regular"/>
              </a:rPr>
              <a:t> çıkaran merc</a:t>
            </a:r>
            <a:r>
              <a:rPr lang="tr-TR" sz="2400" dirty="0">
                <a:latin typeface="ArnoPro-Regular"/>
              </a:rPr>
              <a:t>i</a:t>
            </a:r>
            <a:r>
              <a:rPr lang="tr-TR" sz="2400" b="0" i="0" u="none" strike="noStrike" baseline="0" dirty="0">
                <a:latin typeface="ArnoPro-Regular"/>
              </a:rPr>
              <a:t>n mühür ve imzasının tebl</a:t>
            </a:r>
            <a:r>
              <a:rPr lang="tr-TR" sz="2400" dirty="0">
                <a:latin typeface="ArnoPro-Regular"/>
              </a:rPr>
              <a:t>i</a:t>
            </a:r>
            <a:r>
              <a:rPr lang="tr-TR" sz="2400" b="0" i="0" u="none" strike="noStrike" baseline="0" dirty="0">
                <a:latin typeface="ArnoPro-Regular"/>
              </a:rPr>
              <a:t>ğ evrakı üzerinde ve tevd</a:t>
            </a:r>
            <a:r>
              <a:rPr lang="tr-TR" sz="2400" dirty="0">
                <a:latin typeface="ArnoPro-Regular"/>
              </a:rPr>
              <a:t>i</a:t>
            </a:r>
            <a:r>
              <a:rPr lang="tr-TR" sz="2400" b="0" i="0" u="none" strike="noStrike" baseline="0" dirty="0">
                <a:latin typeface="ArnoPro-Regular"/>
              </a:rPr>
              <a:t> listes</a:t>
            </a:r>
            <a:r>
              <a:rPr lang="tr-TR" sz="2400" dirty="0">
                <a:latin typeface="ArnoPro-Regular"/>
              </a:rPr>
              <a:t>i</a:t>
            </a:r>
            <a:r>
              <a:rPr lang="tr-TR" sz="2400" b="0" i="0" u="none" strike="noStrike" baseline="0" dirty="0">
                <a:latin typeface="ArnoPro-Regular"/>
              </a:rPr>
              <a:t>nde bulunup bulunmadığını,</a:t>
            </a:r>
          </a:p>
          <a:p>
            <a:pPr algn="just"/>
            <a:r>
              <a:rPr lang="tr-TR" sz="2400" b="0" i="0" u="none" strike="noStrike" baseline="0" dirty="0">
                <a:latin typeface="ArnoPro-Regular"/>
              </a:rPr>
              <a:t>zarfsız verilen davetiyeler</a:t>
            </a:r>
            <a:r>
              <a:rPr lang="tr-TR" sz="2400" dirty="0">
                <a:latin typeface="ArnoPro-Regular"/>
              </a:rPr>
              <a:t>i</a:t>
            </a:r>
            <a:r>
              <a:rPr lang="tr-TR" sz="2400" b="0" i="0" u="none" strike="noStrike" baseline="0" dirty="0">
                <a:latin typeface="ArnoPro-Regular"/>
              </a:rPr>
              <a:t>n tebliğ mazbatasını kapsayıp kapsamadığını,</a:t>
            </a:r>
          </a:p>
          <a:p>
            <a:pPr algn="just"/>
            <a:r>
              <a:rPr lang="tr-TR" sz="2400" b="0" i="0" u="none" strike="noStrike" baseline="0" dirty="0">
                <a:latin typeface="ArnoPro-Regular"/>
              </a:rPr>
              <a:t>posta ücretlerin</a:t>
            </a:r>
            <a:r>
              <a:rPr lang="tr-TR" sz="2400" dirty="0">
                <a:latin typeface="ArnoPro-Regular"/>
              </a:rPr>
              <a:t>i</a:t>
            </a:r>
            <a:r>
              <a:rPr lang="tr-TR" sz="2400" b="0" i="0" u="none" strike="noStrike" baseline="0" dirty="0">
                <a:latin typeface="ArnoPro-Regular"/>
              </a:rPr>
              <a:t>n tarifeye göre tam olup olmadığını (</a:t>
            </a:r>
            <a:r>
              <a:rPr lang="tr-TR" sz="2400" b="0" i="0" u="none" strike="noStrike" baseline="0" dirty="0" err="1">
                <a:latin typeface="ArnoPro-Regular"/>
              </a:rPr>
              <a:t>Teb</a:t>
            </a:r>
            <a:r>
              <a:rPr lang="tr-TR" sz="2400" b="0" i="0" u="none" strike="noStrike" baseline="0" dirty="0">
                <a:latin typeface="ArnoPro-Regular"/>
              </a:rPr>
              <a:t>. K. m. 5),</a:t>
            </a:r>
          </a:p>
          <a:p>
            <a:pPr algn="just"/>
            <a:r>
              <a:rPr lang="tr-TR" sz="2400" b="0" i="0" u="none" strike="noStrike" baseline="0" dirty="0">
                <a:latin typeface="ArnoPro-Regular"/>
              </a:rPr>
              <a:t>Tevd</a:t>
            </a:r>
            <a:r>
              <a:rPr lang="tr-TR" sz="2400" dirty="0">
                <a:latin typeface="ArnoPro-Regular"/>
              </a:rPr>
              <a:t>i </a:t>
            </a:r>
            <a:r>
              <a:rPr lang="tr-TR" sz="2400" b="0" i="0" u="none" strike="noStrike" baseline="0" dirty="0">
                <a:latin typeface="ArnoPro-Regular"/>
              </a:rPr>
              <a:t>listes</a:t>
            </a:r>
            <a:r>
              <a:rPr lang="tr-TR" sz="2400" dirty="0">
                <a:latin typeface="ArnoPro-Regular"/>
              </a:rPr>
              <a:t>i</a:t>
            </a:r>
            <a:r>
              <a:rPr lang="tr-TR" sz="2400" b="0" i="0" u="none" strike="noStrike" baseline="0" dirty="0">
                <a:latin typeface="ArnoPro-Regular"/>
              </a:rPr>
              <a:t>ndek</a:t>
            </a:r>
            <a:r>
              <a:rPr lang="tr-TR" sz="2400" dirty="0">
                <a:latin typeface="ArnoPro-Regular"/>
              </a:rPr>
              <a:t>i</a:t>
            </a:r>
            <a:r>
              <a:rPr lang="tr-TR" sz="2400" b="0" i="0" u="none" strike="noStrike" baseline="0" dirty="0">
                <a:latin typeface="ArnoPro-Regular"/>
              </a:rPr>
              <a:t> kayıtlarla tebliğ evrakındak</a:t>
            </a:r>
            <a:r>
              <a:rPr lang="tr-TR" sz="2400" dirty="0">
                <a:latin typeface="ArnoPro-Regular"/>
              </a:rPr>
              <a:t>i</a:t>
            </a:r>
            <a:r>
              <a:rPr lang="tr-TR" sz="2400" b="0" i="0" u="none" strike="noStrike" baseline="0" dirty="0">
                <a:latin typeface="ArnoPro-Regular"/>
              </a:rPr>
              <a:t> kayıtların birb</a:t>
            </a:r>
            <a:r>
              <a:rPr lang="tr-TR" sz="2400" dirty="0">
                <a:latin typeface="ArnoPro-Regular"/>
              </a:rPr>
              <a:t>i</a:t>
            </a:r>
            <a:r>
              <a:rPr lang="tr-TR" sz="2400" b="0" i="0" u="none" strike="noStrike" baseline="0" dirty="0">
                <a:latin typeface="ArnoPro-Regular"/>
              </a:rPr>
              <a:t>r</a:t>
            </a:r>
            <a:r>
              <a:rPr lang="tr-TR" sz="2400" dirty="0">
                <a:latin typeface="ArnoPro-Regular"/>
              </a:rPr>
              <a:t>i</a:t>
            </a:r>
            <a:r>
              <a:rPr lang="tr-TR" sz="2400" b="0" i="0" u="none" strike="noStrike" baseline="0" dirty="0">
                <a:latin typeface="ArnoPro-Regular"/>
              </a:rPr>
              <a:t>n</a:t>
            </a:r>
            <a:r>
              <a:rPr lang="tr-TR" sz="2400" dirty="0">
                <a:latin typeface="ArnoPro-Regular"/>
              </a:rPr>
              <a:t>i</a:t>
            </a:r>
            <a:r>
              <a:rPr lang="tr-TR" sz="2400" b="0" i="0" u="none" strike="noStrike" baseline="0" dirty="0">
                <a:latin typeface="ArnoPro-Regular"/>
              </a:rPr>
              <a:t> tutup </a:t>
            </a:r>
            <a:r>
              <a:rPr lang="nb-NO" sz="2400" b="0" i="0" u="none" strike="noStrike" baseline="0" dirty="0">
                <a:latin typeface="ArnoPro-Regular"/>
              </a:rPr>
              <a:t>tutmadığını</a:t>
            </a:r>
            <a:endParaRPr lang="tr-TR" sz="2800" dirty="0"/>
          </a:p>
        </p:txBody>
      </p:sp>
    </p:spTree>
    <p:extLst>
      <p:ext uri="{BB962C8B-B14F-4D97-AF65-F5344CB8AC3E}">
        <p14:creationId xmlns:p14="http://schemas.microsoft.com/office/powerpoint/2010/main" val="4185354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b="1" dirty="0"/>
              <a:t>OLAY-I</a:t>
            </a:r>
          </a:p>
        </p:txBody>
      </p:sp>
      <p:sp>
        <p:nvSpPr>
          <p:cNvPr id="3" name="İçerik Yer Tutucusu 2"/>
          <p:cNvSpPr>
            <a:spLocks noGrp="1"/>
          </p:cNvSpPr>
          <p:nvPr>
            <p:ph idx="1"/>
          </p:nvPr>
        </p:nvSpPr>
        <p:spPr/>
        <p:txBody>
          <a:bodyPr>
            <a:normAutofit/>
          </a:bodyPr>
          <a:lstStyle/>
          <a:p>
            <a:pPr algn="just"/>
            <a:r>
              <a:rPr lang="tr-TR" dirty="0"/>
              <a:t>Antalya Asliye Hukuk Mahkemesi’nde görülen davada, mahkeme gider avansının eksik yatırıldığını fark eder ve davacı Hasan’a gider avansını yatırması için iki hafta kesin süre verir. Bu karar mahkeme tarafından tebliğe çıkarılır. Tebliğ evrakı (ara karar) yazı işleri müdürlüğünde </a:t>
            </a:r>
            <a:r>
              <a:rPr lang="tr-TR" dirty="0">
                <a:highlight>
                  <a:srgbClr val="FFFF00"/>
                </a:highlight>
              </a:rPr>
              <a:t>herhangi bir zarfa </a:t>
            </a:r>
            <a:r>
              <a:rPr lang="tr-TR" dirty="0"/>
              <a:t>konularak PTT’ye teslim edilmek istenilir. </a:t>
            </a:r>
          </a:p>
          <a:p>
            <a:pPr algn="just"/>
            <a:endParaRPr lang="tr-TR" dirty="0"/>
          </a:p>
          <a:p>
            <a:pPr algn="just"/>
            <a:endParaRPr lang="tr-TR" dirty="0"/>
          </a:p>
          <a:p>
            <a:pPr algn="just"/>
            <a:r>
              <a:rPr lang="tr-TR" b="1" dirty="0"/>
              <a:t>SORU: </a:t>
            </a:r>
            <a:r>
              <a:rPr lang="tr-TR" dirty="0"/>
              <a:t>Yukarıdaki işlemde hata veya eksiklik var mıdır?</a:t>
            </a:r>
          </a:p>
        </p:txBody>
      </p:sp>
    </p:spTree>
    <p:extLst>
      <p:ext uri="{BB962C8B-B14F-4D97-AF65-F5344CB8AC3E}">
        <p14:creationId xmlns:p14="http://schemas.microsoft.com/office/powerpoint/2010/main" val="5911981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b="1" dirty="0"/>
              <a:t>OLAY-II</a:t>
            </a:r>
          </a:p>
        </p:txBody>
      </p:sp>
      <p:sp>
        <p:nvSpPr>
          <p:cNvPr id="3" name="İçerik Yer Tutucusu 2"/>
          <p:cNvSpPr>
            <a:spLocks noGrp="1"/>
          </p:cNvSpPr>
          <p:nvPr>
            <p:ph idx="1"/>
          </p:nvPr>
        </p:nvSpPr>
        <p:spPr/>
        <p:txBody>
          <a:bodyPr>
            <a:normAutofit/>
          </a:bodyPr>
          <a:lstStyle/>
          <a:p>
            <a:pPr algn="just"/>
            <a:r>
              <a:rPr lang="tr-TR" dirty="0"/>
              <a:t>Mahkeme yazı işleri müdürlüğü, o gün için 4 adet tebliğ evrakı düzenlemiş olup, her biri için ayrı ayrı tebliğ mazbatalı zarf hazırlamıştır. Düzenlenen bu zarfları kalem memuru, PTT’ye ayrı ayrı götürerek tebliğin yapılmasını talep eder. </a:t>
            </a:r>
          </a:p>
          <a:p>
            <a:pPr algn="just"/>
            <a:endParaRPr lang="tr-TR" dirty="0"/>
          </a:p>
          <a:p>
            <a:pPr marL="114300" indent="0" algn="just">
              <a:buNone/>
            </a:pPr>
            <a:endParaRPr lang="tr-TR" dirty="0"/>
          </a:p>
          <a:p>
            <a:pPr algn="just"/>
            <a:r>
              <a:rPr lang="tr-TR" b="1" dirty="0"/>
              <a:t>SORU: </a:t>
            </a:r>
            <a:r>
              <a:rPr lang="tr-TR" dirty="0"/>
              <a:t>PTT memuru nasıl davranmalıdır?</a:t>
            </a:r>
          </a:p>
        </p:txBody>
      </p:sp>
    </p:spTree>
    <p:extLst>
      <p:ext uri="{BB962C8B-B14F-4D97-AF65-F5344CB8AC3E}">
        <p14:creationId xmlns:p14="http://schemas.microsoft.com/office/powerpoint/2010/main" val="38931578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b="1" dirty="0"/>
              <a:t>OLAY-III</a:t>
            </a:r>
          </a:p>
        </p:txBody>
      </p:sp>
      <p:sp>
        <p:nvSpPr>
          <p:cNvPr id="3" name="İçerik Yer Tutucusu 2"/>
          <p:cNvSpPr>
            <a:spLocks noGrp="1"/>
          </p:cNvSpPr>
          <p:nvPr>
            <p:ph idx="1"/>
          </p:nvPr>
        </p:nvSpPr>
        <p:spPr/>
        <p:txBody>
          <a:bodyPr>
            <a:normAutofit/>
          </a:bodyPr>
          <a:lstStyle/>
          <a:p>
            <a:pPr algn="just"/>
            <a:r>
              <a:rPr lang="tr-TR" dirty="0"/>
              <a:t>Adana 3. Asliye Hukuk Mahkemesi Yazı İşleri Müdürlüğü’nde hazırlanan tebliğ evrakları tevdi listesi ile birlikte PTT’ye teslim edilmiştir. PTT memuru; Listede 4. sırada yer alan tebliğ evrakında tebliği çıkaran merciin imzasının bulunmadığını, Listede 5. sırada yer alan tebliğ evrakı ile tevdi listesinde gösterilen bilgilerin birbirleriyle uyumlu olmadığını, Listede 6. sırada yer alan tebliğ zarfının kapalı olmadığını, </a:t>
            </a:r>
          </a:p>
          <a:p>
            <a:pPr algn="just"/>
            <a:endParaRPr lang="tr-TR" dirty="0"/>
          </a:p>
          <a:p>
            <a:pPr algn="just"/>
            <a:endParaRPr lang="tr-TR" dirty="0"/>
          </a:p>
          <a:p>
            <a:pPr algn="just"/>
            <a:r>
              <a:rPr lang="tr-TR" b="1" dirty="0"/>
              <a:t>SORU: </a:t>
            </a:r>
            <a:r>
              <a:rPr lang="tr-TR" dirty="0"/>
              <a:t>Bu hallerde memur nasıl bir karar vermeli, hangi işlemleri yapmalıdır</a:t>
            </a:r>
          </a:p>
        </p:txBody>
      </p:sp>
    </p:spTree>
    <p:extLst>
      <p:ext uri="{BB962C8B-B14F-4D97-AF65-F5344CB8AC3E}">
        <p14:creationId xmlns:p14="http://schemas.microsoft.com/office/powerpoint/2010/main" val="39846317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pPr algn="ctr"/>
            <a:r>
              <a:rPr lang="tr-TR" b="1" dirty="0"/>
              <a:t>OLAY-IV</a:t>
            </a:r>
          </a:p>
        </p:txBody>
      </p:sp>
      <p:sp>
        <p:nvSpPr>
          <p:cNvPr id="3" name="İçerik Yer Tutucusu 2"/>
          <p:cNvSpPr>
            <a:spLocks noGrp="1"/>
          </p:cNvSpPr>
          <p:nvPr>
            <p:ph idx="1"/>
          </p:nvPr>
        </p:nvSpPr>
        <p:spPr/>
        <p:txBody>
          <a:bodyPr>
            <a:normAutofit/>
          </a:bodyPr>
          <a:lstStyle/>
          <a:p>
            <a:pPr algn="just"/>
            <a:r>
              <a:rPr lang="tr-TR" dirty="0"/>
              <a:t>PTT memuru; listede 8. sırada yer alan tanık davetiyesinde belirtilen duruşma gününe dört gün kaldığını ve listede 11. sırada yer alan yemin davetiyesinin zarfsız olduğunu tespit etmiştir. </a:t>
            </a:r>
          </a:p>
          <a:p>
            <a:pPr algn="just"/>
            <a:endParaRPr lang="tr-TR" dirty="0"/>
          </a:p>
          <a:p>
            <a:pPr algn="just"/>
            <a:r>
              <a:rPr lang="tr-TR" b="1" dirty="0"/>
              <a:t>SORU: </a:t>
            </a:r>
            <a:r>
              <a:rPr lang="tr-TR" dirty="0"/>
              <a:t>Tebliğ memuru bu hallerde anılan tebliğ evraklarını kabul edecek midir? </a:t>
            </a:r>
          </a:p>
        </p:txBody>
      </p:sp>
    </p:spTree>
    <p:extLst>
      <p:ext uri="{BB962C8B-B14F-4D97-AF65-F5344CB8AC3E}">
        <p14:creationId xmlns:p14="http://schemas.microsoft.com/office/powerpoint/2010/main" val="122330825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itişiklik">
  <a:themeElements>
    <a:clrScheme name="Canlı">
      <a:dk1>
        <a:sysClr val="windowText" lastClr="000000"/>
      </a:dk1>
      <a:lt1>
        <a:sysClr val="window" lastClr="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Ofis">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itişiklik">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Adjacency</Template>
  <TotalTime>824</TotalTime>
  <Words>804</Words>
  <Application>Microsoft Office PowerPoint</Application>
  <PresentationFormat>Ekran Gösterisi (4:3)</PresentationFormat>
  <Paragraphs>53</Paragraphs>
  <Slides>13</Slides>
  <Notes>0</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13</vt:i4>
      </vt:variant>
    </vt:vector>
  </HeadingPairs>
  <TitlesOfParts>
    <vt:vector size="20" baseType="lpstr">
      <vt:lpstr>Arial</vt:lpstr>
      <vt:lpstr>ArnoPro-Regular</vt:lpstr>
      <vt:lpstr>Calibri</vt:lpstr>
      <vt:lpstr>Cambria</vt:lpstr>
      <vt:lpstr>Times</vt:lpstr>
      <vt:lpstr>Times New Roman</vt:lpstr>
      <vt:lpstr>Bitişiklik</vt:lpstr>
      <vt:lpstr>TEBLİĞ EVRAKININ DÜZENLENMESİ,  PTT’YE VERİLMESİ, PTT TARAFINDAN  İNCELENMESİ VE KABULÜ</vt:lpstr>
      <vt:lpstr>PowerPoint Sunusu</vt:lpstr>
      <vt:lpstr>PowerPoint Sunusu</vt:lpstr>
      <vt:lpstr>PowerPoint Sunusu</vt:lpstr>
      <vt:lpstr>PowerPoint Sunusu</vt:lpstr>
      <vt:lpstr>OLAY-I</vt:lpstr>
      <vt:lpstr>OLAY-II</vt:lpstr>
      <vt:lpstr>OLAY-III</vt:lpstr>
      <vt:lpstr>OLAY-IV</vt:lpstr>
      <vt:lpstr>PowerPoint Sunusu</vt:lpstr>
      <vt:lpstr>PowerPoint Sunusu</vt:lpstr>
      <vt:lpstr>PowerPoint Sunusu</vt:lpstr>
      <vt:lpstr>OLAY- V</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Orkun TAT</dc:creator>
  <cp:lastModifiedBy>Tuğçe ARSLANPINAR</cp:lastModifiedBy>
  <cp:revision>21</cp:revision>
  <dcterms:created xsi:type="dcterms:W3CDTF">2021-09-07T20:03:52Z</dcterms:created>
  <dcterms:modified xsi:type="dcterms:W3CDTF">2022-11-01T12:29:49Z</dcterms:modified>
</cp:coreProperties>
</file>