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62" r:id="rId4"/>
    <p:sldId id="259" r:id="rId5"/>
    <p:sldId id="27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30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303" r:id="rId22"/>
    <p:sldId id="279" r:id="rId23"/>
    <p:sldId id="280" r:id="rId24"/>
    <p:sldId id="304" r:id="rId25"/>
    <p:sldId id="281" r:id="rId26"/>
    <p:sldId id="282" r:id="rId27"/>
    <p:sldId id="283" r:id="rId28"/>
    <p:sldId id="284" r:id="rId29"/>
    <p:sldId id="285" r:id="rId30"/>
    <p:sldId id="286" r:id="rId31"/>
    <p:sldId id="305" r:id="rId32"/>
    <p:sldId id="287" r:id="rId33"/>
    <p:sldId id="288" r:id="rId34"/>
    <p:sldId id="289" r:id="rId35"/>
    <p:sldId id="290" r:id="rId36"/>
    <p:sldId id="291" r:id="rId37"/>
    <p:sldId id="306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ruthi V Kumar" initials="SV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40D"/>
    <a:srgbClr val="FEDF14"/>
    <a:srgbClr val="EED700"/>
    <a:srgbClr val="292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6918-3064-6E42-A299-7FE56F86057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6C38-1D6E-7044-A0C7-B473B6D46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C17F-833C-2641-98B2-840A6B3BA077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DB8A-4D92-6940-A47A-36AE24402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2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one16e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099" y="1975436"/>
            <a:ext cx="4761261" cy="3188356"/>
          </a:xfrm>
        </p:spPr>
        <p:txBody>
          <a:bodyPr anchor="t">
            <a:noAutofit/>
          </a:bodyPr>
          <a:lstStyle>
            <a:lvl1pPr>
              <a:lnSpc>
                <a:spcPts val="5160"/>
              </a:lnSpc>
              <a:defRPr sz="5400" cap="all" spc="-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099" y="4846320"/>
            <a:ext cx="4571023" cy="1398172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spc="0">
                <a:solidFill>
                  <a:schemeClr val="tx1"/>
                </a:solidFill>
                <a:latin typeface="Trebuchet MS Bold"/>
                <a:cs typeface="Trebuchet MS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547-DEBC-894D-9785-9AEA5A664622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75099" y="1098956"/>
            <a:ext cx="25334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chemeClr val="tx1"/>
                </a:solidFill>
                <a:latin typeface="Calibri"/>
                <a:cs typeface="Calibri"/>
              </a:rPr>
              <a:t>Chapter 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5281" y="5705812"/>
            <a:ext cx="3028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latin typeface="Cambria"/>
                <a:cs typeface="Cambria"/>
              </a:rPr>
              <a:t>© 2016 </a:t>
            </a:r>
            <a:r>
              <a:rPr lang="en-US" sz="1000" dirty="0" err="1">
                <a:solidFill>
                  <a:schemeClr val="bg1"/>
                </a:solidFill>
                <a:latin typeface="Cambria"/>
                <a:cs typeface="Cambria"/>
              </a:rPr>
              <a:t>Cengage</a:t>
            </a:r>
            <a:r>
              <a:rPr lang="en-US" sz="1000" dirty="0">
                <a:solidFill>
                  <a:schemeClr val="bg1"/>
                </a:solidFill>
                <a:latin typeface="Cambria"/>
                <a:cs typeface="Cambria"/>
              </a:rPr>
              <a:t> Learning.  All Rights Reserved.  May not be copied, scanned, or duplicated, in whole or in part, except</a:t>
            </a:r>
            <a:r>
              <a:rPr lang="en-US" sz="1000" baseline="0" dirty="0">
                <a:solidFill>
                  <a:schemeClr val="bg1"/>
                </a:solidFill>
                <a:latin typeface="Cambria"/>
                <a:cs typeface="Cambria"/>
              </a:rPr>
              <a:t> for use as permitted in a license distributed with a certain product or service or otherwise on a password-protected website for classroom use.</a:t>
            </a:r>
            <a:endParaRPr lang="en-US" sz="1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1" name="Picture 10" descr="9781305075368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33" y="177445"/>
            <a:ext cx="2256169" cy="27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9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BE06-E95B-B245-9118-D6D34FC4A6FA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82EE-3329-6649-8BED-C620C1CCFA52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D73B-1C6E-C942-8619-30E5F64124A4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9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one16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920"/>
            <a:ext cx="8229600" cy="4714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26639" y="6568025"/>
            <a:ext cx="790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© 2016 </a:t>
            </a:r>
            <a:r>
              <a:rPr lang="en-US" sz="800" dirty="0" err="1">
                <a:solidFill>
                  <a:schemeClr val="bg1"/>
                </a:solidFill>
                <a:latin typeface="Cambria"/>
                <a:cs typeface="Cambria"/>
              </a:rPr>
              <a:t>Cengage</a:t>
            </a: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 Learning. All Rights Reserved. May not be copied, scanned, or duplicated, in whole or in part, except</a:t>
            </a:r>
            <a:r>
              <a:rPr lang="en-US" sz="800" baseline="0" dirty="0">
                <a:solidFill>
                  <a:schemeClr val="bg1"/>
                </a:solidFill>
                <a:latin typeface="Cambria"/>
                <a:cs typeface="Cambria"/>
              </a:rPr>
              <a:t> for use as permitted in a license distributed with a certain product or service or otherwise on a password-protected website for classroom use.</a:t>
            </a:r>
            <a:endParaRPr lang="en-US" sz="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bg1">
                    <a:lumMod val="50000"/>
                  </a:schemeClr>
                </a:solidFill>
              </a:rPr>
              <a:t>Chapter 1 Marketing: The Art and Science of Satisfying Customers</a:t>
            </a:r>
          </a:p>
        </p:txBody>
      </p:sp>
    </p:spTree>
    <p:extLst>
      <p:ext uri="{BB962C8B-B14F-4D97-AF65-F5344CB8AC3E}">
        <p14:creationId xmlns:p14="http://schemas.microsoft.com/office/powerpoint/2010/main" val="12668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ne16eOB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76" y="274638"/>
            <a:ext cx="7377723" cy="973751"/>
          </a:xfrm>
          <a:effectLst>
            <a:outerShdw blurRad="50800" dist="38100" dir="2700000" sx="97000" sy="97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2927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2" y="1264689"/>
            <a:ext cx="7954108" cy="4714940"/>
          </a:xfrm>
        </p:spPr>
        <p:txBody>
          <a:bodyPr/>
          <a:lstStyle>
            <a:lvl1pPr marL="514350" indent="-514350">
              <a:buClr>
                <a:srgbClr val="FF0000"/>
              </a:buClr>
              <a:buSzPct val="120000"/>
              <a:buFont typeface="Wingdings" charset="2"/>
              <a:buAutoNum type="arabicPlain"/>
              <a:defRPr b="0" i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884-57D7-D74B-B7C2-0BF96B4ABCF3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26639" y="6565277"/>
            <a:ext cx="7900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© 2016 </a:t>
            </a:r>
            <a:r>
              <a:rPr lang="en-US" sz="800" dirty="0" err="1">
                <a:solidFill>
                  <a:schemeClr val="bg1"/>
                </a:solidFill>
                <a:latin typeface="Cambria"/>
                <a:cs typeface="Cambria"/>
              </a:rPr>
              <a:t>Cengage</a:t>
            </a: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 Learning. All Rights Reserved. May not be copied, scanned, or duplicated, in whole or in part, except</a:t>
            </a:r>
            <a:r>
              <a:rPr lang="en-US" sz="800" baseline="0" dirty="0">
                <a:solidFill>
                  <a:schemeClr val="bg1"/>
                </a:solidFill>
                <a:latin typeface="Cambria"/>
                <a:cs typeface="Cambria"/>
              </a:rPr>
              <a:t> for use as permitted in a license distributed with a certain product or service or otherwise on a password-protected website for classroom use.</a:t>
            </a:r>
            <a:endParaRPr lang="en-US" sz="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bg1">
                    <a:lumMod val="50000"/>
                  </a:schemeClr>
                </a:solidFill>
              </a:rPr>
              <a:t>Chapter 1 Marketing: The Art and Science of Satisfying Customers</a:t>
            </a:r>
          </a:p>
        </p:txBody>
      </p:sp>
    </p:spTree>
    <p:extLst>
      <p:ext uri="{BB962C8B-B14F-4D97-AF65-F5344CB8AC3E}">
        <p14:creationId xmlns:p14="http://schemas.microsoft.com/office/powerpoint/2010/main" val="371127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32F-257B-DA4F-B1B9-674BBEDDAC5B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83C4-AB2C-874B-81C9-C24BB68FD701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A60B-AB7F-3044-ACFE-C83A52ECA41E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2D4-A7D8-804A-A695-68B39F9B933C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6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C3B8-9DBA-8D4C-9AAA-258604806F9D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2680-8D42-BB42-94AF-BA68EB201D9A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072"/>
            <a:ext cx="8229600" cy="471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8424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EBA9-6EBF-F841-954A-92830B4900F0}" type="datetime1">
              <a:rPr lang="en-US" smtClean="0"/>
              <a:pPr/>
              <a:t>10/14/2021</a:t>
            </a:fld>
            <a:r>
              <a:rPr lang="en-US" dirty="0"/>
              <a:t>©2016 </a:t>
            </a:r>
            <a:r>
              <a:rPr lang="en-US" dirty="0" err="1"/>
              <a:t>Cengage</a:t>
            </a:r>
            <a:r>
              <a:rPr lang="en-US" dirty="0"/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335320" y="59379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2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1" i="0" kern="1200">
          <a:solidFill>
            <a:schemeClr val="tx1"/>
          </a:solidFill>
          <a:latin typeface="Trebuchet MS Bold"/>
          <a:ea typeface="+mj-ea"/>
          <a:cs typeface="Trebuchet MS Bold"/>
        </a:defRPr>
      </a:lvl1pPr>
    </p:titleStyle>
    <p:bodyStyle>
      <a:lvl1pPr marL="347472" indent="-347472" algn="l" defTabSz="457200" rtl="0" eaLnBrk="1" latinLnBrk="0" hangingPunct="1">
        <a:spcBef>
          <a:spcPct val="20000"/>
        </a:spcBef>
        <a:buClr>
          <a:srgbClr val="292795"/>
        </a:buClr>
        <a:buSzPct val="101000"/>
        <a:buFont typeface="Lucida Grande"/>
        <a:buChar char="▮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gage.com/marketing/book_content/boone_9781133628460/videos/ch01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Marketing: The Art and Science of Satisfying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Global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Factors that have extended economic views beyond national borders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International trade agreements to expand trade among nations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Growth of electronic business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Interdependence of the world’s economies</a:t>
            </a:r>
          </a:p>
          <a:p>
            <a:pPr>
              <a:lnSpc>
                <a:spcPct val="90000"/>
              </a:lnSpc>
            </a:pPr>
            <a:r>
              <a:rPr lang="en-US" dirty="0"/>
              <a:t>Companies seek the most efficient manufacturing sites and most lucrative</a:t>
            </a:r>
            <a:r>
              <a:rPr lang="tr-TR" dirty="0"/>
              <a:t>/</a:t>
            </a:r>
            <a:r>
              <a:rPr lang="tr-TR" dirty="0" err="1"/>
              <a:t>profitable</a:t>
            </a:r>
            <a:r>
              <a:rPr lang="en-US" dirty="0"/>
              <a:t> markets worldwide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Global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Companies are tailoring</a:t>
            </a:r>
            <a:r>
              <a:rPr lang="tr-TR" dirty="0"/>
              <a:t>/</a:t>
            </a:r>
            <a:r>
              <a:rPr lang="tr-TR" dirty="0" err="1"/>
              <a:t>customize</a:t>
            </a:r>
            <a:r>
              <a:rPr lang="tr-TR" dirty="0"/>
              <a:t>/</a:t>
            </a:r>
            <a:r>
              <a:rPr lang="tr-TR" dirty="0" err="1"/>
              <a:t>adapt</a:t>
            </a:r>
            <a:r>
              <a:rPr lang="en-US" dirty="0"/>
              <a:t> their marketing efforts to the needs and preferences of local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Five Eras in the History of Marketing</a:t>
            </a:r>
            <a:r>
              <a:rPr lang="tr-TR" dirty="0"/>
              <a:t> (</a:t>
            </a:r>
            <a:r>
              <a:rPr lang="tr-TR" dirty="0" err="1"/>
              <a:t>Maketing</a:t>
            </a:r>
            <a:r>
              <a:rPr lang="tr-TR" dirty="0"/>
              <a:t> Management </a:t>
            </a:r>
            <a:r>
              <a:rPr lang="tr-TR" dirty="0" err="1"/>
              <a:t>Orientations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Essence</a:t>
            </a:r>
            <a:r>
              <a:rPr lang="tr-TR" dirty="0"/>
              <a:t>/</a:t>
            </a:r>
            <a:r>
              <a:rPr lang="tr-TR" dirty="0" err="1"/>
              <a:t>nature</a:t>
            </a:r>
            <a:r>
              <a:rPr lang="en-IN" dirty="0"/>
              <a:t> of marketing includes managing customer relationships and the exchange process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Exchange</a:t>
            </a:r>
            <a:r>
              <a:rPr lang="tr-TR" b="1" dirty="0">
                <a:solidFill>
                  <a:srgbClr val="FF0000"/>
                </a:solidFill>
              </a:rPr>
              <a:t>/</a:t>
            </a:r>
            <a:r>
              <a:rPr lang="tr-TR" b="1" dirty="0" err="1">
                <a:solidFill>
                  <a:srgbClr val="FF0000"/>
                </a:solidFill>
              </a:rPr>
              <a:t>trade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off</a:t>
            </a:r>
            <a:r>
              <a:rPr lang="en-US" b="1" dirty="0">
                <a:solidFill>
                  <a:srgbClr val="FF0000"/>
                </a:solidFill>
              </a:rPr>
              <a:t> process </a:t>
            </a:r>
            <a:r>
              <a:rPr lang="en-US" dirty="0"/>
              <a:t>- Activity in which two or more parties give something of value to each other to satisfy perceived need</a:t>
            </a:r>
            <a:r>
              <a:rPr lang="tr-TR" dirty="0"/>
              <a:t>.</a:t>
            </a:r>
          </a:p>
          <a:p>
            <a:r>
              <a:rPr lang="tr-TR" dirty="0" err="1"/>
              <a:t>Some</a:t>
            </a:r>
            <a:r>
              <a:rPr lang="tr-TR" dirty="0"/>
              <a:t> dominant </a:t>
            </a:r>
            <a:r>
              <a:rPr lang="tr-TR" dirty="0" err="1"/>
              <a:t>stances</a:t>
            </a:r>
            <a:r>
              <a:rPr lang="tr-TR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Eras of Marketing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5087" y="202169"/>
            <a:ext cx="13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1859C"/>
                </a:solidFill>
              </a:rPr>
              <a:t>FIGURE 1.1</a:t>
            </a:r>
          </a:p>
        </p:txBody>
      </p:sp>
      <p:pic>
        <p:nvPicPr>
          <p:cNvPr id="7" name="Picture 6" descr="CM_F1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2123397"/>
            <a:ext cx="8297333" cy="26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Production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Period before 1925</a:t>
            </a:r>
          </a:p>
          <a:p>
            <a:r>
              <a:rPr lang="en-US" b="1" dirty="0">
                <a:solidFill>
                  <a:srgbClr val="FF0000"/>
                </a:solidFill>
              </a:rPr>
              <a:t>Production orientation </a:t>
            </a:r>
            <a:r>
              <a:rPr lang="en-US" dirty="0"/>
              <a:t>- Stressing efficiency in producing a quality product, with the attitude toward marketing that “a good product will sell itself”</a:t>
            </a:r>
          </a:p>
          <a:p>
            <a:r>
              <a:rPr lang="en-IN" dirty="0"/>
              <a:t>Business success was defined solely in terms of production successes</a:t>
            </a:r>
            <a:endParaRPr lang="en-US" dirty="0"/>
          </a:p>
          <a:p>
            <a:r>
              <a:rPr lang="en-US" dirty="0"/>
              <a:t>Characterized by production shortages and intense consumer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Sales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88" y="1254920"/>
            <a:ext cx="8537510" cy="47149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Sales orientation </a:t>
            </a:r>
            <a:r>
              <a:rPr lang="en-US" dirty="0"/>
              <a:t>- Customers will resist purchasing nonessential items </a:t>
            </a:r>
          </a:p>
          <a:p>
            <a:pPr lvl="1"/>
            <a:r>
              <a:rPr lang="en-US" dirty="0"/>
              <a:t>Only personal selling and creative advertising would persuade them to buy</a:t>
            </a:r>
          </a:p>
          <a:p>
            <a:r>
              <a:rPr lang="en-IN" dirty="0"/>
              <a:t>With the sophistication</a:t>
            </a:r>
            <a:r>
              <a:rPr lang="tr-TR" dirty="0"/>
              <a:t>/</a:t>
            </a:r>
            <a:r>
              <a:rPr lang="tr-TR" dirty="0" err="1"/>
              <a:t>complication</a:t>
            </a:r>
            <a:r>
              <a:rPr lang="en-IN" dirty="0"/>
              <a:t> of production techniques, output grew from the 1920s into the early 1950s</a:t>
            </a:r>
          </a:p>
          <a:p>
            <a:pPr lvl="1"/>
            <a:r>
              <a:rPr lang="en-IN" dirty="0"/>
              <a:t>Manufacturers began to increase their emphasis</a:t>
            </a:r>
            <a:r>
              <a:rPr lang="tr-TR" dirty="0"/>
              <a:t>/</a:t>
            </a:r>
            <a:r>
              <a:rPr lang="en-IN" dirty="0"/>
              <a:t> </a:t>
            </a:r>
            <a:r>
              <a:rPr lang="tr-TR" dirty="0" err="1"/>
              <a:t>interest</a:t>
            </a:r>
            <a:r>
              <a:rPr lang="tr-TR" dirty="0"/>
              <a:t> </a:t>
            </a:r>
            <a:r>
              <a:rPr lang="en-IN" dirty="0"/>
              <a:t>on effective sales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Marketing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7513" indent="-417513" defTabSz="739775">
              <a:lnSpc>
                <a:spcPct val="90000"/>
              </a:lnSpc>
            </a:pPr>
            <a:r>
              <a:rPr lang="en-US" dirty="0"/>
              <a:t>Emergence</a:t>
            </a:r>
            <a:r>
              <a:rPr lang="tr-TR" dirty="0"/>
              <a:t>/</a:t>
            </a:r>
            <a:r>
              <a:rPr lang="tr-TR" dirty="0" err="1"/>
              <a:t>occurence</a:t>
            </a:r>
            <a:r>
              <a:rPr lang="en-US" dirty="0"/>
              <a:t> of the marketing concept</a:t>
            </a:r>
          </a:p>
          <a:p>
            <a:pPr marL="911225" lvl="1" indent="-260350" defTabSz="739775">
              <a:lnSpc>
                <a:spcPct val="90000"/>
              </a:lnSpc>
            </a:pPr>
            <a:r>
              <a:rPr lang="en-US" dirty="0"/>
              <a:t>Shift from a </a:t>
            </a:r>
            <a:r>
              <a:rPr lang="en-US" b="1" dirty="0">
                <a:solidFill>
                  <a:srgbClr val="FF0000"/>
                </a:solidFill>
              </a:rPr>
              <a:t>seller’s market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a </a:t>
            </a:r>
            <a:r>
              <a:rPr lang="en-US" b="1" dirty="0">
                <a:solidFill>
                  <a:srgbClr val="FF0000"/>
                </a:solidFill>
              </a:rPr>
              <a:t>buyer’s market</a:t>
            </a:r>
            <a:endParaRPr lang="en-US" dirty="0">
              <a:solidFill>
                <a:srgbClr val="FF0000"/>
              </a:solidFill>
            </a:endParaRPr>
          </a:p>
          <a:p>
            <a:pPr marL="911225" lvl="1" indent="-260350" defTabSz="739775">
              <a:lnSpc>
                <a:spcPct val="90000"/>
              </a:lnSpc>
            </a:pPr>
            <a:r>
              <a:rPr lang="en-US" dirty="0"/>
              <a:t>A strong buyer’s market created the need for consumer orientation</a:t>
            </a:r>
            <a:r>
              <a:rPr lang="tr-TR" dirty="0"/>
              <a:t>/</a:t>
            </a:r>
            <a:r>
              <a:rPr lang="tr-TR" dirty="0" err="1"/>
              <a:t>focus</a:t>
            </a:r>
            <a:endParaRPr lang="en-US" dirty="0"/>
          </a:p>
          <a:p>
            <a:pPr marL="911225" lvl="1" indent="-260350" defTabSz="739775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Marketing concept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A companywide consumer orientation</a:t>
            </a:r>
            <a:r>
              <a:rPr lang="tr-TR" dirty="0"/>
              <a:t>/</a:t>
            </a:r>
            <a:r>
              <a:rPr lang="tr-TR" dirty="0" err="1"/>
              <a:t>focus</a:t>
            </a:r>
            <a:r>
              <a:rPr lang="tr-TR" dirty="0"/>
              <a:t>/</a:t>
            </a:r>
            <a:r>
              <a:rPr lang="tr-TR" dirty="0" err="1"/>
              <a:t>cooperation</a:t>
            </a:r>
            <a:r>
              <a:rPr lang="en-US" dirty="0"/>
              <a:t> to achieve long-run success</a:t>
            </a:r>
          </a:p>
          <a:p>
            <a:pPr marL="911225" lvl="1" indent="-260350" defTabSz="739775">
              <a:lnSpc>
                <a:spcPct val="90000"/>
              </a:lnSpc>
            </a:pPr>
            <a:r>
              <a:rPr lang="en-US" dirty="0"/>
              <a:t>A strong market orientation improves market success and overall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Relationship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Emerged during the 1990s and continues to grow in importance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Relationship marketing </a:t>
            </a:r>
            <a:r>
              <a:rPr lang="en-US" dirty="0"/>
              <a:t>- Developing long-term, value-added relationships over time with customers and suppliers</a:t>
            </a:r>
          </a:p>
          <a:p>
            <a:r>
              <a:rPr lang="en-US" dirty="0"/>
              <a:t>Strategic alliances and partnerships benefit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Social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Characterized by the accessibility to the Internet and the creation of social media sites</a:t>
            </a:r>
          </a:p>
          <a:p>
            <a:r>
              <a:rPr lang="en-IN" dirty="0"/>
              <a:t>Routine use of the Web and social networking sites by companies to connect to consumers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Needs to Wants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Consumers acquire goods and services on a continuing basis to fill certain needs </a:t>
            </a:r>
          </a:p>
          <a:p>
            <a:r>
              <a:rPr lang="en-US" dirty="0"/>
              <a:t>To convert needs into wants, marketers:</a:t>
            </a:r>
          </a:p>
          <a:p>
            <a:pPr lvl="1"/>
            <a:r>
              <a:rPr lang="en-US" dirty="0"/>
              <a:t>Focus on the benefits of goods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Font typeface="Calibri" pitchFamily="34" charset="0"/>
              <a:buAutoNum type="arabicPeriod"/>
            </a:pPr>
            <a:r>
              <a:rPr lang="en-US" dirty="0"/>
              <a:t>Define marketing and how it creates utility</a:t>
            </a:r>
            <a:r>
              <a:rPr lang="tr-TR" dirty="0"/>
              <a:t>/</a:t>
            </a:r>
            <a:r>
              <a:rPr lang="tr-TR" dirty="0" err="1"/>
              <a:t>use</a:t>
            </a:r>
            <a:r>
              <a:rPr lang="tr-TR" dirty="0"/>
              <a:t>/</a:t>
            </a:r>
            <a:r>
              <a:rPr lang="tr-TR" dirty="0" err="1"/>
              <a:t>benefit</a:t>
            </a:r>
            <a:r>
              <a:rPr lang="en-US" dirty="0"/>
              <a:t>.</a:t>
            </a:r>
            <a:r>
              <a:rPr lang="tr-TR" dirty="0"/>
              <a:t> </a:t>
            </a:r>
            <a:endParaRPr lang="en-US" dirty="0"/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dirty="0"/>
              <a:t>Contrast</a:t>
            </a:r>
            <a:r>
              <a:rPr lang="tr-TR" dirty="0"/>
              <a:t>/</a:t>
            </a:r>
            <a:r>
              <a:rPr lang="tr-TR" dirty="0" err="1"/>
              <a:t>differ</a:t>
            </a:r>
            <a:r>
              <a:rPr lang="tr-TR" dirty="0"/>
              <a:t>/</a:t>
            </a:r>
            <a:r>
              <a:rPr lang="tr-TR" dirty="0" err="1"/>
              <a:t>vary</a:t>
            </a:r>
            <a:r>
              <a:rPr lang="en-US" dirty="0"/>
              <a:t> marketing activities during the five eras in the history of marketing.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dirty="0"/>
              <a:t>Explain the importance of avoiding</a:t>
            </a:r>
            <a:r>
              <a:rPr lang="tr-TR" dirty="0"/>
              <a:t>/</a:t>
            </a:r>
            <a:r>
              <a:rPr lang="tr-TR" dirty="0" err="1"/>
              <a:t>preventing</a:t>
            </a:r>
            <a:r>
              <a:rPr lang="en-US" dirty="0"/>
              <a:t> marketing myopia.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dirty="0"/>
              <a:t>Describe the characteristics of not-for-profit marketing.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Marketing Myopia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Marketing myopia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Management’s failure to recognize the scope of its business</a:t>
            </a:r>
          </a:p>
          <a:p>
            <a:pPr>
              <a:buClr>
                <a:schemeClr val="tx1"/>
              </a:buClr>
            </a:pPr>
            <a:r>
              <a:rPr lang="en-US" dirty="0"/>
              <a:t>Overcoming marketing myopia</a:t>
            </a:r>
            <a:endParaRPr lang="en-IN" dirty="0"/>
          </a:p>
          <a:p>
            <a:pPr lvl="1">
              <a:buClr>
                <a:schemeClr val="tx1"/>
              </a:buClr>
            </a:pPr>
            <a:r>
              <a:rPr lang="en-IN" dirty="0"/>
              <a:t>Developing broader marketing-oriented business ideas</a:t>
            </a:r>
            <a:r>
              <a:rPr lang="en-US" dirty="0"/>
              <a:t> focusing on customer need</a:t>
            </a:r>
            <a:r>
              <a:rPr lang="tr-TR" dirty="0"/>
              <a:t> (</a:t>
            </a:r>
            <a:r>
              <a:rPr lang="tr-TR" dirty="0" err="1"/>
              <a:t>product</a:t>
            </a:r>
            <a:r>
              <a:rPr lang="tr-TR" dirty="0"/>
              <a:t>)</a:t>
            </a:r>
            <a:r>
              <a:rPr lang="en-US" dirty="0"/>
              <a:t>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Marketing Myopia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5087" y="202169"/>
            <a:ext cx="13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1859C"/>
                </a:solidFill>
              </a:rPr>
              <a:t>TABLE 1.2</a:t>
            </a:r>
          </a:p>
        </p:txBody>
      </p:sp>
      <p:pic>
        <p:nvPicPr>
          <p:cNvPr id="8" name="Picture 7" descr="CM_T1.2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494"/>
            <a:ext cx="8559800" cy="37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7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Not-for-Profit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in not-for-profit organizations</a:t>
            </a:r>
          </a:p>
          <a:p>
            <a:pPr lvl="1"/>
            <a:r>
              <a:rPr lang="en-US" dirty="0"/>
              <a:t>Operate in both the public and private sector</a:t>
            </a:r>
          </a:p>
          <a:p>
            <a:pPr lvl="1"/>
            <a:r>
              <a:rPr lang="en-US" dirty="0"/>
              <a:t>Adopt marketing strategies to meet service objectives</a:t>
            </a:r>
          </a:p>
          <a:p>
            <a:pPr lvl="1"/>
            <a:r>
              <a:rPr lang="en-US" dirty="0"/>
              <a:t>Communicate their messages through advertisements relating to their goals </a:t>
            </a:r>
          </a:p>
          <a:p>
            <a:pPr lvl="1"/>
            <a:r>
              <a:rPr lang="en-US" dirty="0"/>
              <a:t>Form alliances with for-profit firms to promote</a:t>
            </a:r>
            <a:r>
              <a:rPr lang="tr-TR" dirty="0"/>
              <a:t>/</a:t>
            </a:r>
            <a:r>
              <a:rPr lang="en-US" dirty="0"/>
              <a:t> </a:t>
            </a:r>
            <a:r>
              <a:rPr lang="tr-TR" dirty="0" err="1"/>
              <a:t>publicise</a:t>
            </a:r>
            <a:r>
              <a:rPr lang="tr-TR" dirty="0"/>
              <a:t> </a:t>
            </a:r>
            <a:r>
              <a:rPr lang="en-US" dirty="0"/>
              <a:t>each other’s causes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Not-for-Profit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Focus is to generate revenue to support their causes and not on the </a:t>
            </a:r>
            <a:r>
              <a:rPr lang="en-US" b="1" dirty="0">
                <a:solidFill>
                  <a:srgbClr val="FF0000"/>
                </a:solidFill>
              </a:rPr>
              <a:t>bottom line</a:t>
            </a:r>
          </a:p>
          <a:p>
            <a:pPr>
              <a:spcBef>
                <a:spcPct val="0"/>
              </a:spcBef>
            </a:pPr>
            <a:r>
              <a:rPr lang="en-US" dirty="0"/>
              <a:t>May market tangible goods and services</a:t>
            </a:r>
          </a:p>
          <a:p>
            <a:r>
              <a:rPr lang="en-US" dirty="0"/>
              <a:t>Markets to multiple audiences</a:t>
            </a:r>
          </a:p>
          <a:p>
            <a:r>
              <a:rPr lang="en-US" dirty="0"/>
              <a:t>Often possess some degree of monopoly power in a </a:t>
            </a:r>
            <a:r>
              <a:rPr lang="tr-TR" dirty="0" err="1"/>
              <a:t>specific</a:t>
            </a:r>
            <a:r>
              <a:rPr lang="en-US" dirty="0"/>
              <a:t> geographic region</a:t>
            </a:r>
          </a:p>
          <a:p>
            <a:r>
              <a:rPr lang="en-US" dirty="0"/>
              <a:t>Service users have less control over the firm’s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Nontraditional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5087" y="202169"/>
            <a:ext cx="13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1859C"/>
                </a:solidFill>
              </a:rPr>
              <a:t>TABLE 1.3</a:t>
            </a:r>
          </a:p>
        </p:txBody>
      </p:sp>
      <p:pic>
        <p:nvPicPr>
          <p:cNvPr id="7" name="Picture 6" descr="CM_T1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667"/>
            <a:ext cx="8221133" cy="4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Nontraditional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Person marketing </a:t>
            </a:r>
            <a:r>
              <a:rPr lang="en-US" dirty="0"/>
              <a:t>– </a:t>
            </a:r>
            <a:r>
              <a:rPr lang="en-IN" dirty="0"/>
              <a:t>Efforts to cultivate</a:t>
            </a:r>
            <a:r>
              <a:rPr lang="tr-TR" dirty="0"/>
              <a:t>/</a:t>
            </a:r>
            <a:r>
              <a:rPr lang="tr-TR" dirty="0" err="1"/>
              <a:t>develop</a:t>
            </a:r>
            <a:r>
              <a:rPr lang="en-IN" dirty="0"/>
              <a:t> the attention, interest, and preferences of a target market toward a person</a:t>
            </a:r>
            <a:r>
              <a:rPr lang="tr-TR" dirty="0"/>
              <a:t> (</a:t>
            </a:r>
            <a:r>
              <a:rPr lang="tr-TR" dirty="0" err="1"/>
              <a:t>Trump</a:t>
            </a:r>
            <a:r>
              <a:rPr lang="tr-TR" dirty="0"/>
              <a:t> </a:t>
            </a:r>
            <a:r>
              <a:rPr lang="tr-TR" dirty="0" err="1"/>
              <a:t>vs</a:t>
            </a:r>
            <a:r>
              <a:rPr lang="tr-TR" dirty="0"/>
              <a:t> Biden)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Celebrity endorsements</a:t>
            </a:r>
            <a:r>
              <a:rPr lang="tr-TR" dirty="0"/>
              <a:t>/</a:t>
            </a:r>
            <a:r>
              <a:rPr lang="tr-TR" dirty="0" err="1"/>
              <a:t>backing</a:t>
            </a:r>
            <a:r>
              <a:rPr lang="tr-TR" dirty="0"/>
              <a:t>/</a:t>
            </a:r>
            <a:r>
              <a:rPr lang="tr-TR" dirty="0" err="1"/>
              <a:t>approval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Place marketing </a:t>
            </a:r>
            <a:r>
              <a:rPr lang="en-US" dirty="0"/>
              <a:t>- </a:t>
            </a:r>
            <a:r>
              <a:rPr lang="en-IN" dirty="0"/>
              <a:t>Efforts to attract people and organizations to a particular geographic area</a:t>
            </a:r>
          </a:p>
          <a:p>
            <a:pPr lvl="1"/>
            <a:r>
              <a:rPr lang="en-US" dirty="0"/>
              <a:t>Tourism enhancements</a:t>
            </a:r>
            <a:r>
              <a:rPr lang="tr-TR" dirty="0"/>
              <a:t>/</a:t>
            </a:r>
            <a:r>
              <a:rPr lang="tr-TR" dirty="0" err="1"/>
              <a:t>breakthroughs</a:t>
            </a:r>
            <a:r>
              <a:rPr lang="tr-TR" dirty="0"/>
              <a:t>/</a:t>
            </a:r>
            <a:r>
              <a:rPr lang="tr-TR" dirty="0" err="1"/>
              <a:t>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Nontraditional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Cause marketing </a:t>
            </a:r>
            <a:r>
              <a:rPr lang="en-US" dirty="0"/>
              <a:t>- Identification and marketing of a social issue, cause or idea to selected target markets</a:t>
            </a:r>
          </a:p>
          <a:p>
            <a:r>
              <a:rPr lang="en-US" dirty="0"/>
              <a:t>Many profit-seeking firms link their products to social causes</a:t>
            </a:r>
          </a:p>
          <a:p>
            <a:r>
              <a:rPr lang="en-US" dirty="0"/>
              <a:t>Strong support among customers and employees for cause-related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Nontraditional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Event marketing </a:t>
            </a:r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Marketing of sporting, cultural, and charitable activities to selected target markets</a:t>
            </a:r>
          </a:p>
          <a:p>
            <a:pPr lvl="1"/>
            <a:r>
              <a:rPr lang="en-US" dirty="0"/>
              <a:t>Also, includes sponsorship of such events by firms</a:t>
            </a:r>
            <a:r>
              <a:rPr lang="tr-TR" dirty="0"/>
              <a:t> (</a:t>
            </a:r>
            <a:r>
              <a:rPr lang="tr-TR" dirty="0" err="1"/>
              <a:t>remote</a:t>
            </a:r>
            <a:r>
              <a:rPr lang="en-US" dirty="0"/>
              <a:t> education in primary education</a:t>
            </a:r>
            <a:r>
              <a:rPr lang="tr-TR" dirty="0"/>
              <a:t> – VESTEL Tablet PC)</a:t>
            </a:r>
            <a:endParaRPr lang="en-US" dirty="0"/>
          </a:p>
          <a:p>
            <a:r>
              <a:rPr lang="en-US" dirty="0"/>
              <a:t>Event</a:t>
            </a:r>
            <a:r>
              <a:rPr lang="tr-TR" dirty="0"/>
              <a:t>/</a:t>
            </a:r>
            <a:r>
              <a:rPr lang="tr-TR" dirty="0" err="1"/>
              <a:t>affair</a:t>
            </a:r>
            <a:r>
              <a:rPr lang="en-US" dirty="0"/>
              <a:t> sponsorships </a:t>
            </a:r>
            <a:r>
              <a:rPr lang="en-IN" dirty="0"/>
              <a:t>have gained effectiveness in increasing brand recognition, enhancing image, boosting</a:t>
            </a:r>
            <a:r>
              <a:rPr lang="tr-TR" dirty="0"/>
              <a:t>/</a:t>
            </a:r>
            <a:r>
              <a:rPr lang="tr-TR" dirty="0" err="1"/>
              <a:t>raise</a:t>
            </a:r>
            <a:r>
              <a:rPr lang="tr-TR" dirty="0"/>
              <a:t>/</a:t>
            </a:r>
            <a:r>
              <a:rPr lang="tr-TR" dirty="0" err="1"/>
              <a:t>increase</a:t>
            </a:r>
            <a:r>
              <a:rPr lang="en-IN" dirty="0"/>
              <a:t> purchase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Nontraditional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Organization marketing </a:t>
            </a:r>
            <a:r>
              <a:rPr lang="en-US" dirty="0"/>
              <a:t>- Intended to persuade others to:</a:t>
            </a:r>
          </a:p>
          <a:p>
            <a:pPr lvl="1"/>
            <a:r>
              <a:rPr lang="en-US" dirty="0"/>
              <a:t>Accept the organization’s goals</a:t>
            </a:r>
          </a:p>
          <a:p>
            <a:pPr lvl="1"/>
            <a:r>
              <a:rPr lang="en-US" dirty="0"/>
              <a:t>Receive its services</a:t>
            </a:r>
          </a:p>
          <a:p>
            <a:pPr lvl="1"/>
            <a:r>
              <a:rPr lang="en-US" dirty="0"/>
              <a:t>Contribute to the organization in some way</a:t>
            </a:r>
          </a:p>
          <a:p>
            <a:r>
              <a:rPr lang="en-IN" dirty="0"/>
              <a:t>Adopted by mutual-benefit organizations</a:t>
            </a:r>
            <a:r>
              <a:rPr lang="tr-TR" dirty="0"/>
              <a:t> (ICC)</a:t>
            </a:r>
            <a:r>
              <a:rPr lang="en-IN" dirty="0"/>
              <a:t>, service organizations</a:t>
            </a:r>
            <a:r>
              <a:rPr lang="tr-TR" dirty="0"/>
              <a:t>(</a:t>
            </a:r>
            <a:r>
              <a:rPr lang="tr-TR" dirty="0" err="1"/>
              <a:t>Lions</a:t>
            </a:r>
            <a:r>
              <a:rPr lang="tr-TR" dirty="0"/>
              <a:t> Club)</a:t>
            </a:r>
            <a:r>
              <a:rPr lang="en-IN" dirty="0"/>
              <a:t>, and government organizations</a:t>
            </a:r>
            <a:r>
              <a:rPr lang="tr-TR" dirty="0"/>
              <a:t> (YOK)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Transaction</a:t>
            </a:r>
            <a:r>
              <a:rPr lang="tr-TR" dirty="0"/>
              <a:t> </a:t>
            </a:r>
            <a:r>
              <a:rPr lang="en-US" dirty="0"/>
              <a:t>-Based Marketing</a:t>
            </a:r>
            <a:br>
              <a:rPr lang="en-US" dirty="0"/>
            </a:br>
            <a:r>
              <a:rPr lang="en-US" dirty="0"/>
              <a:t>to Relationship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Transaction-based marketing </a:t>
            </a:r>
            <a:r>
              <a:rPr lang="en-US" b="1" dirty="0"/>
              <a:t>- </a:t>
            </a:r>
            <a:r>
              <a:rPr lang="en-US" dirty="0"/>
              <a:t>Buyer and seller exchanges characterized by limited communications and little or no ongoing relationships between the parties</a:t>
            </a:r>
          </a:p>
          <a:p>
            <a:r>
              <a:rPr lang="en-US" dirty="0"/>
              <a:t>Marketers realize that consumers are becoming more and more sophisticated</a:t>
            </a:r>
            <a:endParaRPr lang="tr-TR" dirty="0"/>
          </a:p>
          <a:p>
            <a:r>
              <a:rPr lang="tr-TR" dirty="0" err="1"/>
              <a:t>Sale</a:t>
            </a:r>
            <a:r>
              <a:rPr lang="tr-TR" dirty="0"/>
              <a:t>/</a:t>
            </a:r>
            <a:r>
              <a:rPr lang="tr-TR" dirty="0" err="1"/>
              <a:t>deal</a:t>
            </a:r>
            <a:r>
              <a:rPr lang="tr-TR" dirty="0"/>
              <a:t> – </a:t>
            </a:r>
            <a:r>
              <a:rPr lang="tr-TR" dirty="0" err="1"/>
              <a:t>based</a:t>
            </a:r>
            <a:r>
              <a:rPr lang="tr-TR" dirty="0"/>
              <a:t> Marketing.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>
              <a:buFont typeface="Calibri" pitchFamily="34" charset="0"/>
              <a:buAutoNum type="arabicPeriod" startAt="5"/>
            </a:pPr>
            <a:r>
              <a:rPr lang="en-US" dirty="0"/>
              <a:t>Explain each of the five types of nontraditional marketing.</a:t>
            </a:r>
          </a:p>
          <a:p>
            <a:pPr marL="533400" indent="-533400">
              <a:buFont typeface="Calibri" pitchFamily="34" charset="0"/>
              <a:buAutoNum type="arabicPeriod" startAt="5"/>
            </a:pPr>
            <a:r>
              <a:rPr lang="en-US" dirty="0"/>
              <a:t>Explain the shift from transaction-based marketing to relationship and social marketing.</a:t>
            </a:r>
          </a:p>
          <a:p>
            <a:pPr marL="533400" indent="-533400">
              <a:buFont typeface="Calibri" pitchFamily="34" charset="0"/>
              <a:buAutoNum type="arabicPeriod" startAt="5"/>
            </a:pPr>
            <a:r>
              <a:rPr lang="en-US" dirty="0"/>
              <a:t>Identify the eight universal functions of marketing.</a:t>
            </a:r>
          </a:p>
          <a:p>
            <a:pPr marL="533400" indent="-533400">
              <a:buFont typeface="Calibri" pitchFamily="34" charset="0"/>
              <a:buAutoNum type="arabicPeriod" startAt="5"/>
            </a:pPr>
            <a:r>
              <a:rPr lang="en-US" dirty="0"/>
              <a:t>Demonstrate the relationship between ethical business practices</a:t>
            </a:r>
            <a:r>
              <a:rPr lang="tr-TR" dirty="0"/>
              <a:t>/</a:t>
            </a:r>
            <a:r>
              <a:rPr lang="tr-TR" dirty="0" err="1"/>
              <a:t>methods</a:t>
            </a:r>
            <a:r>
              <a:rPr lang="en-US" dirty="0"/>
              <a:t>, social responsibility, and marketplace success.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Transaction-Based Marketing</a:t>
            </a:r>
            <a:br>
              <a:rPr lang="en-US" dirty="0"/>
            </a:br>
            <a:r>
              <a:rPr lang="en-US" dirty="0"/>
              <a:t>to Relationship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marketing gives a company new opportunities to gain a competitive edge</a:t>
            </a:r>
            <a:r>
              <a:rPr lang="tr-TR" dirty="0"/>
              <a:t>/</a:t>
            </a:r>
            <a:r>
              <a:rPr lang="tr-TR" dirty="0" err="1"/>
              <a:t>advantage</a:t>
            </a:r>
            <a:r>
              <a:rPr lang="en-US" dirty="0"/>
              <a:t> by moving customers up a loyalty ladder</a:t>
            </a:r>
          </a:p>
          <a:p>
            <a:pPr lvl="1"/>
            <a:r>
              <a:rPr lang="en-US" dirty="0"/>
              <a:t>It starts with determining what customers need and want, then developing high-quality products to meet those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72" y="143849"/>
            <a:ext cx="8546841" cy="973751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Converting New Customers to Advocates</a:t>
            </a:r>
            <a:r>
              <a:rPr lang="tr-TR" dirty="0"/>
              <a:t>/</a:t>
            </a:r>
            <a:r>
              <a:rPr lang="tr-TR" dirty="0" err="1"/>
              <a:t>friends</a:t>
            </a:r>
            <a:r>
              <a:rPr lang="tr-TR" dirty="0"/>
              <a:t>/</a:t>
            </a:r>
            <a:r>
              <a:rPr lang="tr-TR" dirty="0" err="1"/>
              <a:t>supporter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5087" y="202169"/>
            <a:ext cx="13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1859C"/>
                </a:solidFill>
              </a:rPr>
              <a:t>FIGURE 1.2</a:t>
            </a:r>
          </a:p>
        </p:txBody>
      </p:sp>
      <p:pic>
        <p:nvPicPr>
          <p:cNvPr id="7" name="Picture 6" descr="CM_F1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117600"/>
            <a:ext cx="4673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7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Social Marketing to</a:t>
            </a:r>
            <a:br>
              <a:rPr lang="en-US" dirty="0"/>
            </a:br>
            <a:r>
              <a:rPr lang="en-US" dirty="0"/>
              <a:t>Build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Mobile marketing </a:t>
            </a:r>
            <a:r>
              <a:rPr lang="en-US" dirty="0"/>
              <a:t>- Marketing messages transmitted</a:t>
            </a:r>
            <a:r>
              <a:rPr lang="tr-TR" dirty="0"/>
              <a:t>/</a:t>
            </a:r>
            <a:r>
              <a:rPr lang="tr-TR" dirty="0" err="1"/>
              <a:t>conveyed</a:t>
            </a:r>
            <a:r>
              <a:rPr lang="en-US" dirty="0"/>
              <a:t> via wireless technology</a:t>
            </a:r>
          </a:p>
          <a:p>
            <a:r>
              <a:rPr lang="en-US" b="1" dirty="0">
                <a:solidFill>
                  <a:srgbClr val="FF0000"/>
                </a:solidFill>
              </a:rPr>
              <a:t>Interactive marketing </a:t>
            </a:r>
            <a:r>
              <a:rPr lang="en-US" dirty="0"/>
              <a:t>- Buyer–seller communications in which the customer controls the amount and type of information received from a marketer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Social Marketing to</a:t>
            </a:r>
            <a:br>
              <a:rPr lang="en-US" dirty="0"/>
            </a:br>
            <a:r>
              <a:rPr lang="en-US" dirty="0"/>
              <a:t>Build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</a:rPr>
              <a:t>Social marketing </a:t>
            </a:r>
            <a:r>
              <a:rPr lang="en-US" dirty="0"/>
              <a:t>- The use of online social media as a communications channel for marketing messages</a:t>
            </a:r>
          </a:p>
          <a:p>
            <a:pPr lvl="1">
              <a:spcBef>
                <a:spcPts val="1200"/>
              </a:spcBef>
            </a:pPr>
            <a:r>
              <a:rPr lang="en-IN" dirty="0"/>
              <a:t>Electronic conversations can establish innovative relationships between users and the business</a:t>
            </a:r>
          </a:p>
          <a:p>
            <a:pPr>
              <a:spcBef>
                <a:spcPts val="1200"/>
              </a:spcBef>
            </a:pPr>
            <a:r>
              <a:rPr lang="en-IN" dirty="0"/>
              <a:t>By converting indifferent</a:t>
            </a:r>
            <a:r>
              <a:rPr lang="tr-TR" dirty="0"/>
              <a:t>/</a:t>
            </a:r>
            <a:r>
              <a:rPr lang="tr-TR" dirty="0" err="1"/>
              <a:t>uninterested</a:t>
            </a:r>
            <a:r>
              <a:rPr lang="en-IN" dirty="0"/>
              <a:t> customers into loyal ones, companies generate repeat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Social Marketing to</a:t>
            </a:r>
            <a:br>
              <a:rPr lang="en-US" dirty="0"/>
            </a:br>
            <a:r>
              <a:rPr lang="en-US" dirty="0"/>
              <a:t>Build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IN" dirty="0"/>
              <a:t>Some of the best repeat customers</a:t>
            </a:r>
            <a:r>
              <a:rPr lang="tr-TR" dirty="0"/>
              <a:t>*</a:t>
            </a:r>
            <a:r>
              <a:rPr lang="en-IN" dirty="0"/>
              <a:t> are those who are also willing to spread the word</a:t>
            </a:r>
          </a:p>
          <a:p>
            <a:pPr>
              <a:spcBef>
                <a:spcPts val="1200"/>
              </a:spcBef>
            </a:pPr>
            <a:r>
              <a:rPr lang="en-US" dirty="0"/>
              <a:t>Buzz marketing is the word of mouth messages that bridge the gap between a company and its products</a:t>
            </a:r>
            <a:endParaRPr lang="tr-TR" dirty="0"/>
          </a:p>
          <a:p>
            <a:pPr marL="0" indent="0">
              <a:spcBef>
                <a:spcPts val="1200"/>
              </a:spcBef>
              <a:buNone/>
            </a:pPr>
            <a:r>
              <a:rPr lang="tr-TR" sz="2400" dirty="0"/>
              <a:t>*S</a:t>
            </a:r>
            <a:r>
              <a:rPr lang="en-US" sz="2400" dirty="0" err="1"/>
              <a:t>omeone</a:t>
            </a:r>
            <a:r>
              <a:rPr lang="en-US" sz="2400" dirty="0"/>
              <a:t> who buys again from a company that they have used before</a:t>
            </a:r>
            <a:r>
              <a:rPr lang="tr-TR" sz="24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r-TR" sz="2400" dirty="0"/>
              <a:t>Patron/</a:t>
            </a:r>
            <a:r>
              <a:rPr lang="tr-TR" sz="2400" dirty="0" err="1"/>
              <a:t>frequnter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Partnerships and Strategic 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marketing extends to</a:t>
            </a:r>
            <a:r>
              <a:rPr lang="tr-TR" dirty="0"/>
              <a:t> /</a:t>
            </a:r>
            <a:r>
              <a:rPr lang="tr-TR" dirty="0" err="1"/>
              <a:t>outstretchs</a:t>
            </a:r>
            <a:r>
              <a:rPr lang="en-US" dirty="0"/>
              <a:t> business-to-business relationships with suppliers, distributors, and other partners </a:t>
            </a:r>
          </a:p>
          <a:p>
            <a:r>
              <a:rPr lang="en-US" b="1" dirty="0">
                <a:solidFill>
                  <a:srgbClr val="FF0000"/>
                </a:solidFill>
              </a:rPr>
              <a:t>Strategic alliances </a:t>
            </a:r>
            <a:r>
              <a:rPr lang="en-US" dirty="0"/>
              <a:t>- </a:t>
            </a:r>
            <a:r>
              <a:rPr lang="en-IN" dirty="0"/>
              <a:t>Partnerships in which two or more companies combine resources and capital to create competitive advantages in a new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Partnerships and Strategic 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Forms of alliances</a:t>
            </a:r>
          </a:p>
          <a:p>
            <a:pPr lvl="1"/>
            <a:r>
              <a:rPr lang="en-US" dirty="0"/>
              <a:t>Product development partnerships</a:t>
            </a:r>
          </a:p>
          <a:p>
            <a:pPr lvl="1"/>
            <a:r>
              <a:rPr lang="en-US" dirty="0"/>
              <a:t>Vertical alliances</a:t>
            </a:r>
            <a:r>
              <a:rPr lang="tr-TR" dirty="0"/>
              <a:t>*</a:t>
            </a:r>
            <a:endParaRPr lang="en-US" dirty="0"/>
          </a:p>
          <a:p>
            <a:r>
              <a:rPr lang="en-IN" dirty="0"/>
              <a:t>Not-for-profit organizations often use strategic alliances to raise awareness and funds for their causes</a:t>
            </a:r>
            <a:endParaRPr lang="tr-TR" dirty="0"/>
          </a:p>
          <a:p>
            <a:pPr marL="0" indent="0">
              <a:buNone/>
            </a:pPr>
            <a:r>
              <a:rPr lang="tr-TR" sz="2400" dirty="0"/>
              <a:t>*</a:t>
            </a:r>
            <a:r>
              <a:rPr lang="en-US" sz="2400" dirty="0"/>
              <a:t>Vertical strategic alliances, which describe the collaboration between a company and its upstream and downstream partners in the Supply Chain, that means a partnership between a company its suppliers and distributors.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Eight Universal Marketing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5087" y="202169"/>
            <a:ext cx="13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1859C"/>
                </a:solidFill>
              </a:rPr>
              <a:t>FIGURE 1.3</a:t>
            </a:r>
          </a:p>
        </p:txBody>
      </p:sp>
      <p:pic>
        <p:nvPicPr>
          <p:cNvPr id="7" name="Picture 6" descr="CM_F1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87" y="1695632"/>
            <a:ext cx="7918446" cy="34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7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Social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Ethics</a:t>
            </a:r>
            <a:r>
              <a:rPr lang="en-US" dirty="0"/>
              <a:t> - Moral standards of behavior expected in a society</a:t>
            </a:r>
          </a:p>
          <a:p>
            <a:r>
              <a:rPr lang="en-US" dirty="0"/>
              <a:t>Most businesses follow ethical practices, although there have been breaches</a:t>
            </a:r>
            <a:r>
              <a:rPr lang="tr-TR" dirty="0"/>
              <a:t>/</a:t>
            </a:r>
            <a:r>
              <a:rPr lang="en-US" dirty="0"/>
              <a:t> </a:t>
            </a:r>
            <a:r>
              <a:rPr lang="tr-TR" dirty="0"/>
              <a:t> </a:t>
            </a:r>
            <a:r>
              <a:rPr lang="tr-TR" dirty="0" err="1"/>
              <a:t>noncompliance</a:t>
            </a:r>
            <a:r>
              <a:rPr lang="tr-TR" dirty="0"/>
              <a:t>  </a:t>
            </a:r>
            <a:r>
              <a:rPr lang="en-US" dirty="0"/>
              <a:t>at times</a:t>
            </a:r>
          </a:p>
          <a:p>
            <a:r>
              <a:rPr lang="en-US" b="1" dirty="0">
                <a:solidFill>
                  <a:srgbClr val="FF0000"/>
                </a:solidFill>
              </a:rPr>
              <a:t>Social responsibility </a:t>
            </a:r>
            <a:r>
              <a:rPr lang="en-US" dirty="0"/>
              <a:t>- Marketing philosophies, policies, procedures, and actions </a:t>
            </a:r>
            <a:r>
              <a:rPr lang="en-IN" dirty="0"/>
              <a:t>that have the enhancement of society’s welfare</a:t>
            </a:r>
            <a:r>
              <a:rPr lang="tr-TR" dirty="0"/>
              <a:t>/</a:t>
            </a:r>
            <a:r>
              <a:rPr lang="tr-TR" dirty="0" err="1"/>
              <a:t>good</a:t>
            </a:r>
            <a:r>
              <a:rPr lang="en-IN" dirty="0"/>
              <a:t> as a primary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Social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Socially responsible efforts produce such benefits as:</a:t>
            </a:r>
          </a:p>
          <a:p>
            <a:pPr lvl="1"/>
            <a:r>
              <a:rPr lang="en-IN" dirty="0"/>
              <a:t>Improved customer relationships </a:t>
            </a:r>
          </a:p>
          <a:p>
            <a:pPr lvl="1"/>
            <a:r>
              <a:rPr lang="en-IN" dirty="0"/>
              <a:t>Increased employee loyalty</a:t>
            </a:r>
          </a:p>
          <a:p>
            <a:pPr lvl="1"/>
            <a:r>
              <a:rPr lang="en-IN" dirty="0"/>
              <a:t>Marketplace success </a:t>
            </a:r>
          </a:p>
          <a:p>
            <a:pPr lvl="1"/>
            <a:r>
              <a:rPr lang="en-IN" dirty="0"/>
              <a:t>Improved financial performance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Sustainable products </a:t>
            </a:r>
            <a:r>
              <a:rPr lang="en-US" dirty="0"/>
              <a:t>- Products that can be produced, used, and disposed of with minimal impact on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526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Is Marketing?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Production and marketing together create utility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Utility</a:t>
            </a:r>
            <a:r>
              <a:rPr lang="en-US" sz="2800" dirty="0"/>
              <a:t> - The want-satisfying power of a good or service</a:t>
            </a:r>
            <a:endParaRPr lang="tr-TR" sz="28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Needs</a:t>
            </a:r>
            <a:r>
              <a:rPr lang="tr-TR" sz="2400" b="1" dirty="0">
                <a:solidFill>
                  <a:srgbClr val="FF0000"/>
                </a:solidFill>
              </a:rPr>
              <a:t>:</a:t>
            </a:r>
            <a:r>
              <a:rPr lang="tr-TR" sz="2400" dirty="0"/>
              <a:t> </a:t>
            </a:r>
            <a:r>
              <a:rPr lang="en-US" sz="2400" dirty="0"/>
              <a:t>States of </a:t>
            </a:r>
            <a:r>
              <a:rPr lang="tr-TR" sz="2400" dirty="0" err="1"/>
              <a:t>felt</a:t>
            </a:r>
            <a:r>
              <a:rPr lang="tr-TR" sz="2400" dirty="0"/>
              <a:t> </a:t>
            </a:r>
            <a:r>
              <a:rPr lang="en-US" sz="2400" dirty="0"/>
              <a:t>deprivation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r-TR" sz="2400" dirty="0"/>
              <a:t>        </a:t>
            </a:r>
            <a:r>
              <a:rPr lang="en-US" sz="2400" dirty="0"/>
              <a:t>Physical—food, clothing, warmth, safety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r-TR" sz="2400" dirty="0"/>
              <a:t>        </a:t>
            </a:r>
            <a:r>
              <a:rPr lang="en-US" sz="2400" dirty="0"/>
              <a:t>Social—belonging and affection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r-TR" sz="2400" dirty="0"/>
              <a:t>        </a:t>
            </a:r>
            <a:r>
              <a:rPr lang="en-US" sz="2400" dirty="0"/>
              <a:t>Individual—knowledge and self-expression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Wants</a:t>
            </a:r>
            <a:r>
              <a:rPr lang="tr-TR" sz="2400" b="1" dirty="0">
                <a:solidFill>
                  <a:srgbClr val="FF0000"/>
                </a:solidFill>
              </a:rPr>
              <a:t>:</a:t>
            </a:r>
            <a:r>
              <a:rPr lang="tr-TR" sz="2400" dirty="0"/>
              <a:t> </a:t>
            </a:r>
            <a:r>
              <a:rPr lang="en-US" sz="2400" dirty="0"/>
              <a:t>Form that needs take as they are shaped by culture and individual personality</a:t>
            </a:r>
            <a:endParaRPr lang="tr-TR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Demands</a:t>
            </a:r>
            <a:r>
              <a:rPr lang="tr-TR" sz="2400" b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Wants backed by buying power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Social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Firms stand to gain needed credibility from their efforts to protect the environment</a:t>
            </a:r>
          </a:p>
          <a:p>
            <a:r>
              <a:rPr lang="en-US" dirty="0"/>
              <a:t>Research reveals that customers are willing to pay a premium for environmentally friendly goods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Strategic Implications</a:t>
            </a:r>
            <a:r>
              <a:rPr lang="tr-TR" dirty="0"/>
              <a:t>/</a:t>
            </a:r>
            <a:r>
              <a:rPr lang="tr-TR" dirty="0" err="1"/>
              <a:t>suggestions</a:t>
            </a:r>
            <a:r>
              <a:rPr lang="en-IN" dirty="0"/>
              <a:t> of Marketing in the 21st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Advances and innovations in electronic commerce and computer technologies have allowed organizations to:</a:t>
            </a:r>
          </a:p>
          <a:p>
            <a:pPr lvl="1"/>
            <a:r>
              <a:rPr lang="en-IN" dirty="0"/>
              <a:t>Reach new markets</a:t>
            </a:r>
          </a:p>
          <a:p>
            <a:pPr lvl="1"/>
            <a:r>
              <a:rPr lang="en-IN" dirty="0"/>
              <a:t>Reduce selling and marketing costs</a:t>
            </a:r>
          </a:p>
          <a:p>
            <a:pPr lvl="1"/>
            <a:r>
              <a:rPr lang="en-IN" dirty="0"/>
              <a:t>Enhance their relationships with customers and suppliers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Geoffrey B. </a:t>
            </a:r>
            <a:r>
              <a:rPr lang="en-US"/>
              <a:t>Small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5251" y="2597426"/>
            <a:ext cx="736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http://www.cengage.com/marketing/book_content/boone_9781133628460/videos/ch01.html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Utility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5087" y="202169"/>
            <a:ext cx="13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1859C"/>
                </a:solidFill>
              </a:rPr>
              <a:t>TABLE 1.1</a:t>
            </a:r>
          </a:p>
        </p:txBody>
      </p:sp>
      <p:pic>
        <p:nvPicPr>
          <p:cNvPr id="7" name="Picture 6" descr="CM_T1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1" y="1913467"/>
            <a:ext cx="8331200" cy="34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organizations must create utility to survive</a:t>
            </a:r>
          </a:p>
          <a:p>
            <a:pPr lvl="1"/>
            <a:r>
              <a:rPr lang="en-IN" dirty="0"/>
              <a:t>Foundation for the creation of utility— designing, marketing want-satisfying goods, services, and ideas</a:t>
            </a:r>
            <a:endParaRPr lang="en-US" dirty="0"/>
          </a:p>
          <a:p>
            <a:r>
              <a:rPr lang="en-US" dirty="0"/>
              <a:t>Activities marketers perform to create customers:</a:t>
            </a:r>
          </a:p>
          <a:p>
            <a:pPr lvl="1"/>
            <a:r>
              <a:rPr lang="en-US" dirty="0"/>
              <a:t>Identifying needs in the marketplace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IN" dirty="0"/>
              <a:t>Finding out</a:t>
            </a:r>
            <a:r>
              <a:rPr lang="tr-TR" dirty="0"/>
              <a:t>/</a:t>
            </a:r>
            <a:r>
              <a:rPr lang="tr-TR" dirty="0" err="1"/>
              <a:t>discovering</a:t>
            </a:r>
            <a:r>
              <a:rPr lang="en-IN" dirty="0"/>
              <a:t> which needs the organization can profitably serve</a:t>
            </a:r>
          </a:p>
          <a:p>
            <a:pPr lvl="1"/>
            <a:r>
              <a:rPr lang="en-IN" dirty="0"/>
              <a:t>Developing goods and services to convert</a:t>
            </a:r>
            <a:r>
              <a:rPr lang="tr-TR" dirty="0"/>
              <a:t>/</a:t>
            </a:r>
            <a:r>
              <a:rPr lang="tr-TR" dirty="0" err="1"/>
              <a:t>turn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en-IN" dirty="0"/>
              <a:t> potential buyers into customers</a:t>
            </a:r>
          </a:p>
          <a:p>
            <a:r>
              <a:rPr lang="en-IN" dirty="0"/>
              <a:t>Marketing specialists are responsible for the activities necessary to create the customers</a:t>
            </a:r>
          </a:p>
          <a:p>
            <a:pPr lvl="1"/>
            <a:r>
              <a:rPr lang="en-IN" dirty="0"/>
              <a:t>Identifying customer needs</a:t>
            </a:r>
          </a:p>
          <a:p>
            <a:pPr lvl="1"/>
            <a:r>
              <a:rPr lang="en-IN" dirty="0"/>
              <a:t>Designing products that meet those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IN" dirty="0"/>
              <a:t>Communicating information about those goods and services to prospective buyers</a:t>
            </a:r>
          </a:p>
          <a:p>
            <a:pPr lvl="1"/>
            <a:r>
              <a:rPr lang="en-US" dirty="0"/>
              <a:t>Making the products available when and where customers want them</a:t>
            </a:r>
          </a:p>
          <a:p>
            <a:pPr lvl="1"/>
            <a:r>
              <a:rPr lang="en-US" dirty="0"/>
              <a:t>Pricing merchandise and services</a:t>
            </a:r>
          </a:p>
          <a:p>
            <a:pPr lvl="1"/>
            <a:r>
              <a:rPr lang="en-US" dirty="0"/>
              <a:t>Providing after-sales service and following-up</a:t>
            </a:r>
            <a:endParaRPr lang="en-IN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Definition of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Marketing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Activity, set of institutions, and processes for:</a:t>
            </a:r>
          </a:p>
          <a:p>
            <a:pPr lvl="1"/>
            <a:r>
              <a:rPr lang="en-US" dirty="0"/>
              <a:t>Creating, communicating, delivering, and exchanging offerings</a:t>
            </a:r>
          </a:p>
          <a:p>
            <a:pPr lvl="1"/>
            <a:r>
              <a:rPr lang="en-US" dirty="0"/>
              <a:t>Managing customer relationships in ways that have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value for customers</a:t>
            </a:r>
            <a:r>
              <a:rPr lang="tr-TR" b="1" dirty="0">
                <a:solidFill>
                  <a:srgbClr val="FF0000"/>
                </a:solidFill>
                <a:highlight>
                  <a:srgbClr val="FFFF00"/>
                </a:highlight>
              </a:rPr>
              <a:t> (</a:t>
            </a:r>
            <a:r>
              <a:rPr lang="tr-T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customer</a:t>
            </a:r>
            <a:r>
              <a:rPr lang="tr-TR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tr-T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value</a:t>
            </a:r>
            <a:r>
              <a:rPr lang="tr-TR" b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  <a:r>
              <a:rPr lang="en-US" dirty="0"/>
              <a:t>, clients, partners, and society at large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1669</Words>
  <Application>Microsoft Office PowerPoint</Application>
  <PresentationFormat>Ekran Gösterisi (4:3)</PresentationFormat>
  <Paragraphs>220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</vt:lpstr>
      <vt:lpstr>Lucida Grande</vt:lpstr>
      <vt:lpstr>Trebuchet MS Bold</vt:lpstr>
      <vt:lpstr>Wingdings</vt:lpstr>
      <vt:lpstr>Office Theme</vt:lpstr>
      <vt:lpstr>Marketing: The Art and Science of Satisfying Customers</vt:lpstr>
      <vt:lpstr>Objectives</vt:lpstr>
      <vt:lpstr>Objectives</vt:lpstr>
      <vt:lpstr>What Is Marketing?</vt:lpstr>
      <vt:lpstr>Four Types of Utility</vt:lpstr>
      <vt:lpstr>What Is Marketing?</vt:lpstr>
      <vt:lpstr>What Is Marketing?</vt:lpstr>
      <vt:lpstr>What Is Marketing?</vt:lpstr>
      <vt:lpstr>A Definition of Marketing</vt:lpstr>
      <vt:lpstr>Today’s Global Marketplace</vt:lpstr>
      <vt:lpstr>Today’s Global Marketplace</vt:lpstr>
      <vt:lpstr>Five Eras in the History of Marketing (Maketing Management Orientations)</vt:lpstr>
      <vt:lpstr>Five Eras of Marketing History</vt:lpstr>
      <vt:lpstr>The Production Era</vt:lpstr>
      <vt:lpstr>The Sales Era</vt:lpstr>
      <vt:lpstr>The Marketing Era</vt:lpstr>
      <vt:lpstr>The Relationship Era</vt:lpstr>
      <vt:lpstr>The Social Era</vt:lpstr>
      <vt:lpstr>Converting Needs to Wants</vt:lpstr>
      <vt:lpstr>Avoiding Marketing Myopia</vt:lpstr>
      <vt:lpstr>Avoiding Marketing Myopia</vt:lpstr>
      <vt:lpstr>Not-for-Profit Marketing</vt:lpstr>
      <vt:lpstr>Characteristics of Not-for-Profit Marketing</vt:lpstr>
      <vt:lpstr>Categories of Nontraditional Marketing</vt:lpstr>
      <vt:lpstr>Nontraditional Marketing</vt:lpstr>
      <vt:lpstr>Nontraditional Marketing</vt:lpstr>
      <vt:lpstr>Nontraditional Marketing</vt:lpstr>
      <vt:lpstr>Nontraditional Marketing</vt:lpstr>
      <vt:lpstr>From Transaction -Based Marketing to Relationship Marketing</vt:lpstr>
      <vt:lpstr>From Transaction-Based Marketing to Relationship Marketing</vt:lpstr>
      <vt:lpstr>Converting New Customers to Advocates/friends/supporter</vt:lpstr>
      <vt:lpstr>Using Social Marketing to Build Relationships</vt:lpstr>
      <vt:lpstr>Using Social Marketing to Build Relationships</vt:lpstr>
      <vt:lpstr>Using Social Marketing to Build Relationships</vt:lpstr>
      <vt:lpstr>Developing Partnerships and Strategic Alliances</vt:lpstr>
      <vt:lpstr>Developing Partnerships and Strategic Alliances</vt:lpstr>
      <vt:lpstr>Eight Universal Marketing Functions</vt:lpstr>
      <vt:lpstr>Ethics and Social Responsibility</vt:lpstr>
      <vt:lpstr>Ethics and Social Responsibility</vt:lpstr>
      <vt:lpstr>Ethics and Social Responsibility</vt:lpstr>
      <vt:lpstr>Strategic Implications/suggestions of Marketing in the 21st Century</vt:lpstr>
      <vt:lpstr>Geoffrey B. Small Video</vt:lpstr>
    </vt:vector>
  </TitlesOfParts>
  <Company>just 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hudepohl</dc:creator>
  <cp:lastModifiedBy>gulşah öztürk</cp:lastModifiedBy>
  <cp:revision>131</cp:revision>
  <dcterms:created xsi:type="dcterms:W3CDTF">2014-09-05T14:08:42Z</dcterms:created>
  <dcterms:modified xsi:type="dcterms:W3CDTF">2021-10-14T04:53:48Z</dcterms:modified>
</cp:coreProperties>
</file>