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75" r:id="rId2"/>
    <p:sldId id="285" r:id="rId3"/>
    <p:sldId id="287" r:id="rId4"/>
    <p:sldId id="288" r:id="rId5"/>
    <p:sldId id="257" r:id="rId6"/>
    <p:sldId id="258" r:id="rId7"/>
    <p:sldId id="280" r:id="rId8"/>
    <p:sldId id="281" r:id="rId9"/>
    <p:sldId id="260" r:id="rId10"/>
    <p:sldId id="282" r:id="rId11"/>
    <p:sldId id="268" r:id="rId12"/>
    <p:sldId id="262" r:id="rId13"/>
    <p:sldId id="261" r:id="rId14"/>
    <p:sldId id="263" r:id="rId15"/>
    <p:sldId id="264" r:id="rId16"/>
    <p:sldId id="265" r:id="rId17"/>
    <p:sldId id="266" r:id="rId18"/>
    <p:sldId id="267" r:id="rId19"/>
    <p:sldId id="269" r:id="rId20"/>
    <p:sldId id="274" r:id="rId21"/>
    <p:sldId id="270" r:id="rId22"/>
    <p:sldId id="271" r:id="rId23"/>
    <p:sldId id="272" r:id="rId24"/>
    <p:sldId id="273" r:id="rId25"/>
    <p:sldId id="286" r:id="rId26"/>
    <p:sldId id="278" r:id="rId27"/>
    <p:sldId id="277" r:id="rId28"/>
    <p:sldId id="276" r:id="rId29"/>
    <p:sldId id="283" r:id="rId30"/>
    <p:sldId id="284" r:id="rId3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52610D4-803F-4F62-B48B-4EF7EDA02822}">
          <p14:sldIdLst>
            <p14:sldId id="275"/>
            <p14:sldId id="285"/>
            <p14:sldId id="287"/>
            <p14:sldId id="288"/>
            <p14:sldId id="257"/>
            <p14:sldId id="258"/>
            <p14:sldId id="280"/>
            <p14:sldId id="281"/>
          </p14:sldIdLst>
        </p14:section>
        <p14:section name="Untitled Section" id="{8D1B2726-871A-4974-AE80-E67177AAA6DA}">
          <p14:sldIdLst>
            <p14:sldId id="260"/>
            <p14:sldId id="282"/>
            <p14:sldId id="268"/>
            <p14:sldId id="262"/>
            <p14:sldId id="261"/>
            <p14:sldId id="263"/>
            <p14:sldId id="264"/>
            <p14:sldId id="265"/>
            <p14:sldId id="266"/>
            <p14:sldId id="267"/>
            <p14:sldId id="269"/>
            <p14:sldId id="274"/>
            <p14:sldId id="270"/>
            <p14:sldId id="271"/>
            <p14:sldId id="272"/>
            <p14:sldId id="273"/>
            <p14:sldId id="286"/>
            <p14:sldId id="278"/>
            <p14:sldId id="277"/>
            <p14:sldId id="276"/>
            <p14:sldId id="283"/>
            <p14:sldId id="28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816" y="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438AE-F393-4952-AB2C-D463639EDD5A}" type="datetimeFigureOut">
              <a:rPr lang="tr-TR" smtClean="0"/>
              <a:pPr/>
              <a:t>26.09.2019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9E68D-2893-4E84-98E1-CDD7B1787A4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438AE-F393-4952-AB2C-D463639EDD5A}" type="datetimeFigureOut">
              <a:rPr lang="tr-TR" smtClean="0"/>
              <a:pPr/>
              <a:t>26.09.2019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9E68D-2893-4E84-98E1-CDD7B1787A4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438AE-F393-4952-AB2C-D463639EDD5A}" type="datetimeFigureOut">
              <a:rPr lang="tr-TR" smtClean="0"/>
              <a:pPr/>
              <a:t>26.09.2019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9E68D-2893-4E84-98E1-CDD7B1787A4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438AE-F393-4952-AB2C-D463639EDD5A}" type="datetimeFigureOut">
              <a:rPr lang="tr-TR" smtClean="0"/>
              <a:pPr/>
              <a:t>26.09.2019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9E68D-2893-4E84-98E1-CDD7B1787A4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438AE-F393-4952-AB2C-D463639EDD5A}" type="datetimeFigureOut">
              <a:rPr lang="tr-TR" smtClean="0"/>
              <a:pPr/>
              <a:t>26.09.2019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9E68D-2893-4E84-98E1-CDD7B1787A4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438AE-F393-4952-AB2C-D463639EDD5A}" type="datetimeFigureOut">
              <a:rPr lang="tr-TR" smtClean="0"/>
              <a:pPr/>
              <a:t>26.09.2019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9E68D-2893-4E84-98E1-CDD7B1787A4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438AE-F393-4952-AB2C-D463639EDD5A}" type="datetimeFigureOut">
              <a:rPr lang="tr-TR" smtClean="0"/>
              <a:pPr/>
              <a:t>26.09.2019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9E68D-2893-4E84-98E1-CDD7B1787A4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438AE-F393-4952-AB2C-D463639EDD5A}" type="datetimeFigureOut">
              <a:rPr lang="tr-TR" smtClean="0"/>
              <a:pPr/>
              <a:t>26.09.2019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9E68D-2893-4E84-98E1-CDD7B1787A4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438AE-F393-4952-AB2C-D463639EDD5A}" type="datetimeFigureOut">
              <a:rPr lang="tr-TR" smtClean="0"/>
              <a:pPr/>
              <a:t>26.09.2019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9E68D-2893-4E84-98E1-CDD7B1787A4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438AE-F393-4952-AB2C-D463639EDD5A}" type="datetimeFigureOut">
              <a:rPr lang="tr-TR" smtClean="0"/>
              <a:pPr/>
              <a:t>26.09.2019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9E68D-2893-4E84-98E1-CDD7B1787A4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438AE-F393-4952-AB2C-D463639EDD5A}" type="datetimeFigureOut">
              <a:rPr lang="tr-TR" smtClean="0"/>
              <a:pPr/>
              <a:t>26.09.2019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339E68D-2893-4E84-98E1-CDD7B1787A4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7438AE-F393-4952-AB2C-D463639EDD5A}" type="datetimeFigureOut">
              <a:rPr lang="tr-TR" smtClean="0"/>
              <a:pPr/>
              <a:t>26.09.2019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339E68D-2893-4E84-98E1-CDD7B1787A42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nSY36XO9qWg#action=share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Content Placeholder 3" descr="crm in banking industry ile ilgili gÃ¶rsel sonucu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38250" y="2034381"/>
            <a:ext cx="6667500" cy="4191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52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5" descr="M02NF00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369" y="1935163"/>
            <a:ext cx="4767261" cy="43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331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 descr="16&#10; 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1" y="1935163"/>
            <a:ext cx="8424936" cy="43894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537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0" y="1357298"/>
            <a:ext cx="892971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200" b="1" dirty="0" err="1" smtClean="0"/>
              <a:t>The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first</a:t>
            </a:r>
            <a:r>
              <a:rPr lang="tr-TR" sz="3200" b="1" dirty="0" smtClean="0"/>
              <a:t> P: Service </a:t>
            </a:r>
            <a:r>
              <a:rPr lang="tr-TR" sz="3200" b="1" dirty="0" err="1" smtClean="0"/>
              <a:t>Product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or</a:t>
            </a:r>
            <a:r>
              <a:rPr lang="tr-TR" sz="3200" b="1" dirty="0" smtClean="0"/>
              <a:t> Service </a:t>
            </a:r>
            <a:r>
              <a:rPr lang="tr-TR" sz="3200" b="1" dirty="0" err="1" smtClean="0"/>
              <a:t>Package</a:t>
            </a:r>
            <a:endParaRPr lang="tr-TR" sz="3200" b="1" dirty="0" smtClean="0"/>
          </a:p>
          <a:p>
            <a:endParaRPr lang="tr-TR" sz="3200" b="1" dirty="0" smtClean="0"/>
          </a:p>
          <a:p>
            <a:pPr>
              <a:lnSpc>
                <a:spcPct val="150000"/>
              </a:lnSpc>
            </a:pPr>
            <a:r>
              <a:rPr lang="tr-TR" sz="2400" b="1" dirty="0" smtClean="0"/>
              <a:t>        </a:t>
            </a:r>
            <a:r>
              <a:rPr lang="tr-TR" sz="2400" b="1" dirty="0" err="1" smtClean="0"/>
              <a:t>Services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are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benefits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which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are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offered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to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the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target</a:t>
            </a:r>
            <a:r>
              <a:rPr lang="tr-TR" sz="2400" b="1" dirty="0" smtClean="0"/>
              <a:t> market.</a:t>
            </a:r>
            <a:endParaRPr lang="tr-TR" sz="2400" b="1" dirty="0" smtClean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tr-TR" sz="24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Banking: </a:t>
            </a:r>
            <a:r>
              <a:rPr lang="tr-TR" sz="2400" b="1" dirty="0" smtClean="0"/>
              <a:t>Debit cards, credit cards, different types of loans and </a:t>
            </a:r>
            <a:r>
              <a:rPr lang="tr-TR" sz="24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tr-TR" sz="2400" b="1" dirty="0" smtClean="0"/>
              <a:t>current and saving accounts.</a:t>
            </a:r>
          </a:p>
          <a:p>
            <a:pPr lvl="1">
              <a:lnSpc>
                <a:spcPct val="150000"/>
              </a:lnSpc>
              <a:buFont typeface="Arial" pitchFamily="34" charset="0"/>
              <a:buChar char="•"/>
            </a:pPr>
            <a:r>
              <a:rPr lang="tr-TR" sz="2400" b="1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Insurance</a:t>
            </a:r>
            <a:r>
              <a:rPr lang="tr-TR" sz="24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: </a:t>
            </a:r>
            <a:r>
              <a:rPr lang="tr-TR" sz="2400" b="1" dirty="0" smtClean="0"/>
              <a:t>Life </a:t>
            </a:r>
            <a:r>
              <a:rPr lang="tr-TR" sz="2400" b="1" dirty="0" err="1" smtClean="0"/>
              <a:t>Insurance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and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Non</a:t>
            </a:r>
            <a:r>
              <a:rPr lang="tr-TR" sz="2400" b="1" dirty="0" smtClean="0"/>
              <a:t>-life </a:t>
            </a:r>
            <a:r>
              <a:rPr lang="tr-TR" sz="2400" b="1" dirty="0" err="1" smtClean="0"/>
              <a:t>Insurance</a:t>
            </a:r>
            <a:r>
              <a:rPr lang="tr-TR" sz="2400" b="1" dirty="0" smtClean="0"/>
              <a:t>.</a:t>
            </a:r>
            <a:endParaRPr lang="tr-TR" sz="2400" b="1" dirty="0" smtClean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tr-TR" sz="3200" b="1" dirty="0" smtClean="0"/>
          </a:p>
          <a:p>
            <a:endParaRPr lang="tr-TR" dirty="0"/>
          </a:p>
        </p:txBody>
      </p:sp>
      <p:cxnSp>
        <p:nvCxnSpPr>
          <p:cNvPr id="8" name="7 Düz Bağlayıcı"/>
          <p:cNvCxnSpPr/>
          <p:nvPr/>
        </p:nvCxnSpPr>
        <p:spPr>
          <a:xfrm>
            <a:off x="285720" y="2357430"/>
            <a:ext cx="821537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93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Product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tr-TR" b="1" dirty="0" err="1" smtClean="0"/>
              <a:t>Financial</a:t>
            </a:r>
            <a:r>
              <a:rPr lang="tr-TR" b="1" dirty="0" smtClean="0"/>
              <a:t> </a:t>
            </a:r>
            <a:r>
              <a:rPr lang="tr-TR" b="1" dirty="0" err="1" smtClean="0"/>
              <a:t>Services</a:t>
            </a:r>
            <a:r>
              <a:rPr lang="tr-TR" b="1" dirty="0" smtClean="0"/>
              <a:t> </a:t>
            </a:r>
            <a:r>
              <a:rPr lang="tr-TR" b="1" dirty="0" err="1" smtClean="0"/>
              <a:t>that</a:t>
            </a:r>
            <a:r>
              <a:rPr lang="tr-TR" b="1" dirty="0" smtClean="0"/>
              <a:t> </a:t>
            </a:r>
            <a:r>
              <a:rPr lang="tr-TR" b="1" dirty="0" err="1" smtClean="0"/>
              <a:t>Need</a:t>
            </a:r>
            <a:r>
              <a:rPr lang="tr-TR" b="1" dirty="0" smtClean="0"/>
              <a:t> Marketing</a:t>
            </a:r>
          </a:p>
          <a:p>
            <a:pPr>
              <a:buNone/>
            </a:pPr>
            <a:endParaRPr lang="tr-TR" dirty="0" smtClean="0"/>
          </a:p>
          <a:p>
            <a:r>
              <a:rPr lang="tr-TR" b="1" dirty="0" err="1" smtClean="0"/>
              <a:t>Banking</a:t>
            </a:r>
            <a:r>
              <a:rPr lang="tr-TR" b="1" dirty="0" smtClean="0"/>
              <a:t> </a:t>
            </a:r>
            <a:r>
              <a:rPr lang="tr-TR" b="1" dirty="0" err="1" smtClean="0"/>
              <a:t>Services</a:t>
            </a:r>
            <a:endParaRPr lang="tr-TR" b="1" dirty="0" smtClean="0"/>
          </a:p>
          <a:p>
            <a:pPr lvl="1">
              <a:buFont typeface="Wingdings" pitchFamily="2" charset="2"/>
              <a:buChar char="Ø"/>
            </a:pPr>
            <a:r>
              <a:rPr lang="tr-TR" dirty="0" err="1" smtClean="0"/>
              <a:t>Credit</a:t>
            </a:r>
            <a:r>
              <a:rPr lang="tr-TR" dirty="0" smtClean="0"/>
              <a:t> </a:t>
            </a:r>
            <a:r>
              <a:rPr lang="tr-TR" dirty="0" err="1" smtClean="0"/>
              <a:t>Cards</a:t>
            </a:r>
            <a:r>
              <a:rPr lang="tr-TR" dirty="0" smtClean="0"/>
              <a:t> </a:t>
            </a:r>
          </a:p>
          <a:p>
            <a:pPr lvl="1">
              <a:buFont typeface="Wingdings" pitchFamily="2" charset="2"/>
              <a:buChar char="Ø"/>
            </a:pPr>
            <a:r>
              <a:rPr lang="tr-TR" dirty="0" err="1" smtClean="0"/>
              <a:t>Debit</a:t>
            </a:r>
            <a:r>
              <a:rPr lang="tr-TR" dirty="0" smtClean="0"/>
              <a:t> </a:t>
            </a:r>
            <a:r>
              <a:rPr lang="tr-TR" dirty="0" err="1" smtClean="0"/>
              <a:t>Cards</a:t>
            </a:r>
            <a:endParaRPr lang="tr-TR" dirty="0" smtClean="0"/>
          </a:p>
          <a:p>
            <a:pPr lvl="1">
              <a:buFont typeface="Wingdings" pitchFamily="2" charset="2"/>
              <a:buChar char="Ø"/>
            </a:pPr>
            <a:r>
              <a:rPr lang="tr-TR" dirty="0" err="1" smtClean="0"/>
              <a:t>Saving</a:t>
            </a:r>
            <a:r>
              <a:rPr lang="tr-TR" dirty="0" smtClean="0"/>
              <a:t> </a:t>
            </a:r>
            <a:r>
              <a:rPr lang="tr-TR" dirty="0" err="1" smtClean="0"/>
              <a:t>account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type</a:t>
            </a:r>
            <a:r>
              <a:rPr lang="tr-TR" dirty="0" smtClean="0"/>
              <a:t> of </a:t>
            </a:r>
            <a:r>
              <a:rPr lang="tr-TR" dirty="0" err="1" smtClean="0"/>
              <a:t>Loans</a:t>
            </a:r>
            <a:endParaRPr lang="tr-TR" dirty="0" smtClean="0"/>
          </a:p>
          <a:p>
            <a:r>
              <a:rPr lang="tr-TR" b="1" dirty="0" err="1" smtClean="0"/>
              <a:t>Mutual</a:t>
            </a:r>
            <a:r>
              <a:rPr lang="tr-TR" b="1" dirty="0" smtClean="0"/>
              <a:t> </a:t>
            </a:r>
            <a:r>
              <a:rPr lang="tr-TR" b="1" dirty="0" err="1" smtClean="0"/>
              <a:t>Funds</a:t>
            </a:r>
            <a:endParaRPr lang="tr-TR" b="1" dirty="0" smtClean="0"/>
          </a:p>
          <a:p>
            <a:r>
              <a:rPr lang="tr-TR" b="1" dirty="0" err="1" smtClean="0"/>
              <a:t>Insurance</a:t>
            </a:r>
            <a:r>
              <a:rPr lang="tr-TR" b="1" dirty="0" smtClean="0"/>
              <a:t> </a:t>
            </a:r>
            <a:r>
              <a:rPr lang="tr-TR" b="1" dirty="0" err="1" smtClean="0"/>
              <a:t>Products</a:t>
            </a:r>
            <a:endParaRPr lang="tr-TR" b="1" dirty="0" smtClean="0"/>
          </a:p>
          <a:p>
            <a:pPr lvl="1">
              <a:buFont typeface="Wingdings" pitchFamily="2" charset="2"/>
              <a:buChar char="Ø"/>
            </a:pPr>
            <a:r>
              <a:rPr lang="tr-TR" dirty="0" smtClean="0"/>
              <a:t>Life </a:t>
            </a:r>
          </a:p>
          <a:p>
            <a:pPr lvl="1">
              <a:buFont typeface="Wingdings" pitchFamily="2" charset="2"/>
              <a:buChar char="Ø"/>
            </a:pPr>
            <a:r>
              <a:rPr lang="tr-TR" dirty="0" err="1" smtClean="0"/>
              <a:t>Non</a:t>
            </a:r>
            <a:r>
              <a:rPr lang="tr-TR" dirty="0" smtClean="0"/>
              <a:t>-Life</a:t>
            </a:r>
          </a:p>
          <a:p>
            <a:r>
              <a:rPr lang="tr-TR" b="1" dirty="0" err="1" smtClean="0"/>
              <a:t>Pension</a:t>
            </a:r>
            <a:r>
              <a:rPr lang="tr-TR" b="1" dirty="0" smtClean="0"/>
              <a:t> </a:t>
            </a:r>
            <a:r>
              <a:rPr lang="tr-TR" b="1" dirty="0" err="1" smtClean="0"/>
              <a:t>Funds</a:t>
            </a:r>
            <a:endParaRPr lang="tr-TR" b="1" dirty="0" smtClean="0"/>
          </a:p>
          <a:p>
            <a:r>
              <a:rPr lang="tr-TR" b="1" dirty="0" err="1" smtClean="0"/>
              <a:t>Stock</a:t>
            </a:r>
            <a:r>
              <a:rPr lang="tr-TR" b="1" dirty="0" smtClean="0"/>
              <a:t> </a:t>
            </a:r>
            <a:r>
              <a:rPr lang="tr-TR" b="1" dirty="0" err="1" smtClean="0"/>
              <a:t>Brocking</a:t>
            </a:r>
            <a:r>
              <a:rPr lang="tr-TR" b="1" dirty="0" smtClean="0"/>
              <a:t> </a:t>
            </a:r>
            <a:r>
              <a:rPr lang="tr-TR" b="1" dirty="0" err="1" smtClean="0"/>
              <a:t>Services</a:t>
            </a:r>
            <a:r>
              <a:rPr lang="tr-TR" b="1" dirty="0" smtClean="0"/>
              <a:t> </a:t>
            </a:r>
          </a:p>
          <a:p>
            <a:r>
              <a:rPr lang="tr-TR" b="1" dirty="0" err="1" smtClean="0"/>
              <a:t>Other</a:t>
            </a:r>
            <a:r>
              <a:rPr lang="tr-TR" b="1" dirty="0" smtClean="0"/>
              <a:t> </a:t>
            </a:r>
            <a:r>
              <a:rPr lang="tr-TR" b="1" dirty="0" err="1" smtClean="0"/>
              <a:t>Financial</a:t>
            </a:r>
            <a:r>
              <a:rPr lang="tr-TR" b="1" dirty="0" smtClean="0"/>
              <a:t> </a:t>
            </a:r>
            <a:r>
              <a:rPr lang="tr-TR" b="1" dirty="0" err="1" smtClean="0"/>
              <a:t>Services</a:t>
            </a:r>
            <a:endParaRPr lang="tr-TR" b="1" dirty="0" smtClean="0"/>
          </a:p>
          <a:p>
            <a:pPr lvl="1">
              <a:buNone/>
            </a:pPr>
            <a:endParaRPr lang="tr-TR" dirty="0" smtClean="0"/>
          </a:p>
        </p:txBody>
      </p:sp>
      <p:cxnSp>
        <p:nvCxnSpPr>
          <p:cNvPr id="6" name="5 Düz Bağlayıcı"/>
          <p:cNvCxnSpPr/>
          <p:nvPr/>
        </p:nvCxnSpPr>
        <p:spPr>
          <a:xfrm>
            <a:off x="571472" y="2357430"/>
            <a:ext cx="792961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6 Resim" descr="Adsı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884" y="2643182"/>
            <a:ext cx="2105025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40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dirty="0" smtClean="0">
                <a:solidFill>
                  <a:schemeClr val="tx1"/>
                </a:solidFill>
              </a:rPr>
              <a:t>This refers to the interest rates,bank charges,commissions for services.</a:t>
            </a:r>
            <a:endParaRPr lang="tr-TR" sz="2000" dirty="0">
              <a:solidFill>
                <a:schemeClr val="tx1"/>
              </a:solidFill>
            </a:endParaRPr>
          </a:p>
        </p:txBody>
      </p:sp>
      <p:pic>
        <p:nvPicPr>
          <p:cNvPr id="4" name="Content Placeholder 3" descr="The Second P: Pricing&#10;18&#10; 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48763" y="1935163"/>
            <a:ext cx="5846473" cy="43894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254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İçerik Yer Tutucusu" descr="bnkk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692696"/>
            <a:ext cx="8064896" cy="4176464"/>
          </a:xfrm>
        </p:spPr>
      </p:pic>
    </p:spTree>
    <p:extLst>
      <p:ext uri="{BB962C8B-B14F-4D97-AF65-F5344CB8AC3E}">
        <p14:creationId xmlns:p14="http://schemas.microsoft.com/office/powerpoint/2010/main" val="53941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4 Düz Bağlayıcı"/>
          <p:cNvCxnSpPr/>
          <p:nvPr/>
        </p:nvCxnSpPr>
        <p:spPr>
          <a:xfrm>
            <a:off x="1214414" y="2643182"/>
            <a:ext cx="614366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Dikdörtgen"/>
          <p:cNvSpPr/>
          <p:nvPr/>
        </p:nvSpPr>
        <p:spPr>
          <a:xfrm>
            <a:off x="1285852" y="1071546"/>
            <a:ext cx="618009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200" b="1" dirty="0" smtClean="0"/>
              <a:t>Modern </a:t>
            </a:r>
            <a:r>
              <a:rPr lang="tr-TR" sz="3200" b="1" dirty="0" err="1" smtClean="0"/>
              <a:t>Thinking</a:t>
            </a:r>
            <a:r>
              <a:rPr lang="tr-TR" sz="3200" b="1" dirty="0" smtClean="0"/>
              <a:t> in </a:t>
            </a:r>
            <a:r>
              <a:rPr lang="tr-TR" sz="3200" b="1" dirty="0" err="1" smtClean="0"/>
              <a:t>Distribution</a:t>
            </a:r>
            <a:r>
              <a:rPr lang="tr-TR" sz="3200" b="1" dirty="0" smtClean="0"/>
              <a:t> of </a:t>
            </a:r>
          </a:p>
          <a:p>
            <a:pPr algn="ctr"/>
            <a:r>
              <a:rPr lang="tr-TR" sz="3200" b="1" dirty="0" err="1" smtClean="0"/>
              <a:t>Services</a:t>
            </a:r>
            <a:endParaRPr lang="tr-TR" sz="3200" b="1" dirty="0" smtClean="0"/>
          </a:p>
          <a:p>
            <a:pPr algn="ctr"/>
            <a:endParaRPr lang="tr-TR" sz="3200" b="1" dirty="0" smtClean="0"/>
          </a:p>
          <a:p>
            <a:pPr algn="ctr"/>
            <a:endParaRPr lang="tr-TR" sz="3200" b="1" dirty="0" smtClean="0"/>
          </a:p>
          <a:p>
            <a:pPr algn="ctr"/>
            <a:r>
              <a:rPr lang="tr-TR" sz="3200" b="1" dirty="0" smtClean="0"/>
              <a:t>If customers can’t reach </a:t>
            </a:r>
            <a:r>
              <a:rPr lang="tr-TR" sz="3200" b="1" dirty="0"/>
              <a:t>y</a:t>
            </a:r>
            <a:r>
              <a:rPr lang="tr-TR" sz="3200" b="1" dirty="0" smtClean="0"/>
              <a:t>ou,</a:t>
            </a:r>
          </a:p>
          <a:p>
            <a:pPr algn="ctr"/>
            <a:endParaRPr lang="tr-TR" sz="3200" b="1" dirty="0" smtClean="0"/>
          </a:p>
          <a:p>
            <a:pPr algn="ctr"/>
            <a:endParaRPr lang="tr-TR" sz="3200" b="1" dirty="0" smtClean="0"/>
          </a:p>
          <a:p>
            <a:pPr algn="ctr"/>
            <a:r>
              <a:rPr lang="tr-TR" sz="3200" b="1" dirty="0" smtClean="0"/>
              <a:t>reach </a:t>
            </a:r>
            <a:r>
              <a:rPr lang="tr-TR" sz="3200" b="1" dirty="0"/>
              <a:t>y</a:t>
            </a:r>
            <a:r>
              <a:rPr lang="tr-TR" sz="3200" b="1" dirty="0" smtClean="0"/>
              <a:t>our customers.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89849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hlinkClick r:id="rId2"/>
              </a:rPr>
              <a:t>https://www.youtube.com/watch?v=nSY36XO9qWg#action=share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39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smtClean="0"/>
              <a:t>It is concerned with advertising,direct sales,tele-marketing,internet,personel visits to the customer</a:t>
            </a:r>
            <a:endParaRPr lang="tr-TR" sz="1800" dirty="0"/>
          </a:p>
        </p:txBody>
      </p:sp>
      <p:pic>
        <p:nvPicPr>
          <p:cNvPr id="4" name="Content Placeholder 3" descr="The Fourth P: Promotion&#10;25&#10; 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48763" y="1935163"/>
            <a:ext cx="5846473" cy="43894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833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785786" y="500042"/>
            <a:ext cx="7429552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600" b="1" dirty="0" err="1" smtClean="0"/>
              <a:t>The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fifth</a:t>
            </a:r>
            <a:r>
              <a:rPr lang="tr-TR" sz="3600" b="1" dirty="0" smtClean="0"/>
              <a:t> P: </a:t>
            </a:r>
            <a:r>
              <a:rPr lang="tr-TR" sz="3600" b="1" dirty="0" err="1" smtClean="0"/>
              <a:t>People</a:t>
            </a:r>
            <a:endParaRPr lang="tr-TR" sz="3600" b="1" dirty="0" smtClean="0"/>
          </a:p>
          <a:p>
            <a:pPr algn="ctr"/>
            <a:endParaRPr lang="tr-TR" sz="2800" b="1" dirty="0" smtClean="0"/>
          </a:p>
          <a:p>
            <a:pPr algn="just"/>
            <a:r>
              <a:rPr lang="tr-TR" sz="2800" b="1" dirty="0" smtClean="0"/>
              <a:t>(People are) … All human actors who</a:t>
            </a:r>
          </a:p>
          <a:p>
            <a:pPr algn="just"/>
            <a:r>
              <a:rPr lang="tr-TR" sz="2800" b="1" dirty="0" smtClean="0"/>
              <a:t>play a part in service delivery and thus</a:t>
            </a:r>
          </a:p>
          <a:p>
            <a:pPr algn="just"/>
            <a:r>
              <a:rPr lang="tr-TR" sz="2800" b="1" dirty="0" smtClean="0"/>
              <a:t>influence the buyers’ perceptions;</a:t>
            </a:r>
          </a:p>
          <a:p>
            <a:pPr algn="just"/>
            <a:r>
              <a:rPr lang="tr-TR" sz="2800" b="1" dirty="0" smtClean="0"/>
              <a:t>namely, the firm’s personnel, the </a:t>
            </a:r>
          </a:p>
          <a:p>
            <a:pPr algn="just"/>
            <a:r>
              <a:rPr lang="tr-TR" sz="2800" b="1" dirty="0" smtClean="0"/>
              <a:t>customer, and other customers in the </a:t>
            </a:r>
          </a:p>
          <a:p>
            <a:pPr algn="just"/>
            <a:r>
              <a:rPr lang="tr-TR" sz="2800" b="1" dirty="0" smtClean="0"/>
              <a:t>service environment.</a:t>
            </a:r>
          </a:p>
          <a:p>
            <a:pPr algn="just"/>
            <a:endParaRPr lang="tr-TR" sz="2800" b="1" dirty="0" smtClean="0"/>
          </a:p>
          <a:p>
            <a:pPr algn="just">
              <a:buFont typeface="Arial" pitchFamily="34" charset="0"/>
              <a:buChar char="•"/>
            </a:pPr>
            <a:r>
              <a:rPr lang="tr-TR" sz="2800" b="1" dirty="0" smtClean="0"/>
              <a:t>People are an extremely important</a:t>
            </a:r>
          </a:p>
          <a:p>
            <a:pPr algn="just"/>
            <a:r>
              <a:rPr lang="tr-TR" sz="2800" b="1" dirty="0" smtClean="0"/>
              <a:t>element of </a:t>
            </a:r>
            <a:r>
              <a:rPr lang="tr-TR" sz="2800" b="1" dirty="0" err="1" smtClean="0"/>
              <a:t>the</a:t>
            </a:r>
            <a:r>
              <a:rPr lang="tr-TR" sz="2800" b="1" dirty="0" smtClean="0"/>
              <a:t> marketing </a:t>
            </a:r>
            <a:r>
              <a:rPr lang="tr-TR" sz="2800" b="1" dirty="0" err="1" smtClean="0"/>
              <a:t>mix</a:t>
            </a:r>
            <a:r>
              <a:rPr lang="tr-TR" sz="2800" b="1" dirty="0" smtClean="0"/>
              <a:t> in </a:t>
            </a:r>
            <a:r>
              <a:rPr lang="tr-TR" sz="2800" b="1" dirty="0" err="1" smtClean="0"/>
              <a:t>services</a:t>
            </a:r>
            <a:endParaRPr lang="tr-TR" sz="2800" b="1" dirty="0" smtClean="0"/>
          </a:p>
          <a:p>
            <a:pPr algn="just"/>
            <a:r>
              <a:rPr lang="tr-TR" sz="2800" b="1" dirty="0" smtClean="0"/>
              <a:t>marketing</a:t>
            </a:r>
            <a:endParaRPr lang="tr-TR" sz="2800" dirty="0"/>
          </a:p>
        </p:txBody>
      </p:sp>
      <p:cxnSp>
        <p:nvCxnSpPr>
          <p:cNvPr id="11" name="10 Düz Bağlayıcı"/>
          <p:cNvCxnSpPr/>
          <p:nvPr/>
        </p:nvCxnSpPr>
        <p:spPr>
          <a:xfrm>
            <a:off x="857224" y="1214422"/>
            <a:ext cx="7143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611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12" descr="CRM ile ilgili gÃ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16832"/>
            <a:ext cx="6552728" cy="3879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35637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Because of heavy competition, banks expect their staff to take a pro-active selling or customer service role</a:t>
            </a:r>
          </a:p>
          <a:p>
            <a:endParaRPr lang="tr-TR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 smtClean="0"/>
              <a:t>In fact bankers are more sales persons these days than two decade ago. 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 smtClean="0"/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967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71538" y="714356"/>
            <a:ext cx="685804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800" b="1" dirty="0" err="1" smtClean="0"/>
              <a:t>The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Sixth</a:t>
            </a:r>
            <a:r>
              <a:rPr lang="tr-TR" sz="2800" b="1" dirty="0" smtClean="0"/>
              <a:t> P: </a:t>
            </a:r>
            <a:r>
              <a:rPr lang="tr-TR" sz="2800" b="1" dirty="0" err="1" smtClean="0"/>
              <a:t>Process</a:t>
            </a:r>
            <a:endParaRPr lang="tr-TR" sz="2800" b="1" dirty="0" smtClean="0"/>
          </a:p>
          <a:p>
            <a:pPr algn="ctr"/>
            <a:endParaRPr lang="tr-TR" sz="2800" b="1" dirty="0" smtClean="0"/>
          </a:p>
          <a:p>
            <a:pPr>
              <a:lnSpc>
                <a:spcPct val="150000"/>
              </a:lnSpc>
            </a:pPr>
            <a:r>
              <a:rPr lang="tr-TR" sz="2800" b="1" dirty="0" smtClean="0"/>
              <a:t>(</a:t>
            </a:r>
            <a:r>
              <a:rPr lang="tr-TR" sz="2800" b="1" dirty="0" err="1" smtClean="0"/>
              <a:t>Process</a:t>
            </a:r>
            <a:r>
              <a:rPr lang="tr-TR" sz="2800" b="1" dirty="0" smtClean="0"/>
              <a:t> is) … </a:t>
            </a:r>
            <a:r>
              <a:rPr lang="tr-TR" sz="2800" b="1" dirty="0" err="1" smtClean="0"/>
              <a:t>The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actual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procedures</a:t>
            </a:r>
            <a:r>
              <a:rPr lang="tr-TR" sz="2800" b="1" dirty="0" smtClean="0"/>
              <a:t>,</a:t>
            </a:r>
          </a:p>
          <a:p>
            <a:pPr>
              <a:lnSpc>
                <a:spcPct val="150000"/>
              </a:lnSpc>
            </a:pPr>
            <a:r>
              <a:rPr lang="tr-TR" sz="2800" b="1" dirty="0" err="1" smtClean="0"/>
              <a:t>mechanisms</a:t>
            </a:r>
            <a:r>
              <a:rPr lang="tr-TR" sz="2800" b="1" dirty="0" smtClean="0"/>
              <a:t>, </a:t>
            </a:r>
            <a:r>
              <a:rPr lang="tr-TR" sz="2800" b="1" dirty="0" err="1" smtClean="0"/>
              <a:t>and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flow</a:t>
            </a:r>
            <a:r>
              <a:rPr lang="tr-TR" sz="2800" b="1" dirty="0" smtClean="0"/>
              <a:t> of </a:t>
            </a:r>
            <a:r>
              <a:rPr lang="tr-TR" sz="2800" b="1" dirty="0" err="1" smtClean="0"/>
              <a:t>activities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by</a:t>
            </a:r>
            <a:endParaRPr lang="tr-TR" sz="2800" b="1" dirty="0" smtClean="0"/>
          </a:p>
          <a:p>
            <a:pPr>
              <a:lnSpc>
                <a:spcPct val="150000"/>
              </a:lnSpc>
            </a:pPr>
            <a:r>
              <a:rPr lang="tr-TR" sz="2800" b="1" dirty="0" err="1" smtClean="0"/>
              <a:t>which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the</a:t>
            </a:r>
            <a:r>
              <a:rPr lang="tr-TR" sz="2800" b="1" dirty="0" smtClean="0"/>
              <a:t> service is </a:t>
            </a:r>
            <a:r>
              <a:rPr lang="tr-TR" sz="2800" b="1" dirty="0" err="1" smtClean="0"/>
              <a:t>delivered</a:t>
            </a:r>
            <a:r>
              <a:rPr lang="tr-TR" sz="2800" b="1" dirty="0" smtClean="0"/>
              <a:t> – </a:t>
            </a:r>
            <a:r>
              <a:rPr lang="tr-TR" sz="2800" b="1" dirty="0" err="1" smtClean="0"/>
              <a:t>the</a:t>
            </a:r>
            <a:r>
              <a:rPr lang="tr-TR" sz="2800" b="1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tr-TR" sz="2800" b="1" dirty="0" smtClean="0"/>
              <a:t>Service delivery and operating systems.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1071538" y="1214422"/>
            <a:ext cx="692948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613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Oval"/>
          <p:cNvSpPr/>
          <p:nvPr/>
        </p:nvSpPr>
        <p:spPr>
          <a:xfrm>
            <a:off x="1643042" y="714356"/>
            <a:ext cx="6000792" cy="55007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u="sng" dirty="0" smtClean="0">
                <a:solidFill>
                  <a:schemeClr val="tx1"/>
                </a:solidFill>
              </a:rPr>
              <a:t>PROCESS</a:t>
            </a:r>
          </a:p>
          <a:p>
            <a:r>
              <a:rPr lang="tr-TR" sz="2400" dirty="0" smtClean="0">
                <a:solidFill>
                  <a:schemeClr val="tx1"/>
                </a:solidFill>
              </a:rPr>
              <a:t>	-Service </a:t>
            </a:r>
            <a:r>
              <a:rPr lang="tr-TR" sz="2400" dirty="0" err="1" smtClean="0">
                <a:solidFill>
                  <a:schemeClr val="tx1"/>
                </a:solidFill>
              </a:rPr>
              <a:t>Delivery</a:t>
            </a:r>
            <a:endParaRPr lang="tr-TR" sz="2400" dirty="0" smtClean="0">
              <a:solidFill>
                <a:schemeClr val="tx1"/>
              </a:solidFill>
            </a:endParaRPr>
          </a:p>
          <a:p>
            <a:r>
              <a:rPr lang="tr-TR" sz="2400" dirty="0" smtClean="0">
                <a:solidFill>
                  <a:schemeClr val="tx1"/>
                </a:solidFill>
              </a:rPr>
              <a:t>	-</a:t>
            </a:r>
            <a:r>
              <a:rPr lang="tr-TR" sz="2400" dirty="0" err="1" smtClean="0">
                <a:solidFill>
                  <a:schemeClr val="tx1"/>
                </a:solidFill>
              </a:rPr>
              <a:t>Policies</a:t>
            </a:r>
            <a:endParaRPr lang="tr-TR" sz="2400" dirty="0" smtClean="0">
              <a:solidFill>
                <a:schemeClr val="tx1"/>
              </a:solidFill>
            </a:endParaRPr>
          </a:p>
          <a:p>
            <a:r>
              <a:rPr lang="tr-TR" sz="2400" dirty="0" smtClean="0">
                <a:solidFill>
                  <a:schemeClr val="tx1"/>
                </a:solidFill>
              </a:rPr>
              <a:t>	-</a:t>
            </a:r>
            <a:r>
              <a:rPr lang="tr-TR" sz="2400" dirty="0" err="1" smtClean="0">
                <a:solidFill>
                  <a:schemeClr val="tx1"/>
                </a:solidFill>
              </a:rPr>
              <a:t>Procedures</a:t>
            </a:r>
            <a:endParaRPr lang="tr-TR" sz="2400" dirty="0" smtClean="0">
              <a:solidFill>
                <a:schemeClr val="tx1"/>
              </a:solidFill>
            </a:endParaRPr>
          </a:p>
          <a:p>
            <a:r>
              <a:rPr lang="tr-TR" sz="2400" dirty="0" smtClean="0">
                <a:solidFill>
                  <a:schemeClr val="tx1"/>
                </a:solidFill>
              </a:rPr>
              <a:t>	-</a:t>
            </a:r>
            <a:r>
              <a:rPr lang="tr-TR" sz="2400" dirty="0" err="1" smtClean="0">
                <a:solidFill>
                  <a:schemeClr val="tx1"/>
                </a:solidFill>
              </a:rPr>
              <a:t>Customer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</a:rPr>
              <a:t>Involvement</a:t>
            </a:r>
            <a:endParaRPr lang="tr-TR" sz="2400" dirty="0" smtClean="0">
              <a:solidFill>
                <a:schemeClr val="tx1"/>
              </a:solidFill>
            </a:endParaRPr>
          </a:p>
          <a:p>
            <a:r>
              <a:rPr lang="tr-TR" sz="2400" dirty="0" smtClean="0">
                <a:solidFill>
                  <a:schemeClr val="tx1"/>
                </a:solidFill>
              </a:rPr>
              <a:t>	-</a:t>
            </a:r>
            <a:r>
              <a:rPr lang="tr-TR" sz="2400" dirty="0" err="1" smtClean="0">
                <a:solidFill>
                  <a:schemeClr val="tx1"/>
                </a:solidFill>
              </a:rPr>
              <a:t>Direction</a:t>
            </a:r>
            <a:endParaRPr lang="tr-TR" sz="2400" dirty="0" smtClean="0">
              <a:solidFill>
                <a:schemeClr val="tx1"/>
              </a:solidFill>
            </a:endParaRPr>
          </a:p>
          <a:p>
            <a:r>
              <a:rPr lang="tr-TR" sz="2400" dirty="0" smtClean="0">
                <a:solidFill>
                  <a:schemeClr val="tx1"/>
                </a:solidFill>
              </a:rPr>
              <a:t>	-</a:t>
            </a:r>
            <a:r>
              <a:rPr lang="tr-TR" sz="2400" dirty="0" err="1" smtClean="0">
                <a:solidFill>
                  <a:schemeClr val="tx1"/>
                </a:solidFill>
              </a:rPr>
              <a:t>Workflow</a:t>
            </a:r>
            <a:endParaRPr lang="tr-TR" sz="2400" dirty="0" smtClean="0">
              <a:solidFill>
                <a:schemeClr val="tx1"/>
              </a:solidFill>
            </a:endParaRPr>
          </a:p>
          <a:p>
            <a:r>
              <a:rPr lang="tr-TR" sz="2400" dirty="0" smtClean="0">
                <a:solidFill>
                  <a:schemeClr val="tx1"/>
                </a:solidFill>
              </a:rPr>
              <a:t>	-</a:t>
            </a:r>
            <a:r>
              <a:rPr lang="tr-TR" sz="2400" dirty="0" err="1" smtClean="0">
                <a:solidFill>
                  <a:schemeClr val="tx1"/>
                </a:solidFill>
              </a:rPr>
              <a:t>Complaints</a:t>
            </a:r>
            <a:endParaRPr lang="tr-TR" sz="2400" dirty="0" smtClean="0">
              <a:solidFill>
                <a:schemeClr val="tx1"/>
              </a:solidFill>
            </a:endParaRPr>
          </a:p>
          <a:p>
            <a:r>
              <a:rPr lang="tr-TR" sz="2400" dirty="0" smtClean="0">
                <a:solidFill>
                  <a:schemeClr val="tx1"/>
                </a:solidFill>
              </a:rPr>
              <a:t>	-</a:t>
            </a:r>
            <a:r>
              <a:rPr lang="tr-TR" sz="2400" dirty="0" err="1" smtClean="0">
                <a:solidFill>
                  <a:schemeClr val="tx1"/>
                </a:solidFill>
              </a:rPr>
              <a:t>Response</a:t>
            </a:r>
            <a:r>
              <a:rPr lang="tr-TR" sz="2400" dirty="0" smtClean="0">
                <a:solidFill>
                  <a:schemeClr val="tx1"/>
                </a:solidFill>
              </a:rPr>
              <a:t> Time</a:t>
            </a:r>
            <a:endParaRPr lang="tr-T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35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71538" y="714356"/>
            <a:ext cx="700092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800" b="1" dirty="0" err="1" smtClean="0"/>
              <a:t>The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Seventh</a:t>
            </a:r>
            <a:r>
              <a:rPr lang="tr-TR" sz="2800" b="1" dirty="0" smtClean="0"/>
              <a:t> P: </a:t>
            </a:r>
            <a:r>
              <a:rPr lang="tr-TR" sz="2800" b="1" dirty="0" err="1" smtClean="0"/>
              <a:t>Physical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evidence</a:t>
            </a:r>
            <a:endParaRPr lang="tr-TR" sz="2800" b="1" dirty="0" smtClean="0"/>
          </a:p>
          <a:p>
            <a:pPr algn="ctr"/>
            <a:endParaRPr lang="tr-TR" sz="2800" b="1" dirty="0" smtClean="0"/>
          </a:p>
          <a:p>
            <a:pPr>
              <a:lnSpc>
                <a:spcPct val="150000"/>
              </a:lnSpc>
            </a:pPr>
            <a:r>
              <a:rPr lang="tr-TR" sz="2800" b="1" dirty="0" smtClean="0"/>
              <a:t>(</a:t>
            </a:r>
            <a:r>
              <a:rPr lang="tr-TR" sz="2800" b="1" dirty="0" err="1" smtClean="0"/>
              <a:t>Physical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evidence</a:t>
            </a:r>
            <a:r>
              <a:rPr lang="tr-TR" sz="2800" b="1" dirty="0" smtClean="0"/>
              <a:t> is) … </a:t>
            </a:r>
            <a:r>
              <a:rPr lang="tr-TR" sz="2800" b="1" dirty="0" err="1" smtClean="0"/>
              <a:t>The</a:t>
            </a:r>
            <a:endParaRPr lang="tr-TR" sz="2800" b="1" dirty="0" smtClean="0"/>
          </a:p>
          <a:p>
            <a:pPr>
              <a:lnSpc>
                <a:spcPct val="150000"/>
              </a:lnSpc>
            </a:pPr>
            <a:r>
              <a:rPr lang="tr-TR" sz="2800" b="1" dirty="0" err="1" smtClean="0"/>
              <a:t>environment</a:t>
            </a:r>
            <a:r>
              <a:rPr lang="tr-TR" sz="2800" b="1" dirty="0" smtClean="0"/>
              <a:t> in </a:t>
            </a:r>
            <a:r>
              <a:rPr lang="tr-TR" sz="2800" b="1" dirty="0" err="1" smtClean="0"/>
              <a:t>which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the</a:t>
            </a:r>
            <a:r>
              <a:rPr lang="tr-TR" sz="2800" b="1" dirty="0" smtClean="0"/>
              <a:t> service is</a:t>
            </a:r>
          </a:p>
          <a:p>
            <a:pPr>
              <a:lnSpc>
                <a:spcPct val="150000"/>
              </a:lnSpc>
            </a:pPr>
            <a:r>
              <a:rPr lang="tr-TR" sz="2800" b="1" dirty="0" err="1" smtClean="0"/>
              <a:t>delivered</a:t>
            </a:r>
            <a:r>
              <a:rPr lang="tr-TR" sz="2800" b="1" dirty="0" smtClean="0"/>
              <a:t>, </a:t>
            </a:r>
            <a:r>
              <a:rPr lang="tr-TR" sz="2800" b="1" dirty="0" err="1" smtClean="0"/>
              <a:t>and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where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the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firm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and</a:t>
            </a:r>
            <a:endParaRPr lang="tr-TR" sz="2800" b="1" dirty="0" smtClean="0"/>
          </a:p>
          <a:p>
            <a:pPr>
              <a:lnSpc>
                <a:spcPct val="150000"/>
              </a:lnSpc>
            </a:pPr>
            <a:r>
              <a:rPr lang="tr-TR" sz="2800" b="1" dirty="0" err="1" smtClean="0"/>
              <a:t>customer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interact</a:t>
            </a:r>
            <a:r>
              <a:rPr lang="tr-TR" sz="2800" b="1" dirty="0" smtClean="0"/>
              <a:t>, </a:t>
            </a:r>
            <a:r>
              <a:rPr lang="tr-TR" sz="2800" b="1" dirty="0" err="1" smtClean="0"/>
              <a:t>and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any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tangible</a:t>
            </a:r>
            <a:endParaRPr lang="tr-TR" sz="2800" b="1" dirty="0" smtClean="0"/>
          </a:p>
          <a:p>
            <a:pPr>
              <a:lnSpc>
                <a:spcPct val="150000"/>
              </a:lnSpc>
            </a:pPr>
            <a:r>
              <a:rPr lang="tr-TR" sz="2800" b="1" dirty="0" err="1" smtClean="0"/>
              <a:t>components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that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facilitate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performance</a:t>
            </a:r>
            <a:endParaRPr lang="tr-TR" sz="2800" b="1" dirty="0" smtClean="0"/>
          </a:p>
          <a:p>
            <a:pPr>
              <a:lnSpc>
                <a:spcPct val="150000"/>
              </a:lnSpc>
            </a:pPr>
            <a:r>
              <a:rPr lang="tr-TR" sz="2800" b="1" dirty="0" smtClean="0"/>
              <a:t>or communication of the service.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1071538" y="1214422"/>
            <a:ext cx="700092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17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428728" y="785794"/>
            <a:ext cx="2786082" cy="5572164"/>
          </a:xfrm>
          <a:prstGeom prst="rect">
            <a:avLst/>
          </a:prstGeom>
          <a:solidFill>
            <a:srgbClr val="FFC0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err="1" smtClean="0">
                <a:solidFill>
                  <a:schemeClr val="tx1"/>
                </a:solidFill>
              </a:rPr>
              <a:t>Designing</a:t>
            </a:r>
            <a:endParaRPr lang="tr-TR" b="1" dirty="0" smtClean="0">
              <a:solidFill>
                <a:schemeClr val="tx1"/>
              </a:solidFill>
            </a:endParaRPr>
          </a:p>
          <a:p>
            <a:pPr algn="ctr"/>
            <a:r>
              <a:rPr lang="tr-TR" b="1" dirty="0" smtClean="0">
                <a:solidFill>
                  <a:schemeClr val="tx1"/>
                </a:solidFill>
              </a:rPr>
              <a:t>Facilities</a:t>
            </a:r>
          </a:p>
          <a:p>
            <a:pPr algn="ctr"/>
            <a:r>
              <a:rPr lang="tr-TR" b="1" dirty="0" err="1" smtClean="0">
                <a:solidFill>
                  <a:schemeClr val="tx1"/>
                </a:solidFill>
              </a:rPr>
              <a:t>Signposts</a:t>
            </a:r>
            <a:endParaRPr lang="tr-TR" b="1" dirty="0" smtClean="0">
              <a:solidFill>
                <a:schemeClr val="tx1"/>
              </a:solidFill>
            </a:endParaRPr>
          </a:p>
          <a:p>
            <a:pPr algn="ctr"/>
            <a:r>
              <a:rPr lang="tr-TR" b="1" dirty="0" smtClean="0">
                <a:solidFill>
                  <a:schemeClr val="tx1"/>
                </a:solidFill>
              </a:rPr>
              <a:t>Equipments</a:t>
            </a:r>
          </a:p>
          <a:p>
            <a:pPr algn="ctr"/>
            <a:r>
              <a:rPr lang="tr-TR" b="1" dirty="0" err="1" smtClean="0">
                <a:solidFill>
                  <a:schemeClr val="tx1"/>
                </a:solidFill>
              </a:rPr>
              <a:t>Interiors</a:t>
            </a:r>
            <a:endParaRPr lang="tr-TR" b="1" dirty="0" smtClean="0">
              <a:solidFill>
                <a:schemeClr val="tx1"/>
              </a:solidFill>
            </a:endParaRPr>
          </a:p>
          <a:p>
            <a:pPr algn="ctr"/>
            <a:r>
              <a:rPr lang="tr-TR" b="1" dirty="0" err="1" smtClean="0">
                <a:solidFill>
                  <a:schemeClr val="tx1"/>
                </a:solidFill>
              </a:rPr>
              <a:t>Exteriors</a:t>
            </a:r>
            <a:endParaRPr lang="tr-TR" b="1" dirty="0" smtClean="0">
              <a:solidFill>
                <a:schemeClr val="tx1"/>
              </a:solidFill>
            </a:endParaRPr>
          </a:p>
          <a:p>
            <a:pPr algn="ctr"/>
            <a:r>
              <a:rPr lang="tr-TR" b="1" dirty="0" err="1" smtClean="0">
                <a:solidFill>
                  <a:schemeClr val="tx1"/>
                </a:solidFill>
              </a:rPr>
              <a:t>Displays</a:t>
            </a:r>
            <a:endParaRPr lang="tr-TR" b="1" dirty="0" smtClean="0">
              <a:solidFill>
                <a:schemeClr val="tx1"/>
              </a:solidFill>
            </a:endParaRPr>
          </a:p>
          <a:p>
            <a:pPr algn="ctr"/>
            <a:r>
              <a:rPr lang="tr-TR" b="1" dirty="0" err="1" smtClean="0">
                <a:solidFill>
                  <a:schemeClr val="tx1"/>
                </a:solidFill>
              </a:rPr>
              <a:t>Lighting</a:t>
            </a:r>
            <a:endParaRPr lang="tr-TR" b="1" dirty="0" smtClean="0">
              <a:solidFill>
                <a:schemeClr val="tx1"/>
              </a:solidFill>
            </a:endParaRPr>
          </a:p>
          <a:p>
            <a:pPr algn="ctr"/>
            <a:r>
              <a:rPr lang="tr-TR" b="1" dirty="0" err="1" smtClean="0">
                <a:solidFill>
                  <a:schemeClr val="tx1"/>
                </a:solidFill>
              </a:rPr>
              <a:t>Ventilation</a:t>
            </a:r>
            <a:endParaRPr lang="tr-TR" b="1" dirty="0" smtClean="0">
              <a:solidFill>
                <a:schemeClr val="tx1"/>
              </a:solidFill>
            </a:endParaRPr>
          </a:p>
          <a:p>
            <a:pPr algn="ctr"/>
            <a:r>
              <a:rPr lang="tr-TR" b="1" dirty="0" err="1" smtClean="0">
                <a:solidFill>
                  <a:schemeClr val="tx1"/>
                </a:solidFill>
              </a:rPr>
              <a:t>Drinking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water</a:t>
            </a:r>
            <a:endParaRPr lang="tr-TR" b="1" dirty="0" smtClean="0">
              <a:solidFill>
                <a:schemeClr val="tx1"/>
              </a:solidFill>
            </a:endParaRPr>
          </a:p>
          <a:p>
            <a:pPr algn="ctr"/>
            <a:r>
              <a:rPr lang="tr-TR" b="1" dirty="0" err="1" smtClean="0">
                <a:solidFill>
                  <a:schemeClr val="tx1"/>
                </a:solidFill>
              </a:rPr>
              <a:t>Waiting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Lounge</a:t>
            </a:r>
            <a:endParaRPr lang="tr-TR" b="1" dirty="0" smtClean="0">
              <a:solidFill>
                <a:schemeClr val="tx1"/>
              </a:solidFill>
            </a:endParaRPr>
          </a:p>
          <a:p>
            <a:pPr algn="ctr"/>
            <a:r>
              <a:rPr lang="tr-TR" b="1" dirty="0" err="1" smtClean="0">
                <a:solidFill>
                  <a:schemeClr val="tx1"/>
                </a:solidFill>
              </a:rPr>
              <a:t>Scent</a:t>
            </a:r>
            <a:endParaRPr lang="tr-TR" b="1" dirty="0" smtClean="0">
              <a:solidFill>
                <a:schemeClr val="tx1"/>
              </a:solidFill>
            </a:endParaRPr>
          </a:p>
          <a:p>
            <a:pPr algn="ctr"/>
            <a:r>
              <a:rPr lang="tr-TR" b="1" dirty="0" err="1" smtClean="0">
                <a:solidFill>
                  <a:schemeClr val="tx1"/>
                </a:solidFill>
              </a:rPr>
              <a:t>Music</a:t>
            </a:r>
            <a:endParaRPr lang="tr-TR" b="1" dirty="0" smtClean="0">
              <a:solidFill>
                <a:schemeClr val="tx1"/>
              </a:solidFill>
            </a:endParaRPr>
          </a:p>
          <a:p>
            <a:pPr algn="ctr"/>
            <a:r>
              <a:rPr lang="tr-TR" b="1" dirty="0" err="1" smtClean="0">
                <a:solidFill>
                  <a:schemeClr val="tx1"/>
                </a:solidFill>
              </a:rPr>
              <a:t>Reports</a:t>
            </a:r>
            <a:endParaRPr lang="tr-TR" b="1" dirty="0" smtClean="0">
              <a:solidFill>
                <a:schemeClr val="tx1"/>
              </a:solidFill>
            </a:endParaRPr>
          </a:p>
          <a:p>
            <a:pPr algn="ctr"/>
            <a:r>
              <a:rPr lang="tr-TR" b="1" dirty="0" err="1" smtClean="0">
                <a:solidFill>
                  <a:schemeClr val="tx1"/>
                </a:solidFill>
              </a:rPr>
              <a:t>Brochures</a:t>
            </a:r>
            <a:endParaRPr lang="tr-TR" b="1" dirty="0" smtClean="0">
              <a:solidFill>
                <a:schemeClr val="tx1"/>
              </a:solidFill>
            </a:endParaRPr>
          </a:p>
          <a:p>
            <a:pPr algn="ctr"/>
            <a:r>
              <a:rPr lang="tr-TR" b="1" dirty="0" err="1" smtClean="0">
                <a:solidFill>
                  <a:schemeClr val="tx1"/>
                </a:solidFill>
              </a:rPr>
              <a:t>Parking</a:t>
            </a:r>
            <a:endParaRPr lang="tr-TR" b="1" dirty="0" smtClean="0">
              <a:solidFill>
                <a:schemeClr val="tx1"/>
              </a:solidFill>
            </a:endParaRPr>
          </a:p>
          <a:p>
            <a:pPr algn="ctr"/>
            <a:r>
              <a:rPr lang="tr-TR" b="1" dirty="0" err="1" smtClean="0">
                <a:solidFill>
                  <a:schemeClr val="tx1"/>
                </a:solidFill>
              </a:rPr>
              <a:t>Dresses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and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Uniforms</a:t>
            </a:r>
            <a:endParaRPr lang="tr-TR" b="1" dirty="0" smtClean="0">
              <a:solidFill>
                <a:schemeClr val="tx1"/>
              </a:solidFill>
            </a:endParaRPr>
          </a:p>
          <a:p>
            <a:pPr algn="ctr"/>
            <a:r>
              <a:rPr lang="tr-TR" b="1" dirty="0" err="1" smtClean="0">
                <a:solidFill>
                  <a:schemeClr val="tx1"/>
                </a:solidFill>
              </a:rPr>
              <a:t>Color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Combinations</a:t>
            </a:r>
            <a:endParaRPr lang="tr-TR" b="1" dirty="0" smtClean="0">
              <a:solidFill>
                <a:schemeClr val="tx1"/>
              </a:solidFill>
            </a:endParaRPr>
          </a:p>
          <a:p>
            <a:pPr algn="ctr"/>
            <a:r>
              <a:rPr lang="tr-TR" b="1" dirty="0" smtClean="0">
                <a:solidFill>
                  <a:schemeClr val="tx1"/>
                </a:solidFill>
              </a:rPr>
              <a:t>Logos</a:t>
            </a:r>
          </a:p>
        </p:txBody>
      </p:sp>
      <p:sp>
        <p:nvSpPr>
          <p:cNvPr id="8" name="7 Dikdörtgen"/>
          <p:cNvSpPr/>
          <p:nvPr/>
        </p:nvSpPr>
        <p:spPr>
          <a:xfrm>
            <a:off x="5500694" y="2428868"/>
            <a:ext cx="2071702" cy="1714512"/>
          </a:xfrm>
          <a:prstGeom prst="rect">
            <a:avLst/>
          </a:prstGeom>
          <a:solidFill>
            <a:srgbClr val="FFC0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tr-TR" b="1" dirty="0" err="1" smtClean="0"/>
              <a:t>Physical</a:t>
            </a:r>
            <a:r>
              <a:rPr lang="tr-TR" b="1" dirty="0" smtClean="0"/>
              <a:t> </a:t>
            </a:r>
            <a:r>
              <a:rPr lang="tr-TR" b="1" dirty="0" err="1" smtClean="0"/>
              <a:t>Evidence</a:t>
            </a:r>
            <a:r>
              <a:rPr lang="tr-TR" b="1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tr-TR" b="1" dirty="0" smtClean="0"/>
              <a:t>and Attractions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844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			4Ps </a:t>
            </a:r>
            <a:r>
              <a:rPr lang="tr-TR" dirty="0"/>
              <a:t>to 4Cs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2" y="2191544"/>
            <a:ext cx="5095875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32273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00100" y="857232"/>
            <a:ext cx="742955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b="1" dirty="0" smtClean="0">
                <a:solidFill>
                  <a:schemeClr val="tx2"/>
                </a:solidFill>
              </a:rPr>
              <a:t>Bank Marketing</a:t>
            </a:r>
          </a:p>
          <a:p>
            <a:pPr lvl="1">
              <a:lnSpc>
                <a:spcPct val="150000"/>
              </a:lnSpc>
              <a:buClr>
                <a:srgbClr val="FF0000"/>
              </a:buClr>
              <a:buSzPct val="150000"/>
              <a:buFont typeface="Arial" pitchFamily="34" charset="0"/>
              <a:buChar char="•"/>
            </a:pPr>
            <a:r>
              <a:rPr lang="tr-TR" sz="2400" b="1" dirty="0" smtClean="0"/>
              <a:t>  Provides services</a:t>
            </a:r>
          </a:p>
          <a:p>
            <a:pPr lvl="1">
              <a:lnSpc>
                <a:spcPct val="150000"/>
              </a:lnSpc>
              <a:buClr>
                <a:srgbClr val="FF0000"/>
              </a:buClr>
              <a:buSzPct val="150000"/>
              <a:buFont typeface="Arial" pitchFamily="34" charset="0"/>
              <a:buChar char="•"/>
            </a:pPr>
            <a:r>
              <a:rPr lang="tr-TR" sz="2400" b="1" dirty="0" smtClean="0"/>
              <a:t>  </a:t>
            </a:r>
            <a:r>
              <a:rPr lang="tr-TR" sz="2400" b="1" dirty="0" err="1" smtClean="0"/>
              <a:t>Aimed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to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satisfy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customer’s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needs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and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wants</a:t>
            </a:r>
            <a:endParaRPr lang="tr-TR" sz="2400" b="1" dirty="0" smtClean="0"/>
          </a:p>
          <a:p>
            <a:pPr lvl="1">
              <a:lnSpc>
                <a:spcPct val="150000"/>
              </a:lnSpc>
              <a:buClr>
                <a:srgbClr val="FF0000"/>
              </a:buClr>
              <a:buSzPct val="150000"/>
              <a:buFont typeface="Arial" pitchFamily="34" charset="0"/>
              <a:buChar char="•"/>
            </a:pPr>
            <a:r>
              <a:rPr lang="tr-TR" sz="2400" b="1" dirty="0" smtClean="0"/>
              <a:t>  </a:t>
            </a:r>
            <a:r>
              <a:rPr lang="tr-TR" sz="2400" b="1" dirty="0" err="1" smtClean="0"/>
              <a:t>Needs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and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wants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may</a:t>
            </a:r>
            <a:r>
              <a:rPr lang="tr-TR" sz="2400" b="1" dirty="0" smtClean="0"/>
              <a:t> be </a:t>
            </a:r>
            <a:r>
              <a:rPr lang="tr-TR" sz="2400" b="1" dirty="0" err="1" smtClean="0"/>
              <a:t>non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financial</a:t>
            </a:r>
            <a:r>
              <a:rPr lang="tr-TR" sz="2400" b="1" dirty="0" smtClean="0"/>
              <a:t> in </a:t>
            </a:r>
            <a:r>
              <a:rPr lang="tr-TR" sz="2400" b="1" dirty="0" err="1" smtClean="0"/>
              <a:t>nature</a:t>
            </a:r>
            <a:endParaRPr lang="tr-TR" sz="2400" b="1" dirty="0" smtClean="0"/>
          </a:p>
          <a:p>
            <a:pPr lvl="1">
              <a:lnSpc>
                <a:spcPct val="150000"/>
              </a:lnSpc>
              <a:buClr>
                <a:srgbClr val="FF0000"/>
              </a:buClr>
              <a:buSzPct val="150000"/>
              <a:buFont typeface="Arial" pitchFamily="34" charset="0"/>
              <a:buChar char="•"/>
            </a:pPr>
            <a:r>
              <a:rPr lang="tr-TR" sz="2400" b="1" dirty="0" smtClean="0"/>
              <a:t>  Competitive element, efficiency and effectiveness</a:t>
            </a:r>
          </a:p>
          <a:p>
            <a:pPr lvl="1">
              <a:lnSpc>
                <a:spcPct val="150000"/>
              </a:lnSpc>
              <a:buClr>
                <a:srgbClr val="FF0000"/>
              </a:buClr>
              <a:buSzPct val="150000"/>
              <a:buFont typeface="Arial" pitchFamily="34" charset="0"/>
              <a:buChar char="•"/>
            </a:pPr>
            <a:r>
              <a:rPr lang="tr-TR" sz="2400" b="1" dirty="0" smtClean="0"/>
              <a:t>  </a:t>
            </a:r>
            <a:r>
              <a:rPr lang="tr-TR" sz="2400" b="1" dirty="0" err="1" smtClean="0"/>
              <a:t>Organizational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objectives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are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still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the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driving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force</a:t>
            </a:r>
            <a:endParaRPr lang="tr-TR" sz="2400" b="1" dirty="0" smtClean="0"/>
          </a:p>
          <a:p>
            <a:pPr lvl="2">
              <a:lnSpc>
                <a:spcPct val="150000"/>
              </a:lnSpc>
              <a:buClr>
                <a:srgbClr val="00B050"/>
              </a:buClr>
              <a:buSzPct val="150000"/>
              <a:buFont typeface="Arial" pitchFamily="34" charset="0"/>
              <a:buChar char="•"/>
            </a:pPr>
            <a:r>
              <a:rPr lang="tr-TR" sz="2400" b="1" dirty="0" smtClean="0"/>
              <a:t>  </a:t>
            </a:r>
            <a:r>
              <a:rPr lang="tr-TR" sz="2400" b="1" dirty="0" err="1" smtClean="0"/>
              <a:t>Commercial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objective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to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make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profit</a:t>
            </a:r>
            <a:endParaRPr lang="tr-TR" sz="2400" b="1" dirty="0" smtClean="0"/>
          </a:p>
          <a:p>
            <a:pPr lvl="2">
              <a:lnSpc>
                <a:spcPct val="150000"/>
              </a:lnSpc>
              <a:buClr>
                <a:srgbClr val="00B050"/>
              </a:buClr>
              <a:buSzPct val="150000"/>
              <a:buFont typeface="Arial" pitchFamily="34" charset="0"/>
              <a:buChar char="•"/>
            </a:pPr>
            <a:r>
              <a:rPr lang="tr-TR" sz="2400" b="1" dirty="0" smtClean="0"/>
              <a:t>  </a:t>
            </a:r>
            <a:r>
              <a:rPr lang="tr-TR" sz="2400" b="1" dirty="0" err="1" smtClean="0"/>
              <a:t>Social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Objectives</a:t>
            </a:r>
            <a:endParaRPr lang="tr-TR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349465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00100" y="857232"/>
            <a:ext cx="7143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>
                <a:solidFill>
                  <a:schemeClr val="tx2"/>
                </a:solidFill>
              </a:rPr>
              <a:t>Essentials </a:t>
            </a:r>
            <a:r>
              <a:rPr lang="tr-TR" sz="2400" dirty="0" err="1" smtClean="0">
                <a:solidFill>
                  <a:schemeClr val="tx2"/>
                </a:solidFill>
              </a:rPr>
              <a:t>for</a:t>
            </a:r>
            <a:r>
              <a:rPr lang="tr-TR" sz="2400" dirty="0" smtClean="0">
                <a:solidFill>
                  <a:schemeClr val="tx2"/>
                </a:solidFill>
              </a:rPr>
              <a:t> a Bank </a:t>
            </a:r>
            <a:r>
              <a:rPr lang="tr-TR" sz="2400" dirty="0" err="1" smtClean="0">
                <a:solidFill>
                  <a:schemeClr val="tx2"/>
                </a:solidFill>
              </a:rPr>
              <a:t>Success</a:t>
            </a:r>
            <a:endParaRPr lang="tr-TR" sz="2400" dirty="0" smtClean="0">
              <a:solidFill>
                <a:schemeClr val="tx2"/>
              </a:solidFill>
            </a:endParaRPr>
          </a:p>
          <a:p>
            <a:pPr lvl="1">
              <a:lnSpc>
                <a:spcPct val="150000"/>
              </a:lnSpc>
              <a:buClr>
                <a:srgbClr val="FF0000"/>
              </a:buClr>
              <a:buSzPct val="150000"/>
              <a:buFont typeface="Arial" pitchFamily="34" charset="0"/>
              <a:buChar char="•"/>
            </a:pPr>
            <a:r>
              <a:rPr lang="tr-TR" sz="2400" b="1" dirty="0" smtClean="0"/>
              <a:t>  Can not exist without customer</a:t>
            </a:r>
          </a:p>
          <a:p>
            <a:pPr lvl="1">
              <a:lnSpc>
                <a:spcPct val="150000"/>
              </a:lnSpc>
              <a:buClr>
                <a:srgbClr val="FF0000"/>
              </a:buClr>
              <a:buSzPct val="150000"/>
              <a:buFont typeface="Arial" pitchFamily="34" charset="0"/>
              <a:buChar char="•"/>
            </a:pPr>
            <a:r>
              <a:rPr lang="tr-TR" sz="2400" b="1" dirty="0" smtClean="0"/>
              <a:t>  </a:t>
            </a:r>
            <a:r>
              <a:rPr lang="tr-TR" sz="2400" b="1" dirty="0" err="1" smtClean="0"/>
              <a:t>Create</a:t>
            </a:r>
            <a:r>
              <a:rPr lang="tr-TR" sz="2400" b="1" dirty="0" smtClean="0"/>
              <a:t>, </a:t>
            </a:r>
            <a:r>
              <a:rPr lang="tr-TR" sz="2400" b="1" dirty="0" err="1" smtClean="0"/>
              <a:t>win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and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keep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customers</a:t>
            </a:r>
            <a:endParaRPr lang="tr-TR" sz="2400" b="1" dirty="0" smtClean="0"/>
          </a:p>
          <a:p>
            <a:pPr lvl="1">
              <a:lnSpc>
                <a:spcPct val="150000"/>
              </a:lnSpc>
              <a:buClr>
                <a:srgbClr val="FF0000"/>
              </a:buClr>
              <a:buSzPct val="150000"/>
              <a:buFont typeface="Arial" pitchFamily="34" charset="0"/>
              <a:buChar char="•"/>
            </a:pPr>
            <a:r>
              <a:rPr lang="tr-TR" sz="2400" b="1" dirty="0" smtClean="0"/>
              <a:t>  </a:t>
            </a:r>
            <a:r>
              <a:rPr lang="tr-TR" sz="2400" b="1" dirty="0" err="1" smtClean="0"/>
              <a:t>Organizational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design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should</a:t>
            </a:r>
            <a:r>
              <a:rPr lang="tr-TR" sz="2400" b="1" dirty="0" smtClean="0"/>
              <a:t> be </a:t>
            </a:r>
            <a:r>
              <a:rPr lang="tr-TR" sz="2400" b="1" dirty="0" err="1" smtClean="0"/>
              <a:t>oriented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to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the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customer</a:t>
            </a:r>
            <a:endParaRPr lang="tr-TR" sz="2400" b="1" dirty="0" smtClean="0"/>
          </a:p>
          <a:p>
            <a:pPr lvl="1">
              <a:lnSpc>
                <a:spcPct val="150000"/>
              </a:lnSpc>
              <a:buClr>
                <a:srgbClr val="FF0000"/>
              </a:buClr>
              <a:buSzPct val="150000"/>
              <a:buFont typeface="Arial" pitchFamily="34" charset="0"/>
              <a:buChar char="•"/>
            </a:pPr>
            <a:r>
              <a:rPr lang="tr-TR" sz="2400" b="1" dirty="0" smtClean="0"/>
              <a:t>  Deliver total satisfaction to the customer</a:t>
            </a:r>
          </a:p>
          <a:p>
            <a:pPr lvl="1">
              <a:lnSpc>
                <a:spcPct val="150000"/>
              </a:lnSpc>
              <a:buClr>
                <a:srgbClr val="FF0000"/>
              </a:buClr>
              <a:buSzPct val="150000"/>
              <a:buFont typeface="Arial" pitchFamily="34" charset="0"/>
              <a:buChar char="•"/>
            </a:pPr>
            <a:r>
              <a:rPr lang="tr-TR" sz="2400" b="1" dirty="0" smtClean="0"/>
              <a:t>  Customer satisfaction is affected by the performance of all the personnel of the bank.</a:t>
            </a:r>
          </a:p>
        </p:txBody>
      </p:sp>
    </p:spTree>
    <p:extLst>
      <p:ext uri="{BB962C8B-B14F-4D97-AF65-F5344CB8AC3E}">
        <p14:creationId xmlns:p14="http://schemas.microsoft.com/office/powerpoint/2010/main" val="143005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Dikdörtgen"/>
          <p:cNvSpPr/>
          <p:nvPr/>
        </p:nvSpPr>
        <p:spPr>
          <a:xfrm>
            <a:off x="642910" y="576152"/>
            <a:ext cx="8001056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800" dirty="0" smtClean="0">
                <a:solidFill>
                  <a:schemeClr val="tx2"/>
                </a:solidFill>
              </a:rPr>
              <a:t>Benefits of CRM :</a:t>
            </a:r>
          </a:p>
          <a:p>
            <a:pPr marL="742950" lvl="1" indent="-285750">
              <a:lnSpc>
                <a:spcPct val="150000"/>
              </a:lnSpc>
              <a:buClr>
                <a:srgbClr val="FF0000"/>
              </a:buClr>
              <a:buSzPct val="150000"/>
              <a:buFont typeface="Arial" panose="020B0604020202020204" pitchFamily="34" charset="0"/>
              <a:buChar char="•"/>
            </a:pPr>
            <a:r>
              <a:rPr lang="tr-TR" b="1" dirty="0" smtClean="0"/>
              <a:t>  </a:t>
            </a:r>
            <a:r>
              <a:rPr lang="tr-TR" b="1" dirty="0" err="1" smtClean="0"/>
              <a:t>Reduced</a:t>
            </a:r>
            <a:r>
              <a:rPr lang="tr-TR" b="1" dirty="0" smtClean="0"/>
              <a:t> </a:t>
            </a:r>
            <a:r>
              <a:rPr lang="tr-TR" b="1" dirty="0" err="1" smtClean="0"/>
              <a:t>costs</a:t>
            </a:r>
            <a:r>
              <a:rPr lang="tr-TR" b="1" dirty="0" smtClean="0"/>
              <a:t>, </a:t>
            </a:r>
            <a:r>
              <a:rPr lang="tr-TR" b="1" dirty="0" err="1" smtClean="0"/>
              <a:t>because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right</a:t>
            </a:r>
            <a:r>
              <a:rPr lang="tr-TR" b="1" dirty="0" smtClean="0"/>
              <a:t> </a:t>
            </a:r>
            <a:r>
              <a:rPr lang="tr-TR" b="1" dirty="0" err="1" smtClean="0"/>
              <a:t>things</a:t>
            </a:r>
            <a:r>
              <a:rPr lang="tr-TR" b="1" dirty="0" smtClean="0"/>
              <a:t> </a:t>
            </a:r>
            <a:r>
              <a:rPr lang="tr-TR" b="1" dirty="0" err="1" smtClean="0"/>
              <a:t>are</a:t>
            </a:r>
            <a:r>
              <a:rPr lang="tr-TR" b="1" dirty="0" smtClean="0"/>
              <a:t> </a:t>
            </a:r>
            <a:r>
              <a:rPr lang="tr-TR" b="1" dirty="0" err="1" smtClean="0"/>
              <a:t>being</a:t>
            </a:r>
            <a:r>
              <a:rPr lang="tr-TR" b="1" dirty="0" smtClean="0"/>
              <a:t> done (</a:t>
            </a:r>
            <a:r>
              <a:rPr lang="tr-TR" b="1" dirty="0" err="1" smtClean="0"/>
              <a:t>ie</a:t>
            </a:r>
            <a:r>
              <a:rPr lang="tr-TR" b="1" dirty="0" smtClean="0"/>
              <a:t>., 	</a:t>
            </a:r>
            <a:r>
              <a:rPr lang="tr-TR" b="1" dirty="0" err="1" smtClean="0"/>
              <a:t>effective</a:t>
            </a:r>
            <a:r>
              <a:rPr lang="tr-TR" b="1" dirty="0" smtClean="0"/>
              <a:t> ad </a:t>
            </a:r>
            <a:r>
              <a:rPr lang="tr-TR" b="1" dirty="0" err="1" smtClean="0"/>
              <a:t>efficient</a:t>
            </a:r>
            <a:r>
              <a:rPr lang="tr-TR" b="1" dirty="0" smtClean="0"/>
              <a:t> </a:t>
            </a:r>
            <a:r>
              <a:rPr lang="tr-TR" b="1" dirty="0" err="1" smtClean="0"/>
              <a:t>operation</a:t>
            </a:r>
            <a:r>
              <a:rPr lang="tr-TR" b="1" dirty="0" smtClean="0"/>
              <a:t>)</a:t>
            </a:r>
          </a:p>
          <a:p>
            <a:pPr marL="742950" lvl="1" indent="-285750">
              <a:lnSpc>
                <a:spcPct val="150000"/>
              </a:lnSpc>
              <a:buClr>
                <a:srgbClr val="FF0000"/>
              </a:buClr>
              <a:buSzPct val="150000"/>
              <a:buFont typeface="Arial" panose="020B0604020202020204" pitchFamily="34" charset="0"/>
              <a:buChar char="•"/>
            </a:pPr>
            <a:r>
              <a:rPr lang="tr-TR" b="1" dirty="0" smtClean="0"/>
              <a:t>  Increased customer satisfaction, because they are getting exactly 	what they want (ie. </a:t>
            </a:r>
            <a:r>
              <a:rPr lang="tr-TR" b="1" dirty="0" err="1" smtClean="0"/>
              <a:t>Meeting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exceeding</a:t>
            </a:r>
            <a:r>
              <a:rPr lang="tr-TR" b="1" dirty="0" smtClean="0"/>
              <a:t> </a:t>
            </a:r>
            <a:r>
              <a:rPr lang="tr-TR" b="1" dirty="0" err="1" smtClean="0"/>
              <a:t>expectations</a:t>
            </a:r>
            <a:r>
              <a:rPr lang="tr-TR" b="1" dirty="0" smtClean="0"/>
              <a:t>)</a:t>
            </a:r>
          </a:p>
          <a:p>
            <a:pPr marL="742950" lvl="1" indent="-285750">
              <a:lnSpc>
                <a:spcPct val="150000"/>
              </a:lnSpc>
              <a:buClr>
                <a:srgbClr val="FF0000"/>
              </a:buClr>
              <a:buSzPct val="150000"/>
              <a:buFont typeface="Arial" panose="020B0604020202020204" pitchFamily="34" charset="0"/>
              <a:buChar char="•"/>
            </a:pPr>
            <a:r>
              <a:rPr lang="tr-TR" b="1" dirty="0" smtClean="0"/>
              <a:t>  </a:t>
            </a:r>
            <a:r>
              <a:rPr lang="tr-TR" b="1" dirty="0" err="1" smtClean="0"/>
              <a:t>Ensuring</a:t>
            </a:r>
            <a:r>
              <a:rPr lang="tr-TR" b="1" dirty="0" smtClean="0"/>
              <a:t> </a:t>
            </a:r>
            <a:r>
              <a:rPr lang="tr-TR" b="1" dirty="0" err="1" smtClean="0"/>
              <a:t>that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focus</a:t>
            </a:r>
            <a:r>
              <a:rPr lang="tr-TR" b="1" dirty="0" smtClean="0"/>
              <a:t> of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organisation</a:t>
            </a:r>
            <a:r>
              <a:rPr lang="tr-TR" b="1" dirty="0" smtClean="0"/>
              <a:t> is </a:t>
            </a:r>
            <a:r>
              <a:rPr lang="tr-TR" b="1" dirty="0" err="1" smtClean="0"/>
              <a:t>external</a:t>
            </a:r>
            <a:endParaRPr lang="tr-TR" b="1" dirty="0" smtClean="0"/>
          </a:p>
          <a:p>
            <a:pPr marL="742950" lvl="1" indent="-285750">
              <a:lnSpc>
                <a:spcPct val="150000"/>
              </a:lnSpc>
              <a:buClr>
                <a:srgbClr val="FF0000"/>
              </a:buClr>
              <a:buSzPct val="150000"/>
              <a:buFont typeface="Arial" panose="020B0604020202020204" pitchFamily="34" charset="0"/>
              <a:buChar char="•"/>
            </a:pPr>
            <a:r>
              <a:rPr lang="tr-TR" b="1" dirty="0" smtClean="0"/>
              <a:t>  </a:t>
            </a:r>
            <a:r>
              <a:rPr lang="tr-TR" b="1" dirty="0" err="1" smtClean="0"/>
              <a:t>Growth</a:t>
            </a:r>
            <a:r>
              <a:rPr lang="tr-TR" b="1" dirty="0" smtClean="0"/>
              <a:t> in </a:t>
            </a:r>
            <a:r>
              <a:rPr lang="tr-TR" b="1" dirty="0" err="1" smtClean="0"/>
              <a:t>numbers</a:t>
            </a:r>
            <a:r>
              <a:rPr lang="tr-TR" b="1" dirty="0" smtClean="0"/>
              <a:t> of </a:t>
            </a:r>
            <a:r>
              <a:rPr lang="tr-TR" b="1" dirty="0" err="1" smtClean="0"/>
              <a:t>costumers</a:t>
            </a:r>
            <a:endParaRPr lang="tr-TR" b="1" dirty="0" smtClean="0"/>
          </a:p>
          <a:p>
            <a:pPr marL="742950" lvl="1" indent="-285750">
              <a:lnSpc>
                <a:spcPct val="150000"/>
              </a:lnSpc>
              <a:buClr>
                <a:srgbClr val="FF0000"/>
              </a:buClr>
              <a:buSzPct val="150000"/>
              <a:buFont typeface="Arial" panose="020B0604020202020204" pitchFamily="34" charset="0"/>
              <a:buChar char="•"/>
            </a:pPr>
            <a:r>
              <a:rPr lang="tr-TR" b="1" dirty="0" smtClean="0"/>
              <a:t>  </a:t>
            </a:r>
            <a:r>
              <a:rPr lang="tr-TR" b="1" dirty="0" err="1" smtClean="0"/>
              <a:t>Maximisation</a:t>
            </a:r>
            <a:r>
              <a:rPr lang="tr-TR" b="1" dirty="0" smtClean="0"/>
              <a:t> of </a:t>
            </a:r>
            <a:r>
              <a:rPr lang="tr-TR" b="1" dirty="0" err="1" smtClean="0"/>
              <a:t>opportunities</a:t>
            </a:r>
            <a:r>
              <a:rPr lang="tr-TR" b="1" dirty="0" smtClean="0"/>
              <a:t> (</a:t>
            </a:r>
            <a:r>
              <a:rPr lang="tr-TR" b="1" dirty="0" err="1" smtClean="0"/>
              <a:t>eg</a:t>
            </a:r>
            <a:r>
              <a:rPr lang="tr-TR" b="1" dirty="0" smtClean="0"/>
              <a:t>. </a:t>
            </a:r>
            <a:r>
              <a:rPr lang="tr-TR" b="1" dirty="0" err="1" smtClean="0"/>
              <a:t>İncreased</a:t>
            </a:r>
            <a:r>
              <a:rPr lang="tr-TR" b="1" dirty="0" smtClean="0"/>
              <a:t> </a:t>
            </a:r>
            <a:r>
              <a:rPr lang="tr-TR" b="1" dirty="0" err="1" smtClean="0"/>
              <a:t>services</a:t>
            </a:r>
            <a:r>
              <a:rPr lang="tr-TR" b="1" dirty="0" smtClean="0"/>
              <a:t>, </a:t>
            </a:r>
            <a:r>
              <a:rPr lang="tr-TR" b="1" dirty="0" err="1" smtClean="0"/>
              <a:t>referrals</a:t>
            </a:r>
            <a:r>
              <a:rPr lang="tr-TR" b="1" dirty="0" smtClean="0"/>
              <a:t>, </a:t>
            </a:r>
            <a:r>
              <a:rPr lang="tr-TR" b="1" dirty="0" err="1" smtClean="0"/>
              <a:t>etc</a:t>
            </a:r>
            <a:r>
              <a:rPr lang="tr-TR" b="1" dirty="0" smtClean="0"/>
              <a:t>.)</a:t>
            </a:r>
          </a:p>
          <a:p>
            <a:pPr marL="742950" lvl="1" indent="-285750">
              <a:lnSpc>
                <a:spcPct val="150000"/>
              </a:lnSpc>
              <a:buClr>
                <a:srgbClr val="FF0000"/>
              </a:buClr>
              <a:buSzPct val="150000"/>
              <a:buFont typeface="Arial" panose="020B0604020202020204" pitchFamily="34" charset="0"/>
              <a:buChar char="•"/>
            </a:pPr>
            <a:r>
              <a:rPr lang="tr-TR" b="1" dirty="0" smtClean="0"/>
              <a:t>  </a:t>
            </a:r>
            <a:r>
              <a:rPr lang="tr-TR" b="1" dirty="0"/>
              <a:t>I</a:t>
            </a:r>
            <a:r>
              <a:rPr lang="tr-TR" b="1" dirty="0" smtClean="0"/>
              <a:t>ncreased access to a source of market and competitor information</a:t>
            </a:r>
          </a:p>
          <a:p>
            <a:pPr marL="742950" lvl="1" indent="-285750">
              <a:lnSpc>
                <a:spcPct val="150000"/>
              </a:lnSpc>
              <a:buClr>
                <a:srgbClr val="FF0000"/>
              </a:buClr>
              <a:buSzPct val="150000"/>
              <a:buFont typeface="Arial" panose="020B0604020202020204" pitchFamily="34" charset="0"/>
              <a:buChar char="•"/>
            </a:pPr>
            <a:r>
              <a:rPr lang="tr-TR" b="1" dirty="0" smtClean="0"/>
              <a:t>  </a:t>
            </a:r>
            <a:r>
              <a:rPr lang="tr-TR" b="1" dirty="0" err="1" smtClean="0"/>
              <a:t>Highlighting</a:t>
            </a:r>
            <a:r>
              <a:rPr lang="tr-TR" b="1" dirty="0" smtClean="0"/>
              <a:t> </a:t>
            </a:r>
            <a:r>
              <a:rPr lang="tr-TR" b="1" dirty="0" err="1" smtClean="0"/>
              <a:t>poor</a:t>
            </a:r>
            <a:r>
              <a:rPr lang="tr-TR" b="1" dirty="0" smtClean="0"/>
              <a:t> </a:t>
            </a:r>
            <a:r>
              <a:rPr lang="tr-TR" b="1" dirty="0" err="1" smtClean="0"/>
              <a:t>operational</a:t>
            </a:r>
            <a:r>
              <a:rPr lang="tr-TR" b="1" dirty="0" smtClean="0"/>
              <a:t> </a:t>
            </a:r>
            <a:r>
              <a:rPr lang="tr-TR" b="1" dirty="0" err="1" smtClean="0"/>
              <a:t>processes</a:t>
            </a:r>
            <a:endParaRPr lang="tr-TR" b="1" dirty="0" smtClean="0"/>
          </a:p>
          <a:p>
            <a:pPr marL="742950" lvl="1" indent="-285750">
              <a:lnSpc>
                <a:spcPct val="150000"/>
              </a:lnSpc>
              <a:buClr>
                <a:srgbClr val="FF0000"/>
              </a:buClr>
              <a:buSzPct val="150000"/>
              <a:buFont typeface="Arial" panose="020B0604020202020204" pitchFamily="34" charset="0"/>
              <a:buChar char="•"/>
            </a:pPr>
            <a:r>
              <a:rPr lang="tr-TR" b="1" dirty="0" smtClean="0"/>
              <a:t>  </a:t>
            </a:r>
            <a:r>
              <a:rPr lang="tr-TR" b="1" dirty="0" err="1" smtClean="0"/>
              <a:t>Long</a:t>
            </a:r>
            <a:r>
              <a:rPr lang="tr-TR" b="1" dirty="0" smtClean="0"/>
              <a:t> </a:t>
            </a:r>
            <a:r>
              <a:rPr lang="tr-TR" b="1" dirty="0" err="1" smtClean="0"/>
              <a:t>term</a:t>
            </a:r>
            <a:r>
              <a:rPr lang="tr-TR" b="1" dirty="0" smtClean="0"/>
              <a:t> </a:t>
            </a:r>
            <a:r>
              <a:rPr lang="tr-TR" b="1" dirty="0" err="1" smtClean="0"/>
              <a:t>profitability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sustainability</a:t>
            </a: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307729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/>
              <a:t>C</a:t>
            </a:r>
            <a:r>
              <a:rPr lang="tr-TR" sz="3600" dirty="0" smtClean="0"/>
              <a:t>omponents of Crm Cycle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dirty="0"/>
              <a:t>Understand and Differentiate.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Develop and Customise.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Interact and Deliver.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 Acquire and Retain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7392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Customer 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 </a:t>
            </a:r>
            <a:r>
              <a:rPr lang="en-US" b="1" dirty="0"/>
              <a:t>customer</a:t>
            </a:r>
            <a:r>
              <a:rPr lang="en-US" dirty="0"/>
              <a:t> is a person or company that receives, consumes or buys a product or service and can choose between different goods and suppliers.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dirty="0"/>
              <a:t>main goal of all commercial enterprises is to attract customers or clients, and make them purchase what they have on sale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/>
              <a:t>They also try to encourage them to keep coming </a:t>
            </a:r>
            <a:r>
              <a:rPr lang="en-US" dirty="0" err="1" smtClean="0"/>
              <a:t>bac</a:t>
            </a:r>
            <a:r>
              <a:rPr lang="tr-TR" dirty="0" smtClean="0"/>
              <a:t>k.</a:t>
            </a:r>
            <a:endParaRPr lang="tr-T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941168"/>
            <a:ext cx="239077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2388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 descr="https://html1-f.scribdassets.com/7uoyidskxs3fknu5/images/9-0c0333f7ea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709" y="1935163"/>
            <a:ext cx="5852582" cy="43894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838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rm ile ilgili gÃ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986" y="0"/>
            <a:ext cx="3730014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1" name="Rectangle 2"/>
          <p:cNvSpPr>
            <a:spLocks noGrp="1"/>
          </p:cNvSpPr>
          <p:nvPr>
            <p:ph type="title"/>
          </p:nvPr>
        </p:nvSpPr>
        <p:spPr>
          <a:xfrm>
            <a:off x="323528" y="760648"/>
            <a:ext cx="8229600" cy="1143000"/>
          </a:xfrm>
        </p:spPr>
        <p:txBody>
          <a:bodyPr/>
          <a:lstStyle/>
          <a:p>
            <a:pPr algn="l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</a:p>
        </p:txBody>
      </p:sp>
      <p:sp>
        <p:nvSpPr>
          <p:cNvPr id="25602" name="Rectangle 3"/>
          <p:cNvSpPr>
            <a:spLocks noGrp="1"/>
          </p:cNvSpPr>
          <p:nvPr>
            <p:ph type="body" idx="1"/>
          </p:nvPr>
        </p:nvSpPr>
        <p:spPr>
          <a:xfrm>
            <a:off x="395536" y="1988840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Thoughts of the feelings that </a:t>
            </a:r>
            <a:r>
              <a:rPr lang="en-US" sz="2400" u="sng" dirty="0" smtClean="0">
                <a:latin typeface="Andalus" panose="02020603050405020304" pitchFamily="18" charset="-78"/>
                <a:cs typeface="Andalus" panose="02020603050405020304" pitchFamily="18" charset="-78"/>
              </a:rPr>
              <a:t>two people have for one </a:t>
            </a:r>
            <a:r>
              <a:rPr lang="en-US" sz="2400" u="sng" dirty="0" smtClean="0">
                <a:latin typeface="Andalus" panose="02020603050405020304" pitchFamily="18" charset="-78"/>
                <a:cs typeface="Andalus" panose="02020603050405020304" pitchFamily="18" charset="-78"/>
              </a:rPr>
              <a:t>another:</a:t>
            </a:r>
            <a:endParaRPr lang="tr-TR" sz="2400" u="sng" dirty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2400" u="sng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endParaRPr lang="tr-TR" sz="2400" u="sng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mutual </a:t>
            </a:r>
            <a:r>
              <a:rPr lang="en-US" sz="2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attraction and </a:t>
            </a:r>
            <a:r>
              <a:rPr lang="en-US" sz="2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respect,</a:t>
            </a:r>
            <a:r>
              <a:rPr lang="tr-TR" sz="2400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endParaRPr lang="tr-TR" sz="2400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c</a:t>
            </a:r>
            <a:r>
              <a:rPr lang="tr-TR" sz="2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o</a:t>
            </a:r>
            <a:r>
              <a:rPr lang="en-US" sz="24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nsideration</a:t>
            </a:r>
            <a:r>
              <a:rPr lang="en-US" sz="2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, </a:t>
            </a:r>
            <a:endParaRPr lang="tr-TR" sz="2400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dependency and the like</a:t>
            </a:r>
            <a:r>
              <a:rPr lang="en-US" sz="2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tr-TR" sz="2400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2400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>
              <a:lnSpc>
                <a:spcPct val="90000"/>
              </a:lnSpc>
            </a:pPr>
            <a:r>
              <a:rPr lang="en-US" sz="2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Interactions must take place between </a:t>
            </a:r>
            <a:r>
              <a:rPr lang="en-US" sz="2400" u="sng" dirty="0" smtClean="0">
                <a:latin typeface="Andalus" panose="02020603050405020304" pitchFamily="18" charset="-78"/>
                <a:cs typeface="Andalus" panose="02020603050405020304" pitchFamily="18" charset="-78"/>
              </a:rPr>
              <a:t>at least two parties</a:t>
            </a:r>
            <a:r>
              <a:rPr lang="en-US" sz="2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; characteristic of interactions can influence  one another.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Relationships will also have to extend over </a:t>
            </a:r>
            <a:r>
              <a:rPr lang="en-US" sz="2400" u="sng" dirty="0" smtClean="0">
                <a:latin typeface="Andalus" panose="02020603050405020304" pitchFamily="18" charset="-78"/>
                <a:cs typeface="Andalus" panose="02020603050405020304" pitchFamily="18" charset="-78"/>
              </a:rPr>
              <a:t>a longer period of time.</a:t>
            </a:r>
          </a:p>
        </p:txBody>
      </p:sp>
    </p:spTree>
    <p:extLst>
      <p:ext uri="{BB962C8B-B14F-4D97-AF65-F5344CB8AC3E}">
        <p14:creationId xmlns:p14="http://schemas.microsoft.com/office/powerpoint/2010/main" val="181678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Crm for banking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Banks offer a wide range of banking products and financial services to corporate and retail customers.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CRM activities helped them making </a:t>
            </a:r>
            <a:r>
              <a:rPr lang="tr-TR" dirty="0" smtClean="0"/>
              <a:t>customers loyal.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Banks believe that a  </a:t>
            </a:r>
            <a:r>
              <a:rPr lang="tr-TR" dirty="0"/>
              <a:t> true customer-centric relationship can only be accomplished by considering the unique perspectives of every single customer of the </a:t>
            </a:r>
            <a:r>
              <a:rPr lang="tr-TR" dirty="0" smtClean="0"/>
              <a:t>organization.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657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 </a:t>
            </a:r>
            <a:br>
              <a:rPr lang="tr-TR" dirty="0" smtClean="0"/>
            </a:br>
            <a:r>
              <a:rPr lang="tr-TR" sz="3600" dirty="0"/>
              <a:t>Why crm- the changing enviroment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800" dirty="0" smtClean="0"/>
          </a:p>
          <a:p>
            <a:r>
              <a:rPr lang="tr-TR" sz="2800" dirty="0" smtClean="0"/>
              <a:t>Increased competition : 47 banks and 10422 branches</a:t>
            </a:r>
          </a:p>
          <a:p>
            <a:endParaRPr lang="tr-TR" sz="2800" dirty="0" smtClean="0"/>
          </a:p>
          <a:p>
            <a:endParaRPr lang="tr-TR" sz="2800" dirty="0"/>
          </a:p>
          <a:p>
            <a:endParaRPr lang="tr-TR" sz="2800" dirty="0"/>
          </a:p>
          <a:p>
            <a:endParaRPr lang="tr-TR" dirty="0"/>
          </a:p>
        </p:txBody>
      </p:sp>
      <p:pic>
        <p:nvPicPr>
          <p:cNvPr id="4" name="Picture 3" descr="banka Åubeleri ile ilgili gÃ¶rsel sonucu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573016"/>
            <a:ext cx="6480720" cy="2736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079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Why crm- the changing enviroment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/>
              <a:t>Growth of product: Increase in banking product diversity </a:t>
            </a:r>
            <a:endParaRPr lang="tr-TR" sz="2400" dirty="0" smtClean="0"/>
          </a:p>
          <a:p>
            <a:endParaRPr lang="tr-TR" sz="2400" dirty="0" smtClean="0"/>
          </a:p>
          <a:p>
            <a:endParaRPr lang="tr-TR" sz="2400" dirty="0"/>
          </a:p>
          <a:p>
            <a:endParaRPr lang="tr-TR" sz="2400" dirty="0" smtClean="0"/>
          </a:p>
          <a:p>
            <a:endParaRPr lang="tr-TR" sz="2400" dirty="0"/>
          </a:p>
          <a:p>
            <a:endParaRPr lang="tr-TR" sz="2400" dirty="0" smtClean="0"/>
          </a:p>
          <a:p>
            <a:endParaRPr lang="tr-TR" sz="2400" dirty="0"/>
          </a:p>
          <a:p>
            <a:endParaRPr lang="tr-TR" sz="2400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grpSp>
        <p:nvGrpSpPr>
          <p:cNvPr id="7" name="Group 6"/>
          <p:cNvGrpSpPr/>
          <p:nvPr/>
        </p:nvGrpSpPr>
        <p:grpSpPr>
          <a:xfrm>
            <a:off x="1115616" y="2780928"/>
            <a:ext cx="5724991" cy="2880320"/>
            <a:chOff x="1691680" y="3024186"/>
            <a:chExt cx="5184576" cy="800100"/>
          </a:xfrm>
        </p:grpSpPr>
        <p:pic>
          <p:nvPicPr>
            <p:cNvPr id="4" name="Picture 3" descr="Ä°lgili resim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1680" y="3033711"/>
              <a:ext cx="2609850" cy="790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Picture 5" descr="Ä°lgili resim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1530" y="3024186"/>
              <a:ext cx="2574726" cy="8001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55576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Why crm- the changing enviroment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 smtClean="0"/>
              <a:t>Diminishing </a:t>
            </a:r>
            <a:r>
              <a:rPr lang="tr-TR" dirty="0"/>
              <a:t>margins :Decrease in </a:t>
            </a:r>
            <a:r>
              <a:rPr lang="tr-TR" dirty="0" smtClean="0"/>
              <a:t>profitability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Picture 4" descr="dÃ¼Åen kar marjlarÄ± ile ilgili gÃ¶rsel sonucu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475167"/>
            <a:ext cx="3167380" cy="17818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745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b="1" dirty="0" smtClean="0">
                <a:solidFill>
                  <a:srgbClr val="FF0000"/>
                </a:solidFill>
              </a:rPr>
              <a:t> Services marketing mix – 7 P’s</a:t>
            </a:r>
          </a:p>
          <a:p>
            <a:r>
              <a:rPr lang="tr-TR" dirty="0" smtClean="0"/>
              <a:t>Product</a:t>
            </a:r>
          </a:p>
          <a:p>
            <a:r>
              <a:rPr lang="tr-TR" dirty="0" smtClean="0"/>
              <a:t>Price</a:t>
            </a:r>
          </a:p>
          <a:p>
            <a:r>
              <a:rPr lang="tr-TR" dirty="0" smtClean="0"/>
              <a:t>Place </a:t>
            </a:r>
          </a:p>
          <a:p>
            <a:r>
              <a:rPr lang="tr-TR" dirty="0" smtClean="0"/>
              <a:t>Promotion</a:t>
            </a:r>
          </a:p>
          <a:p>
            <a:r>
              <a:rPr lang="tr-TR" dirty="0" smtClean="0"/>
              <a:t>People</a:t>
            </a:r>
          </a:p>
          <a:p>
            <a:r>
              <a:rPr lang="tr-TR" dirty="0" smtClean="0"/>
              <a:t>Physical evidence</a:t>
            </a:r>
          </a:p>
          <a:p>
            <a:r>
              <a:rPr lang="tr-TR" dirty="0" smtClean="0"/>
              <a:t>Process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196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1026</TotalTime>
  <Words>574</Words>
  <Application>Microsoft Office PowerPoint</Application>
  <PresentationFormat>On-screen Show (4:3)</PresentationFormat>
  <Paragraphs>170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Akış</vt:lpstr>
      <vt:lpstr>PowerPoint Presentation</vt:lpstr>
      <vt:lpstr>PowerPoint Presentation</vt:lpstr>
      <vt:lpstr>Customer </vt:lpstr>
      <vt:lpstr>Relationship</vt:lpstr>
      <vt:lpstr>Crm for banking </vt:lpstr>
      <vt:lpstr>   Why crm- the changing enviroment</vt:lpstr>
      <vt:lpstr>Why crm- the changing enviroment</vt:lpstr>
      <vt:lpstr>Why crm- the changing enviroment</vt:lpstr>
      <vt:lpstr>PowerPoint Presentation</vt:lpstr>
      <vt:lpstr>PowerPoint Presentation</vt:lpstr>
      <vt:lpstr>PowerPoint Presentation</vt:lpstr>
      <vt:lpstr>PowerPoint Presentation</vt:lpstr>
      <vt:lpstr>Product</vt:lpstr>
      <vt:lpstr>This refers to the interest rates,bank charges,commissions for services.</vt:lpstr>
      <vt:lpstr>PowerPoint Presentation</vt:lpstr>
      <vt:lpstr>PowerPoint Presentation</vt:lpstr>
      <vt:lpstr>PowerPoint Presentation</vt:lpstr>
      <vt:lpstr>It is concerned with advertising,direct sales,tele-marketing,internet,personel visits to the customer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4Ps to 4Cs</vt:lpstr>
      <vt:lpstr>PowerPoint Presentation</vt:lpstr>
      <vt:lpstr>PowerPoint Presentation</vt:lpstr>
      <vt:lpstr>PowerPoint Presentation</vt:lpstr>
      <vt:lpstr>Components of Crm Cycle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finanslab8</dc:creator>
  <cp:lastModifiedBy>Aysegul KURTULGAN</cp:lastModifiedBy>
  <cp:revision>61</cp:revision>
  <dcterms:created xsi:type="dcterms:W3CDTF">2019-09-11T08:41:57Z</dcterms:created>
  <dcterms:modified xsi:type="dcterms:W3CDTF">2019-09-26T08:39:24Z</dcterms:modified>
</cp:coreProperties>
</file>