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85" r:id="rId3"/>
    <p:sldId id="287" r:id="rId4"/>
    <p:sldId id="288" r:id="rId5"/>
    <p:sldId id="257" r:id="rId6"/>
    <p:sldId id="258" r:id="rId7"/>
    <p:sldId id="280" r:id="rId8"/>
    <p:sldId id="281" r:id="rId9"/>
    <p:sldId id="260" r:id="rId10"/>
    <p:sldId id="282" r:id="rId11"/>
    <p:sldId id="268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69" r:id="rId20"/>
    <p:sldId id="274" r:id="rId21"/>
    <p:sldId id="270" r:id="rId22"/>
    <p:sldId id="271" r:id="rId23"/>
    <p:sldId id="272" r:id="rId24"/>
    <p:sldId id="273" r:id="rId25"/>
    <p:sldId id="286" r:id="rId26"/>
    <p:sldId id="278" r:id="rId27"/>
    <p:sldId id="277" r:id="rId28"/>
    <p:sldId id="276" r:id="rId29"/>
    <p:sldId id="283" r:id="rId30"/>
    <p:sldId id="28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2610D4-803F-4F62-B48B-4EF7EDA02822}">
          <p14:sldIdLst>
            <p14:sldId id="275"/>
            <p14:sldId id="285"/>
            <p14:sldId id="287"/>
            <p14:sldId id="288"/>
            <p14:sldId id="257"/>
            <p14:sldId id="258"/>
            <p14:sldId id="280"/>
            <p14:sldId id="281"/>
          </p14:sldIdLst>
        </p14:section>
        <p14:section name="Untitled Section" id="{8D1B2726-871A-4974-AE80-E67177AAA6DA}">
          <p14:sldIdLst>
            <p14:sldId id="260"/>
            <p14:sldId id="282"/>
            <p14:sldId id="268"/>
            <p14:sldId id="262"/>
            <p14:sldId id="261"/>
            <p14:sldId id="263"/>
            <p14:sldId id="264"/>
            <p14:sldId id="265"/>
            <p14:sldId id="266"/>
            <p14:sldId id="267"/>
            <p14:sldId id="269"/>
            <p14:sldId id="274"/>
            <p14:sldId id="270"/>
            <p14:sldId id="271"/>
            <p14:sldId id="272"/>
            <p14:sldId id="273"/>
            <p14:sldId id="286"/>
            <p14:sldId id="278"/>
            <p14:sldId id="277"/>
            <p14:sldId id="276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7438AE-F393-4952-AB2C-D463639EDD5A}" type="datetimeFigureOut">
              <a:rPr lang="tr-TR" smtClean="0"/>
              <a:pPr/>
              <a:t>26.09.2019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9E68D-2893-4E84-98E1-CDD7B1787A4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Y36XO9qWg#action=sha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 descr="crm in banking industry ile ilgili gÃ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250" y="2034381"/>
            <a:ext cx="66675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 descr="M02NF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9" y="1935163"/>
            <a:ext cx="476726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3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16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1935163"/>
            <a:ext cx="8424936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3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1357298"/>
            <a:ext cx="8929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first</a:t>
            </a:r>
            <a:r>
              <a:rPr lang="tr-TR" sz="3200" b="1" dirty="0" smtClean="0"/>
              <a:t> P: Service </a:t>
            </a:r>
            <a:r>
              <a:rPr lang="tr-TR" sz="3200" b="1" dirty="0" err="1" smtClean="0"/>
              <a:t>Product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or</a:t>
            </a:r>
            <a:r>
              <a:rPr lang="tr-TR" sz="3200" b="1" dirty="0" smtClean="0"/>
              <a:t> Service </a:t>
            </a:r>
            <a:r>
              <a:rPr lang="tr-TR" sz="3200" b="1" dirty="0" err="1" smtClean="0"/>
              <a:t>Package</a:t>
            </a:r>
            <a:endParaRPr lang="tr-TR" sz="3200" b="1" dirty="0" smtClean="0"/>
          </a:p>
          <a:p>
            <a:endParaRPr lang="tr-TR" sz="3200" b="1" dirty="0" smtClean="0"/>
          </a:p>
          <a:p>
            <a:pPr>
              <a:lnSpc>
                <a:spcPct val="150000"/>
              </a:lnSpc>
            </a:pPr>
            <a:r>
              <a:rPr lang="tr-TR" sz="2400" b="1" dirty="0" smtClean="0"/>
              <a:t>        </a:t>
            </a:r>
            <a:r>
              <a:rPr lang="tr-TR" sz="2400" b="1" dirty="0" err="1" smtClean="0"/>
              <a:t>Services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benefits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which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offered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target</a:t>
            </a:r>
            <a:r>
              <a:rPr lang="tr-TR" sz="2400" b="1" dirty="0" smtClean="0"/>
              <a:t> market.</a:t>
            </a:r>
            <a:endParaRPr lang="tr-TR" sz="24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Banking: </a:t>
            </a:r>
            <a:r>
              <a:rPr lang="tr-TR" sz="2400" b="1" dirty="0" smtClean="0"/>
              <a:t>Debit cards, credit cards, different types of loans and </a:t>
            </a:r>
            <a:r>
              <a:rPr lang="tr-T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2400" b="1" dirty="0" smtClean="0"/>
              <a:t>current and saving accounts.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Insurance</a:t>
            </a:r>
            <a:r>
              <a:rPr lang="tr-T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tr-TR" sz="2400" b="1" dirty="0" smtClean="0"/>
              <a:t>Life </a:t>
            </a:r>
            <a:r>
              <a:rPr lang="tr-TR" sz="2400" b="1" dirty="0" err="1" smtClean="0"/>
              <a:t>Insurance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Non</a:t>
            </a:r>
            <a:r>
              <a:rPr lang="tr-TR" sz="2400" b="1" dirty="0" smtClean="0"/>
              <a:t>-life </a:t>
            </a:r>
            <a:r>
              <a:rPr lang="tr-TR" sz="2400" b="1" dirty="0" err="1" smtClean="0"/>
              <a:t>Insurance</a:t>
            </a:r>
            <a:r>
              <a:rPr lang="tr-TR" sz="2400" b="1" dirty="0" smtClean="0"/>
              <a:t>.</a:t>
            </a:r>
            <a:endParaRPr lang="tr-TR" sz="24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sz="3200" b="1" dirty="0" smtClean="0"/>
          </a:p>
          <a:p>
            <a:endParaRPr lang="tr-TR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285720" y="2357430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9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b="1" dirty="0" err="1" smtClean="0"/>
              <a:t>Financial</a:t>
            </a:r>
            <a:r>
              <a:rPr lang="tr-TR" b="1" dirty="0" smtClean="0"/>
              <a:t> </a:t>
            </a:r>
            <a:r>
              <a:rPr lang="tr-TR" b="1" dirty="0" err="1" smtClean="0"/>
              <a:t>Services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Need</a:t>
            </a:r>
            <a:r>
              <a:rPr lang="tr-TR" b="1" dirty="0" smtClean="0"/>
              <a:t> Marketing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err="1" smtClean="0"/>
              <a:t>Banking</a:t>
            </a:r>
            <a:r>
              <a:rPr lang="tr-TR" b="1" dirty="0" smtClean="0"/>
              <a:t> </a:t>
            </a:r>
            <a:r>
              <a:rPr lang="tr-TR" b="1" dirty="0" err="1" smtClean="0"/>
              <a:t>Services</a:t>
            </a:r>
            <a:endParaRPr lang="tr-TR" b="1" dirty="0" smtClean="0"/>
          </a:p>
          <a:p>
            <a:pPr lvl="1">
              <a:buFont typeface="Wingdings" pitchFamily="2" charset="2"/>
              <a:buChar char="Ø"/>
            </a:pPr>
            <a:r>
              <a:rPr lang="tr-TR" dirty="0" err="1" smtClean="0"/>
              <a:t>Credit</a:t>
            </a:r>
            <a:r>
              <a:rPr lang="tr-TR" dirty="0" smtClean="0"/>
              <a:t> </a:t>
            </a:r>
            <a:r>
              <a:rPr lang="tr-TR" dirty="0" err="1" smtClean="0"/>
              <a:t>Cards</a:t>
            </a:r>
            <a:r>
              <a:rPr lang="tr-TR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/>
              <a:t>Debit</a:t>
            </a:r>
            <a:r>
              <a:rPr lang="tr-TR" dirty="0" smtClean="0"/>
              <a:t> </a:t>
            </a:r>
            <a:r>
              <a:rPr lang="tr-TR" dirty="0" err="1" smtClean="0"/>
              <a:t>Cards</a:t>
            </a:r>
            <a:endParaRPr lang="tr-TR" dirty="0" smtClean="0"/>
          </a:p>
          <a:p>
            <a:pPr lvl="1">
              <a:buFont typeface="Wingdings" pitchFamily="2" charset="2"/>
              <a:buChar char="Ø"/>
            </a:pPr>
            <a:r>
              <a:rPr lang="tr-TR" dirty="0" err="1" smtClean="0"/>
              <a:t>Saving</a:t>
            </a:r>
            <a:r>
              <a:rPr lang="tr-TR" dirty="0" smtClean="0"/>
              <a:t> </a:t>
            </a:r>
            <a:r>
              <a:rPr lang="tr-TR" dirty="0" err="1" smtClean="0"/>
              <a:t>account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Loans</a:t>
            </a:r>
            <a:endParaRPr lang="tr-TR" dirty="0" smtClean="0"/>
          </a:p>
          <a:p>
            <a:r>
              <a:rPr lang="tr-TR" b="1" dirty="0" err="1" smtClean="0"/>
              <a:t>Mutual</a:t>
            </a:r>
            <a:r>
              <a:rPr lang="tr-TR" b="1" dirty="0" smtClean="0"/>
              <a:t> </a:t>
            </a:r>
            <a:r>
              <a:rPr lang="tr-TR" b="1" dirty="0" err="1" smtClean="0"/>
              <a:t>Funds</a:t>
            </a:r>
            <a:endParaRPr lang="tr-TR" b="1" dirty="0" smtClean="0"/>
          </a:p>
          <a:p>
            <a:r>
              <a:rPr lang="tr-TR" b="1" dirty="0" err="1" smtClean="0"/>
              <a:t>Insurance</a:t>
            </a:r>
            <a:r>
              <a:rPr lang="tr-TR" b="1" dirty="0" smtClean="0"/>
              <a:t> </a:t>
            </a:r>
            <a:r>
              <a:rPr lang="tr-TR" b="1" dirty="0" err="1" smtClean="0"/>
              <a:t>Products</a:t>
            </a:r>
            <a:endParaRPr lang="tr-TR" b="1" dirty="0" smtClean="0"/>
          </a:p>
          <a:p>
            <a:pPr lvl="1">
              <a:buFont typeface="Wingdings" pitchFamily="2" charset="2"/>
              <a:buChar char="Ø"/>
            </a:pPr>
            <a:r>
              <a:rPr lang="tr-TR" dirty="0" smtClean="0"/>
              <a:t>Life 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err="1" smtClean="0"/>
              <a:t>Non</a:t>
            </a:r>
            <a:r>
              <a:rPr lang="tr-TR" dirty="0" smtClean="0"/>
              <a:t>-Life</a:t>
            </a:r>
          </a:p>
          <a:p>
            <a:r>
              <a:rPr lang="tr-TR" b="1" dirty="0" err="1" smtClean="0"/>
              <a:t>Pension</a:t>
            </a:r>
            <a:r>
              <a:rPr lang="tr-TR" b="1" dirty="0" smtClean="0"/>
              <a:t> </a:t>
            </a:r>
            <a:r>
              <a:rPr lang="tr-TR" b="1" dirty="0" err="1" smtClean="0"/>
              <a:t>Funds</a:t>
            </a:r>
            <a:endParaRPr lang="tr-TR" b="1" dirty="0" smtClean="0"/>
          </a:p>
          <a:p>
            <a:r>
              <a:rPr lang="tr-TR" b="1" dirty="0" err="1" smtClean="0"/>
              <a:t>Stock</a:t>
            </a:r>
            <a:r>
              <a:rPr lang="tr-TR" b="1" dirty="0" smtClean="0"/>
              <a:t> </a:t>
            </a:r>
            <a:r>
              <a:rPr lang="tr-TR" b="1" dirty="0" err="1" smtClean="0"/>
              <a:t>Brocking</a:t>
            </a:r>
            <a:r>
              <a:rPr lang="tr-TR" b="1" dirty="0" smtClean="0"/>
              <a:t> </a:t>
            </a:r>
            <a:r>
              <a:rPr lang="tr-TR" b="1" dirty="0" err="1" smtClean="0"/>
              <a:t>Services</a:t>
            </a:r>
            <a:r>
              <a:rPr lang="tr-TR" b="1" dirty="0" smtClean="0"/>
              <a:t> </a:t>
            </a:r>
          </a:p>
          <a:p>
            <a:r>
              <a:rPr lang="tr-TR" b="1" dirty="0" err="1" smtClean="0"/>
              <a:t>Other</a:t>
            </a:r>
            <a:r>
              <a:rPr lang="tr-TR" b="1" dirty="0" smtClean="0"/>
              <a:t> </a:t>
            </a:r>
            <a:r>
              <a:rPr lang="tr-TR" b="1" dirty="0" err="1" smtClean="0"/>
              <a:t>Financial</a:t>
            </a:r>
            <a:r>
              <a:rPr lang="tr-TR" b="1" dirty="0" smtClean="0"/>
              <a:t> </a:t>
            </a:r>
            <a:r>
              <a:rPr lang="tr-TR" b="1" dirty="0" err="1" smtClean="0"/>
              <a:t>Services</a:t>
            </a:r>
            <a:endParaRPr lang="tr-TR" b="1" dirty="0" smtClean="0"/>
          </a:p>
          <a:p>
            <a:pPr lvl="1">
              <a:buNone/>
            </a:pPr>
            <a:endParaRPr lang="tr-TR" dirty="0" smtClean="0"/>
          </a:p>
        </p:txBody>
      </p:sp>
      <p:cxnSp>
        <p:nvCxnSpPr>
          <p:cNvPr id="6" name="5 Düz Bağlayıcı"/>
          <p:cNvCxnSpPr/>
          <p:nvPr/>
        </p:nvCxnSpPr>
        <p:spPr>
          <a:xfrm>
            <a:off x="571472" y="2357430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Resim" descr="Adsı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43182"/>
            <a:ext cx="21050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This refers to the interest rates,bank charges,commissions for services.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The Second P: Pricing&#10;18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5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bnk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8064896" cy="4176464"/>
          </a:xfrm>
        </p:spPr>
      </p:pic>
    </p:spTree>
    <p:extLst>
      <p:ext uri="{BB962C8B-B14F-4D97-AF65-F5344CB8AC3E}">
        <p14:creationId xmlns:p14="http://schemas.microsoft.com/office/powerpoint/2010/main" val="5394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1214414" y="2643182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1285852" y="1071546"/>
            <a:ext cx="6180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Modern </a:t>
            </a:r>
            <a:r>
              <a:rPr lang="tr-TR" sz="3200" b="1" dirty="0" err="1" smtClean="0"/>
              <a:t>Thinking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Distribution</a:t>
            </a:r>
            <a:r>
              <a:rPr lang="tr-TR" sz="3200" b="1" dirty="0" smtClean="0"/>
              <a:t> of </a:t>
            </a:r>
          </a:p>
          <a:p>
            <a:pPr algn="ctr"/>
            <a:r>
              <a:rPr lang="tr-TR" sz="3200" b="1" dirty="0" err="1" smtClean="0"/>
              <a:t>Services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If customers can’t reach </a:t>
            </a:r>
            <a:r>
              <a:rPr lang="tr-TR" sz="3200" b="1" dirty="0"/>
              <a:t>y</a:t>
            </a:r>
            <a:r>
              <a:rPr lang="tr-TR" sz="3200" b="1" dirty="0" smtClean="0"/>
              <a:t>ou,</a:t>
            </a:r>
          </a:p>
          <a:p>
            <a:pPr algn="ctr"/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reach </a:t>
            </a:r>
            <a:r>
              <a:rPr lang="tr-TR" sz="3200" b="1" dirty="0"/>
              <a:t>y</a:t>
            </a:r>
            <a:r>
              <a:rPr lang="tr-TR" sz="3200" b="1" dirty="0" smtClean="0"/>
              <a:t>our customers.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984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https://www.youtube.com/watch?v=nSY36XO9qWg#action=share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3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It is concerned with advertising,direct sales,tele-marketing,internet,personel visits to the customer</a:t>
            </a:r>
            <a:endParaRPr lang="tr-TR" sz="1800" dirty="0"/>
          </a:p>
        </p:txBody>
      </p:sp>
      <p:pic>
        <p:nvPicPr>
          <p:cNvPr id="4" name="Content Placeholder 3" descr="The Fourth P: Promotion&#10;25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763" y="1935163"/>
            <a:ext cx="5846473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3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85786" y="500042"/>
            <a:ext cx="74295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fifth</a:t>
            </a:r>
            <a:r>
              <a:rPr lang="tr-TR" sz="3600" b="1" dirty="0" smtClean="0"/>
              <a:t> P: </a:t>
            </a:r>
            <a:r>
              <a:rPr lang="tr-TR" sz="3600" b="1" dirty="0" err="1" smtClean="0"/>
              <a:t>People</a:t>
            </a:r>
            <a:endParaRPr lang="tr-TR" sz="3600" b="1" dirty="0" smtClean="0"/>
          </a:p>
          <a:p>
            <a:pPr algn="ctr"/>
            <a:endParaRPr lang="tr-TR" sz="2800" b="1" dirty="0" smtClean="0"/>
          </a:p>
          <a:p>
            <a:pPr algn="just"/>
            <a:r>
              <a:rPr lang="tr-TR" sz="2800" b="1" dirty="0" smtClean="0"/>
              <a:t>(People are) … All human actors who</a:t>
            </a:r>
          </a:p>
          <a:p>
            <a:pPr algn="just"/>
            <a:r>
              <a:rPr lang="tr-TR" sz="2800" b="1" dirty="0" smtClean="0"/>
              <a:t>play a part in service delivery and thus</a:t>
            </a:r>
          </a:p>
          <a:p>
            <a:pPr algn="just"/>
            <a:r>
              <a:rPr lang="tr-TR" sz="2800" b="1" dirty="0" smtClean="0"/>
              <a:t>influence the buyers’ perceptions;</a:t>
            </a:r>
          </a:p>
          <a:p>
            <a:pPr algn="just"/>
            <a:r>
              <a:rPr lang="tr-TR" sz="2800" b="1" dirty="0" smtClean="0"/>
              <a:t>namely, the firm’s personnel, the </a:t>
            </a:r>
          </a:p>
          <a:p>
            <a:pPr algn="just"/>
            <a:r>
              <a:rPr lang="tr-TR" sz="2800" b="1" dirty="0" smtClean="0"/>
              <a:t>customer, and other customers in the </a:t>
            </a:r>
          </a:p>
          <a:p>
            <a:pPr algn="just"/>
            <a:r>
              <a:rPr lang="tr-TR" sz="2800" b="1" dirty="0" smtClean="0"/>
              <a:t>service environment.</a:t>
            </a:r>
          </a:p>
          <a:p>
            <a:pPr algn="just"/>
            <a:endParaRPr lang="tr-TR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sz="2800" b="1" dirty="0" smtClean="0"/>
              <a:t>People are an extremely important</a:t>
            </a:r>
          </a:p>
          <a:p>
            <a:pPr algn="just"/>
            <a:r>
              <a:rPr lang="tr-TR" sz="2800" b="1" dirty="0" smtClean="0"/>
              <a:t>element of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marketing </a:t>
            </a:r>
            <a:r>
              <a:rPr lang="tr-TR" sz="2800" b="1" dirty="0" err="1" smtClean="0"/>
              <a:t>mix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services</a:t>
            </a:r>
            <a:endParaRPr lang="tr-TR" sz="2800" b="1" dirty="0" smtClean="0"/>
          </a:p>
          <a:p>
            <a:pPr algn="just"/>
            <a:r>
              <a:rPr lang="tr-TR" sz="2800" b="1" dirty="0" smtClean="0"/>
              <a:t>marketing</a:t>
            </a:r>
            <a:endParaRPr lang="tr-TR" sz="2800" dirty="0"/>
          </a:p>
        </p:txBody>
      </p:sp>
      <p:cxnSp>
        <p:nvCxnSpPr>
          <p:cNvPr id="11" name="10 Düz Bağlayıcı"/>
          <p:cNvCxnSpPr/>
          <p:nvPr/>
        </p:nvCxnSpPr>
        <p:spPr>
          <a:xfrm>
            <a:off x="857224" y="1214422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12" descr="CRM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52728" cy="38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6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Because of heavy competition, banks expect their staff to take a pro-active selling or customer service role</a:t>
            </a:r>
          </a:p>
          <a:p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In fact bankers are more sales persons these days than two decade ago.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6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71538" y="71435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Sixth</a:t>
            </a:r>
            <a:r>
              <a:rPr lang="tr-TR" sz="2800" b="1" dirty="0" smtClean="0"/>
              <a:t> P: </a:t>
            </a:r>
            <a:r>
              <a:rPr lang="tr-TR" sz="2800" b="1" dirty="0" err="1" smtClean="0"/>
              <a:t>Process</a:t>
            </a:r>
            <a:endParaRPr lang="tr-TR" sz="2800" b="1" dirty="0" smtClean="0"/>
          </a:p>
          <a:p>
            <a:pPr algn="ctr"/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smtClean="0"/>
              <a:t>(</a:t>
            </a:r>
            <a:r>
              <a:rPr lang="tr-TR" sz="2800" b="1" dirty="0" err="1" smtClean="0"/>
              <a:t>Process</a:t>
            </a:r>
            <a:r>
              <a:rPr lang="tr-TR" sz="2800" b="1" dirty="0" smtClean="0"/>
              <a:t> is) …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actual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procedures</a:t>
            </a:r>
            <a:r>
              <a:rPr lang="tr-TR" sz="28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mechanisms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flow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activities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by</a:t>
            </a: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which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service is </a:t>
            </a:r>
            <a:r>
              <a:rPr lang="tr-TR" sz="2800" b="1" dirty="0" err="1" smtClean="0"/>
              <a:t>delivered</a:t>
            </a:r>
            <a:r>
              <a:rPr lang="tr-TR" sz="2800" b="1" dirty="0" smtClean="0"/>
              <a:t> –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/>
              <a:t>Service delivery and operating systems.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1071538" y="1214422"/>
            <a:ext cx="69294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"/>
          <p:cNvSpPr/>
          <p:nvPr/>
        </p:nvSpPr>
        <p:spPr>
          <a:xfrm>
            <a:off x="1643042" y="714356"/>
            <a:ext cx="6000792" cy="5500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u="sng" dirty="0" smtClean="0">
                <a:solidFill>
                  <a:schemeClr val="tx1"/>
                </a:solidFill>
              </a:rPr>
              <a:t>PROCESS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	-Service </a:t>
            </a:r>
            <a:r>
              <a:rPr lang="tr-TR" sz="2400" dirty="0" err="1" smtClean="0">
                <a:solidFill>
                  <a:schemeClr val="tx1"/>
                </a:solidFill>
              </a:rPr>
              <a:t>Delivery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Policies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Procedures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Customer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Involvement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Direction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Workflow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Complaints</a:t>
            </a:r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	-</a:t>
            </a:r>
            <a:r>
              <a:rPr lang="tr-TR" sz="2400" dirty="0" err="1" smtClean="0">
                <a:solidFill>
                  <a:schemeClr val="tx1"/>
                </a:solidFill>
              </a:rPr>
              <a:t>Response</a:t>
            </a:r>
            <a:r>
              <a:rPr lang="tr-TR" sz="2400" dirty="0" smtClean="0">
                <a:solidFill>
                  <a:schemeClr val="tx1"/>
                </a:solidFill>
              </a:rPr>
              <a:t> Time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71538" y="714356"/>
            <a:ext cx="7000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Seventh</a:t>
            </a:r>
            <a:r>
              <a:rPr lang="tr-TR" sz="2800" b="1" dirty="0" smtClean="0"/>
              <a:t> P: </a:t>
            </a:r>
            <a:r>
              <a:rPr lang="tr-TR" sz="2800" b="1" dirty="0" err="1" smtClean="0"/>
              <a:t>Physical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evidence</a:t>
            </a:r>
            <a:endParaRPr lang="tr-TR" sz="2800" b="1" dirty="0" smtClean="0"/>
          </a:p>
          <a:p>
            <a:pPr algn="ctr"/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smtClean="0"/>
              <a:t>(</a:t>
            </a:r>
            <a:r>
              <a:rPr lang="tr-TR" sz="2800" b="1" dirty="0" err="1" smtClean="0"/>
              <a:t>Physical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evidence</a:t>
            </a:r>
            <a:r>
              <a:rPr lang="tr-TR" sz="2800" b="1" dirty="0" smtClean="0"/>
              <a:t> is) … </a:t>
            </a:r>
            <a:r>
              <a:rPr lang="tr-TR" sz="2800" b="1" dirty="0" err="1" smtClean="0"/>
              <a:t>The</a:t>
            </a: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environment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which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service is</a:t>
            </a:r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delivered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where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firm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customer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interact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tangible</a:t>
            </a: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components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facilitate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performance</a:t>
            </a:r>
            <a:endParaRPr lang="tr-TR" sz="2800" b="1" dirty="0" smtClean="0"/>
          </a:p>
          <a:p>
            <a:pPr>
              <a:lnSpc>
                <a:spcPct val="150000"/>
              </a:lnSpc>
            </a:pPr>
            <a:r>
              <a:rPr lang="tr-TR" sz="2800" b="1" dirty="0" smtClean="0"/>
              <a:t>or communication of the service.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1071538" y="1214422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428728" y="785794"/>
            <a:ext cx="2786082" cy="5572164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Designing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Facilities</a:t>
            </a: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Signposts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Equipments</a:t>
            </a: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Interiors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Exteriors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Displays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Lighting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Ventilation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Drinking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water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Waiting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Lounge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Scent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Music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Reports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Brochures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Parking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Dresses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and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Uniforms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Color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Combinations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Logos</a:t>
            </a:r>
          </a:p>
        </p:txBody>
      </p:sp>
      <p:sp>
        <p:nvSpPr>
          <p:cNvPr id="8" name="7 Dikdörtgen"/>
          <p:cNvSpPr/>
          <p:nvPr/>
        </p:nvSpPr>
        <p:spPr>
          <a:xfrm>
            <a:off x="5500694" y="2428868"/>
            <a:ext cx="2071702" cy="171451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 err="1" smtClean="0"/>
              <a:t>Physical</a:t>
            </a:r>
            <a:r>
              <a:rPr lang="tr-TR" b="1" dirty="0" smtClean="0"/>
              <a:t> </a:t>
            </a:r>
            <a:r>
              <a:rPr lang="tr-TR" b="1" dirty="0" err="1" smtClean="0"/>
              <a:t>Evidence</a:t>
            </a:r>
            <a:r>
              <a:rPr lang="tr-TR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and Attractions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84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	4Ps </a:t>
            </a:r>
            <a:r>
              <a:rPr lang="tr-TR" dirty="0"/>
              <a:t>to 4Cs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2191544"/>
            <a:ext cx="5095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2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00100" y="857232"/>
            <a:ext cx="7429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Bank Marketing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Provides services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Aimed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satisfy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customer’s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needs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wants</a:t>
            </a:r>
            <a:endParaRPr lang="tr-TR" sz="24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Needs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wants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may</a:t>
            </a:r>
            <a:r>
              <a:rPr lang="tr-TR" sz="2400" b="1" dirty="0" smtClean="0"/>
              <a:t> be </a:t>
            </a:r>
            <a:r>
              <a:rPr lang="tr-TR" sz="2400" b="1" dirty="0" err="1" smtClean="0"/>
              <a:t>non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financial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nature</a:t>
            </a:r>
            <a:endParaRPr lang="tr-TR" sz="24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Competitive element, efficiency and effectiveness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Organizational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objectives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still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driving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force</a:t>
            </a:r>
            <a:endParaRPr lang="tr-TR" sz="2400" b="1" dirty="0" smtClean="0"/>
          </a:p>
          <a:p>
            <a:pPr lvl="2">
              <a:lnSpc>
                <a:spcPct val="15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Commercial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objective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profit</a:t>
            </a:r>
            <a:endParaRPr lang="tr-TR" sz="2400" b="1" dirty="0" smtClean="0"/>
          </a:p>
          <a:p>
            <a:pPr lvl="2">
              <a:lnSpc>
                <a:spcPct val="15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Social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Objectives</a:t>
            </a: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94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00100" y="857232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Essentials </a:t>
            </a:r>
            <a:r>
              <a:rPr lang="tr-TR" sz="2400" dirty="0" err="1" smtClean="0">
                <a:solidFill>
                  <a:schemeClr val="tx2"/>
                </a:solidFill>
              </a:rPr>
              <a:t>for</a:t>
            </a:r>
            <a:r>
              <a:rPr lang="tr-TR" sz="2400" dirty="0" smtClean="0">
                <a:solidFill>
                  <a:schemeClr val="tx2"/>
                </a:solidFill>
              </a:rPr>
              <a:t> a Bank </a:t>
            </a:r>
            <a:r>
              <a:rPr lang="tr-TR" sz="2400" dirty="0" err="1" smtClean="0">
                <a:solidFill>
                  <a:schemeClr val="tx2"/>
                </a:solidFill>
              </a:rPr>
              <a:t>Success</a:t>
            </a:r>
            <a:endParaRPr lang="tr-TR" sz="24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Can not exist without customer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Create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win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keep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customers</a:t>
            </a:r>
            <a:endParaRPr lang="tr-TR" sz="24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</a:t>
            </a:r>
            <a:r>
              <a:rPr lang="tr-TR" sz="2400" b="1" dirty="0" err="1" smtClean="0"/>
              <a:t>Organizational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design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should</a:t>
            </a:r>
            <a:r>
              <a:rPr lang="tr-TR" sz="2400" b="1" dirty="0" smtClean="0"/>
              <a:t> be </a:t>
            </a:r>
            <a:r>
              <a:rPr lang="tr-TR" sz="2400" b="1" dirty="0" err="1" smtClean="0"/>
              <a:t>oriented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customer</a:t>
            </a:r>
            <a:endParaRPr lang="tr-TR" sz="2400" b="1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Deliver total satisfaction to the customer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tr-TR" sz="2400" b="1" dirty="0" smtClean="0"/>
              <a:t>  Customer satisfaction is affected by the performance of all the personnel of the bank.</a:t>
            </a:r>
          </a:p>
        </p:txBody>
      </p:sp>
    </p:spTree>
    <p:extLst>
      <p:ext uri="{BB962C8B-B14F-4D97-AF65-F5344CB8AC3E}">
        <p14:creationId xmlns:p14="http://schemas.microsoft.com/office/powerpoint/2010/main" val="14300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642910" y="576152"/>
            <a:ext cx="80010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2"/>
                </a:solidFill>
              </a:rPr>
              <a:t>Benefits of CRM :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Reduced</a:t>
            </a:r>
            <a:r>
              <a:rPr lang="tr-TR" b="1" dirty="0" smtClean="0"/>
              <a:t> </a:t>
            </a:r>
            <a:r>
              <a:rPr lang="tr-TR" b="1" dirty="0" err="1" smtClean="0"/>
              <a:t>costs</a:t>
            </a:r>
            <a:r>
              <a:rPr lang="tr-TR" b="1" dirty="0" smtClean="0"/>
              <a:t>, </a:t>
            </a:r>
            <a:r>
              <a:rPr lang="tr-TR" b="1" dirty="0" err="1" smtClean="0"/>
              <a:t>because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right</a:t>
            </a:r>
            <a:r>
              <a:rPr lang="tr-TR" b="1" dirty="0" smtClean="0"/>
              <a:t> </a:t>
            </a:r>
            <a:r>
              <a:rPr lang="tr-TR" b="1" dirty="0" err="1" smtClean="0"/>
              <a:t>things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being</a:t>
            </a:r>
            <a:r>
              <a:rPr lang="tr-TR" b="1" dirty="0" smtClean="0"/>
              <a:t> done (</a:t>
            </a:r>
            <a:r>
              <a:rPr lang="tr-TR" b="1" dirty="0" err="1" smtClean="0"/>
              <a:t>ie</a:t>
            </a:r>
            <a:r>
              <a:rPr lang="tr-TR" b="1" dirty="0" smtClean="0"/>
              <a:t>., 	</a:t>
            </a:r>
            <a:r>
              <a:rPr lang="tr-TR" b="1" dirty="0" err="1" smtClean="0"/>
              <a:t>effective</a:t>
            </a:r>
            <a:r>
              <a:rPr lang="tr-TR" b="1" dirty="0" smtClean="0"/>
              <a:t> ad </a:t>
            </a:r>
            <a:r>
              <a:rPr lang="tr-TR" b="1" dirty="0" err="1" smtClean="0"/>
              <a:t>efficient</a:t>
            </a:r>
            <a:r>
              <a:rPr lang="tr-TR" b="1" dirty="0" smtClean="0"/>
              <a:t> </a:t>
            </a:r>
            <a:r>
              <a:rPr lang="tr-TR" b="1" dirty="0" err="1" smtClean="0"/>
              <a:t>operation</a:t>
            </a:r>
            <a:r>
              <a:rPr lang="tr-TR" b="1" dirty="0" smtClean="0"/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Increased customer satisfaction, because they are getting exactly 	what they want (ie. </a:t>
            </a:r>
            <a:r>
              <a:rPr lang="tr-TR" b="1" dirty="0" err="1" smtClean="0"/>
              <a:t>Meeting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exceeding</a:t>
            </a:r>
            <a:r>
              <a:rPr lang="tr-TR" b="1" dirty="0" smtClean="0"/>
              <a:t> </a:t>
            </a:r>
            <a:r>
              <a:rPr lang="tr-TR" b="1" dirty="0" err="1" smtClean="0"/>
              <a:t>expectations</a:t>
            </a:r>
            <a:r>
              <a:rPr lang="tr-TR" b="1" dirty="0" smtClean="0"/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Ensuring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focus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organisation</a:t>
            </a:r>
            <a:r>
              <a:rPr lang="tr-TR" b="1" dirty="0" smtClean="0"/>
              <a:t> is </a:t>
            </a:r>
            <a:r>
              <a:rPr lang="tr-TR" b="1" dirty="0" err="1" smtClean="0"/>
              <a:t>external</a:t>
            </a:r>
            <a:endParaRPr lang="tr-TR" b="1" dirty="0" smtClean="0"/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Growth</a:t>
            </a:r>
            <a:r>
              <a:rPr lang="tr-TR" b="1" dirty="0" smtClean="0"/>
              <a:t> in </a:t>
            </a:r>
            <a:r>
              <a:rPr lang="tr-TR" b="1" dirty="0" err="1" smtClean="0"/>
              <a:t>numbers</a:t>
            </a:r>
            <a:r>
              <a:rPr lang="tr-TR" b="1" dirty="0" smtClean="0"/>
              <a:t> of </a:t>
            </a:r>
            <a:r>
              <a:rPr lang="tr-TR" b="1" dirty="0" err="1" smtClean="0"/>
              <a:t>costumers</a:t>
            </a:r>
            <a:endParaRPr lang="tr-TR" b="1" dirty="0" smtClean="0"/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Maximisation</a:t>
            </a:r>
            <a:r>
              <a:rPr lang="tr-TR" b="1" dirty="0" smtClean="0"/>
              <a:t> of </a:t>
            </a:r>
            <a:r>
              <a:rPr lang="tr-TR" b="1" dirty="0" err="1" smtClean="0"/>
              <a:t>opportunities</a:t>
            </a:r>
            <a:r>
              <a:rPr lang="tr-TR" b="1" dirty="0" smtClean="0"/>
              <a:t> (</a:t>
            </a:r>
            <a:r>
              <a:rPr lang="tr-TR" b="1" dirty="0" err="1" smtClean="0"/>
              <a:t>eg</a:t>
            </a:r>
            <a:r>
              <a:rPr lang="tr-TR" b="1" dirty="0" smtClean="0"/>
              <a:t>. </a:t>
            </a:r>
            <a:r>
              <a:rPr lang="tr-TR" b="1" dirty="0" err="1" smtClean="0"/>
              <a:t>İncreased</a:t>
            </a:r>
            <a:r>
              <a:rPr lang="tr-TR" b="1" dirty="0" smtClean="0"/>
              <a:t> </a:t>
            </a:r>
            <a:r>
              <a:rPr lang="tr-TR" b="1" dirty="0" err="1" smtClean="0"/>
              <a:t>services</a:t>
            </a:r>
            <a:r>
              <a:rPr lang="tr-TR" b="1" dirty="0" smtClean="0"/>
              <a:t>, </a:t>
            </a:r>
            <a:r>
              <a:rPr lang="tr-TR" b="1" dirty="0" err="1" smtClean="0"/>
              <a:t>referrals</a:t>
            </a:r>
            <a:r>
              <a:rPr lang="tr-TR" b="1" dirty="0" smtClean="0"/>
              <a:t>, </a:t>
            </a:r>
            <a:r>
              <a:rPr lang="tr-TR" b="1" dirty="0" err="1" smtClean="0"/>
              <a:t>etc</a:t>
            </a:r>
            <a:r>
              <a:rPr lang="tr-TR" b="1" dirty="0" smtClean="0"/>
              <a:t>.)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/>
              <a:t>I</a:t>
            </a:r>
            <a:r>
              <a:rPr lang="tr-TR" b="1" dirty="0" smtClean="0"/>
              <a:t>ncreased access to a source of market and competitor information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Highlighting</a:t>
            </a:r>
            <a:r>
              <a:rPr lang="tr-TR" b="1" dirty="0" smtClean="0"/>
              <a:t> </a:t>
            </a:r>
            <a:r>
              <a:rPr lang="tr-TR" b="1" dirty="0" err="1" smtClean="0"/>
              <a:t>poor</a:t>
            </a:r>
            <a:r>
              <a:rPr lang="tr-TR" b="1" dirty="0" smtClean="0"/>
              <a:t> </a:t>
            </a:r>
            <a:r>
              <a:rPr lang="tr-TR" b="1" dirty="0" err="1" smtClean="0"/>
              <a:t>operational</a:t>
            </a:r>
            <a:r>
              <a:rPr lang="tr-TR" b="1" dirty="0" smtClean="0"/>
              <a:t> </a:t>
            </a:r>
            <a:r>
              <a:rPr lang="tr-TR" b="1" dirty="0" err="1" smtClean="0"/>
              <a:t>processes</a:t>
            </a:r>
            <a:endParaRPr lang="tr-TR" b="1" dirty="0" smtClean="0"/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tr-TR" b="1" dirty="0" smtClean="0"/>
              <a:t>  </a:t>
            </a:r>
            <a:r>
              <a:rPr lang="tr-TR" b="1" dirty="0" err="1" smtClean="0"/>
              <a:t>Long</a:t>
            </a:r>
            <a:r>
              <a:rPr lang="tr-TR" b="1" dirty="0" smtClean="0"/>
              <a:t> </a:t>
            </a:r>
            <a:r>
              <a:rPr lang="tr-TR" b="1" dirty="0" err="1" smtClean="0"/>
              <a:t>term</a:t>
            </a:r>
            <a:r>
              <a:rPr lang="tr-TR" b="1" dirty="0" smtClean="0"/>
              <a:t> </a:t>
            </a:r>
            <a:r>
              <a:rPr lang="tr-TR" b="1" dirty="0" err="1" smtClean="0"/>
              <a:t>profitability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sustainability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0772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C</a:t>
            </a:r>
            <a:r>
              <a:rPr lang="tr-TR" sz="3600" dirty="0" smtClean="0"/>
              <a:t>omponents of Crm Cycle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dirty="0"/>
              <a:t>Understand and Differentiate.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Develop and Customise.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Interact and Deliver.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 Acquire and Retain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9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Customer 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customer</a:t>
            </a:r>
            <a:r>
              <a:rPr lang="en-US" dirty="0"/>
              <a:t> is a person or company that receives, consumes or buys a product or service and can choose between different goods and suppliers.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main goal of all commercial enterprises is to attract customers or clients, and make them purchase what they have on sale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They also try to encourage them to keep coming </a:t>
            </a:r>
            <a:r>
              <a:rPr lang="en-US" dirty="0" err="1" smtClean="0"/>
              <a:t>bac</a:t>
            </a:r>
            <a:r>
              <a:rPr lang="tr-TR" dirty="0" smtClean="0"/>
              <a:t>k.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390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8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html1-f.scribdassets.com/7uoyidskxs3fknu5/images/9-0c0333f7e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3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m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6" y="0"/>
            <a:ext cx="37300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23528" y="760648"/>
            <a:ext cx="8229600" cy="1143000"/>
          </a:xfrm>
        </p:spPr>
        <p:txBody>
          <a:bodyPr/>
          <a:lstStyle/>
          <a:p>
            <a:pPr algn="l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Thoughts of the feelings that </a:t>
            </a:r>
            <a:r>
              <a:rPr lang="en-US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two people have for one </a:t>
            </a:r>
            <a:r>
              <a:rPr lang="en-US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another:</a:t>
            </a:r>
            <a:endParaRPr lang="tr-TR" sz="24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tr-TR" sz="2400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mutual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attraction and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respect,</a:t>
            </a:r>
            <a:r>
              <a:rPr 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tr-TR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tr-T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nsideration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tr-TR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dependency and the like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Interactions must take place between </a:t>
            </a:r>
            <a:r>
              <a:rPr lang="en-US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 least two parties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; characteristic of interactions can influence  one another.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Relationships will also have to extend over </a:t>
            </a:r>
            <a:r>
              <a:rPr lang="en-US" sz="24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longer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18167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Crm for banking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Banks offer a wide range of banking products and financial services to corporate and retail customers.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CRM activities helped them making </a:t>
            </a:r>
            <a:r>
              <a:rPr lang="tr-TR" dirty="0" smtClean="0"/>
              <a:t>customers loyal.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Banks believe that a  </a:t>
            </a:r>
            <a:r>
              <a:rPr lang="tr-TR" dirty="0"/>
              <a:t> true customer-centric relationship can only be accomplished by considering the unique perspectives of every single customer of the </a:t>
            </a:r>
            <a:r>
              <a:rPr lang="tr-TR" dirty="0" smtClean="0"/>
              <a:t>organization.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6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sz="3600" dirty="0"/>
              <a:t>Why crm- the changing enviroment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Increased competition : 47 banks and 10422 branches</a:t>
            </a:r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/>
          </a:p>
          <a:p>
            <a:endParaRPr lang="tr-TR" dirty="0"/>
          </a:p>
        </p:txBody>
      </p:sp>
      <p:pic>
        <p:nvPicPr>
          <p:cNvPr id="4" name="Picture 3" descr="banka Åubeleri ile ilgili gÃ¶rsel sonucu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48072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7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Why crm- the changing enviroment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Growth of product: Increase in banking product diversity </a:t>
            </a:r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1115616" y="2780928"/>
            <a:ext cx="5724991" cy="2880320"/>
            <a:chOff x="1691680" y="3024186"/>
            <a:chExt cx="5184576" cy="800100"/>
          </a:xfrm>
        </p:grpSpPr>
        <p:pic>
          <p:nvPicPr>
            <p:cNvPr id="4" name="Picture 3" descr="Ä°lgili resim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033711"/>
              <a:ext cx="2609850" cy="79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Ä°lgili resim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530" y="3024186"/>
              <a:ext cx="2574726" cy="8001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57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Why crm- the changing enviroment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Diminishing </a:t>
            </a:r>
            <a:r>
              <a:rPr lang="tr-TR" dirty="0"/>
              <a:t>margins :Decrease in </a:t>
            </a:r>
            <a:r>
              <a:rPr lang="tr-TR" dirty="0" smtClean="0"/>
              <a:t>profitability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 descr="dÃ¼Åen kar marjlarÄ±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75167"/>
            <a:ext cx="3167380" cy="178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Services marketing mix – 7 P’s</a:t>
            </a:r>
          </a:p>
          <a:p>
            <a:r>
              <a:rPr lang="tr-TR" dirty="0" smtClean="0"/>
              <a:t>Product</a:t>
            </a:r>
          </a:p>
          <a:p>
            <a:r>
              <a:rPr lang="tr-TR" dirty="0" smtClean="0"/>
              <a:t>Price</a:t>
            </a:r>
          </a:p>
          <a:p>
            <a:r>
              <a:rPr lang="tr-TR" dirty="0" smtClean="0"/>
              <a:t>Place </a:t>
            </a:r>
          </a:p>
          <a:p>
            <a:r>
              <a:rPr lang="tr-TR" dirty="0" smtClean="0"/>
              <a:t>Promotion</a:t>
            </a:r>
          </a:p>
          <a:p>
            <a:r>
              <a:rPr lang="tr-TR" dirty="0" smtClean="0"/>
              <a:t>People</a:t>
            </a:r>
          </a:p>
          <a:p>
            <a:r>
              <a:rPr lang="tr-TR" dirty="0" smtClean="0"/>
              <a:t>Physical evidence</a:t>
            </a:r>
          </a:p>
          <a:p>
            <a:r>
              <a:rPr lang="tr-TR" dirty="0" smtClean="0"/>
              <a:t>Process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19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1026</TotalTime>
  <Words>574</Words>
  <Application>Microsoft Office PowerPoint</Application>
  <PresentationFormat>On-screen Show (4:3)</PresentationFormat>
  <Paragraphs>170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Akış</vt:lpstr>
      <vt:lpstr>PowerPoint Presentation</vt:lpstr>
      <vt:lpstr>PowerPoint Presentation</vt:lpstr>
      <vt:lpstr>Customer </vt:lpstr>
      <vt:lpstr>Relationship</vt:lpstr>
      <vt:lpstr>Crm for banking </vt:lpstr>
      <vt:lpstr>   Why crm- the changing enviroment</vt:lpstr>
      <vt:lpstr>Why crm- the changing enviroment</vt:lpstr>
      <vt:lpstr>Why crm- the changing enviroment</vt:lpstr>
      <vt:lpstr>PowerPoint Presentation</vt:lpstr>
      <vt:lpstr>PowerPoint Presentation</vt:lpstr>
      <vt:lpstr>PowerPoint Presentation</vt:lpstr>
      <vt:lpstr>PowerPoint Presentation</vt:lpstr>
      <vt:lpstr>Product</vt:lpstr>
      <vt:lpstr>This refers to the interest rates,bank charges,commissions for services.</vt:lpstr>
      <vt:lpstr>PowerPoint Presentation</vt:lpstr>
      <vt:lpstr>PowerPoint Presentation</vt:lpstr>
      <vt:lpstr>PowerPoint Presentation</vt:lpstr>
      <vt:lpstr>It is concerned with advertising,direct sales,tele-marketing,internet,personel visits to the customer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4Ps to 4Cs</vt:lpstr>
      <vt:lpstr>PowerPoint Presentation</vt:lpstr>
      <vt:lpstr>PowerPoint Presentation</vt:lpstr>
      <vt:lpstr>PowerPoint Presentation</vt:lpstr>
      <vt:lpstr>Components of Crm Cycle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finanslab8</dc:creator>
  <cp:lastModifiedBy>Aysegul KURTULGAN</cp:lastModifiedBy>
  <cp:revision>61</cp:revision>
  <dcterms:created xsi:type="dcterms:W3CDTF">2019-09-11T08:41:57Z</dcterms:created>
  <dcterms:modified xsi:type="dcterms:W3CDTF">2019-09-26T08:39:24Z</dcterms:modified>
</cp:coreProperties>
</file>