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4742438-AD56-4584-9EA3-AC87E92467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7951C82B-11A4-4DF6-8390-8F351A25EA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BAFB9CE-45E5-4DB9-9DCC-D1A72935A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6F803-0A82-4065-9456-FE296412DF16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5D3F9B0-830F-4481-ADD1-325633405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7BAF221-1C4E-4BDA-9EED-9C497C223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217A3-8CFD-48FB-8B2C-5BDC785FA5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1873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B7995AF-AFD4-4C12-B6C1-6B1D17890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4208E702-AFCE-47C6-BA0F-5AD01D3ED3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2D8A5FC-6E31-496E-9B85-38FCC28FC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6F803-0A82-4065-9456-FE296412DF16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B1F35FB-A0EC-48D0-8CFF-E689B488D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D5F34ED-CF23-465B-A74A-21C347219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217A3-8CFD-48FB-8B2C-5BDC785FA5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0802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CE6ECB3E-1572-4DCD-BD9C-C8345141BE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0F983C3A-9A4D-442B-AC2C-9E84611AA9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CA2794D-16CA-4F18-837E-23F20C93C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6F803-0A82-4065-9456-FE296412DF16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7DA1F98-D574-4E71-8F4F-2CE8131BD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D5363E5-F3BF-4BB8-A67A-0B005AE7C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217A3-8CFD-48FB-8B2C-5BDC785FA5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1747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9652169-3A7A-4250-9C54-B07557BF0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2091BDB-B2D5-4720-BAD8-ACA114EFB5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1EA6D71-79E7-43EA-ACA7-682DB4B68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6F803-0A82-4065-9456-FE296412DF16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3FBD8B7-F50B-41F3-B29B-1D6816404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C026132-6B92-408F-9889-6E71DA6C1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217A3-8CFD-48FB-8B2C-5BDC785FA5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9282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5F6C468-853F-4F09-8BD8-82CDFD4E7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5C22DA2-8333-40E5-A6D3-1E98103C28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8B8AD7C-A37A-4647-8D2C-E87BAAAE6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6F803-0A82-4065-9456-FE296412DF16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C4C4E33-A1A3-4177-846F-C192B8968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0945268-1DD4-4EC4-9728-645A396CD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217A3-8CFD-48FB-8B2C-5BDC785FA5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9091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8064F04-90AC-4152-B003-664C19BE2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B6DD6EE-0D17-4A23-AC94-DA26CBE16F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C4BF0EF0-47F6-4126-8CE3-50BC56B96E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0D07363-F0EC-4486-85AC-3664EBD68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6F803-0A82-4065-9456-FE296412DF16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B9A3B337-B679-4DFE-83C4-20E9750F1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990F6216-A786-4555-9FA5-2F26202E2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217A3-8CFD-48FB-8B2C-5BDC785FA5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5490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6B87282-9F35-46D8-A2B2-67D821D11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127047C3-0599-4719-BD9F-D3005BF7AA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8C898D7D-0043-4B41-93A3-B65B50F386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23042D16-884A-423B-BECC-684BB5B9D1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2DC6ABEE-1437-4920-BB22-6431F5CC71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C3F6C973-25CF-4EFF-944A-07066F755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6F803-0A82-4065-9456-FE296412DF16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8473801D-2BA8-4B6B-9CA1-578B9EA44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5ADF0EB6-3BA2-46DE-A947-823F37342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217A3-8CFD-48FB-8B2C-5BDC785FA5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9541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2E824F2-C616-4EDE-8680-16FA6F749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3F6F5CF2-AD46-4227-9304-3EEEBF10A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6F803-0A82-4065-9456-FE296412DF16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1CA36C98-ACEC-4407-ADC2-5E2DAF8A4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D46693EE-AAA6-4AD3-9809-FB8544C01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217A3-8CFD-48FB-8B2C-5BDC785FA5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7576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29C9F532-8EA4-43F3-8AAC-715FF67CA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6F803-0A82-4065-9456-FE296412DF16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61DF17DF-0C71-40DB-9185-D0CDE7953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440F8B36-DEA6-4525-BB93-BDB610141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217A3-8CFD-48FB-8B2C-5BDC785FA5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3251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B71B992-2CB4-42C8-8268-65FC505EC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98B69C7-4EDE-4356-AD05-44496D252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5C3029A4-ACB1-4648-9B62-A968A83B87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37CA2BE2-0E79-4C2E-AF77-2067B02CA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6F803-0A82-4065-9456-FE296412DF16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9D751447-59EA-4815-A93D-2D7925EE5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603262F6-85A5-460D-BDDE-5039CBC32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217A3-8CFD-48FB-8B2C-5BDC785FA5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1567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F24E12F-D2DE-449F-AA4E-2C2E86666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127C04A7-364D-486E-9041-28F852F04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DFDF54DB-B054-4576-BD64-6A57B70F69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959CCC20-2046-4797-8EAC-CB23B56C6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6F803-0A82-4065-9456-FE296412DF16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632453B6-83A8-49C7-ADAD-4F5590E49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752F8FF-1279-4687-A0F1-9A596A82A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217A3-8CFD-48FB-8B2C-5BDC785FA5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3910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9B53E487-F104-4639-8793-4D8BB4CF45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863FF6C7-0539-4705-9304-D8A36D7891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EF19070-2430-416A-AAC0-41029C576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B6F803-0A82-4065-9456-FE296412DF16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C744799-6448-43CE-99E0-C3B5B1C8CE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B4B1814-464C-4CD9-8F3E-CFDCFB879E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217A3-8CFD-48FB-8B2C-5BDC785FA5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8902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14FAA23-6702-4782-BC9D-0366CC17FB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3200" dirty="0" err="1"/>
              <a:t>Econ</a:t>
            </a:r>
            <a:r>
              <a:rPr lang="tr-TR" sz="3200" dirty="0"/>
              <a:t> 105, </a:t>
            </a:r>
            <a:r>
              <a:rPr lang="tr-TR" sz="3200" dirty="0" err="1"/>
              <a:t>Week</a:t>
            </a:r>
            <a:r>
              <a:rPr lang="tr-TR" sz="3200" dirty="0"/>
              <a:t> 9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E1FB495A-DC8E-43DD-AB33-57DDDA12703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/>
              <a:t>Economics</a:t>
            </a:r>
            <a:r>
              <a:rPr lang="tr-TR" dirty="0"/>
              <a:t> 105</a:t>
            </a:r>
          </a:p>
        </p:txBody>
      </p:sp>
    </p:spTree>
    <p:extLst>
      <p:ext uri="{BB962C8B-B14F-4D97-AF65-F5344CB8AC3E}">
        <p14:creationId xmlns:p14="http://schemas.microsoft.com/office/powerpoint/2010/main" val="39071217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AB4A1F7-8E27-4B63-B378-291FC94D0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err="1"/>
              <a:t>Econ</a:t>
            </a:r>
            <a:r>
              <a:rPr lang="tr-TR" sz="3200" dirty="0"/>
              <a:t> 105, </a:t>
            </a:r>
            <a:r>
              <a:rPr lang="tr-TR" sz="3200" dirty="0" err="1"/>
              <a:t>Week</a:t>
            </a:r>
            <a:r>
              <a:rPr lang="tr-TR" sz="3200" dirty="0"/>
              <a:t> 9,  9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2777CE4-A317-4F49-AFF7-75A095B65B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err="1"/>
              <a:t>Example</a:t>
            </a:r>
            <a:r>
              <a:rPr lang="tr-TR" dirty="0"/>
              <a:t> (</a:t>
            </a:r>
            <a:r>
              <a:rPr lang="tr-TR" dirty="0" err="1"/>
              <a:t>contiuned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earlier</a:t>
            </a:r>
            <a:r>
              <a:rPr lang="tr-TR" dirty="0"/>
              <a:t> </a:t>
            </a:r>
            <a:r>
              <a:rPr lang="tr-TR" dirty="0" err="1"/>
              <a:t>example</a:t>
            </a:r>
            <a:r>
              <a:rPr lang="tr-TR" dirty="0"/>
              <a:t>)</a:t>
            </a:r>
            <a:endParaRPr lang="tr-TR" sz="2000" dirty="0">
              <a:latin typeface="+mj-lt"/>
            </a:endParaRPr>
          </a:p>
          <a:p>
            <a:r>
              <a:rPr lang="tr-TR" sz="2000" dirty="0">
                <a:latin typeface="+mj-lt"/>
              </a:rPr>
              <a:t>GDP……………………………………….             8084</a:t>
            </a:r>
          </a:p>
          <a:p>
            <a:r>
              <a:rPr lang="tr-TR" sz="2000" dirty="0">
                <a:latin typeface="+mj-lt"/>
              </a:rPr>
              <a:t>   </a:t>
            </a:r>
            <a:r>
              <a:rPr lang="tr-TR" sz="2000" dirty="0" err="1">
                <a:latin typeface="+mj-lt"/>
              </a:rPr>
              <a:t>Consumption</a:t>
            </a:r>
            <a:r>
              <a:rPr lang="tr-TR" sz="2000" dirty="0">
                <a:latin typeface="+mj-lt"/>
              </a:rPr>
              <a:t> of </a:t>
            </a:r>
            <a:r>
              <a:rPr lang="tr-TR" sz="2000" dirty="0" err="1">
                <a:latin typeface="+mj-lt"/>
              </a:rPr>
              <a:t>fixed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capital</a:t>
            </a:r>
            <a:r>
              <a:rPr lang="tr-TR" sz="2000" dirty="0">
                <a:latin typeface="+mj-lt"/>
              </a:rPr>
              <a:t>……….      - 868</a:t>
            </a:r>
          </a:p>
          <a:p>
            <a:r>
              <a:rPr lang="tr-TR" sz="2000" dirty="0">
                <a:latin typeface="+mj-lt"/>
              </a:rPr>
              <a:t>NDP…………………………………………….       7216</a:t>
            </a:r>
          </a:p>
          <a:p>
            <a:r>
              <a:rPr lang="tr-TR" sz="2000" dirty="0">
                <a:latin typeface="+mj-lt"/>
              </a:rPr>
              <a:t>    Net </a:t>
            </a:r>
            <a:r>
              <a:rPr lang="tr-TR" sz="2000" dirty="0" err="1">
                <a:latin typeface="+mj-lt"/>
              </a:rPr>
              <a:t>foreign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income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earned</a:t>
            </a:r>
            <a:r>
              <a:rPr lang="tr-TR" sz="2000" dirty="0">
                <a:latin typeface="+mj-lt"/>
              </a:rPr>
              <a:t> (in </a:t>
            </a:r>
            <a:r>
              <a:rPr lang="tr-TR" sz="2000" dirty="0" err="1">
                <a:latin typeface="+mj-lt"/>
              </a:rPr>
              <a:t>Turkey</a:t>
            </a:r>
            <a:r>
              <a:rPr lang="tr-TR" sz="2000" dirty="0">
                <a:latin typeface="+mj-lt"/>
              </a:rPr>
              <a:t>)    -21</a:t>
            </a:r>
          </a:p>
          <a:p>
            <a:r>
              <a:rPr lang="tr-TR" sz="2000" dirty="0">
                <a:latin typeface="+mj-lt"/>
              </a:rPr>
              <a:t>    </a:t>
            </a:r>
            <a:r>
              <a:rPr lang="tr-TR" sz="2000" dirty="0" err="1">
                <a:latin typeface="+mj-lt"/>
              </a:rPr>
              <a:t>Indirect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business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taxes</a:t>
            </a:r>
            <a:r>
              <a:rPr lang="tr-TR" sz="2000" dirty="0">
                <a:latin typeface="+mj-lt"/>
              </a:rPr>
              <a:t>…………………       - 545</a:t>
            </a:r>
          </a:p>
          <a:p>
            <a:r>
              <a:rPr lang="tr-TR" sz="2000" dirty="0">
                <a:latin typeface="+mj-lt"/>
              </a:rPr>
              <a:t>NI…………………………………………………       6650</a:t>
            </a:r>
          </a:p>
          <a:p>
            <a:r>
              <a:rPr lang="tr-TR" sz="2000" dirty="0">
                <a:latin typeface="+mj-lt"/>
              </a:rPr>
              <a:t>     </a:t>
            </a:r>
            <a:r>
              <a:rPr lang="tr-TR" sz="2000" dirty="0" err="1">
                <a:latin typeface="+mj-lt"/>
              </a:rPr>
              <a:t>Social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security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contributions</a:t>
            </a:r>
            <a:r>
              <a:rPr lang="tr-TR" sz="2000" dirty="0">
                <a:latin typeface="+mj-lt"/>
              </a:rPr>
              <a:t>………….     - 732</a:t>
            </a:r>
          </a:p>
          <a:p>
            <a:r>
              <a:rPr lang="tr-TR" sz="2000" dirty="0">
                <a:latin typeface="+mj-lt"/>
              </a:rPr>
              <a:t>     </a:t>
            </a:r>
            <a:r>
              <a:rPr lang="tr-TR" sz="2000" dirty="0" err="1">
                <a:latin typeface="+mj-lt"/>
              </a:rPr>
              <a:t>Corporate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income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taxes</a:t>
            </a:r>
            <a:r>
              <a:rPr lang="tr-TR" sz="2000" dirty="0">
                <a:latin typeface="+mj-lt"/>
              </a:rPr>
              <a:t>………………..      - 319</a:t>
            </a:r>
          </a:p>
          <a:p>
            <a:r>
              <a:rPr lang="tr-TR" sz="2000" dirty="0">
                <a:latin typeface="+mj-lt"/>
              </a:rPr>
              <a:t>     </a:t>
            </a:r>
            <a:r>
              <a:rPr lang="tr-TR" sz="2000" dirty="0" err="1">
                <a:latin typeface="+mj-lt"/>
              </a:rPr>
              <a:t>Undistributed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corporate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profits</a:t>
            </a:r>
            <a:r>
              <a:rPr lang="tr-TR" sz="2000" dirty="0">
                <a:latin typeface="+mj-lt"/>
              </a:rPr>
              <a:t>…….      - 149</a:t>
            </a:r>
          </a:p>
          <a:p>
            <a:r>
              <a:rPr lang="tr-TR" sz="2000" dirty="0">
                <a:latin typeface="+mj-lt"/>
              </a:rPr>
              <a:t>     Transfer </a:t>
            </a:r>
            <a:r>
              <a:rPr lang="tr-TR" sz="2000" dirty="0" err="1">
                <a:latin typeface="+mj-lt"/>
              </a:rPr>
              <a:t>payments</a:t>
            </a:r>
            <a:r>
              <a:rPr lang="tr-TR" sz="2000" dirty="0">
                <a:latin typeface="+mj-lt"/>
              </a:rPr>
              <a:t>……………………………+ 1424</a:t>
            </a:r>
          </a:p>
          <a:p>
            <a:r>
              <a:rPr lang="tr-TR" sz="2000" dirty="0">
                <a:latin typeface="+mj-lt"/>
              </a:rPr>
              <a:t>PI………………………………………………………       6874</a:t>
            </a:r>
          </a:p>
          <a:p>
            <a:r>
              <a:rPr lang="tr-TR" sz="2000" dirty="0">
                <a:latin typeface="+mj-lt"/>
              </a:rPr>
              <a:t>    </a:t>
            </a:r>
            <a:r>
              <a:rPr lang="tr-TR" sz="2000" dirty="0" err="1">
                <a:latin typeface="+mj-lt"/>
              </a:rPr>
              <a:t>Personal</a:t>
            </a:r>
            <a:r>
              <a:rPr lang="tr-TR" sz="2000" dirty="0">
                <a:latin typeface="+mj-lt"/>
              </a:rPr>
              <a:t> </a:t>
            </a:r>
            <a:r>
              <a:rPr lang="tr-TR" sz="2000" dirty="0" err="1">
                <a:latin typeface="+mj-lt"/>
              </a:rPr>
              <a:t>taxes</a:t>
            </a:r>
            <a:r>
              <a:rPr lang="tr-TR" sz="2000" dirty="0">
                <a:latin typeface="+mj-lt"/>
              </a:rPr>
              <a:t> …………………………..          -  987</a:t>
            </a:r>
          </a:p>
          <a:p>
            <a:r>
              <a:rPr lang="tr-TR" sz="2000" dirty="0">
                <a:latin typeface="+mj-lt"/>
              </a:rPr>
              <a:t>DI ………………………………………………….           5887</a:t>
            </a:r>
          </a:p>
        </p:txBody>
      </p:sp>
    </p:spTree>
    <p:extLst>
      <p:ext uri="{BB962C8B-B14F-4D97-AF65-F5344CB8AC3E}">
        <p14:creationId xmlns:p14="http://schemas.microsoft.com/office/powerpoint/2010/main" val="38338099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1C4A341-0FFE-4492-9D91-9E919CB57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err="1"/>
              <a:t>Econ</a:t>
            </a:r>
            <a:r>
              <a:rPr lang="tr-TR" sz="3200" dirty="0"/>
              <a:t> 105, </a:t>
            </a:r>
            <a:r>
              <a:rPr lang="tr-TR" sz="3200" dirty="0" err="1"/>
              <a:t>Week</a:t>
            </a:r>
            <a:r>
              <a:rPr lang="tr-TR" sz="3200" dirty="0"/>
              <a:t> 9, 10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B894055-E5F1-47C5-BDE8-9E189EE2B5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+mj-lt"/>
              </a:rPr>
              <a:t>Nominal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real</a:t>
            </a:r>
            <a:r>
              <a:rPr lang="tr-TR" dirty="0">
                <a:latin typeface="+mj-lt"/>
              </a:rPr>
              <a:t> GDP</a:t>
            </a:r>
          </a:p>
          <a:p>
            <a:r>
              <a:rPr lang="tr-TR" dirty="0">
                <a:latin typeface="+mj-lt"/>
              </a:rPr>
              <a:t>GDP </a:t>
            </a:r>
            <a:r>
              <a:rPr lang="tr-TR" dirty="0" err="1">
                <a:latin typeface="+mj-lt"/>
              </a:rPr>
              <a:t>Price</a:t>
            </a:r>
            <a:r>
              <a:rPr lang="tr-TR" dirty="0">
                <a:latin typeface="+mj-lt"/>
              </a:rPr>
              <a:t> Index= (</a:t>
            </a:r>
            <a:r>
              <a:rPr lang="tr-TR" dirty="0" err="1">
                <a:latin typeface="+mj-lt"/>
              </a:rPr>
              <a:t>price</a:t>
            </a:r>
            <a:r>
              <a:rPr lang="tr-TR" dirty="0">
                <a:latin typeface="+mj-lt"/>
              </a:rPr>
              <a:t> of market basket in </a:t>
            </a:r>
            <a:r>
              <a:rPr lang="tr-TR" dirty="0" err="1">
                <a:latin typeface="+mj-lt"/>
              </a:rPr>
              <a:t>specific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year</a:t>
            </a:r>
            <a:r>
              <a:rPr lang="tr-TR" dirty="0">
                <a:latin typeface="+mj-lt"/>
              </a:rPr>
              <a:t>) /    </a:t>
            </a:r>
          </a:p>
          <a:p>
            <a:r>
              <a:rPr lang="tr-TR" dirty="0">
                <a:latin typeface="+mj-lt"/>
              </a:rPr>
              <a:t>                                                                                                         X 100</a:t>
            </a:r>
          </a:p>
          <a:p>
            <a:r>
              <a:rPr lang="tr-TR" dirty="0">
                <a:latin typeface="+mj-lt"/>
              </a:rPr>
              <a:t>                               (</a:t>
            </a:r>
            <a:r>
              <a:rPr lang="tr-TR" dirty="0" err="1">
                <a:latin typeface="+mj-lt"/>
              </a:rPr>
              <a:t>price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same</a:t>
            </a:r>
            <a:r>
              <a:rPr lang="tr-TR" dirty="0">
                <a:latin typeface="+mj-lt"/>
              </a:rPr>
              <a:t> market basket  in </a:t>
            </a:r>
            <a:r>
              <a:rPr lang="tr-TR" dirty="0" err="1">
                <a:latin typeface="+mj-lt"/>
              </a:rPr>
              <a:t>base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year</a:t>
            </a:r>
            <a:r>
              <a:rPr lang="tr-TR" dirty="0">
                <a:latin typeface="+mj-lt"/>
              </a:rPr>
              <a:t>)</a:t>
            </a:r>
          </a:p>
          <a:p>
            <a:r>
              <a:rPr lang="tr-TR" dirty="0">
                <a:latin typeface="+mj-lt"/>
              </a:rPr>
              <a:t>(</a:t>
            </a:r>
            <a:r>
              <a:rPr lang="tr-TR" dirty="0" err="1">
                <a:latin typeface="+mj-lt"/>
              </a:rPr>
              <a:t>What</a:t>
            </a:r>
            <a:r>
              <a:rPr lang="tr-TR" dirty="0">
                <a:latin typeface="+mj-lt"/>
              </a:rPr>
              <a:t> is ‘’market basket’’? </a:t>
            </a:r>
            <a:r>
              <a:rPr lang="tr-TR" dirty="0" err="1">
                <a:latin typeface="+mj-lt"/>
              </a:rPr>
              <a:t>What</a:t>
            </a:r>
            <a:r>
              <a:rPr lang="tr-TR" dirty="0">
                <a:latin typeface="+mj-lt"/>
              </a:rPr>
              <a:t> is ‘’</a:t>
            </a:r>
            <a:r>
              <a:rPr lang="tr-TR" dirty="0" err="1">
                <a:latin typeface="+mj-lt"/>
              </a:rPr>
              <a:t>base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year</a:t>
            </a:r>
            <a:r>
              <a:rPr lang="tr-TR" dirty="0">
                <a:latin typeface="+mj-lt"/>
              </a:rPr>
              <a:t>’’?</a:t>
            </a:r>
          </a:p>
          <a:p>
            <a:r>
              <a:rPr lang="tr-TR" dirty="0">
                <a:latin typeface="+mj-lt"/>
              </a:rPr>
              <a:t>Real GDP= nominal GDP/ </a:t>
            </a:r>
            <a:r>
              <a:rPr lang="tr-TR" dirty="0" err="1">
                <a:latin typeface="+mj-lt"/>
              </a:rPr>
              <a:t>price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index</a:t>
            </a:r>
            <a:r>
              <a:rPr lang="tr-TR" dirty="0">
                <a:latin typeface="+mj-lt"/>
              </a:rPr>
              <a:t> (in </a:t>
            </a:r>
            <a:r>
              <a:rPr lang="tr-TR" dirty="0" err="1">
                <a:latin typeface="+mj-lt"/>
              </a:rPr>
              <a:t>hundredths</a:t>
            </a:r>
            <a:r>
              <a:rPr lang="tr-TR" dirty="0">
                <a:latin typeface="+mj-lt"/>
              </a:rPr>
              <a:t>)</a:t>
            </a:r>
          </a:p>
          <a:p>
            <a:r>
              <a:rPr lang="tr-TR" dirty="0" err="1">
                <a:latin typeface="+mj-lt"/>
              </a:rPr>
              <a:t>Price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index</a:t>
            </a:r>
            <a:r>
              <a:rPr lang="tr-TR" dirty="0">
                <a:latin typeface="+mj-lt"/>
              </a:rPr>
              <a:t> (in </a:t>
            </a:r>
            <a:r>
              <a:rPr lang="tr-TR" dirty="0" err="1">
                <a:latin typeface="+mj-lt"/>
              </a:rPr>
              <a:t>hundredths</a:t>
            </a:r>
            <a:r>
              <a:rPr lang="tr-TR" dirty="0">
                <a:latin typeface="+mj-lt"/>
              </a:rPr>
              <a:t>)= nominal GDP/ </a:t>
            </a:r>
            <a:r>
              <a:rPr lang="tr-TR" dirty="0" err="1">
                <a:latin typeface="+mj-lt"/>
              </a:rPr>
              <a:t>real</a:t>
            </a:r>
            <a:r>
              <a:rPr lang="tr-TR" dirty="0">
                <a:latin typeface="+mj-lt"/>
              </a:rPr>
              <a:t> GDP</a:t>
            </a:r>
          </a:p>
          <a:p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consumer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price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index</a:t>
            </a:r>
            <a:endParaRPr lang="tr-T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923450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888CC94-1389-453E-BFF0-364AA2C4D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/>
              <a:t>Econ </a:t>
            </a:r>
            <a:r>
              <a:rPr lang="tr-TR" sz="3200" dirty="0"/>
              <a:t>105, </a:t>
            </a:r>
            <a:r>
              <a:rPr lang="tr-TR" sz="3200" dirty="0" err="1"/>
              <a:t>Week</a:t>
            </a:r>
            <a:r>
              <a:rPr lang="tr-TR" sz="3200" dirty="0"/>
              <a:t> 9, 11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981E845-DF20-4A6F-99FE-26F4410B72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>
                <a:latin typeface="+mj-lt"/>
              </a:rPr>
              <a:t>GDP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economic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well</a:t>
            </a:r>
            <a:r>
              <a:rPr lang="tr-TR" dirty="0">
                <a:latin typeface="+mj-lt"/>
              </a:rPr>
              <a:t>- </a:t>
            </a:r>
            <a:r>
              <a:rPr lang="tr-TR" dirty="0" err="1">
                <a:latin typeface="+mj-lt"/>
              </a:rPr>
              <a:t>being</a:t>
            </a:r>
            <a:endParaRPr lang="tr-TR" dirty="0">
              <a:latin typeface="+mj-lt"/>
            </a:endParaRPr>
          </a:p>
          <a:p>
            <a:r>
              <a:rPr lang="tr-TR" dirty="0">
                <a:latin typeface="+mj-lt"/>
              </a:rPr>
              <a:t>   a) </a:t>
            </a:r>
            <a:r>
              <a:rPr lang="tr-TR" dirty="0" err="1">
                <a:latin typeface="+mj-lt"/>
              </a:rPr>
              <a:t>nonmarket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transactions</a:t>
            </a:r>
            <a:endParaRPr lang="tr-TR" dirty="0">
              <a:latin typeface="+mj-lt"/>
            </a:endParaRPr>
          </a:p>
          <a:p>
            <a:r>
              <a:rPr lang="tr-TR" dirty="0">
                <a:latin typeface="+mj-lt"/>
              </a:rPr>
              <a:t>   b) </a:t>
            </a:r>
            <a:r>
              <a:rPr lang="tr-TR" dirty="0" err="1">
                <a:latin typeface="+mj-lt"/>
              </a:rPr>
              <a:t>leisure</a:t>
            </a:r>
            <a:endParaRPr lang="tr-TR" dirty="0">
              <a:latin typeface="+mj-lt"/>
            </a:endParaRPr>
          </a:p>
          <a:p>
            <a:r>
              <a:rPr lang="tr-TR" dirty="0">
                <a:latin typeface="+mj-lt"/>
              </a:rPr>
              <a:t>   c) </a:t>
            </a:r>
            <a:r>
              <a:rPr lang="tr-TR" dirty="0" err="1">
                <a:latin typeface="+mj-lt"/>
              </a:rPr>
              <a:t>improved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product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quality</a:t>
            </a:r>
            <a:endParaRPr lang="tr-TR" dirty="0">
              <a:latin typeface="+mj-lt"/>
            </a:endParaRPr>
          </a:p>
          <a:p>
            <a:r>
              <a:rPr lang="tr-TR" dirty="0">
                <a:latin typeface="+mj-lt"/>
              </a:rPr>
              <a:t>   d) </a:t>
            </a:r>
            <a:r>
              <a:rPr lang="tr-TR" dirty="0" err="1">
                <a:latin typeface="+mj-lt"/>
              </a:rPr>
              <a:t>composition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distribution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output</a:t>
            </a:r>
            <a:endParaRPr lang="tr-TR" dirty="0">
              <a:latin typeface="+mj-lt"/>
            </a:endParaRPr>
          </a:p>
          <a:p>
            <a:r>
              <a:rPr lang="tr-TR" dirty="0">
                <a:latin typeface="+mj-lt"/>
              </a:rPr>
              <a:t>   e) </a:t>
            </a:r>
            <a:r>
              <a:rPr lang="tr-TR" dirty="0" err="1">
                <a:latin typeface="+mj-lt"/>
              </a:rPr>
              <a:t>per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capita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output</a:t>
            </a:r>
            <a:endParaRPr lang="tr-TR" dirty="0">
              <a:latin typeface="+mj-lt"/>
            </a:endParaRPr>
          </a:p>
          <a:p>
            <a:r>
              <a:rPr lang="tr-TR" dirty="0">
                <a:latin typeface="+mj-lt"/>
              </a:rPr>
              <a:t>    f) </a:t>
            </a:r>
            <a:r>
              <a:rPr lang="tr-TR" dirty="0" err="1">
                <a:latin typeface="+mj-lt"/>
              </a:rPr>
              <a:t>gdp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environment</a:t>
            </a:r>
            <a:endParaRPr lang="tr-TR" dirty="0">
              <a:latin typeface="+mj-lt"/>
            </a:endParaRPr>
          </a:p>
          <a:p>
            <a:r>
              <a:rPr lang="tr-TR" dirty="0">
                <a:latin typeface="+mj-lt"/>
              </a:rPr>
              <a:t>    g)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underground </a:t>
            </a:r>
            <a:r>
              <a:rPr lang="tr-TR" dirty="0" err="1">
                <a:latin typeface="+mj-lt"/>
              </a:rPr>
              <a:t>economy</a:t>
            </a:r>
            <a:endParaRPr lang="tr-TR" dirty="0">
              <a:latin typeface="+mj-lt"/>
            </a:endParaRPr>
          </a:p>
          <a:p>
            <a:r>
              <a:rPr lang="tr-TR">
                <a:latin typeface="+mj-lt"/>
              </a:rPr>
              <a:t>GNP</a:t>
            </a:r>
            <a:endParaRPr lang="tr-T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12119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0B43B4F-89F8-48E7-8C85-3741594FE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err="1"/>
              <a:t>Econ</a:t>
            </a:r>
            <a:r>
              <a:rPr lang="tr-TR" sz="2800" dirty="0"/>
              <a:t> 105, </a:t>
            </a:r>
            <a:r>
              <a:rPr lang="tr-TR" sz="2800" dirty="0" err="1"/>
              <a:t>Week</a:t>
            </a:r>
            <a:r>
              <a:rPr lang="tr-TR" sz="2800" dirty="0"/>
              <a:t> 9, 1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0FDE441-E1BD-44D9-B28D-7656E00DDA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err="1"/>
              <a:t>We</a:t>
            </a:r>
            <a:r>
              <a:rPr lang="tr-TR" dirty="0"/>
              <a:t> </a:t>
            </a:r>
            <a:r>
              <a:rPr lang="tr-TR" dirty="0" err="1"/>
              <a:t>have</a:t>
            </a:r>
            <a:r>
              <a:rPr lang="tr-TR" dirty="0"/>
              <a:t> </a:t>
            </a:r>
            <a:r>
              <a:rPr lang="tr-TR" dirty="0" err="1"/>
              <a:t>partially</a:t>
            </a:r>
            <a:r>
              <a:rPr lang="tr-TR" dirty="0"/>
              <a:t> </a:t>
            </a:r>
            <a:r>
              <a:rPr lang="tr-TR" dirty="0" err="1"/>
              <a:t>learned</a:t>
            </a:r>
            <a:r>
              <a:rPr lang="tr-TR" dirty="0"/>
              <a:t> </a:t>
            </a:r>
            <a:r>
              <a:rPr lang="tr-TR" dirty="0" err="1"/>
              <a:t>about</a:t>
            </a:r>
            <a:r>
              <a:rPr lang="tr-TR" dirty="0"/>
              <a:t> </a:t>
            </a:r>
            <a:r>
              <a:rPr lang="tr-TR" dirty="0" err="1"/>
              <a:t>microeconomics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firs</a:t>
            </a:r>
            <a:r>
              <a:rPr lang="tr-TR" dirty="0"/>
              <a:t> </a:t>
            </a:r>
            <a:r>
              <a:rPr lang="tr-TR" dirty="0" err="1"/>
              <a:t>six</a:t>
            </a:r>
            <a:r>
              <a:rPr lang="tr-TR" dirty="0"/>
              <a:t> </a:t>
            </a:r>
            <a:r>
              <a:rPr lang="tr-TR" dirty="0" err="1"/>
              <a:t>weeks</a:t>
            </a:r>
            <a:r>
              <a:rPr lang="tr-TR" dirty="0"/>
              <a:t>. </a:t>
            </a:r>
            <a:r>
              <a:rPr lang="tr-TR" dirty="0" err="1">
                <a:latin typeface="+mj-lt"/>
              </a:rPr>
              <a:t>Now</a:t>
            </a:r>
            <a:r>
              <a:rPr lang="tr-TR" dirty="0">
                <a:latin typeface="+mj-lt"/>
              </a:rPr>
              <a:t>, it is time </a:t>
            </a:r>
            <a:r>
              <a:rPr lang="tr-TR" dirty="0" err="1">
                <a:latin typeface="+mj-lt"/>
              </a:rPr>
              <a:t>to</a:t>
            </a:r>
            <a:r>
              <a:rPr lang="tr-TR" dirty="0">
                <a:latin typeface="+mj-lt"/>
              </a:rPr>
              <a:t> start </a:t>
            </a:r>
            <a:r>
              <a:rPr lang="tr-TR" dirty="0" err="1">
                <a:latin typeface="+mj-lt"/>
              </a:rPr>
              <a:t>learning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macroeconomics</a:t>
            </a:r>
            <a:r>
              <a:rPr lang="tr-TR" dirty="0">
                <a:latin typeface="+mj-lt"/>
              </a:rPr>
              <a:t>. (</a:t>
            </a:r>
            <a:r>
              <a:rPr lang="tr-TR" dirty="0" err="1">
                <a:latin typeface="+mj-lt"/>
              </a:rPr>
              <a:t>Remember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we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have</a:t>
            </a:r>
            <a:r>
              <a:rPr lang="tr-TR" dirty="0">
                <a:latin typeface="+mj-lt"/>
              </a:rPr>
              <a:t> done </a:t>
            </a:r>
            <a:r>
              <a:rPr lang="tr-TR" dirty="0" err="1">
                <a:latin typeface="+mj-lt"/>
              </a:rPr>
              <a:t>this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classification</a:t>
            </a:r>
            <a:r>
              <a:rPr lang="tr-TR" dirty="0">
                <a:latin typeface="+mj-lt"/>
              </a:rPr>
              <a:t> in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first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week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lecture</a:t>
            </a:r>
            <a:r>
              <a:rPr lang="tr-TR" dirty="0">
                <a:latin typeface="+mj-lt"/>
              </a:rPr>
              <a:t>).</a:t>
            </a:r>
          </a:p>
          <a:p>
            <a:pPr marL="0" indent="0">
              <a:buNone/>
            </a:pPr>
            <a:r>
              <a:rPr lang="tr-TR" dirty="0" err="1">
                <a:latin typeface="+mj-lt"/>
              </a:rPr>
              <a:t>Macroeconomics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deals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with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macro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subjects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such</a:t>
            </a:r>
            <a:r>
              <a:rPr lang="tr-TR" dirty="0">
                <a:latin typeface="+mj-lt"/>
              </a:rPr>
              <a:t> as </a:t>
            </a:r>
            <a:r>
              <a:rPr lang="tr-TR" dirty="0" err="1">
                <a:latin typeface="+mj-lt"/>
              </a:rPr>
              <a:t>national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income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growth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national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income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inflation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unemployment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business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cycles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aggregate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demand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aggregate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supply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macroeconomic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equilibrium</a:t>
            </a:r>
            <a:r>
              <a:rPr lang="tr-TR" dirty="0">
                <a:latin typeface="+mj-lt"/>
              </a:rPr>
              <a:t> (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disequilibrium</a:t>
            </a:r>
            <a:r>
              <a:rPr lang="tr-TR" dirty="0">
                <a:latin typeface="+mj-lt"/>
              </a:rPr>
              <a:t>), </a:t>
            </a:r>
            <a:r>
              <a:rPr lang="tr-TR" dirty="0" err="1">
                <a:latin typeface="+mj-lt"/>
              </a:rPr>
              <a:t>equilibrim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income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level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price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level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policy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tools</a:t>
            </a:r>
            <a:r>
              <a:rPr lang="tr-TR" dirty="0">
                <a:latin typeface="+mj-lt"/>
              </a:rPr>
              <a:t> as </a:t>
            </a:r>
            <a:r>
              <a:rPr lang="tr-TR" dirty="0" err="1">
                <a:latin typeface="+mj-lt"/>
              </a:rPr>
              <a:t>public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finance</a:t>
            </a:r>
            <a:r>
              <a:rPr lang="tr-TR" dirty="0">
                <a:latin typeface="+mj-lt"/>
              </a:rPr>
              <a:t> (</a:t>
            </a:r>
            <a:r>
              <a:rPr lang="tr-TR" dirty="0" err="1">
                <a:latin typeface="+mj-lt"/>
              </a:rPr>
              <a:t>taxes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government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expenditures</a:t>
            </a:r>
            <a:r>
              <a:rPr lang="tr-TR" dirty="0">
                <a:latin typeface="+mj-lt"/>
              </a:rPr>
              <a:t>)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money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banking</a:t>
            </a:r>
            <a:r>
              <a:rPr lang="tr-TR" dirty="0">
                <a:latin typeface="+mj-lt"/>
              </a:rPr>
              <a:t>. </a:t>
            </a:r>
            <a:r>
              <a:rPr lang="tr-TR" dirty="0" err="1">
                <a:latin typeface="+mj-lt"/>
              </a:rPr>
              <a:t>Aggregate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consumption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investment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export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import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along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with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government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expenditures</a:t>
            </a:r>
            <a:r>
              <a:rPr lang="tr-TR" dirty="0">
                <a:latin typeface="+mj-lt"/>
              </a:rPr>
              <a:t>. </a:t>
            </a:r>
            <a:r>
              <a:rPr lang="tr-TR" dirty="0" err="1">
                <a:latin typeface="+mj-lt"/>
              </a:rPr>
              <a:t>Macroeceonomics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also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interested</a:t>
            </a:r>
            <a:r>
              <a:rPr lang="tr-TR" dirty="0">
                <a:latin typeface="+mj-lt"/>
              </a:rPr>
              <a:t> in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relationship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between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inflation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unemployment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taxes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inflation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interest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rates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investment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exchange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rates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export</a:t>
            </a:r>
            <a:r>
              <a:rPr lang="tr-TR" dirty="0">
                <a:latin typeface="+mj-lt"/>
              </a:rPr>
              <a:t>- </a:t>
            </a:r>
            <a:r>
              <a:rPr lang="tr-TR" dirty="0" err="1">
                <a:latin typeface="+mj-lt"/>
              </a:rPr>
              <a:t>imports</a:t>
            </a:r>
            <a:r>
              <a:rPr lang="tr-TR" dirty="0">
                <a:latin typeface="+mj-lt"/>
              </a:rPr>
              <a:t>,… 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35195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DCA5E75-4D7F-4803-9429-81277F3AF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err="1"/>
              <a:t>Econ</a:t>
            </a:r>
            <a:r>
              <a:rPr lang="tr-TR" sz="3200" dirty="0"/>
              <a:t> 105, </a:t>
            </a:r>
            <a:r>
              <a:rPr lang="tr-TR" sz="3200" dirty="0" err="1"/>
              <a:t>Week</a:t>
            </a:r>
            <a:r>
              <a:rPr lang="tr-TR" sz="3200" dirty="0"/>
              <a:t> 9, 2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389E817-5B95-4015-B0FD-C4B1366B18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err="1">
                <a:latin typeface="+mj-lt"/>
              </a:rPr>
              <a:t>We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will</a:t>
            </a:r>
            <a:r>
              <a:rPr lang="tr-TR" dirty="0">
                <a:latin typeface="+mj-lt"/>
              </a:rPr>
              <a:t> start </a:t>
            </a:r>
            <a:r>
              <a:rPr lang="tr-TR" dirty="0" err="1">
                <a:latin typeface="+mj-lt"/>
              </a:rPr>
              <a:t>with</a:t>
            </a:r>
            <a:r>
              <a:rPr lang="tr-TR" dirty="0">
                <a:latin typeface="+mj-lt"/>
              </a:rPr>
              <a:t>  ‘’</a:t>
            </a:r>
            <a:r>
              <a:rPr lang="tr-TR" dirty="0" err="1">
                <a:latin typeface="+mj-lt"/>
              </a:rPr>
              <a:t>national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income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accounting</a:t>
            </a:r>
            <a:r>
              <a:rPr lang="tr-TR" dirty="0">
                <a:latin typeface="+mj-lt"/>
              </a:rPr>
              <a:t>’’ (</a:t>
            </a:r>
            <a:r>
              <a:rPr lang="tr-TR" dirty="0" err="1">
                <a:latin typeface="+mj-lt"/>
              </a:rPr>
              <a:t>its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defination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calculation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methods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its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meaning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understanding</a:t>
            </a:r>
            <a:r>
              <a:rPr lang="tr-TR" dirty="0">
                <a:latin typeface="+mj-lt"/>
              </a:rPr>
              <a:t> in </a:t>
            </a:r>
            <a:r>
              <a:rPr lang="tr-TR" dirty="0" err="1">
                <a:latin typeface="+mj-lt"/>
              </a:rPr>
              <a:t>economics</a:t>
            </a:r>
            <a:r>
              <a:rPr lang="tr-TR" dirty="0">
                <a:latin typeface="+mj-lt"/>
              </a:rPr>
              <a:t>). </a:t>
            </a:r>
            <a:r>
              <a:rPr lang="tr-TR" dirty="0" err="1">
                <a:latin typeface="+mj-lt"/>
              </a:rPr>
              <a:t>National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income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accounting</a:t>
            </a:r>
            <a:r>
              <a:rPr lang="tr-TR" dirty="0">
                <a:latin typeface="+mj-lt"/>
              </a:rPr>
              <a:t> (NIA </a:t>
            </a:r>
            <a:r>
              <a:rPr lang="tr-TR" dirty="0" err="1">
                <a:latin typeface="+mj-lt"/>
              </a:rPr>
              <a:t>or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nia</a:t>
            </a:r>
            <a:r>
              <a:rPr lang="tr-TR" dirty="0">
                <a:latin typeface="+mj-lt"/>
              </a:rPr>
              <a:t>) </a:t>
            </a:r>
            <a:r>
              <a:rPr lang="tr-TR" dirty="0" err="1">
                <a:latin typeface="+mj-lt"/>
              </a:rPr>
              <a:t>provides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information</a:t>
            </a:r>
            <a:r>
              <a:rPr lang="tr-TR" dirty="0">
                <a:latin typeface="+mj-lt"/>
              </a:rPr>
              <a:t> on i)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level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production</a:t>
            </a:r>
            <a:r>
              <a:rPr lang="tr-TR" dirty="0">
                <a:latin typeface="+mj-lt"/>
              </a:rPr>
              <a:t> in an </a:t>
            </a:r>
            <a:r>
              <a:rPr lang="tr-TR" dirty="0" err="1">
                <a:latin typeface="+mj-lt"/>
              </a:rPr>
              <a:t>economy</a:t>
            </a:r>
            <a:r>
              <a:rPr lang="tr-TR" dirty="0">
                <a:latin typeface="+mj-lt"/>
              </a:rPr>
              <a:t> in </a:t>
            </a:r>
            <a:r>
              <a:rPr lang="tr-TR" dirty="0" err="1">
                <a:latin typeface="+mj-lt"/>
              </a:rPr>
              <a:t>some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particular</a:t>
            </a:r>
            <a:r>
              <a:rPr lang="tr-TR" dirty="0">
                <a:latin typeface="+mj-lt"/>
              </a:rPr>
              <a:t> time </a:t>
            </a:r>
            <a:r>
              <a:rPr lang="tr-TR" dirty="0" err="1">
                <a:latin typeface="+mj-lt"/>
              </a:rPr>
              <a:t>period</a:t>
            </a:r>
            <a:r>
              <a:rPr lang="tr-TR" dirty="0">
                <a:latin typeface="+mj-lt"/>
              </a:rPr>
              <a:t> (</a:t>
            </a:r>
            <a:r>
              <a:rPr lang="tr-TR" dirty="0" err="1">
                <a:latin typeface="+mj-lt"/>
              </a:rPr>
              <a:t>usually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one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year</a:t>
            </a:r>
            <a:r>
              <a:rPr lang="tr-TR" dirty="0">
                <a:latin typeface="+mj-lt"/>
              </a:rPr>
              <a:t>), ii) </a:t>
            </a:r>
            <a:r>
              <a:rPr lang="tr-TR" dirty="0" err="1">
                <a:latin typeface="+mj-lt"/>
              </a:rPr>
              <a:t>by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comparing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nias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for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years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we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may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have</a:t>
            </a:r>
            <a:r>
              <a:rPr lang="tr-TR" dirty="0">
                <a:latin typeface="+mj-lt"/>
              </a:rPr>
              <a:t> an idea </a:t>
            </a:r>
            <a:r>
              <a:rPr lang="tr-TR" dirty="0" err="1">
                <a:latin typeface="+mj-lt"/>
              </a:rPr>
              <a:t>about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growth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economy</a:t>
            </a:r>
            <a:r>
              <a:rPr lang="tr-TR" dirty="0">
                <a:latin typeface="+mj-lt"/>
              </a:rPr>
              <a:t>, iii) </a:t>
            </a:r>
            <a:r>
              <a:rPr lang="tr-TR" dirty="0" err="1">
                <a:latin typeface="+mj-lt"/>
              </a:rPr>
              <a:t>finally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we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could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design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develop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apply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economic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policies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using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nia</a:t>
            </a:r>
            <a:r>
              <a:rPr lang="tr-TR" dirty="0">
                <a:latin typeface="+mj-lt"/>
              </a:rPr>
              <a:t>.</a:t>
            </a:r>
          </a:p>
          <a:p>
            <a:pPr marL="0" indent="0">
              <a:buNone/>
            </a:pPr>
            <a:r>
              <a:rPr lang="tr-TR" dirty="0" err="1">
                <a:latin typeface="+mj-lt"/>
              </a:rPr>
              <a:t>We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will</a:t>
            </a:r>
            <a:r>
              <a:rPr lang="tr-TR" dirty="0">
                <a:latin typeface="+mj-lt"/>
              </a:rPr>
              <a:t> start </a:t>
            </a:r>
            <a:r>
              <a:rPr lang="tr-TR" dirty="0" err="1">
                <a:latin typeface="+mj-lt"/>
              </a:rPr>
              <a:t>with</a:t>
            </a:r>
            <a:r>
              <a:rPr lang="tr-TR" dirty="0">
                <a:latin typeface="+mj-lt"/>
              </a:rPr>
              <a:t> ‘’</a:t>
            </a:r>
            <a:r>
              <a:rPr lang="tr-TR" dirty="0" err="1">
                <a:latin typeface="+mj-lt"/>
              </a:rPr>
              <a:t>gross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domestic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product</a:t>
            </a:r>
            <a:r>
              <a:rPr lang="tr-TR" dirty="0">
                <a:latin typeface="+mj-lt"/>
              </a:rPr>
              <a:t> (GDP)’’. GDP is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total market </a:t>
            </a:r>
            <a:r>
              <a:rPr lang="tr-TR" dirty="0" err="1">
                <a:latin typeface="+mj-lt"/>
              </a:rPr>
              <a:t>value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all</a:t>
            </a:r>
            <a:r>
              <a:rPr lang="tr-TR" dirty="0">
                <a:latin typeface="+mj-lt"/>
              </a:rPr>
              <a:t> final </a:t>
            </a:r>
            <a:r>
              <a:rPr lang="tr-TR" dirty="0" err="1">
                <a:latin typeface="+mj-lt"/>
              </a:rPr>
              <a:t>goods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services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produced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within</a:t>
            </a:r>
            <a:r>
              <a:rPr lang="tr-TR" dirty="0">
                <a:latin typeface="+mj-lt"/>
              </a:rPr>
              <a:t> a </a:t>
            </a:r>
            <a:r>
              <a:rPr lang="tr-TR" dirty="0" err="1">
                <a:latin typeface="+mj-lt"/>
              </a:rPr>
              <a:t>country</a:t>
            </a:r>
            <a:r>
              <a:rPr lang="tr-TR" dirty="0">
                <a:latin typeface="+mj-lt"/>
              </a:rPr>
              <a:t> in </a:t>
            </a:r>
            <a:r>
              <a:rPr lang="tr-TR" dirty="0" err="1">
                <a:latin typeface="+mj-lt"/>
              </a:rPr>
              <a:t>one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year</a:t>
            </a:r>
            <a:r>
              <a:rPr lang="tr-TR" dirty="0">
                <a:latin typeface="+mj-lt"/>
              </a:rPr>
              <a:t>. (</a:t>
            </a:r>
            <a:r>
              <a:rPr lang="tr-TR" dirty="0" err="1">
                <a:latin typeface="+mj-lt"/>
              </a:rPr>
              <a:t>Refresh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your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mind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about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goods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services</a:t>
            </a:r>
            <a:r>
              <a:rPr lang="tr-TR" dirty="0">
                <a:latin typeface="+mj-lt"/>
              </a:rPr>
              <a:t>?). </a:t>
            </a:r>
            <a:r>
              <a:rPr lang="tr-TR" dirty="0" err="1">
                <a:latin typeface="+mj-lt"/>
              </a:rPr>
              <a:t>We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will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give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whole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information</a:t>
            </a:r>
            <a:r>
              <a:rPr lang="tr-TR" dirty="0">
                <a:latin typeface="+mj-lt"/>
              </a:rPr>
              <a:t> on ‘’total market </a:t>
            </a:r>
            <a:r>
              <a:rPr lang="tr-TR" dirty="0" err="1">
                <a:latin typeface="+mj-lt"/>
              </a:rPr>
              <a:t>value</a:t>
            </a:r>
            <a:r>
              <a:rPr lang="tr-TR" dirty="0">
                <a:latin typeface="+mj-lt"/>
              </a:rPr>
              <a:t>’’, ‘’final </a:t>
            </a:r>
            <a:r>
              <a:rPr lang="tr-TR" dirty="0" err="1">
                <a:latin typeface="+mj-lt"/>
              </a:rPr>
              <a:t>goods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services</a:t>
            </a:r>
            <a:r>
              <a:rPr lang="tr-TR" dirty="0">
                <a:latin typeface="+mj-lt"/>
              </a:rPr>
              <a:t>’’, ‘’</a:t>
            </a:r>
            <a:r>
              <a:rPr lang="tr-TR" dirty="0" err="1">
                <a:latin typeface="+mj-lt"/>
              </a:rPr>
              <a:t>within</a:t>
            </a:r>
            <a:r>
              <a:rPr lang="tr-TR" dirty="0">
                <a:latin typeface="+mj-lt"/>
              </a:rPr>
              <a:t> a </a:t>
            </a:r>
            <a:r>
              <a:rPr lang="tr-TR" dirty="0" err="1">
                <a:latin typeface="+mj-lt"/>
              </a:rPr>
              <a:t>country</a:t>
            </a:r>
            <a:r>
              <a:rPr lang="tr-TR" dirty="0">
                <a:latin typeface="+mj-lt"/>
              </a:rPr>
              <a:t>’’. </a:t>
            </a:r>
          </a:p>
        </p:txBody>
      </p:sp>
    </p:spTree>
    <p:extLst>
      <p:ext uri="{BB962C8B-B14F-4D97-AF65-F5344CB8AC3E}">
        <p14:creationId xmlns:p14="http://schemas.microsoft.com/office/powerpoint/2010/main" val="1735947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1D62FF4-EE08-44AF-8C21-CED2D7F20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err="1"/>
              <a:t>Econ</a:t>
            </a:r>
            <a:r>
              <a:rPr lang="tr-TR" sz="3200" dirty="0"/>
              <a:t> 105, </a:t>
            </a:r>
            <a:r>
              <a:rPr lang="tr-TR" sz="3200" dirty="0" err="1"/>
              <a:t>Week</a:t>
            </a:r>
            <a:r>
              <a:rPr lang="tr-TR" sz="3200" dirty="0"/>
              <a:t> 9,  3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B5BE507-00FE-4A29-B7D6-9277AF7EC9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Therefore</a:t>
            </a:r>
            <a:r>
              <a:rPr lang="tr-TR" dirty="0">
                <a:latin typeface="+mj-lt"/>
              </a:rPr>
              <a:t>, GDP </a:t>
            </a:r>
            <a:r>
              <a:rPr lang="tr-TR" dirty="0" err="1">
                <a:latin typeface="+mj-lt"/>
              </a:rPr>
              <a:t>measures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market </a:t>
            </a:r>
            <a:r>
              <a:rPr lang="tr-TR" dirty="0" err="1">
                <a:latin typeface="+mj-lt"/>
              </a:rPr>
              <a:t>value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annual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output</a:t>
            </a:r>
            <a:r>
              <a:rPr lang="tr-TR" dirty="0">
                <a:latin typeface="+mj-lt"/>
              </a:rPr>
              <a:t>, it is market </a:t>
            </a:r>
            <a:r>
              <a:rPr lang="tr-TR" dirty="0" err="1">
                <a:latin typeface="+mj-lt"/>
              </a:rPr>
              <a:t>value;i.e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we</a:t>
            </a:r>
            <a:r>
              <a:rPr lang="tr-TR" dirty="0">
                <a:latin typeface="+mj-lt"/>
              </a:rPr>
              <a:t> can say ‘’</a:t>
            </a:r>
            <a:r>
              <a:rPr lang="tr-TR" dirty="0" err="1">
                <a:latin typeface="+mj-lt"/>
              </a:rPr>
              <a:t>we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produce</a:t>
            </a:r>
            <a:r>
              <a:rPr lang="tr-TR" dirty="0">
                <a:latin typeface="+mj-lt"/>
              </a:rPr>
              <a:t> 1 </a:t>
            </a:r>
            <a:r>
              <a:rPr lang="tr-TR" dirty="0" err="1">
                <a:latin typeface="+mj-lt"/>
              </a:rPr>
              <a:t>million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tonnes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apple</a:t>
            </a:r>
            <a:r>
              <a:rPr lang="tr-TR" dirty="0">
                <a:latin typeface="+mj-lt"/>
              </a:rPr>
              <a:t>, 500 </a:t>
            </a:r>
            <a:r>
              <a:rPr lang="tr-TR" dirty="0" err="1">
                <a:latin typeface="+mj-lt"/>
              </a:rPr>
              <a:t>thousands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automobile</a:t>
            </a:r>
            <a:r>
              <a:rPr lang="tr-TR" dirty="0">
                <a:latin typeface="+mj-lt"/>
              </a:rPr>
              <a:t>, …. But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practical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way</a:t>
            </a:r>
            <a:r>
              <a:rPr lang="tr-TR" dirty="0">
                <a:latin typeface="+mj-lt"/>
              </a:rPr>
              <a:t> is ‘’GDP is 500 </a:t>
            </a:r>
            <a:r>
              <a:rPr lang="tr-TR" dirty="0" err="1">
                <a:latin typeface="+mj-lt"/>
              </a:rPr>
              <a:t>billion</a:t>
            </a:r>
            <a:r>
              <a:rPr lang="tr-TR" dirty="0">
                <a:latin typeface="+mj-lt"/>
              </a:rPr>
              <a:t> TL’’. </a:t>
            </a:r>
          </a:p>
          <a:p>
            <a:r>
              <a:rPr lang="tr-TR" dirty="0" err="1">
                <a:latin typeface="+mj-lt"/>
              </a:rPr>
              <a:t>We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should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distinguish</a:t>
            </a:r>
            <a:r>
              <a:rPr lang="tr-TR" dirty="0">
                <a:latin typeface="+mj-lt"/>
              </a:rPr>
              <a:t> ‘’final </a:t>
            </a:r>
            <a:r>
              <a:rPr lang="tr-TR" dirty="0" err="1">
                <a:latin typeface="+mj-lt"/>
              </a:rPr>
              <a:t>goods</a:t>
            </a:r>
            <a:r>
              <a:rPr lang="tr-TR" dirty="0">
                <a:latin typeface="+mj-lt"/>
              </a:rPr>
              <a:t>’’ </a:t>
            </a:r>
            <a:r>
              <a:rPr lang="tr-TR" dirty="0" err="1">
                <a:latin typeface="+mj-lt"/>
              </a:rPr>
              <a:t>from</a:t>
            </a:r>
            <a:r>
              <a:rPr lang="tr-TR" dirty="0">
                <a:latin typeface="+mj-lt"/>
              </a:rPr>
              <a:t> ‘’</a:t>
            </a:r>
            <a:r>
              <a:rPr lang="tr-TR" dirty="0" err="1">
                <a:latin typeface="+mj-lt"/>
              </a:rPr>
              <a:t>intermediate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goods</a:t>
            </a:r>
            <a:r>
              <a:rPr lang="tr-TR" dirty="0">
                <a:latin typeface="+mj-lt"/>
              </a:rPr>
              <a:t>’’. </a:t>
            </a:r>
            <a:r>
              <a:rPr lang="tr-TR" dirty="0" err="1">
                <a:latin typeface="+mj-lt"/>
              </a:rPr>
              <a:t>It</a:t>
            </a:r>
            <a:r>
              <a:rPr lang="tr-TR" dirty="0">
                <a:latin typeface="+mj-lt"/>
              </a:rPr>
              <a:t> is </a:t>
            </a:r>
            <a:r>
              <a:rPr lang="tr-TR" dirty="0" err="1">
                <a:latin typeface="+mj-lt"/>
              </a:rPr>
              <a:t>important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because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we</a:t>
            </a:r>
            <a:r>
              <a:rPr lang="tr-TR" dirty="0">
                <a:latin typeface="+mj-lt"/>
              </a:rPr>
              <a:t> do not </a:t>
            </a:r>
            <a:r>
              <a:rPr lang="tr-TR" dirty="0" err="1">
                <a:latin typeface="+mj-lt"/>
              </a:rPr>
              <a:t>want</a:t>
            </a:r>
            <a:r>
              <a:rPr lang="tr-TR" dirty="0">
                <a:latin typeface="+mj-lt"/>
              </a:rPr>
              <a:t> ‘’</a:t>
            </a:r>
            <a:r>
              <a:rPr lang="tr-TR" dirty="0" err="1">
                <a:latin typeface="+mj-lt"/>
              </a:rPr>
              <a:t>multiple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counting</a:t>
            </a:r>
            <a:r>
              <a:rPr lang="tr-TR" dirty="0">
                <a:latin typeface="+mj-lt"/>
              </a:rPr>
              <a:t>’’ in GDP </a:t>
            </a:r>
            <a:r>
              <a:rPr lang="tr-TR" dirty="0" err="1">
                <a:latin typeface="+mj-lt"/>
              </a:rPr>
              <a:t>calculations</a:t>
            </a:r>
            <a:r>
              <a:rPr lang="tr-TR" dirty="0">
                <a:latin typeface="+mj-lt"/>
              </a:rPr>
              <a:t>.</a:t>
            </a:r>
          </a:p>
          <a:p>
            <a:r>
              <a:rPr lang="tr-TR" dirty="0" err="1">
                <a:latin typeface="+mj-lt"/>
              </a:rPr>
              <a:t>We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should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understand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concept</a:t>
            </a:r>
            <a:r>
              <a:rPr lang="tr-TR" dirty="0">
                <a:latin typeface="+mj-lt"/>
              </a:rPr>
              <a:t> of ‘’</a:t>
            </a:r>
            <a:r>
              <a:rPr lang="tr-TR" dirty="0" err="1">
                <a:latin typeface="+mj-lt"/>
              </a:rPr>
              <a:t>value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added</a:t>
            </a:r>
            <a:r>
              <a:rPr lang="tr-TR" dirty="0">
                <a:latin typeface="+mj-lt"/>
              </a:rPr>
              <a:t>’’. </a:t>
            </a:r>
            <a:r>
              <a:rPr lang="tr-TR" dirty="0" err="1">
                <a:latin typeface="+mj-lt"/>
              </a:rPr>
              <a:t>It</a:t>
            </a:r>
            <a:r>
              <a:rPr lang="tr-TR" dirty="0">
                <a:latin typeface="+mj-lt"/>
              </a:rPr>
              <a:t> is </a:t>
            </a:r>
            <a:r>
              <a:rPr lang="tr-TR" dirty="0" err="1">
                <a:latin typeface="+mj-lt"/>
              </a:rPr>
              <a:t>important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concept</a:t>
            </a:r>
            <a:r>
              <a:rPr lang="tr-TR" dirty="0">
                <a:latin typeface="+mj-lt"/>
              </a:rPr>
              <a:t> as </a:t>
            </a:r>
            <a:r>
              <a:rPr lang="tr-TR" dirty="0" err="1">
                <a:latin typeface="+mj-lt"/>
              </a:rPr>
              <a:t>we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have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seen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before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like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opportunity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cost</a:t>
            </a:r>
            <a:r>
              <a:rPr lang="tr-TR" dirty="0">
                <a:latin typeface="+mj-lt"/>
              </a:rPr>
              <a:t>. An </a:t>
            </a:r>
            <a:r>
              <a:rPr lang="tr-TR" dirty="0" err="1">
                <a:latin typeface="+mj-lt"/>
              </a:rPr>
              <a:t>example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to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value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added</a:t>
            </a:r>
            <a:r>
              <a:rPr lang="tr-TR" dirty="0">
                <a:latin typeface="+mj-lt"/>
              </a:rPr>
              <a:t> is </a:t>
            </a:r>
            <a:r>
              <a:rPr lang="tr-TR" dirty="0" err="1">
                <a:latin typeface="+mj-lt"/>
              </a:rPr>
              <a:t>given</a:t>
            </a:r>
            <a:r>
              <a:rPr lang="tr-TR" dirty="0">
                <a:latin typeface="+mj-lt"/>
              </a:rPr>
              <a:t>  here: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20648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54670D3-FA9C-4640-B26C-A056CE5D8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err="1"/>
              <a:t>Econ</a:t>
            </a:r>
            <a:r>
              <a:rPr lang="tr-TR" sz="3200" dirty="0"/>
              <a:t> 105, </a:t>
            </a:r>
            <a:r>
              <a:rPr lang="tr-TR" sz="3200" dirty="0" err="1"/>
              <a:t>Week</a:t>
            </a:r>
            <a:r>
              <a:rPr lang="tr-TR" sz="3200" dirty="0"/>
              <a:t> 9, 4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C5077E3-B9CB-46B0-83FF-13C3C0BE2F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err="1">
                <a:latin typeface="+mj-lt"/>
              </a:rPr>
              <a:t>You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are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given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following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table</a:t>
            </a:r>
            <a:endParaRPr lang="tr-TR" dirty="0">
              <a:latin typeface="+mj-lt"/>
            </a:endParaRPr>
          </a:p>
          <a:p>
            <a:r>
              <a:rPr lang="tr-TR" dirty="0" err="1">
                <a:latin typeface="+mj-lt"/>
              </a:rPr>
              <a:t>Stage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production</a:t>
            </a:r>
            <a:r>
              <a:rPr lang="tr-TR" dirty="0">
                <a:latin typeface="+mj-lt"/>
              </a:rPr>
              <a:t>            </a:t>
            </a:r>
            <a:r>
              <a:rPr lang="tr-TR" dirty="0" err="1">
                <a:latin typeface="+mj-lt"/>
              </a:rPr>
              <a:t>Sales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value</a:t>
            </a:r>
            <a:r>
              <a:rPr lang="tr-TR" dirty="0">
                <a:latin typeface="+mj-lt"/>
              </a:rPr>
              <a:t> (TL)             Value </a:t>
            </a:r>
            <a:r>
              <a:rPr lang="tr-TR" dirty="0" err="1">
                <a:latin typeface="+mj-lt"/>
              </a:rPr>
              <a:t>added</a:t>
            </a:r>
            <a:r>
              <a:rPr lang="tr-TR" dirty="0">
                <a:latin typeface="+mj-lt"/>
              </a:rPr>
              <a:t> (TL)</a:t>
            </a:r>
          </a:p>
          <a:p>
            <a:r>
              <a:rPr lang="tr-TR" dirty="0" err="1">
                <a:latin typeface="+mj-lt"/>
              </a:rPr>
              <a:t>Firm</a:t>
            </a:r>
            <a:r>
              <a:rPr lang="tr-TR" dirty="0">
                <a:latin typeface="+mj-lt"/>
              </a:rPr>
              <a:t> 1: </a:t>
            </a:r>
            <a:r>
              <a:rPr lang="tr-TR" dirty="0" err="1">
                <a:latin typeface="+mj-lt"/>
              </a:rPr>
              <a:t>wheat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farming</a:t>
            </a:r>
            <a:r>
              <a:rPr lang="tr-TR" dirty="0">
                <a:latin typeface="+mj-lt"/>
              </a:rPr>
              <a:t>             1.                                    1-0=1.</a:t>
            </a:r>
          </a:p>
          <a:p>
            <a:r>
              <a:rPr lang="tr-TR" dirty="0" err="1">
                <a:latin typeface="+mj-lt"/>
              </a:rPr>
              <a:t>Firm</a:t>
            </a:r>
            <a:r>
              <a:rPr lang="tr-TR" dirty="0">
                <a:latin typeface="+mj-lt"/>
              </a:rPr>
              <a:t> 2: </a:t>
            </a:r>
            <a:r>
              <a:rPr lang="tr-TR" dirty="0" err="1">
                <a:latin typeface="+mj-lt"/>
              </a:rPr>
              <a:t>flour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mill</a:t>
            </a:r>
            <a:r>
              <a:rPr lang="tr-TR" dirty="0">
                <a:latin typeface="+mj-lt"/>
              </a:rPr>
              <a:t>                       </a:t>
            </a:r>
            <a:r>
              <a:rPr lang="tr-TR">
                <a:latin typeface="+mj-lt"/>
              </a:rPr>
              <a:t>1.5                                  </a:t>
            </a:r>
            <a:r>
              <a:rPr lang="tr-TR" dirty="0">
                <a:latin typeface="+mj-lt"/>
              </a:rPr>
              <a:t>1.5-1.0=0.50</a:t>
            </a:r>
          </a:p>
          <a:p>
            <a:r>
              <a:rPr lang="tr-TR" dirty="0" err="1">
                <a:latin typeface="+mj-lt"/>
              </a:rPr>
              <a:t>Firm</a:t>
            </a:r>
            <a:r>
              <a:rPr lang="tr-TR" dirty="0">
                <a:latin typeface="+mj-lt"/>
              </a:rPr>
              <a:t> 3: </a:t>
            </a:r>
            <a:r>
              <a:rPr lang="tr-TR" dirty="0" err="1">
                <a:latin typeface="+mj-lt"/>
              </a:rPr>
              <a:t>bakery</a:t>
            </a:r>
            <a:r>
              <a:rPr lang="tr-TR" dirty="0">
                <a:latin typeface="+mj-lt"/>
              </a:rPr>
              <a:t>                           2.0                                  2.0-1.5=0.50</a:t>
            </a:r>
          </a:p>
          <a:p>
            <a:r>
              <a:rPr lang="tr-TR" dirty="0" err="1">
                <a:latin typeface="+mj-lt"/>
              </a:rPr>
              <a:t>Firm</a:t>
            </a:r>
            <a:r>
              <a:rPr lang="tr-TR" dirty="0">
                <a:latin typeface="+mj-lt"/>
              </a:rPr>
              <a:t> 4: </a:t>
            </a:r>
            <a:r>
              <a:rPr lang="tr-TR" dirty="0" err="1">
                <a:latin typeface="+mj-lt"/>
              </a:rPr>
              <a:t>grocery</a:t>
            </a:r>
            <a:r>
              <a:rPr lang="tr-TR" dirty="0">
                <a:latin typeface="+mj-lt"/>
              </a:rPr>
              <a:t>                         2.25                                2.25-2.0=0.25</a:t>
            </a:r>
          </a:p>
          <a:p>
            <a:r>
              <a:rPr lang="tr-TR" dirty="0" err="1">
                <a:latin typeface="+mj-lt"/>
              </a:rPr>
              <a:t>Suppose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price</a:t>
            </a:r>
            <a:r>
              <a:rPr lang="tr-TR" dirty="0">
                <a:latin typeface="+mj-lt"/>
              </a:rPr>
              <a:t> of a </a:t>
            </a:r>
            <a:r>
              <a:rPr lang="tr-TR" dirty="0" err="1">
                <a:latin typeface="+mj-lt"/>
              </a:rPr>
              <a:t>certain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type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bread</a:t>
            </a:r>
            <a:r>
              <a:rPr lang="tr-TR" dirty="0">
                <a:latin typeface="+mj-lt"/>
              </a:rPr>
              <a:t> is 2.25 TL. </a:t>
            </a:r>
            <a:r>
              <a:rPr lang="tr-TR" dirty="0" err="1">
                <a:latin typeface="+mj-lt"/>
              </a:rPr>
              <a:t>According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to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middle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column</a:t>
            </a:r>
            <a:r>
              <a:rPr lang="tr-TR" dirty="0">
                <a:latin typeface="+mj-lt"/>
              </a:rPr>
              <a:t> (</a:t>
            </a:r>
            <a:r>
              <a:rPr lang="tr-TR" dirty="0" err="1">
                <a:latin typeface="+mj-lt"/>
              </a:rPr>
              <a:t>sales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value</a:t>
            </a:r>
            <a:r>
              <a:rPr lang="tr-TR" dirty="0">
                <a:latin typeface="+mj-lt"/>
              </a:rPr>
              <a:t>),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total </a:t>
            </a:r>
            <a:r>
              <a:rPr lang="tr-TR" dirty="0" err="1">
                <a:latin typeface="+mj-lt"/>
              </a:rPr>
              <a:t>value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should</a:t>
            </a:r>
            <a:r>
              <a:rPr lang="tr-TR" dirty="0">
                <a:latin typeface="+mj-lt"/>
              </a:rPr>
              <a:t> be 1.0+1.5+2.0+2.25= 6.75 TL. </a:t>
            </a:r>
            <a:r>
              <a:rPr lang="tr-TR" dirty="0" err="1">
                <a:latin typeface="+mj-lt"/>
              </a:rPr>
              <a:t>However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market </a:t>
            </a:r>
            <a:r>
              <a:rPr lang="tr-TR" dirty="0" err="1">
                <a:latin typeface="+mj-lt"/>
              </a:rPr>
              <a:t>price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bread</a:t>
            </a:r>
            <a:r>
              <a:rPr lang="tr-TR" dirty="0">
                <a:latin typeface="+mj-lt"/>
              </a:rPr>
              <a:t> is </a:t>
            </a:r>
            <a:r>
              <a:rPr lang="tr-TR" dirty="0" err="1">
                <a:latin typeface="+mj-lt"/>
              </a:rPr>
              <a:t>only</a:t>
            </a:r>
            <a:r>
              <a:rPr lang="tr-TR" dirty="0">
                <a:latin typeface="+mj-lt"/>
              </a:rPr>
              <a:t> 2.25 TL. </a:t>
            </a:r>
            <a:r>
              <a:rPr lang="tr-TR" dirty="0" err="1">
                <a:latin typeface="+mj-lt"/>
              </a:rPr>
              <a:t>Let</a:t>
            </a:r>
            <a:r>
              <a:rPr lang="tr-TR" dirty="0">
                <a:latin typeface="+mj-lt"/>
              </a:rPr>
              <a:t> us </a:t>
            </a:r>
            <a:r>
              <a:rPr lang="tr-TR" dirty="0" err="1">
                <a:latin typeface="+mj-lt"/>
              </a:rPr>
              <a:t>go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to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last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column</a:t>
            </a:r>
            <a:r>
              <a:rPr lang="tr-TR" dirty="0">
                <a:latin typeface="+mj-lt"/>
              </a:rPr>
              <a:t> (Value </a:t>
            </a:r>
            <a:r>
              <a:rPr lang="tr-TR" dirty="0" err="1">
                <a:latin typeface="+mj-lt"/>
              </a:rPr>
              <a:t>added</a:t>
            </a:r>
            <a:r>
              <a:rPr lang="tr-TR" dirty="0">
                <a:latin typeface="+mj-lt"/>
              </a:rPr>
              <a:t>): 1+0.50+0.50+0.25= 2.25. </a:t>
            </a:r>
            <a:r>
              <a:rPr lang="tr-TR" dirty="0" err="1">
                <a:latin typeface="+mj-lt"/>
              </a:rPr>
              <a:t>It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means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we</a:t>
            </a:r>
            <a:r>
              <a:rPr lang="tr-TR" dirty="0">
                <a:latin typeface="+mj-lt"/>
              </a:rPr>
              <a:t> pay </a:t>
            </a:r>
            <a:r>
              <a:rPr lang="tr-TR" dirty="0" err="1">
                <a:latin typeface="+mj-lt"/>
              </a:rPr>
              <a:t>for</a:t>
            </a:r>
            <a:r>
              <a:rPr lang="tr-TR" dirty="0">
                <a:latin typeface="+mj-lt"/>
              </a:rPr>
              <a:t> ‘</a:t>
            </a:r>
            <a:r>
              <a:rPr lang="tr-TR" dirty="0" err="1">
                <a:latin typeface="+mj-lt"/>
              </a:rPr>
              <a:t>value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added</a:t>
            </a:r>
            <a:r>
              <a:rPr lang="tr-TR" dirty="0">
                <a:latin typeface="+mj-lt"/>
              </a:rPr>
              <a:t>’ in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market.</a:t>
            </a:r>
          </a:p>
        </p:txBody>
      </p:sp>
    </p:spTree>
    <p:extLst>
      <p:ext uri="{BB962C8B-B14F-4D97-AF65-F5344CB8AC3E}">
        <p14:creationId xmlns:p14="http://schemas.microsoft.com/office/powerpoint/2010/main" val="2195335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04D65C1-937A-475F-8D9D-518F3CCCF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err="1"/>
              <a:t>Econ</a:t>
            </a:r>
            <a:r>
              <a:rPr lang="tr-TR" sz="3200" dirty="0"/>
              <a:t> 105, </a:t>
            </a:r>
            <a:r>
              <a:rPr lang="tr-TR" sz="3200" dirty="0" err="1"/>
              <a:t>Week</a:t>
            </a:r>
            <a:r>
              <a:rPr lang="tr-TR" sz="3200" dirty="0"/>
              <a:t> 9, 5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C70B1CF-3EB7-4019-8BC5-34C2DA8910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err="1">
                <a:latin typeface="+mj-lt"/>
              </a:rPr>
              <a:t>Some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economic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activities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are</a:t>
            </a:r>
            <a:r>
              <a:rPr lang="tr-TR" dirty="0">
                <a:latin typeface="+mj-lt"/>
              </a:rPr>
              <a:t> not </a:t>
            </a:r>
            <a:r>
              <a:rPr lang="tr-TR" dirty="0" err="1">
                <a:latin typeface="+mj-lt"/>
              </a:rPr>
              <a:t>counted</a:t>
            </a:r>
            <a:r>
              <a:rPr lang="tr-TR" dirty="0">
                <a:latin typeface="+mj-lt"/>
              </a:rPr>
              <a:t> in GDP: i) Financial </a:t>
            </a:r>
            <a:r>
              <a:rPr lang="tr-TR" dirty="0" err="1">
                <a:latin typeface="+mj-lt"/>
              </a:rPr>
              <a:t>transaction</a:t>
            </a:r>
            <a:r>
              <a:rPr lang="tr-TR" dirty="0">
                <a:latin typeface="+mj-lt"/>
              </a:rPr>
              <a:t> (</a:t>
            </a:r>
            <a:r>
              <a:rPr lang="tr-TR" dirty="0" err="1">
                <a:latin typeface="+mj-lt"/>
              </a:rPr>
              <a:t>public</a:t>
            </a:r>
            <a:r>
              <a:rPr lang="tr-TR" dirty="0">
                <a:latin typeface="+mj-lt"/>
              </a:rPr>
              <a:t> transfer </a:t>
            </a:r>
            <a:r>
              <a:rPr lang="tr-TR" dirty="0" err="1">
                <a:latin typeface="+mj-lt"/>
              </a:rPr>
              <a:t>payments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private</a:t>
            </a:r>
            <a:r>
              <a:rPr lang="tr-TR" dirty="0">
                <a:latin typeface="+mj-lt"/>
              </a:rPr>
              <a:t> transfer </a:t>
            </a:r>
            <a:r>
              <a:rPr lang="tr-TR" dirty="0" err="1">
                <a:latin typeface="+mj-lt"/>
              </a:rPr>
              <a:t>payments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security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transactions</a:t>
            </a:r>
            <a:r>
              <a:rPr lang="tr-TR" dirty="0">
                <a:latin typeface="+mj-lt"/>
              </a:rPr>
              <a:t>), ii) </a:t>
            </a:r>
            <a:r>
              <a:rPr lang="tr-TR" dirty="0" err="1">
                <a:latin typeface="+mj-lt"/>
              </a:rPr>
              <a:t>second-hand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sales</a:t>
            </a:r>
            <a:r>
              <a:rPr lang="tr-TR" dirty="0">
                <a:latin typeface="+mj-lt"/>
              </a:rPr>
              <a:t>. (</a:t>
            </a:r>
            <a:r>
              <a:rPr lang="tr-TR" dirty="0" err="1">
                <a:latin typeface="+mj-lt"/>
              </a:rPr>
              <a:t>What</a:t>
            </a:r>
            <a:r>
              <a:rPr lang="tr-TR" dirty="0">
                <a:latin typeface="+mj-lt"/>
              </a:rPr>
              <a:t> is ‘transfer </a:t>
            </a:r>
            <a:r>
              <a:rPr lang="tr-TR" dirty="0" err="1">
                <a:latin typeface="+mj-lt"/>
              </a:rPr>
              <a:t>payments</a:t>
            </a:r>
            <a:r>
              <a:rPr lang="tr-TR" dirty="0">
                <a:latin typeface="+mj-lt"/>
              </a:rPr>
              <a:t>’? </a:t>
            </a:r>
            <a:r>
              <a:rPr lang="tr-TR" dirty="0" err="1">
                <a:latin typeface="+mj-lt"/>
              </a:rPr>
              <a:t>What</a:t>
            </a:r>
            <a:r>
              <a:rPr lang="tr-TR" dirty="0">
                <a:latin typeface="+mj-lt"/>
              </a:rPr>
              <a:t> is </a:t>
            </a:r>
            <a:r>
              <a:rPr lang="tr-TR" dirty="0" err="1">
                <a:latin typeface="+mj-lt"/>
              </a:rPr>
              <a:t>transactions</a:t>
            </a:r>
            <a:r>
              <a:rPr lang="tr-TR" dirty="0">
                <a:latin typeface="+mj-lt"/>
              </a:rPr>
              <a:t>?).</a:t>
            </a:r>
          </a:p>
          <a:p>
            <a:r>
              <a:rPr lang="tr-TR" dirty="0" err="1">
                <a:latin typeface="+mj-lt"/>
              </a:rPr>
              <a:t>Now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let</a:t>
            </a:r>
            <a:r>
              <a:rPr lang="tr-TR" dirty="0">
                <a:latin typeface="+mj-lt"/>
              </a:rPr>
              <a:t> us </a:t>
            </a:r>
            <a:r>
              <a:rPr lang="tr-TR" dirty="0" err="1">
                <a:latin typeface="+mj-lt"/>
              </a:rPr>
              <a:t>calculate</a:t>
            </a:r>
            <a:r>
              <a:rPr lang="tr-TR" dirty="0">
                <a:latin typeface="+mj-lt"/>
              </a:rPr>
              <a:t> GDP. </a:t>
            </a:r>
            <a:r>
              <a:rPr lang="tr-TR" dirty="0" err="1">
                <a:latin typeface="+mj-lt"/>
              </a:rPr>
              <a:t>Let</a:t>
            </a:r>
            <a:r>
              <a:rPr lang="tr-TR" dirty="0">
                <a:latin typeface="+mj-lt"/>
              </a:rPr>
              <a:t> us start </a:t>
            </a:r>
            <a:r>
              <a:rPr lang="tr-TR" dirty="0" err="1">
                <a:latin typeface="+mj-lt"/>
              </a:rPr>
              <a:t>with</a:t>
            </a:r>
            <a:r>
              <a:rPr lang="tr-TR" dirty="0">
                <a:latin typeface="+mj-lt"/>
              </a:rPr>
              <a:t> a </a:t>
            </a:r>
            <a:r>
              <a:rPr lang="tr-TR" dirty="0" err="1">
                <a:latin typeface="+mj-lt"/>
              </a:rPr>
              <a:t>simple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defination</a:t>
            </a:r>
            <a:r>
              <a:rPr lang="tr-TR" dirty="0">
                <a:latin typeface="+mj-lt"/>
              </a:rPr>
              <a:t>: ‘’</a:t>
            </a:r>
            <a:r>
              <a:rPr lang="tr-TR" dirty="0" err="1">
                <a:latin typeface="+mj-lt"/>
              </a:rPr>
              <a:t>This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year’s</a:t>
            </a:r>
            <a:r>
              <a:rPr lang="tr-TR" dirty="0">
                <a:latin typeface="+mj-lt"/>
              </a:rPr>
              <a:t> GDP can be </a:t>
            </a:r>
            <a:r>
              <a:rPr lang="tr-TR" dirty="0" err="1">
                <a:latin typeface="+mj-lt"/>
              </a:rPr>
              <a:t>determined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by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adding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up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all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that</a:t>
            </a:r>
            <a:r>
              <a:rPr lang="tr-TR" dirty="0">
                <a:latin typeface="+mj-lt"/>
              </a:rPr>
              <a:t> is </a:t>
            </a:r>
            <a:r>
              <a:rPr lang="tr-TR" dirty="0" err="1">
                <a:latin typeface="+mj-lt"/>
              </a:rPr>
              <a:t>spent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to</a:t>
            </a:r>
            <a:r>
              <a:rPr lang="tr-TR" dirty="0">
                <a:latin typeface="+mj-lt"/>
              </a:rPr>
              <a:t> buy </a:t>
            </a:r>
            <a:r>
              <a:rPr lang="tr-TR" dirty="0" err="1">
                <a:latin typeface="+mj-lt"/>
              </a:rPr>
              <a:t>this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year’s</a:t>
            </a:r>
            <a:r>
              <a:rPr lang="tr-TR" dirty="0">
                <a:latin typeface="+mj-lt"/>
              </a:rPr>
              <a:t> total </a:t>
            </a:r>
            <a:r>
              <a:rPr lang="tr-TR" dirty="0" err="1">
                <a:latin typeface="+mj-lt"/>
              </a:rPr>
              <a:t>output</a:t>
            </a:r>
            <a:r>
              <a:rPr lang="tr-TR" dirty="0">
                <a:latin typeface="+mj-lt"/>
              </a:rPr>
              <a:t> OR </a:t>
            </a:r>
            <a:r>
              <a:rPr lang="tr-TR" dirty="0" err="1">
                <a:latin typeface="+mj-lt"/>
              </a:rPr>
              <a:t>by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summing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up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all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income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obtained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from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production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this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year’s</a:t>
            </a:r>
            <a:r>
              <a:rPr lang="tr-TR" dirty="0">
                <a:latin typeface="+mj-lt"/>
              </a:rPr>
              <a:t> total </a:t>
            </a:r>
            <a:r>
              <a:rPr lang="tr-TR" dirty="0" err="1">
                <a:latin typeface="+mj-lt"/>
              </a:rPr>
              <a:t>output</a:t>
            </a:r>
            <a:r>
              <a:rPr lang="tr-TR" dirty="0">
                <a:latin typeface="+mj-lt"/>
              </a:rPr>
              <a:t>’’; </a:t>
            </a:r>
            <a:r>
              <a:rPr lang="tr-TR" dirty="0" err="1">
                <a:latin typeface="+mj-lt"/>
              </a:rPr>
              <a:t>i.e</a:t>
            </a:r>
            <a:r>
              <a:rPr lang="tr-TR" dirty="0">
                <a:latin typeface="+mj-lt"/>
              </a:rPr>
              <a:t>., Money </a:t>
            </a:r>
            <a:r>
              <a:rPr lang="tr-TR" dirty="0" err="1">
                <a:latin typeface="+mj-lt"/>
              </a:rPr>
              <a:t>income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this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year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should</a:t>
            </a:r>
            <a:r>
              <a:rPr lang="tr-TR" dirty="0">
                <a:latin typeface="+mj-lt"/>
              </a:rPr>
              <a:t> be </a:t>
            </a:r>
            <a:r>
              <a:rPr lang="tr-TR" dirty="0" err="1">
                <a:latin typeface="+mj-lt"/>
              </a:rPr>
              <a:t>equal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to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spent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to</a:t>
            </a:r>
            <a:r>
              <a:rPr lang="tr-TR" dirty="0">
                <a:latin typeface="+mj-lt"/>
              </a:rPr>
              <a:t> buy </a:t>
            </a:r>
            <a:r>
              <a:rPr lang="tr-TR" dirty="0" err="1">
                <a:latin typeface="+mj-lt"/>
              </a:rPr>
              <a:t>this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year’s</a:t>
            </a:r>
            <a:r>
              <a:rPr lang="tr-TR" dirty="0">
                <a:latin typeface="+mj-lt"/>
              </a:rPr>
              <a:t> total </a:t>
            </a:r>
            <a:r>
              <a:rPr lang="tr-TR" dirty="0" err="1">
                <a:latin typeface="+mj-lt"/>
              </a:rPr>
              <a:t>output</a:t>
            </a:r>
            <a:r>
              <a:rPr lang="tr-TR" dirty="0">
                <a:latin typeface="+mj-lt"/>
              </a:rPr>
              <a:t>. </a:t>
            </a:r>
            <a:r>
              <a:rPr lang="tr-TR" dirty="0" err="1">
                <a:latin typeface="+mj-lt"/>
              </a:rPr>
              <a:t>These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are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going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to</a:t>
            </a:r>
            <a:r>
              <a:rPr lang="tr-TR" dirty="0">
                <a:latin typeface="+mj-lt"/>
              </a:rPr>
              <a:t> be </a:t>
            </a:r>
            <a:r>
              <a:rPr lang="tr-TR" dirty="0" err="1">
                <a:latin typeface="+mj-lt"/>
              </a:rPr>
              <a:t>call</a:t>
            </a:r>
            <a:r>
              <a:rPr lang="tr-TR" dirty="0">
                <a:latin typeface="+mj-lt"/>
              </a:rPr>
              <a:t> as ‘’</a:t>
            </a:r>
            <a:r>
              <a:rPr lang="tr-TR" dirty="0" err="1">
                <a:latin typeface="+mj-lt"/>
              </a:rPr>
              <a:t>expenditure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or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output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approach</a:t>
            </a:r>
            <a:r>
              <a:rPr lang="tr-TR" dirty="0">
                <a:latin typeface="+mj-lt"/>
              </a:rPr>
              <a:t>’’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‘’</a:t>
            </a:r>
            <a:r>
              <a:rPr lang="tr-TR" dirty="0" err="1">
                <a:latin typeface="+mj-lt"/>
              </a:rPr>
              <a:t>income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or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allocations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approach</a:t>
            </a:r>
            <a:r>
              <a:rPr lang="tr-TR" dirty="0">
                <a:latin typeface="+mj-lt"/>
              </a:rPr>
              <a:t>’’.</a:t>
            </a:r>
          </a:p>
          <a:p>
            <a:r>
              <a:rPr lang="tr-TR" dirty="0" err="1">
                <a:latin typeface="+mj-lt"/>
              </a:rPr>
              <a:t>Expenditure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approach</a:t>
            </a:r>
            <a:r>
              <a:rPr lang="tr-TR" dirty="0">
                <a:latin typeface="+mj-lt"/>
              </a:rPr>
              <a:t>: </a:t>
            </a:r>
            <a:r>
              <a:rPr lang="tr-TR" dirty="0" err="1">
                <a:latin typeface="+mj-lt"/>
              </a:rPr>
              <a:t>Consumption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expenditures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by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households</a:t>
            </a:r>
            <a:r>
              <a:rPr lang="tr-TR" dirty="0">
                <a:latin typeface="+mj-lt"/>
              </a:rPr>
              <a:t> + </a:t>
            </a:r>
            <a:r>
              <a:rPr lang="tr-TR" dirty="0" err="1">
                <a:latin typeface="+mj-lt"/>
              </a:rPr>
              <a:t>investment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expenditures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by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business</a:t>
            </a:r>
            <a:r>
              <a:rPr lang="tr-TR" dirty="0">
                <a:latin typeface="+mj-lt"/>
              </a:rPr>
              <a:t> + </a:t>
            </a:r>
            <a:r>
              <a:rPr lang="tr-TR" dirty="0" err="1">
                <a:latin typeface="+mj-lt"/>
              </a:rPr>
              <a:t>government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purchases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goods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services</a:t>
            </a:r>
            <a:r>
              <a:rPr lang="tr-TR" dirty="0">
                <a:latin typeface="+mj-lt"/>
              </a:rPr>
              <a:t> + </a:t>
            </a:r>
            <a:r>
              <a:rPr lang="tr-TR" dirty="0" err="1">
                <a:latin typeface="+mj-lt"/>
              </a:rPr>
              <a:t>expenditures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by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foreigners</a:t>
            </a:r>
            <a:r>
              <a:rPr lang="tr-TR" dirty="0">
                <a:latin typeface="+mj-lt"/>
              </a:rPr>
              <a:t>= GDP,</a:t>
            </a:r>
          </a:p>
          <a:p>
            <a:r>
              <a:rPr lang="tr-TR" dirty="0" err="1">
                <a:latin typeface="+mj-lt"/>
              </a:rPr>
              <a:t>Income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approach</a:t>
            </a:r>
            <a:r>
              <a:rPr lang="tr-TR" dirty="0">
                <a:latin typeface="+mj-lt"/>
              </a:rPr>
              <a:t>: </a:t>
            </a:r>
            <a:r>
              <a:rPr lang="tr-TR" dirty="0" err="1">
                <a:latin typeface="+mj-lt"/>
              </a:rPr>
              <a:t>Wages</a:t>
            </a:r>
            <a:r>
              <a:rPr lang="tr-TR" dirty="0">
                <a:latin typeface="+mj-lt"/>
              </a:rPr>
              <a:t> + </a:t>
            </a:r>
            <a:r>
              <a:rPr lang="tr-TR" dirty="0" err="1">
                <a:latin typeface="+mj-lt"/>
              </a:rPr>
              <a:t>interest</a:t>
            </a:r>
            <a:r>
              <a:rPr lang="tr-TR" dirty="0">
                <a:latin typeface="+mj-lt"/>
              </a:rPr>
              <a:t> + </a:t>
            </a:r>
            <a:r>
              <a:rPr lang="tr-TR" dirty="0" err="1">
                <a:latin typeface="+mj-lt"/>
              </a:rPr>
              <a:t>rents</a:t>
            </a:r>
            <a:r>
              <a:rPr lang="tr-TR" dirty="0">
                <a:latin typeface="+mj-lt"/>
              </a:rPr>
              <a:t> + </a:t>
            </a:r>
            <a:r>
              <a:rPr lang="tr-TR" dirty="0" err="1">
                <a:latin typeface="+mj-lt"/>
              </a:rPr>
              <a:t>profits</a:t>
            </a:r>
            <a:r>
              <a:rPr lang="tr-TR" dirty="0">
                <a:latin typeface="+mj-lt"/>
              </a:rPr>
              <a:t>=GDP.</a:t>
            </a:r>
          </a:p>
          <a:p>
            <a:r>
              <a:rPr lang="tr-TR" dirty="0" err="1">
                <a:latin typeface="+mj-lt"/>
              </a:rPr>
              <a:t>Therefore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expenditure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approach</a:t>
            </a:r>
            <a:r>
              <a:rPr lang="tr-TR" dirty="0">
                <a:latin typeface="+mj-lt"/>
              </a:rPr>
              <a:t>= GDP= </a:t>
            </a:r>
            <a:r>
              <a:rPr lang="tr-TR" dirty="0" err="1">
                <a:latin typeface="+mj-lt"/>
              </a:rPr>
              <a:t>income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approach</a:t>
            </a:r>
            <a:endParaRPr lang="tr-TR" dirty="0">
              <a:latin typeface="+mj-lt"/>
            </a:endParaRPr>
          </a:p>
          <a:p>
            <a:r>
              <a:rPr lang="tr-TR" dirty="0"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69389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C2233BC-682E-4C15-A2ED-ACAC8121A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/>
              <a:t>Econ105, </a:t>
            </a:r>
            <a:r>
              <a:rPr lang="tr-TR" sz="3200" dirty="0" err="1"/>
              <a:t>Week</a:t>
            </a:r>
            <a:r>
              <a:rPr lang="tr-TR" sz="3200" dirty="0"/>
              <a:t> 9, 6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2BEEB71-E124-4F4D-AED9-5560DE20C4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>
                <a:latin typeface="+mj-lt"/>
              </a:rPr>
              <a:t>This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looks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like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circular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flow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does</a:t>
            </a:r>
            <a:r>
              <a:rPr lang="tr-TR" dirty="0">
                <a:latin typeface="+mj-lt"/>
              </a:rPr>
              <a:t> not it?</a:t>
            </a:r>
          </a:p>
          <a:p>
            <a:r>
              <a:rPr lang="tr-TR" dirty="0" err="1">
                <a:latin typeface="+mj-lt"/>
              </a:rPr>
              <a:t>Let</a:t>
            </a:r>
            <a:r>
              <a:rPr lang="tr-TR" dirty="0">
                <a:latin typeface="+mj-lt"/>
              </a:rPr>
              <a:t> us define </a:t>
            </a:r>
            <a:r>
              <a:rPr lang="tr-TR" dirty="0" err="1">
                <a:latin typeface="+mj-lt"/>
              </a:rPr>
              <a:t>them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one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by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one</a:t>
            </a:r>
            <a:r>
              <a:rPr lang="tr-TR" dirty="0">
                <a:latin typeface="+mj-lt"/>
              </a:rPr>
              <a:t>:</a:t>
            </a:r>
          </a:p>
          <a:p>
            <a:r>
              <a:rPr lang="tr-TR" dirty="0" err="1">
                <a:latin typeface="+mj-lt"/>
              </a:rPr>
              <a:t>Personal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consumption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expenditures</a:t>
            </a:r>
            <a:r>
              <a:rPr lang="tr-TR" dirty="0">
                <a:latin typeface="+mj-lt"/>
              </a:rPr>
              <a:t> (C ), </a:t>
            </a:r>
            <a:r>
              <a:rPr lang="tr-TR" dirty="0" err="1">
                <a:latin typeface="+mj-lt"/>
              </a:rPr>
              <a:t>Gross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private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domestic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investment</a:t>
            </a:r>
            <a:r>
              <a:rPr lang="tr-TR" dirty="0">
                <a:latin typeface="+mj-lt"/>
              </a:rPr>
              <a:t> (</a:t>
            </a:r>
            <a:r>
              <a:rPr lang="tr-TR" dirty="0" err="1">
                <a:latin typeface="+mj-lt"/>
              </a:rPr>
              <a:t>Ig</a:t>
            </a:r>
            <a:r>
              <a:rPr lang="tr-TR" dirty="0">
                <a:latin typeface="+mj-lt"/>
              </a:rPr>
              <a:t>), </a:t>
            </a:r>
            <a:r>
              <a:rPr lang="tr-TR" dirty="0" err="1">
                <a:latin typeface="+mj-lt"/>
              </a:rPr>
              <a:t>Government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purchases</a:t>
            </a:r>
            <a:r>
              <a:rPr lang="tr-TR" dirty="0">
                <a:latin typeface="+mj-lt"/>
              </a:rPr>
              <a:t> (G), Net </a:t>
            </a:r>
            <a:r>
              <a:rPr lang="tr-TR" dirty="0" err="1">
                <a:latin typeface="+mj-lt"/>
              </a:rPr>
              <a:t>export</a:t>
            </a:r>
            <a:r>
              <a:rPr lang="tr-TR" dirty="0">
                <a:latin typeface="+mj-lt"/>
              </a:rPr>
              <a:t> (X-M).</a:t>
            </a:r>
          </a:p>
          <a:p>
            <a:r>
              <a:rPr lang="tr-TR" dirty="0" err="1">
                <a:latin typeface="+mj-lt"/>
              </a:rPr>
              <a:t>Ig</a:t>
            </a:r>
            <a:r>
              <a:rPr lang="tr-TR" dirty="0">
                <a:latin typeface="+mj-lt"/>
              </a:rPr>
              <a:t> (</a:t>
            </a:r>
            <a:r>
              <a:rPr lang="tr-TR" dirty="0" err="1">
                <a:latin typeface="+mj-lt"/>
              </a:rPr>
              <a:t>all</a:t>
            </a:r>
            <a:r>
              <a:rPr lang="tr-TR" dirty="0">
                <a:latin typeface="+mj-lt"/>
              </a:rPr>
              <a:t> final </a:t>
            </a:r>
            <a:r>
              <a:rPr lang="tr-TR" dirty="0" err="1">
                <a:latin typeface="+mj-lt"/>
              </a:rPr>
              <a:t>purchases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machinery</a:t>
            </a:r>
            <a:r>
              <a:rPr lang="tr-TR" dirty="0">
                <a:latin typeface="+mj-lt"/>
              </a:rPr>
              <a:t>,  </a:t>
            </a:r>
            <a:r>
              <a:rPr lang="tr-TR" dirty="0" err="1">
                <a:latin typeface="+mj-lt"/>
              </a:rPr>
              <a:t>equipment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tools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by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business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firms</a:t>
            </a:r>
            <a:r>
              <a:rPr lang="tr-TR" dirty="0">
                <a:latin typeface="+mj-lt"/>
              </a:rPr>
              <a:t>; </a:t>
            </a:r>
            <a:r>
              <a:rPr lang="tr-TR" dirty="0" err="1">
                <a:latin typeface="+mj-lt"/>
              </a:rPr>
              <a:t>all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construction</a:t>
            </a:r>
            <a:r>
              <a:rPr lang="tr-TR" dirty="0">
                <a:latin typeface="+mj-lt"/>
              </a:rPr>
              <a:t>; </a:t>
            </a:r>
            <a:r>
              <a:rPr lang="tr-TR" dirty="0" err="1">
                <a:latin typeface="+mj-lt"/>
              </a:rPr>
              <a:t>changes</a:t>
            </a:r>
            <a:r>
              <a:rPr lang="tr-TR" dirty="0">
                <a:latin typeface="+mj-lt"/>
              </a:rPr>
              <a:t> in </a:t>
            </a:r>
            <a:r>
              <a:rPr lang="tr-TR" dirty="0" err="1">
                <a:latin typeface="+mj-lt"/>
              </a:rPr>
              <a:t>inventories</a:t>
            </a:r>
            <a:r>
              <a:rPr lang="tr-TR" dirty="0">
                <a:latin typeface="+mj-lt"/>
              </a:rPr>
              <a:t>). </a:t>
            </a:r>
            <a:r>
              <a:rPr lang="tr-TR" dirty="0" err="1">
                <a:latin typeface="+mj-lt"/>
              </a:rPr>
              <a:t>We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will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also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see</a:t>
            </a:r>
            <a:r>
              <a:rPr lang="tr-TR" dirty="0">
                <a:latin typeface="+mj-lt"/>
              </a:rPr>
              <a:t>‘’</a:t>
            </a:r>
            <a:r>
              <a:rPr lang="tr-TR" dirty="0" err="1">
                <a:latin typeface="+mj-lt"/>
              </a:rPr>
              <a:t>noninvestment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transactions</a:t>
            </a:r>
            <a:r>
              <a:rPr lang="tr-TR" dirty="0">
                <a:latin typeface="+mj-lt"/>
              </a:rPr>
              <a:t>’’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‘’</a:t>
            </a:r>
            <a:r>
              <a:rPr lang="tr-TR" dirty="0" err="1">
                <a:latin typeface="+mj-lt"/>
              </a:rPr>
              <a:t>gross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versus</a:t>
            </a:r>
            <a:r>
              <a:rPr lang="tr-TR" dirty="0">
                <a:latin typeface="+mj-lt"/>
              </a:rPr>
              <a:t> net </a:t>
            </a:r>
            <a:r>
              <a:rPr lang="tr-TR" dirty="0" err="1">
                <a:latin typeface="+mj-lt"/>
              </a:rPr>
              <a:t>investment</a:t>
            </a:r>
            <a:r>
              <a:rPr lang="tr-TR" dirty="0">
                <a:latin typeface="+mj-lt"/>
              </a:rPr>
              <a:t>’’.</a:t>
            </a:r>
          </a:p>
          <a:p>
            <a:r>
              <a:rPr lang="tr-TR" dirty="0">
                <a:latin typeface="+mj-lt"/>
              </a:rPr>
              <a:t>X= </a:t>
            </a:r>
            <a:r>
              <a:rPr lang="tr-TR" dirty="0" err="1">
                <a:latin typeface="+mj-lt"/>
              </a:rPr>
              <a:t>Exports</a:t>
            </a:r>
            <a:r>
              <a:rPr lang="tr-TR" dirty="0">
                <a:latin typeface="+mj-lt"/>
              </a:rPr>
              <a:t>, M= </a:t>
            </a:r>
            <a:r>
              <a:rPr lang="tr-TR" dirty="0" err="1">
                <a:latin typeface="+mj-lt"/>
              </a:rPr>
              <a:t>imports</a:t>
            </a:r>
            <a:endParaRPr lang="tr-TR" dirty="0">
              <a:latin typeface="+mj-lt"/>
            </a:endParaRPr>
          </a:p>
          <a:p>
            <a:r>
              <a:rPr lang="tr-TR" dirty="0" err="1">
                <a:latin typeface="+mj-lt"/>
              </a:rPr>
              <a:t>We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have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already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seen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wage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rent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interest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profit</a:t>
            </a:r>
            <a:r>
              <a:rPr lang="tr-TR" dirty="0">
                <a:latin typeface="+mj-lt"/>
              </a:rPr>
              <a:t>. </a:t>
            </a:r>
            <a:r>
              <a:rPr lang="tr-TR" dirty="0" err="1">
                <a:latin typeface="+mj-lt"/>
              </a:rPr>
              <a:t>We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will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shortly</a:t>
            </a:r>
            <a:r>
              <a:rPr lang="tr-TR" dirty="0">
                <a:latin typeface="+mj-lt"/>
              </a:rPr>
              <a:t> talk on ‘’</a:t>
            </a:r>
            <a:r>
              <a:rPr lang="tr-TR" dirty="0" err="1">
                <a:latin typeface="+mj-lt"/>
              </a:rPr>
              <a:t>proprietors</a:t>
            </a:r>
            <a:r>
              <a:rPr lang="tr-TR" dirty="0">
                <a:latin typeface="+mj-lt"/>
              </a:rPr>
              <a:t>’ </a:t>
            </a:r>
            <a:r>
              <a:rPr lang="tr-TR" dirty="0" err="1">
                <a:latin typeface="+mj-lt"/>
              </a:rPr>
              <a:t>income</a:t>
            </a:r>
            <a:r>
              <a:rPr lang="tr-TR" dirty="0">
                <a:latin typeface="+mj-lt"/>
              </a:rPr>
              <a:t>’’.</a:t>
            </a:r>
          </a:p>
        </p:txBody>
      </p:sp>
    </p:spTree>
    <p:extLst>
      <p:ext uri="{BB962C8B-B14F-4D97-AF65-F5344CB8AC3E}">
        <p14:creationId xmlns:p14="http://schemas.microsoft.com/office/powerpoint/2010/main" val="128979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02D4E99-337F-418B-8595-81D9F4779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err="1"/>
              <a:t>Econ</a:t>
            </a:r>
            <a:r>
              <a:rPr lang="tr-TR" sz="3200" dirty="0"/>
              <a:t> 105, </a:t>
            </a:r>
            <a:r>
              <a:rPr lang="tr-TR" sz="3200" dirty="0" err="1"/>
              <a:t>Week</a:t>
            </a:r>
            <a:r>
              <a:rPr lang="tr-TR" sz="3200" dirty="0"/>
              <a:t> 9, 7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B0C9FC2-885E-4C35-8F80-D2BF897F7A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‘’</a:t>
            </a:r>
            <a:r>
              <a:rPr lang="tr-TR" dirty="0" err="1">
                <a:latin typeface="+mj-lt"/>
              </a:rPr>
              <a:t>destiny</a:t>
            </a:r>
            <a:r>
              <a:rPr lang="tr-TR" dirty="0">
                <a:latin typeface="+mj-lt"/>
              </a:rPr>
              <a:t>’’ of </a:t>
            </a:r>
            <a:r>
              <a:rPr lang="tr-TR" dirty="0" err="1">
                <a:latin typeface="+mj-lt"/>
              </a:rPr>
              <a:t>profit</a:t>
            </a:r>
            <a:r>
              <a:rPr lang="tr-TR" dirty="0">
                <a:latin typeface="+mj-lt"/>
              </a:rPr>
              <a:t>: </a:t>
            </a:r>
            <a:r>
              <a:rPr lang="tr-TR" dirty="0" err="1">
                <a:latin typeface="+mj-lt"/>
              </a:rPr>
              <a:t>corporate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tax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dividends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undistributed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corporate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profit</a:t>
            </a:r>
            <a:r>
              <a:rPr lang="tr-TR" dirty="0">
                <a:latin typeface="+mj-lt"/>
              </a:rPr>
              <a:t>.</a:t>
            </a:r>
          </a:p>
          <a:p>
            <a:r>
              <a:rPr lang="tr-TR" dirty="0">
                <a:latin typeface="+mj-lt"/>
              </a:rPr>
              <a:t>Three </a:t>
            </a:r>
            <a:r>
              <a:rPr lang="tr-TR" dirty="0" err="1">
                <a:latin typeface="+mj-lt"/>
              </a:rPr>
              <a:t>adjustments</a:t>
            </a:r>
            <a:r>
              <a:rPr lang="tr-TR" dirty="0">
                <a:latin typeface="+mj-lt"/>
              </a:rPr>
              <a:t> (</a:t>
            </a:r>
            <a:r>
              <a:rPr lang="tr-TR" dirty="0" err="1">
                <a:latin typeface="+mj-lt"/>
              </a:rPr>
              <a:t>divergence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from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market </a:t>
            </a:r>
            <a:r>
              <a:rPr lang="tr-TR" dirty="0" err="1">
                <a:latin typeface="+mj-lt"/>
              </a:rPr>
              <a:t>prices</a:t>
            </a:r>
            <a:r>
              <a:rPr lang="tr-TR" dirty="0">
                <a:latin typeface="+mj-lt"/>
              </a:rPr>
              <a:t>): </a:t>
            </a:r>
            <a:r>
              <a:rPr lang="tr-TR" dirty="0" err="1">
                <a:latin typeface="+mj-lt"/>
              </a:rPr>
              <a:t>indirect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taxes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depreciation</a:t>
            </a:r>
            <a:r>
              <a:rPr lang="tr-TR" dirty="0">
                <a:latin typeface="+mj-lt"/>
              </a:rPr>
              <a:t> (</a:t>
            </a:r>
            <a:r>
              <a:rPr lang="tr-TR" dirty="0" err="1">
                <a:latin typeface="+mj-lt"/>
              </a:rPr>
              <a:t>consumption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fixed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capital</a:t>
            </a:r>
            <a:r>
              <a:rPr lang="tr-TR" dirty="0">
                <a:latin typeface="+mj-lt"/>
              </a:rPr>
              <a:t>),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net </a:t>
            </a:r>
            <a:r>
              <a:rPr lang="tr-TR" dirty="0" err="1">
                <a:latin typeface="+mj-lt"/>
              </a:rPr>
              <a:t>foreign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factor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income</a:t>
            </a:r>
            <a:r>
              <a:rPr lang="tr-TR" dirty="0">
                <a:latin typeface="+mj-lt"/>
              </a:rPr>
              <a:t>.</a:t>
            </a:r>
          </a:p>
          <a:p>
            <a:r>
              <a:rPr lang="tr-TR" dirty="0">
                <a:latin typeface="+mj-lt"/>
              </a:rPr>
              <a:t>A </a:t>
            </a:r>
            <a:r>
              <a:rPr lang="tr-TR" dirty="0" err="1">
                <a:latin typeface="+mj-lt"/>
              </a:rPr>
              <a:t>short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numerical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example</a:t>
            </a:r>
            <a:r>
              <a:rPr lang="tr-TR" dirty="0">
                <a:latin typeface="+mj-lt"/>
              </a:rPr>
              <a:t> (in </a:t>
            </a:r>
            <a:r>
              <a:rPr lang="tr-TR" dirty="0" err="1">
                <a:latin typeface="+mj-lt"/>
              </a:rPr>
              <a:t>billions</a:t>
            </a:r>
            <a:r>
              <a:rPr lang="tr-TR" dirty="0">
                <a:latin typeface="+mj-lt"/>
              </a:rPr>
              <a:t>): C= 5489 + </a:t>
            </a:r>
            <a:r>
              <a:rPr lang="tr-TR" dirty="0" err="1">
                <a:latin typeface="+mj-lt"/>
              </a:rPr>
              <a:t>Ig</a:t>
            </a:r>
            <a:r>
              <a:rPr lang="tr-TR" dirty="0">
                <a:latin typeface="+mj-lt"/>
              </a:rPr>
              <a:t>= 1238 + G= 1454 + </a:t>
            </a:r>
            <a:r>
              <a:rPr lang="tr-TR" dirty="0" err="1">
                <a:latin typeface="+mj-lt"/>
              </a:rPr>
              <a:t>Xn</a:t>
            </a:r>
            <a:r>
              <a:rPr lang="tr-TR" dirty="0">
                <a:latin typeface="+mj-lt"/>
              </a:rPr>
              <a:t>= -97: Total 8084</a:t>
            </a:r>
          </a:p>
          <a:p>
            <a:r>
              <a:rPr lang="tr-TR" dirty="0">
                <a:latin typeface="+mj-lt"/>
              </a:rPr>
              <a:t>W= 4703 + </a:t>
            </a:r>
            <a:r>
              <a:rPr lang="tr-TR" dirty="0" err="1">
                <a:latin typeface="+mj-lt"/>
              </a:rPr>
              <a:t>rents</a:t>
            </a:r>
            <a:r>
              <a:rPr lang="tr-TR" dirty="0">
                <a:latin typeface="+mj-lt"/>
              </a:rPr>
              <a:t>= 148 + </a:t>
            </a:r>
            <a:r>
              <a:rPr lang="tr-TR" dirty="0" err="1">
                <a:latin typeface="+mj-lt"/>
              </a:rPr>
              <a:t>interest</a:t>
            </a:r>
            <a:r>
              <a:rPr lang="tr-TR" dirty="0">
                <a:latin typeface="+mj-lt"/>
              </a:rPr>
              <a:t>= 450 + </a:t>
            </a:r>
            <a:r>
              <a:rPr lang="tr-TR" dirty="0" err="1">
                <a:latin typeface="+mj-lt"/>
              </a:rPr>
              <a:t>profit</a:t>
            </a:r>
            <a:r>
              <a:rPr lang="tr-TR" dirty="0">
                <a:latin typeface="+mj-lt"/>
              </a:rPr>
              <a:t>= 794 + </a:t>
            </a:r>
            <a:r>
              <a:rPr lang="tr-TR" dirty="0" err="1">
                <a:latin typeface="+mj-lt"/>
              </a:rPr>
              <a:t>propriters’s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income</a:t>
            </a:r>
            <a:r>
              <a:rPr lang="tr-TR" dirty="0">
                <a:latin typeface="+mj-lt"/>
              </a:rPr>
              <a:t>= 545: </a:t>
            </a:r>
            <a:r>
              <a:rPr lang="tr-TR" dirty="0" err="1">
                <a:latin typeface="+mj-lt"/>
              </a:rPr>
              <a:t>Sub</a:t>
            </a:r>
            <a:r>
              <a:rPr lang="tr-TR" dirty="0">
                <a:latin typeface="+mj-lt"/>
              </a:rPr>
              <a:t> total 6650 + </a:t>
            </a:r>
            <a:r>
              <a:rPr lang="tr-TR" dirty="0" err="1">
                <a:latin typeface="+mj-lt"/>
              </a:rPr>
              <a:t>indirect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business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taxes</a:t>
            </a:r>
            <a:r>
              <a:rPr lang="tr-TR" dirty="0">
                <a:latin typeface="+mj-lt"/>
              </a:rPr>
              <a:t>= 545 + </a:t>
            </a:r>
            <a:r>
              <a:rPr lang="tr-TR" dirty="0" err="1">
                <a:latin typeface="+mj-lt"/>
              </a:rPr>
              <a:t>depreciation</a:t>
            </a:r>
            <a:r>
              <a:rPr lang="tr-TR" dirty="0">
                <a:latin typeface="+mj-lt"/>
              </a:rPr>
              <a:t> = 868 + net </a:t>
            </a:r>
            <a:r>
              <a:rPr lang="tr-TR" dirty="0" err="1">
                <a:latin typeface="+mj-lt"/>
              </a:rPr>
              <a:t>foreign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factor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income</a:t>
            </a:r>
            <a:r>
              <a:rPr lang="tr-TR" dirty="0">
                <a:latin typeface="+mj-lt"/>
              </a:rPr>
              <a:t>= 21: Grand total 8084</a:t>
            </a:r>
          </a:p>
        </p:txBody>
      </p:sp>
    </p:spTree>
    <p:extLst>
      <p:ext uri="{BB962C8B-B14F-4D97-AF65-F5344CB8AC3E}">
        <p14:creationId xmlns:p14="http://schemas.microsoft.com/office/powerpoint/2010/main" val="29058245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735E623-274A-48AD-8D78-9C8699C4B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err="1"/>
              <a:t>Econ</a:t>
            </a:r>
            <a:r>
              <a:rPr lang="tr-TR" sz="3200" dirty="0"/>
              <a:t> 105, </a:t>
            </a:r>
            <a:r>
              <a:rPr lang="tr-TR" sz="3200" dirty="0" err="1"/>
              <a:t>Week</a:t>
            </a:r>
            <a:r>
              <a:rPr lang="tr-TR" sz="3200" dirty="0"/>
              <a:t> 9, 8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A86BA0F-83F0-4164-BED3-FDD738A6DD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latin typeface="+mj-lt"/>
              </a:rPr>
              <a:t>National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accounts</a:t>
            </a:r>
            <a:r>
              <a:rPr lang="tr-TR" dirty="0">
                <a:latin typeface="+mj-lt"/>
              </a:rPr>
              <a:t> (</a:t>
            </a:r>
            <a:r>
              <a:rPr lang="tr-TR" dirty="0" err="1">
                <a:latin typeface="+mj-lt"/>
              </a:rPr>
              <a:t>continued</a:t>
            </a:r>
            <a:r>
              <a:rPr lang="tr-TR" dirty="0">
                <a:latin typeface="+mj-lt"/>
              </a:rPr>
              <a:t>)</a:t>
            </a:r>
          </a:p>
          <a:p>
            <a:r>
              <a:rPr lang="tr-TR" dirty="0">
                <a:latin typeface="+mj-lt"/>
              </a:rPr>
              <a:t>Net </a:t>
            </a:r>
            <a:r>
              <a:rPr lang="tr-TR" dirty="0" err="1">
                <a:latin typeface="+mj-lt"/>
              </a:rPr>
              <a:t>domestic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product</a:t>
            </a:r>
            <a:r>
              <a:rPr lang="tr-TR" dirty="0">
                <a:latin typeface="+mj-lt"/>
              </a:rPr>
              <a:t> (NDP)= GDP- </a:t>
            </a:r>
            <a:r>
              <a:rPr lang="tr-TR" dirty="0" err="1">
                <a:latin typeface="+mj-lt"/>
              </a:rPr>
              <a:t>depreciation</a:t>
            </a:r>
            <a:r>
              <a:rPr lang="tr-TR" dirty="0">
                <a:latin typeface="+mj-lt"/>
              </a:rPr>
              <a:t> (</a:t>
            </a:r>
            <a:r>
              <a:rPr lang="tr-TR" dirty="0" err="1">
                <a:latin typeface="+mj-lt"/>
              </a:rPr>
              <a:t>consumption</a:t>
            </a:r>
            <a:r>
              <a:rPr lang="tr-TR" dirty="0">
                <a:latin typeface="+mj-lt"/>
              </a:rPr>
              <a:t> of  </a:t>
            </a:r>
            <a:r>
              <a:rPr lang="tr-TR" dirty="0" err="1">
                <a:latin typeface="+mj-lt"/>
              </a:rPr>
              <a:t>fixed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capital</a:t>
            </a:r>
            <a:r>
              <a:rPr lang="tr-TR" dirty="0">
                <a:latin typeface="+mj-lt"/>
              </a:rPr>
              <a:t>) </a:t>
            </a:r>
          </a:p>
          <a:p>
            <a:r>
              <a:rPr lang="tr-TR" dirty="0" err="1">
                <a:latin typeface="+mj-lt"/>
              </a:rPr>
              <a:t>National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income</a:t>
            </a:r>
            <a:r>
              <a:rPr lang="tr-TR" dirty="0">
                <a:latin typeface="+mj-lt"/>
              </a:rPr>
              <a:t> (NI)= NDP- </a:t>
            </a:r>
            <a:r>
              <a:rPr lang="tr-TR" dirty="0" err="1">
                <a:latin typeface="+mj-lt"/>
              </a:rPr>
              <a:t>indirect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business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taxes</a:t>
            </a:r>
            <a:r>
              <a:rPr lang="tr-TR" dirty="0">
                <a:latin typeface="+mj-lt"/>
              </a:rPr>
              <a:t>- net </a:t>
            </a:r>
            <a:r>
              <a:rPr lang="tr-TR" dirty="0" err="1">
                <a:latin typeface="+mj-lt"/>
              </a:rPr>
              <a:t>foreign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factor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income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earned</a:t>
            </a:r>
            <a:r>
              <a:rPr lang="tr-TR" dirty="0">
                <a:latin typeface="+mj-lt"/>
              </a:rPr>
              <a:t> (in </a:t>
            </a:r>
            <a:r>
              <a:rPr lang="tr-TR" dirty="0" err="1">
                <a:latin typeface="+mj-lt"/>
              </a:rPr>
              <a:t>Turkey</a:t>
            </a:r>
            <a:r>
              <a:rPr lang="tr-TR" dirty="0">
                <a:latin typeface="+mj-lt"/>
              </a:rPr>
              <a:t>)</a:t>
            </a:r>
          </a:p>
          <a:p>
            <a:r>
              <a:rPr lang="tr-TR" dirty="0" err="1">
                <a:latin typeface="+mj-lt"/>
              </a:rPr>
              <a:t>Personal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income</a:t>
            </a:r>
            <a:r>
              <a:rPr lang="tr-TR" dirty="0">
                <a:latin typeface="+mj-lt"/>
              </a:rPr>
              <a:t> (PI)= NI- </a:t>
            </a:r>
            <a:r>
              <a:rPr lang="tr-TR" dirty="0" err="1">
                <a:latin typeface="+mj-lt"/>
              </a:rPr>
              <a:t>social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security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contributions</a:t>
            </a:r>
            <a:r>
              <a:rPr lang="tr-TR" dirty="0">
                <a:latin typeface="+mj-lt"/>
              </a:rPr>
              <a:t>- </a:t>
            </a:r>
            <a:r>
              <a:rPr lang="tr-TR" dirty="0" err="1">
                <a:latin typeface="+mj-lt"/>
              </a:rPr>
              <a:t>corporate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income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taxes</a:t>
            </a:r>
            <a:r>
              <a:rPr lang="tr-TR" dirty="0">
                <a:latin typeface="+mj-lt"/>
              </a:rPr>
              <a:t>- </a:t>
            </a:r>
            <a:r>
              <a:rPr lang="tr-TR" dirty="0" err="1">
                <a:latin typeface="+mj-lt"/>
              </a:rPr>
              <a:t>undistributed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corporate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profits</a:t>
            </a:r>
            <a:r>
              <a:rPr lang="tr-TR" dirty="0">
                <a:latin typeface="+mj-lt"/>
              </a:rPr>
              <a:t> + transfer </a:t>
            </a:r>
            <a:r>
              <a:rPr lang="tr-TR" dirty="0" err="1">
                <a:latin typeface="+mj-lt"/>
              </a:rPr>
              <a:t>payments</a:t>
            </a:r>
            <a:endParaRPr lang="tr-TR" dirty="0">
              <a:latin typeface="+mj-lt"/>
            </a:endParaRPr>
          </a:p>
          <a:p>
            <a:r>
              <a:rPr lang="tr-TR" dirty="0" err="1">
                <a:latin typeface="+mj-lt"/>
              </a:rPr>
              <a:t>Disposable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income</a:t>
            </a:r>
            <a:r>
              <a:rPr lang="tr-TR" dirty="0">
                <a:latin typeface="+mj-lt"/>
              </a:rPr>
              <a:t> (DI)= PI- </a:t>
            </a:r>
            <a:r>
              <a:rPr lang="tr-TR" dirty="0" err="1">
                <a:latin typeface="+mj-lt"/>
              </a:rPr>
              <a:t>personal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taxes</a:t>
            </a:r>
            <a:endParaRPr lang="tr-TR" dirty="0">
              <a:latin typeface="+mj-lt"/>
            </a:endParaRPr>
          </a:p>
          <a:p>
            <a:r>
              <a:rPr lang="tr-TR" dirty="0">
                <a:latin typeface="+mj-lt"/>
              </a:rPr>
              <a:t>DI= C + S</a:t>
            </a:r>
          </a:p>
        </p:txBody>
      </p:sp>
    </p:spTree>
    <p:extLst>
      <p:ext uri="{BB962C8B-B14F-4D97-AF65-F5344CB8AC3E}">
        <p14:creationId xmlns:p14="http://schemas.microsoft.com/office/powerpoint/2010/main" val="11449567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1273</Words>
  <Application>Microsoft Office PowerPoint</Application>
  <PresentationFormat>Geniş ekran</PresentationFormat>
  <Paragraphs>80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Teması</vt:lpstr>
      <vt:lpstr>Econ 105, Week 9</vt:lpstr>
      <vt:lpstr>Econ 105, Week 9, 1</vt:lpstr>
      <vt:lpstr>Econ 105, Week 9, 2</vt:lpstr>
      <vt:lpstr>Econ 105, Week 9,  3</vt:lpstr>
      <vt:lpstr>Econ 105, Week 9, 4</vt:lpstr>
      <vt:lpstr>Econ 105, Week 9, 5</vt:lpstr>
      <vt:lpstr>Econ105, Week 9, 6</vt:lpstr>
      <vt:lpstr>Econ 105, Week 9, 7</vt:lpstr>
      <vt:lpstr>Econ 105, Week 9, 8</vt:lpstr>
      <vt:lpstr>Econ 105, Week 9,  9</vt:lpstr>
      <vt:lpstr>Econ 105, Week 9, 10</vt:lpstr>
      <vt:lpstr>Econ 105, Week 9, 11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Economics, week 9, 30 November- 03 December</dc:title>
  <dc:creator>Mahir Fisunoğlu</dc:creator>
  <cp:lastModifiedBy>Mahir Fisunoğlu</cp:lastModifiedBy>
  <cp:revision>65</cp:revision>
  <dcterms:created xsi:type="dcterms:W3CDTF">2020-11-28T20:27:19Z</dcterms:created>
  <dcterms:modified xsi:type="dcterms:W3CDTF">2023-12-06T17:36:35Z</dcterms:modified>
</cp:coreProperties>
</file>