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3" r:id="rId3"/>
    <p:sldId id="301" r:id="rId4"/>
    <p:sldId id="302" r:id="rId5"/>
    <p:sldId id="303" r:id="rId6"/>
    <p:sldId id="304" r:id="rId7"/>
    <p:sldId id="294" r:id="rId8"/>
    <p:sldId id="295" r:id="rId9"/>
    <p:sldId id="305" r:id="rId10"/>
    <p:sldId id="296" r:id="rId11"/>
    <p:sldId id="297" r:id="rId12"/>
    <p:sldId id="298" r:id="rId13"/>
    <p:sldId id="299" r:id="rId14"/>
    <p:sldId id="307" r:id="rId15"/>
    <p:sldId id="306"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74"/>
  </p:normalViewPr>
  <p:slideViewPr>
    <p:cSldViewPr snapToGrid="0" snapToObjects="1">
      <p:cViewPr varScale="1">
        <p:scale>
          <a:sx n="102" d="100"/>
          <a:sy n="102" d="100"/>
        </p:scale>
        <p:origin x="81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3/25/26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AE98-28A5-2CC5-A9AB-EBF6B113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EBCD8-4D04-D361-642A-AA503CE437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CF6B78E-41B9-EBB7-1598-11971ACA4966}"/>
              </a:ext>
            </a:extLst>
          </p:cNvPr>
          <p:cNvSpPr>
            <a:spLocks noGrp="1"/>
          </p:cNvSpPr>
          <p:nvPr>
            <p:ph idx="1"/>
          </p:nvPr>
        </p:nvSpPr>
        <p:spPr>
          <a:xfrm>
            <a:off x="311973" y="1417638"/>
            <a:ext cx="8374828" cy="5440362"/>
          </a:xfrm>
        </p:spPr>
        <p:txBody>
          <a:bodyPr>
            <a:normAutofit fontScale="92500" lnSpcReduction="20000"/>
          </a:bodyPr>
          <a:lstStyle/>
          <a:p>
            <a:pPr algn="just"/>
            <a:r>
              <a:rPr lang="tr-TR" dirty="0"/>
              <a:t>Delil sözleşmesi,</a:t>
            </a:r>
          </a:p>
          <a:p>
            <a:pPr marL="0" indent="0" algn="just">
              <a:buNone/>
            </a:pPr>
            <a:r>
              <a:rPr lang="tr-TR" sz="2400" i="1" dirty="0"/>
              <a:t>HMK m. 193: Taraflar yazılı olarak veya mahkeme önünde tutanağa geçirilecek imzalı beyanlarıyla kanunda belirli</a:t>
            </a:r>
            <a:r>
              <a:rPr lang="tr-TR" sz="2400" dirty="0"/>
              <a:t> </a:t>
            </a:r>
            <a:r>
              <a:rPr lang="tr-TR" sz="2400" i="1" dirty="0"/>
              <a:t>delillerle ispatı öngörülen vakıaların başka delil veya delillerle ispatını</a:t>
            </a:r>
            <a:r>
              <a:rPr lang="tr-TR" sz="2400" dirty="0"/>
              <a:t> </a:t>
            </a:r>
            <a:r>
              <a:rPr lang="tr-TR" sz="2400" i="1" dirty="0"/>
              <a:t>kararlaştırabilecekleri gibi; belirli delillerle ispatı öngörülmeyen vakıaların da sadece belirli delil veya delillerle ispatını kabul edebilirler</a:t>
            </a:r>
            <a:r>
              <a:rPr lang="tr-TR" sz="2400" dirty="0"/>
              <a:t>.</a:t>
            </a:r>
          </a:p>
          <a:p>
            <a:pPr marL="0" indent="0" algn="just">
              <a:buNone/>
            </a:pPr>
            <a:endParaRPr lang="tr-TR" sz="2400" dirty="0"/>
          </a:p>
          <a:p>
            <a:pPr algn="just"/>
            <a:r>
              <a:rPr lang="tr-TR" sz="2400" dirty="0"/>
              <a:t>Delil sözleşmesinin belli bir vakıanın sadece belli bir delille ispatını öngörmesi durumunda, </a:t>
            </a:r>
            <a:r>
              <a:rPr lang="tr-TR" sz="2400" i="1" dirty="0"/>
              <a:t>münhasır delil sözleşmesi; </a:t>
            </a:r>
            <a:r>
              <a:rPr lang="tr-TR" sz="2400" dirty="0"/>
              <a:t>kanunun kesin delille ispatını öngördüğü bir vakıanın sadece bu delillerle değil, bunun yanında kanunen caiz olan diğer başka delillerle de (her türlü delil olabilir) ispatını öngören delil sözleşmeleri ise </a:t>
            </a:r>
            <a:r>
              <a:rPr lang="tr-TR" sz="2400" i="1" dirty="0"/>
              <a:t>münhasır olmayan delil sözleşm</a:t>
            </a:r>
            <a:r>
              <a:rPr lang="tr-TR" sz="2400" dirty="0"/>
              <a:t>esi olarak adlandırılır. </a:t>
            </a:r>
          </a:p>
          <a:p>
            <a:pPr lvl="0" algn="just"/>
            <a:r>
              <a:rPr lang="tr-TR" sz="2400" dirty="0"/>
              <a:t>Taraflardan birinin ispat hakkının kullanımını imkânsız kılan veya fevkalâde güçleştiren delil sözleşmeleri geçersizdir (HMK m. 193, II). uyuşmazlık çıkması hâlinde yalnızca bir tarafın elindeki araçların delil olarak kullanılacağını öngören hükümler, diğer tarafın ispat hakkını engellediği ölçüde geçersizdir. </a:t>
            </a:r>
          </a:p>
          <a:p>
            <a:pPr algn="just"/>
            <a:endParaRPr lang="tr-TR" sz="2600" dirty="0"/>
          </a:p>
          <a:p>
            <a:pPr algn="just"/>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14485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AE98-28A5-2CC5-A9AB-EBF6B113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EBCD8-4D04-D361-642A-AA503CE437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CF6B78E-41B9-EBB7-1598-11971ACA4966}"/>
              </a:ext>
            </a:extLst>
          </p:cNvPr>
          <p:cNvSpPr>
            <a:spLocks noGrp="1"/>
          </p:cNvSpPr>
          <p:nvPr>
            <p:ph idx="1"/>
          </p:nvPr>
        </p:nvSpPr>
        <p:spPr>
          <a:xfrm>
            <a:off x="311973" y="1417638"/>
            <a:ext cx="8374828" cy="5440362"/>
          </a:xfrm>
        </p:spPr>
        <p:txBody>
          <a:bodyPr>
            <a:normAutofit/>
          </a:bodyPr>
          <a:lstStyle/>
          <a:p>
            <a:pPr algn="just"/>
            <a:r>
              <a:rPr lang="tr-TR" dirty="0"/>
              <a:t>Delil sözleşmesi,</a:t>
            </a:r>
          </a:p>
          <a:p>
            <a:pPr marL="0" indent="0" algn="just">
              <a:buNone/>
            </a:pPr>
            <a:r>
              <a:rPr lang="tr-TR" sz="2800" dirty="0"/>
              <a:t>Hakem-bilirkişi sözleşmesi örneği: (A), (B) arasındaki inşaat sözleşmesinde, eserin projeye uygunluğu konusunda, uyuşmazlık çıkarsa, herhangi bir bilirkişinin raporunun yeterli olmamasını ve X isimli inşaat mühendisinin raporunun her iki tarafı da bağlayacağını kabul eden bir sözleşme yaparlar.</a:t>
            </a:r>
          </a:p>
          <a:p>
            <a:pPr marL="0" indent="0" algn="just">
              <a:buNone/>
            </a:pPr>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681909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AE98-28A5-2CC5-A9AB-EBF6B113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EBCD8-4D04-D361-642A-AA503CE437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CF6B78E-41B9-EBB7-1598-11971ACA4966}"/>
              </a:ext>
            </a:extLst>
          </p:cNvPr>
          <p:cNvSpPr>
            <a:spLocks noGrp="1"/>
          </p:cNvSpPr>
          <p:nvPr>
            <p:ph idx="1"/>
          </p:nvPr>
        </p:nvSpPr>
        <p:spPr>
          <a:xfrm>
            <a:off x="311973" y="1417638"/>
            <a:ext cx="8374828" cy="5440362"/>
          </a:xfrm>
        </p:spPr>
        <p:txBody>
          <a:bodyPr>
            <a:normAutofit/>
          </a:bodyPr>
          <a:lstStyle/>
          <a:p>
            <a:pPr algn="just"/>
            <a:r>
              <a:rPr lang="tr-TR" dirty="0"/>
              <a:t>Kesin deliller: (senet, yemin, kesin hüküm)</a:t>
            </a:r>
          </a:p>
          <a:p>
            <a:pPr algn="just"/>
            <a:r>
              <a:rPr lang="tr-TR" sz="2000" dirty="0"/>
              <a:t>Senet; bir kimsenin, kendisi aleyhine delil teşkil etmek üzere hazırladığı veya aleyhine sonuç doğuran kendi imzasını taşıyan yazılı belgedir.</a:t>
            </a:r>
          </a:p>
          <a:p>
            <a:pPr marL="0" indent="0" algn="just">
              <a:buNone/>
            </a:pPr>
            <a:r>
              <a:rPr lang="tr-TR" sz="2000" dirty="0"/>
              <a:t>Senedin unsurları: </a:t>
            </a:r>
          </a:p>
          <a:p>
            <a:pPr marL="0" indent="0" algn="just">
              <a:buNone/>
            </a:pPr>
            <a:r>
              <a:rPr lang="tr-TR" sz="2000" dirty="0"/>
              <a:t>Senet sayılan belgenin cisim bulması</a:t>
            </a:r>
          </a:p>
          <a:p>
            <a:pPr marL="0" indent="0" algn="just">
              <a:buNone/>
            </a:pPr>
            <a:r>
              <a:rPr lang="tr-TR" sz="2000" dirty="0"/>
              <a:t>Yazılı olması</a:t>
            </a:r>
          </a:p>
          <a:p>
            <a:pPr marL="0" indent="0" algn="just">
              <a:buNone/>
            </a:pPr>
            <a:r>
              <a:rPr lang="tr-TR" sz="2000" dirty="0"/>
              <a:t>Bir vakıa hakkında açıklamayı (irade beyanını) içermesi</a:t>
            </a:r>
          </a:p>
          <a:p>
            <a:pPr marL="0" indent="0" algn="just">
              <a:buNone/>
            </a:pPr>
            <a:r>
              <a:rPr lang="tr-TR" sz="2000" dirty="0"/>
              <a:t>İmza</a:t>
            </a:r>
            <a:endParaRPr lang="tr-TR" dirty="0"/>
          </a:p>
          <a:p>
            <a:pPr marL="0" indent="0" algn="just">
              <a:buNone/>
            </a:pPr>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438041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AE98-28A5-2CC5-A9AB-EBF6B113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EBCD8-4D04-D361-642A-AA503CE437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CF6B78E-41B9-EBB7-1598-11971ACA4966}"/>
              </a:ext>
            </a:extLst>
          </p:cNvPr>
          <p:cNvSpPr>
            <a:spLocks noGrp="1"/>
          </p:cNvSpPr>
          <p:nvPr>
            <p:ph idx="1"/>
          </p:nvPr>
        </p:nvSpPr>
        <p:spPr>
          <a:xfrm>
            <a:off x="311973" y="1417638"/>
            <a:ext cx="8374828" cy="5440362"/>
          </a:xfrm>
        </p:spPr>
        <p:txBody>
          <a:bodyPr>
            <a:normAutofit/>
          </a:bodyPr>
          <a:lstStyle/>
          <a:p>
            <a:pPr algn="just"/>
            <a:r>
              <a:rPr lang="tr-TR" dirty="0"/>
              <a:t>Senet</a:t>
            </a:r>
          </a:p>
          <a:p>
            <a:pPr algn="just"/>
            <a:r>
              <a:rPr lang="tr-TR" sz="2000" dirty="0"/>
              <a:t>Senet; bir kimsenin, kendisi aleyhine delil teşkil etmek üzere hazırladığı veya aleyhine sonuç doğuran kendi imzasını taşıyan yazılı belgedir.</a:t>
            </a:r>
          </a:p>
          <a:p>
            <a:pPr marL="0" indent="0" algn="just">
              <a:buNone/>
            </a:pPr>
            <a:r>
              <a:rPr lang="tr-TR" sz="2000" dirty="0"/>
              <a:t>Senet çeşitleri:</a:t>
            </a:r>
          </a:p>
          <a:p>
            <a:pPr marL="0" indent="0" algn="just">
              <a:buNone/>
            </a:pPr>
            <a:r>
              <a:rPr lang="tr-TR" sz="2000" dirty="0"/>
              <a:t>Düzenleme biçimi ve ispat gücüne göre adi ve resmi olmak üzere ikiye ayrılır.</a:t>
            </a:r>
          </a:p>
          <a:p>
            <a:pPr marL="457200" indent="-457200" algn="just">
              <a:buAutoNum type="arabicPeriod"/>
            </a:pPr>
            <a:r>
              <a:rPr lang="tr-TR" sz="2000" dirty="0"/>
              <a:t>Resmi senetler (Resmi bir makam veya memurun katılımıyla düzenlenmiş senetlerdir.)-resmi senet ve resmi belge aynı değildir. Her resmi senet, bir resmi belgeyken; her resmi belge bir resmi senet değildir.</a:t>
            </a:r>
          </a:p>
          <a:p>
            <a:pPr marL="457200" indent="-457200" algn="just">
              <a:buAutoNum type="arabicPeriod"/>
            </a:pPr>
            <a:r>
              <a:rPr lang="tr-TR" sz="2000" dirty="0"/>
              <a:t>Adi senetler (Resmi bir makam veya memurun katılımı olmadan düzenlenmiş senetlerdir.)- Adi senetler de kesin delil teşkil eder. </a:t>
            </a:r>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403469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C5495-95E7-7D58-CB57-FCB5011B6E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B9E41-C7E8-EF4B-C936-EDEBAF1E6C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3B2B041D-AFCA-974C-CFEC-FF78D348BD1B}"/>
              </a:ext>
            </a:extLst>
          </p:cNvPr>
          <p:cNvSpPr>
            <a:spLocks noGrp="1"/>
          </p:cNvSpPr>
          <p:nvPr>
            <p:ph idx="1"/>
          </p:nvPr>
        </p:nvSpPr>
        <p:spPr>
          <a:xfrm>
            <a:off x="311973" y="1417638"/>
            <a:ext cx="8374828" cy="5440362"/>
          </a:xfrm>
        </p:spPr>
        <p:txBody>
          <a:bodyPr>
            <a:normAutofit/>
          </a:bodyPr>
          <a:lstStyle/>
          <a:p>
            <a:r>
              <a:rPr lang="tr-TR" sz="2000" b="1" dirty="0"/>
              <a:t>Ticari defterler</a:t>
            </a:r>
          </a:p>
          <a:p>
            <a:pPr marL="0" indent="0">
              <a:buNone/>
            </a:pPr>
            <a:endParaRPr lang="tr-TR" sz="2000" dirty="0"/>
          </a:p>
          <a:p>
            <a:pPr marL="0" indent="0">
              <a:buNone/>
            </a:pPr>
            <a:r>
              <a:rPr lang="tr-TR" sz="1600" dirty="0"/>
              <a:t>HMK m. 222</a:t>
            </a:r>
          </a:p>
          <a:p>
            <a:pPr marL="0" indent="0">
              <a:buNone/>
            </a:pPr>
            <a:endParaRPr lang="tr-TR" sz="2000" dirty="0"/>
          </a:p>
          <a:p>
            <a:pPr marL="0" indent="0" algn="just">
              <a:buNone/>
            </a:pPr>
            <a:r>
              <a:rPr lang="tr-TR" sz="1800" dirty="0"/>
              <a:t>Mahkeme, ticari davalarda tarafların ticari defterlerinin ibrazına kendiliğinden veya taraflardan birinin talebi üzerine karar verebilir.</a:t>
            </a:r>
          </a:p>
          <a:p>
            <a:pPr marL="0" indent="0" algn="just">
              <a:buNone/>
            </a:pPr>
            <a:endParaRPr lang="tr-TR" sz="1800" dirty="0"/>
          </a:p>
          <a:p>
            <a:pPr marL="0" indent="0" algn="just">
              <a:buNone/>
            </a:pPr>
            <a:r>
              <a:rPr lang="tr-TR" sz="1800" dirty="0"/>
              <a:t>TTK m. 85</a:t>
            </a:r>
          </a:p>
          <a:p>
            <a:pPr marL="0" indent="0" algn="just">
              <a:buNone/>
            </a:pPr>
            <a:endParaRPr lang="tr-TR" sz="1800" dirty="0"/>
          </a:p>
          <a:p>
            <a:pPr marL="0" indent="0" algn="just">
              <a:buNone/>
            </a:pPr>
            <a:r>
              <a:rPr lang="tr-TR" sz="1800" dirty="0">
                <a:latin typeface="Times New Roman" panose="02020603050405020304" pitchFamily="18" charset="0"/>
                <a:cs typeface="Times New Roman" panose="02020603050405020304" pitchFamily="18" charset="0"/>
              </a:rPr>
              <a:t>Malvarlığı hukukuna ilişkin olan, özellikle de mirasa, mal ortaklığına ve şirket tasfiyesine ilişkin uyuşmazlıklarda, mahkeme, ticari defterlerin teslimine ve bütün içeriklerinin incelenmesine karar verebilir.</a:t>
            </a:r>
          </a:p>
          <a:p>
            <a:endParaRPr lang="tr-TR" sz="2000" dirty="0"/>
          </a:p>
          <a:p>
            <a:pPr marL="0" indent="0" algn="just">
              <a:buNone/>
            </a:pPr>
            <a:r>
              <a:rPr lang="tr-TR" sz="1800" dirty="0"/>
              <a:t>Ticari defter ibraz etme yükümlülüğünü yerine getirmezse, HMK m. 220 uygulanır.</a:t>
            </a: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4246238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7AD6E-4F56-4655-2F2A-90D0259D2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8D73C-21FD-4105-63AB-A80D4F7CCB98}"/>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9E1F92A0-5E39-26F0-525F-D3184C51B01D}"/>
              </a:ext>
            </a:extLst>
          </p:cNvPr>
          <p:cNvSpPr>
            <a:spLocks noGrp="1"/>
          </p:cNvSpPr>
          <p:nvPr>
            <p:ph idx="1"/>
          </p:nvPr>
        </p:nvSpPr>
        <p:spPr>
          <a:xfrm>
            <a:off x="311973" y="1417638"/>
            <a:ext cx="8374828" cy="5440362"/>
          </a:xfrm>
        </p:spPr>
        <p:txBody>
          <a:bodyPr>
            <a:normAutofit/>
          </a:bodyPr>
          <a:lstStyle/>
          <a:p>
            <a:r>
              <a:rPr lang="tr-TR" sz="2000" b="1" dirty="0"/>
              <a:t>Ticari defterler</a:t>
            </a:r>
          </a:p>
          <a:p>
            <a:pPr marL="0" indent="0">
              <a:buNone/>
            </a:pPr>
            <a:endParaRPr lang="tr-TR" sz="2000" dirty="0"/>
          </a:p>
          <a:p>
            <a:pPr marL="0" indent="0" algn="just">
              <a:buNone/>
            </a:pPr>
            <a:r>
              <a:rPr lang="tr-TR" sz="1800" dirty="0"/>
              <a:t>Ticari defterlerin, ticari davalarda delil olarak kabul edilebilmesi için, kanuna göre eksiksiz ve usulüne uygun olarak tutulmuş, açılış ve kapanış onayları yaptırılmış ve defter kayıtlarının birbirini doğrulamış olması şarttır.</a:t>
            </a:r>
          </a:p>
          <a:p>
            <a:pPr marL="0" indent="0">
              <a:buNone/>
            </a:pPr>
            <a:endParaRPr lang="tr-TR" sz="2000" dirty="0"/>
          </a:p>
          <a:p>
            <a:pPr marL="0" indent="0" algn="just">
              <a:buNone/>
            </a:pPr>
            <a:r>
              <a:rPr lang="tr-TR" sz="1800" dirty="0"/>
              <a:t>Ticari defterler, her iki tarafın da tacir olduğu ve her iki tarafın da ticari defterine kaydetmesi gereken ticari işlerle ilgili uyuşmazlıklarda delil olarak kullanılabilir.</a:t>
            </a:r>
          </a:p>
          <a:p>
            <a:pPr marL="0" indent="0" algn="just">
              <a:buNone/>
            </a:pPr>
            <a:endParaRPr lang="tr-TR" sz="1800" dirty="0"/>
          </a:p>
          <a:p>
            <a:pPr marL="0" indent="0" algn="just">
              <a:buNone/>
            </a:pPr>
            <a:r>
              <a:rPr lang="tr-TR" sz="1800" dirty="0"/>
              <a:t>Ticari defterlerin tek başına delil değeri taşıyıp taşımadığı tartışmalıdır. Bu hususta Yargıtay, defterlerin dayanağını teşkil eden belgelerle desteklenmesi gerektiğini kabul etmektedir. Yargıtay 19. HD. 02.06.2015, 19238/8203.</a:t>
            </a:r>
          </a:p>
          <a:p>
            <a:pPr marL="0" indent="0" algn="just">
              <a:buNone/>
            </a:pPr>
            <a:endParaRPr lang="tr-TR" sz="1800" dirty="0"/>
          </a:p>
          <a:p>
            <a:pPr marL="0" indent="0" algn="just">
              <a:buNone/>
            </a:pPr>
            <a:endParaRPr lang="tr-TR" sz="18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55726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5F460-CCB5-99D0-2B75-839E13378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85C70-F82A-84B9-A8F4-E8257BD39901}"/>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396F0FB4-2AB0-55D0-4B46-75FD92E98338}"/>
              </a:ext>
            </a:extLst>
          </p:cNvPr>
          <p:cNvSpPr>
            <a:spLocks noGrp="1"/>
          </p:cNvSpPr>
          <p:nvPr>
            <p:ph idx="1"/>
          </p:nvPr>
        </p:nvSpPr>
        <p:spPr>
          <a:xfrm>
            <a:off x="311973" y="1417638"/>
            <a:ext cx="8374828" cy="5440362"/>
          </a:xfrm>
        </p:spPr>
        <p:txBody>
          <a:bodyPr>
            <a:normAutofit lnSpcReduction="10000"/>
          </a:bodyPr>
          <a:lstStyle/>
          <a:p>
            <a:r>
              <a:rPr lang="tr-TR" sz="2000" b="1" dirty="0"/>
              <a:t>Ticari defterler</a:t>
            </a:r>
          </a:p>
          <a:p>
            <a:pPr marL="0" indent="0">
              <a:buNone/>
            </a:pPr>
            <a:endParaRPr lang="tr-TR" sz="2000" dirty="0"/>
          </a:p>
          <a:p>
            <a:pPr marL="0" indent="0" algn="just">
              <a:buNone/>
            </a:pPr>
            <a:r>
              <a:rPr lang="tr-TR" sz="1800" dirty="0"/>
              <a:t>Ticari defterler sahibi lehine de delil olarak kullanılabilir. Bunun için M.222 2. ve 3. fıkraları taşıması gerekir.</a:t>
            </a:r>
          </a:p>
          <a:p>
            <a:pPr marL="0" indent="0" algn="just">
              <a:buNone/>
            </a:pPr>
            <a:endParaRPr lang="tr-TR" sz="1800" dirty="0"/>
          </a:p>
          <a:p>
            <a:pPr marL="0" indent="0" algn="just">
              <a:buNone/>
            </a:pPr>
            <a:r>
              <a:rPr lang="tr-TR" sz="1800" dirty="0"/>
              <a:t>Ticari defterlerin, ticari davalarda delil olarak kabul edilebilmesi için, kanuna göre eksiksiz ve usulüne uygun olarak tutulmuş, açılış ve kapanış onayları yaptırılmış ve defter kayıtlarının birbirini doğrulamış olması şarttır. (Tarafın kendi defterleri arasında kayıtların birbirini doğrulamış olması gerekir.)</a:t>
            </a:r>
          </a:p>
          <a:p>
            <a:pPr marL="0" indent="0" algn="just">
              <a:buNone/>
            </a:pPr>
            <a:endParaRPr lang="tr-TR" sz="1800" dirty="0"/>
          </a:p>
          <a:p>
            <a:pPr marL="0" indent="0" algn="just">
              <a:buNone/>
            </a:pPr>
            <a:r>
              <a:rPr lang="tr-TR" sz="1800" dirty="0"/>
              <a:t>Eğer ki açılış ve kapanış onayları tasdik edilmemiş ve içerdiği kayıtlar birbirini doğrulamayan defter kayıtları sahipleri aleyhine delil teşkil ederler. (m.222/4).</a:t>
            </a:r>
          </a:p>
          <a:p>
            <a:pPr marL="0" indent="0" algn="just">
              <a:buNone/>
            </a:pPr>
            <a:endParaRPr lang="tr-TR" sz="1800" dirty="0"/>
          </a:p>
          <a:p>
            <a:pPr marL="0" indent="0" algn="just">
              <a:buNone/>
            </a:pPr>
            <a:r>
              <a:rPr lang="tr-TR" sz="1800" dirty="0"/>
              <a:t>Anılan hükümler değerlendirildiğinde tacir kendi defterine delil olarak dayanabilmesi için karşı tarafın ticari defterlerini mahkemeye sunmuş olması gerekir. Karşı taraf defterleri mahkemeye sunmazsa, HMK m. 220/3 dikkate alınır, mahkeme ibraz talebinde bulunanın iddiaları gerçek kabul edilebilir (Yargıtay 23. HD. 31.10.2016, 9642/4826, </a:t>
            </a:r>
            <a:r>
              <a:rPr lang="tr-TR" sz="1800" dirty="0" err="1"/>
              <a:t>Lexpera</a:t>
            </a:r>
            <a:r>
              <a:rPr lang="tr-TR" sz="1800" dirty="0"/>
              <a:t>). </a:t>
            </a:r>
          </a:p>
          <a:p>
            <a:pPr marL="0" indent="0" algn="just">
              <a:buNone/>
            </a:pPr>
            <a:endParaRPr lang="tr-TR" sz="18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584750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16F45-D701-24A8-3A4E-B9EAEE750E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94D27-09E8-C1E7-E5B4-F2D9877FD95C}"/>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6ECE661B-2281-6938-5DC4-8D24321677C1}"/>
              </a:ext>
            </a:extLst>
          </p:cNvPr>
          <p:cNvSpPr>
            <a:spLocks noGrp="1"/>
          </p:cNvSpPr>
          <p:nvPr>
            <p:ph idx="1"/>
          </p:nvPr>
        </p:nvSpPr>
        <p:spPr>
          <a:xfrm>
            <a:off x="311973" y="1417638"/>
            <a:ext cx="8374828" cy="5440362"/>
          </a:xfrm>
        </p:spPr>
        <p:txBody>
          <a:bodyPr>
            <a:normAutofit/>
          </a:bodyPr>
          <a:lstStyle/>
          <a:p>
            <a:r>
              <a:rPr lang="tr-TR" sz="2000" b="1" dirty="0"/>
              <a:t>Ticari defterler</a:t>
            </a:r>
          </a:p>
          <a:p>
            <a:pPr marL="0" indent="0" algn="just">
              <a:buNone/>
            </a:pPr>
            <a:endParaRPr lang="tr-TR" sz="1800" dirty="0"/>
          </a:p>
          <a:p>
            <a:pPr marL="0" indent="0" algn="just">
              <a:buNone/>
            </a:pPr>
            <a:r>
              <a:rPr lang="tr-TR" sz="1800" dirty="0"/>
              <a:t>Ticari defterler, HMK m. 200 anlamında senet değildir. Ancak Kanun’da sayılı şartları sağlamak kaydıyla ve tacirler arasındaki ticari işlerden kaynaklanan uyuşmazlıklarla sınırlı olmak üzere kesin delil işlevi sağlanmıştır. Yargıtay kararlarında kesin delil olarak ifade edilmektedir. Bkz. Yargıtay 15. HD., 12.09.2017, 3858/2944.</a:t>
            </a:r>
          </a:p>
          <a:p>
            <a:pPr marL="0" indent="0" algn="just">
              <a:buNone/>
            </a:pPr>
            <a:endParaRPr lang="tr-TR" sz="1800" dirty="0"/>
          </a:p>
          <a:p>
            <a:pPr marL="0" indent="0" algn="just">
              <a:buNone/>
            </a:pPr>
            <a:endParaRPr lang="tr-TR" sz="1800" dirty="0"/>
          </a:p>
          <a:p>
            <a:pPr marL="0" indent="0" algn="just">
              <a:buNone/>
            </a:pPr>
            <a:r>
              <a:rPr lang="tr-TR" sz="1800" dirty="0"/>
              <a:t>Tacir olsun veya olmasın delil olarak münhasıran karşı tarafın ticari defterlere delil olarak dayanılabilir. Taraflardan biri tacir olmasa dahi, tacir olan diğer tarafın ticari defterlerindeki kayıtları kabul edeceğini belirtir; ancak, karşı taraf defterlerini ibrazdan kaçınırsa, ibrazı talep eden taraf iddiasını ispat etmiş sayılır. (m.222/5). Yargıtay kararlarında bu halde ticari defterleri ibraz etmekle yükümlü tarafa </a:t>
            </a:r>
            <a:r>
              <a:rPr lang="tr-TR" sz="1800" dirty="0" err="1"/>
              <a:t>meşruhatlı</a:t>
            </a:r>
            <a:r>
              <a:rPr lang="tr-TR" sz="1800" dirty="0"/>
              <a:t> davetiye çıkarılması gerektiği belirtilmektedir. Yargıtay 11. HD., 02.05.2016,10262/4875.</a:t>
            </a:r>
          </a:p>
          <a:p>
            <a:pPr marL="0" indent="0" algn="just">
              <a:buNone/>
            </a:pPr>
            <a:endParaRPr lang="tr-TR" sz="1800" dirty="0"/>
          </a:p>
          <a:p>
            <a:pPr marL="0" indent="0" algn="just">
              <a:buNone/>
            </a:pPr>
            <a:endParaRPr lang="tr-TR" sz="18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618158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998BC-2E0D-BED0-F46E-1E7A81FEF1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EC3F3-7405-5ABA-8617-105DA54FBFC4}"/>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F3FE5923-CE27-004B-D943-BA06F15DE2D1}"/>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zorunluluğu</a:t>
            </a:r>
          </a:p>
          <a:p>
            <a:pPr marL="0" indent="0" algn="just">
              <a:buNone/>
            </a:pPr>
            <a:endParaRPr lang="tr-TR" sz="1800" dirty="0"/>
          </a:p>
          <a:p>
            <a:pPr marL="0" indent="0" algn="just">
              <a:buNone/>
            </a:pPr>
            <a:r>
              <a:rPr lang="tr-TR" sz="1800" dirty="0"/>
              <a:t>HMK m. 200) Bir hakkın doğumu, düşürülmesi, devri, değiştirilmesi, yenilenmesi, ertelenmesi, ikrarı ve itfası amacıyla yapılan hukuki işlemlerin, yapıldıkları zamanki miktar veya değerleri 2026 yılı için 41.000 Türk Lirasını geçtiği takdirde senetle ispat olunması gerekir. Bu hukuki işlemlerin miktar veya değeri ödeme veya borçtan kurtarma gibi bir nedenle 2026 yılı için 41.000 Türk Lirasından aşağı düşse bile senetsiz ispat olunamaz.</a:t>
            </a:r>
          </a:p>
          <a:p>
            <a:pPr marL="0" indent="0" algn="just">
              <a:buNone/>
            </a:pPr>
            <a:endParaRPr lang="tr-TR" sz="1800" dirty="0"/>
          </a:p>
          <a:p>
            <a:pPr marL="0" indent="0" algn="just">
              <a:buNone/>
            </a:pPr>
            <a:r>
              <a:rPr lang="tr-TR" sz="1800" dirty="0"/>
              <a:t>Bu madde uyarınca senetle ispatı gereken hususlarda birinci fıkradaki düzenleme hatırlatılarak karşı tarafın açık muvafakati hâlinde tanık dinlenebilir.</a:t>
            </a:r>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96295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27BE5-B29D-A111-697F-6532AEEEB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857EF5-FD23-8747-F8B9-855CF9505CA0}"/>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97107581-649B-7416-5704-1536736A4B04}"/>
              </a:ext>
            </a:extLst>
          </p:cNvPr>
          <p:cNvSpPr>
            <a:spLocks noGrp="1"/>
          </p:cNvSpPr>
          <p:nvPr>
            <p:ph idx="1"/>
          </p:nvPr>
        </p:nvSpPr>
        <p:spPr>
          <a:xfrm>
            <a:off x="311973" y="1417638"/>
            <a:ext cx="8374828" cy="5440362"/>
          </a:xfrm>
        </p:spPr>
        <p:txBody>
          <a:bodyPr>
            <a:normAutofit lnSpcReduction="10000"/>
          </a:bodyPr>
          <a:lstStyle/>
          <a:p>
            <a:pPr marL="0" indent="0" algn="just">
              <a:buNone/>
            </a:pPr>
            <a:r>
              <a:rPr lang="tr-TR" sz="1800" b="1" dirty="0"/>
              <a:t>Senetle ispat zorunluluğu</a:t>
            </a:r>
          </a:p>
          <a:p>
            <a:pPr marL="0" indent="0" algn="just">
              <a:buNone/>
            </a:pPr>
            <a:endParaRPr lang="tr-TR" sz="1800" dirty="0"/>
          </a:p>
          <a:p>
            <a:pPr marL="0" indent="0" algn="just">
              <a:buNone/>
            </a:pPr>
            <a:r>
              <a:rPr lang="tr-TR" sz="1800" dirty="0"/>
              <a:t>Satış sözleşmesi, vekalet sözleşmesi senetle ispat edilmelidir. Ödünç verildiği, borcun ödendiği, malın teslim edildiği, bir hakkın doğumu, devri, değiştirilmesi, yenilenmesi, ertelenmesi, ikrar ve itfası amacıyla yapılan hukuki işlemlerdir ve senetle ispat edilmelidir.</a:t>
            </a:r>
          </a:p>
          <a:p>
            <a:pPr marL="0" indent="0" algn="just">
              <a:buNone/>
            </a:pPr>
            <a:endParaRPr lang="tr-TR" sz="1800" dirty="0"/>
          </a:p>
          <a:p>
            <a:pPr marL="0" indent="0" algn="just">
              <a:buNone/>
            </a:pPr>
            <a:endParaRPr lang="tr-TR" sz="1800" dirty="0"/>
          </a:p>
          <a:p>
            <a:pPr marL="0" indent="0" algn="just">
              <a:buNone/>
            </a:pPr>
            <a:r>
              <a:rPr lang="tr-TR" sz="1800" dirty="0"/>
              <a:t>Bir hukuki işlemin senetle ispatının gerekip gerekmediği konusunda o hukuki işlemin miktarının tamamı esas alınır.</a:t>
            </a:r>
          </a:p>
          <a:p>
            <a:pPr marL="0" indent="0" algn="just">
              <a:buNone/>
            </a:pPr>
            <a:endParaRPr lang="tr-TR" sz="1800" dirty="0"/>
          </a:p>
          <a:p>
            <a:pPr marL="0" indent="0" algn="just">
              <a:buNone/>
            </a:pPr>
            <a:r>
              <a:rPr lang="tr-TR" sz="1800" dirty="0"/>
              <a:t>Hukuki işlem sayılmayan hususlar senetle ispat zorunluluğuna dahil değildir. Örneğin borçlunun temerrüde düşen ihtarın yapıldığı tüm delillerle ispat edilebilir.</a:t>
            </a:r>
          </a:p>
          <a:p>
            <a:pPr marL="0" indent="0" algn="just">
              <a:buNone/>
            </a:pPr>
            <a:endParaRPr lang="tr-TR" sz="1800" dirty="0"/>
          </a:p>
          <a:p>
            <a:pPr marL="0" indent="0" algn="just">
              <a:buNone/>
            </a:pPr>
            <a:r>
              <a:rPr lang="tr-TR" sz="1800" dirty="0"/>
              <a:t>Hukuki fiiller de senetle ispat kuralına tabi değildir. Bu kapsamda işçinin fazla mesai yaptığı iddiası senetle ispat edilmek zorunda değildir. Ama işçinin sözleşmede belirtilenden daha fazla miktarda alacağı olduğunu iddia etmesi yazılı delille ispatlanmalıdır.</a:t>
            </a: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86808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9CC6B-4721-9E10-6616-8D31F8B41D38}"/>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E0563B02-28E6-87E7-F2FA-AB7CA6EE515A}"/>
              </a:ext>
            </a:extLst>
          </p:cNvPr>
          <p:cNvSpPr>
            <a:spLocks noGrp="1"/>
          </p:cNvSpPr>
          <p:nvPr>
            <p:ph idx="1"/>
          </p:nvPr>
        </p:nvSpPr>
        <p:spPr>
          <a:xfrm>
            <a:off x="311973" y="1417638"/>
            <a:ext cx="8374828" cy="5440362"/>
          </a:xfrm>
        </p:spPr>
        <p:txBody>
          <a:bodyPr>
            <a:normAutofit fontScale="92500"/>
          </a:bodyPr>
          <a:lstStyle/>
          <a:p>
            <a:pPr marL="0" indent="0" algn="just">
              <a:buNone/>
            </a:pPr>
            <a:r>
              <a:rPr lang="tr-TR" sz="2400" dirty="0"/>
              <a:t>Delil, bir vakıanın doğruluğu hakkında hâkimde kanaat uyandırmak için kullanılan araçlara denir.</a:t>
            </a:r>
          </a:p>
          <a:p>
            <a:pPr marL="0" indent="0" algn="just">
              <a:buNone/>
            </a:pPr>
            <a:endParaRPr lang="tr-TR" sz="2400" dirty="0"/>
          </a:p>
          <a:p>
            <a:pPr marL="0" indent="0" algn="just">
              <a:buNone/>
            </a:pPr>
            <a:r>
              <a:rPr lang="tr-TR" sz="2400" dirty="0"/>
              <a:t>Delil: vakıayı temsile elverişli, bilimsel açıdan kabul edilmiş, bilgi taşıyıcısı.</a:t>
            </a:r>
          </a:p>
          <a:p>
            <a:pPr marL="0" indent="0" algn="just">
              <a:buNone/>
            </a:pPr>
            <a:endParaRPr lang="tr-TR" sz="2400" dirty="0"/>
          </a:p>
          <a:p>
            <a:pPr marL="0" indent="0" algn="just">
              <a:buNone/>
            </a:pPr>
            <a:r>
              <a:rPr lang="tr-TR" sz="2400" dirty="0"/>
              <a:t>HMK m. 189/2: Hukuka aykırı olarak elde edilmiş olan deliller, mahkeme tarafından bir vakıanın ispatında dikkate alınamaz. Örneğin, eşinin telefonuna gizlice yüklediği programla zina yaptığına dair görüntülerin kullanılması, telefonla görüşürken hoparlöre konuşmanın alınması ve bir üçüncü kişiyi tanık olarak dinletmek.</a:t>
            </a:r>
          </a:p>
          <a:p>
            <a:pPr marL="0" indent="0" algn="just">
              <a:buNone/>
            </a:pPr>
            <a:endParaRPr lang="tr-TR" sz="2400" dirty="0"/>
          </a:p>
          <a:p>
            <a:pPr marL="0" indent="0" algn="just">
              <a:buNone/>
            </a:pPr>
            <a:r>
              <a:rPr lang="tr-TR" sz="2400" dirty="0"/>
              <a:t>Delil hukuka aykırı ise davada kullanılamaz. Hakim bunu resen dikkate almalıdır.</a:t>
            </a:r>
          </a:p>
          <a:p>
            <a:pPr marL="0" indent="0" algn="just">
              <a:buNone/>
            </a:pPr>
            <a:endParaRPr lang="tr-TR" sz="2400" dirty="0"/>
          </a:p>
          <a:p>
            <a:pPr marL="0" indent="0">
              <a:buNone/>
            </a:pPr>
            <a:endParaRPr lang="tr-TR"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08454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4DFA5-0693-CAD8-5FA4-25F512A03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E9F27-659B-E6B5-4D22-FFD0B154D48C}"/>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323F0EF4-12A9-DA15-988F-5A23E7DDA6A7}"/>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zorunluluğu</a:t>
            </a:r>
          </a:p>
          <a:p>
            <a:pPr marL="0" indent="0" algn="just">
              <a:buNone/>
            </a:pPr>
            <a:endParaRPr lang="tr-TR" sz="1800" dirty="0"/>
          </a:p>
          <a:p>
            <a:pPr marL="0" indent="0" algn="just">
              <a:buNone/>
            </a:pPr>
            <a:r>
              <a:rPr lang="tr-TR" sz="1800" dirty="0"/>
              <a:t>Taraflar arasındaki kurulan ilişkide farklı edimler olabilir. Tarafların farklı edimleri yerine getirmeleri halinde her ikisinin edimini ispat şekli de farklıdır.</a:t>
            </a:r>
          </a:p>
          <a:p>
            <a:pPr marL="0" indent="0" algn="just">
              <a:buNone/>
            </a:pPr>
            <a:endParaRPr lang="tr-TR" sz="1800" dirty="0"/>
          </a:p>
          <a:p>
            <a:pPr marL="0" indent="0" algn="just">
              <a:buNone/>
            </a:pPr>
            <a:r>
              <a:rPr lang="tr-TR" sz="1800" dirty="0"/>
              <a:t>Örneğin işçi hizmet sözleşmesindeki edimini yerine getirdiğini (işi gördüğünü) her türlü delille ispat edebilirken, işveren ödemeyi senetle ispat etmek zorundadır.</a:t>
            </a:r>
          </a:p>
          <a:p>
            <a:pPr marL="0" indent="0" algn="just">
              <a:buNone/>
            </a:pPr>
            <a:endParaRPr lang="tr-TR" sz="1800" dirty="0"/>
          </a:p>
          <a:p>
            <a:pPr marL="0" indent="0" algn="just">
              <a:buNone/>
            </a:pPr>
            <a:r>
              <a:rPr lang="tr-TR" sz="1800" dirty="0"/>
              <a:t>Aynı edime ilişkin de farklı ispat şekilleri olabilir. Örneğin kiracı kira borcunu ödediğini senetle ispat etmesi gerekirken, kiraya veren elden ödemeyi teslim almadığını her türlü delille ispat edebilir.</a:t>
            </a:r>
          </a:p>
          <a:p>
            <a:pPr marL="0" indent="0" algn="just">
              <a:buNone/>
            </a:pPr>
            <a:endParaRPr lang="tr-TR" sz="1800" dirty="0"/>
          </a:p>
          <a:p>
            <a:pPr marL="0" indent="0" algn="just">
              <a:buNone/>
            </a:pPr>
            <a:r>
              <a:rPr lang="tr-TR" sz="1800" dirty="0"/>
              <a:t>Yargıtay kararlarına göre, kiralanan taşınmazın tahliye edildiğinin ve anahtarın kiraya verene teslim edildiğinin kiracı tarafından senetle ispat edilmesi gerekir. </a:t>
            </a:r>
          </a:p>
          <a:p>
            <a:pPr marL="0" indent="0" algn="just">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81903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8DD96-A4AB-EB43-532B-A74F07403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9B94A5-645F-45E1-2BF5-064B4E48B512}"/>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0AC1397-0D4E-2CAB-6C83-70089407783D}"/>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b="1" dirty="0"/>
              <a:t>Yazılı delil başlangıcı</a:t>
            </a:r>
          </a:p>
          <a:p>
            <a:pPr marL="0" indent="0" algn="just">
              <a:buNone/>
            </a:pPr>
            <a:endParaRPr lang="tr-TR" sz="1800" dirty="0"/>
          </a:p>
          <a:p>
            <a:pPr marL="0" indent="0" algn="just">
              <a:buNone/>
            </a:pPr>
            <a:r>
              <a:rPr lang="tr-TR" sz="1800" dirty="0"/>
              <a:t>HMK m. 202: Senetle ispat zorunluluğu bulunan hâllerde delil başlangıcı bulunursa tanık dinlenebilir.</a:t>
            </a:r>
          </a:p>
          <a:p>
            <a:pPr marL="0" indent="0" algn="just">
              <a:buNone/>
            </a:pPr>
            <a:endParaRPr lang="tr-TR" sz="1800" dirty="0"/>
          </a:p>
          <a:p>
            <a:pPr marL="0" indent="0" algn="just">
              <a:buNone/>
            </a:pPr>
            <a:r>
              <a:rPr lang="tr-TR" sz="1800" dirty="0"/>
              <a:t>(2) Delil başlangıcı, iddia konusu hukuki işlemin tamamen ispatına yeterli olmamakla birlikte, söz konusu hukuki işlemi muhtemel gösteren ve kendisine karşı ileri sürülen kimse veya temsilcisi tarafından verilmiş veya gönderilmiş belgedir.</a:t>
            </a:r>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778306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AB23-64B6-ADE7-C12D-F1750842FF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04B10-72A4-7DD9-D8FA-CDF5FC21DF6B}"/>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C05785E6-8F1D-CAB6-CA5A-09382923784B}"/>
              </a:ext>
            </a:extLst>
          </p:cNvPr>
          <p:cNvSpPr>
            <a:spLocks noGrp="1"/>
          </p:cNvSpPr>
          <p:nvPr>
            <p:ph idx="1"/>
          </p:nvPr>
        </p:nvSpPr>
        <p:spPr>
          <a:xfrm>
            <a:off x="311973" y="1417638"/>
            <a:ext cx="8374828" cy="5440362"/>
          </a:xfrm>
        </p:spPr>
        <p:txBody>
          <a:bodyPr>
            <a:normAutofit fontScale="92500" lnSpcReduction="10000"/>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b="1" dirty="0"/>
              <a:t>Delil başlangıcı</a:t>
            </a:r>
          </a:p>
          <a:p>
            <a:pPr marL="0" indent="0" algn="just">
              <a:buNone/>
            </a:pPr>
            <a:endParaRPr lang="tr-TR" sz="1800" dirty="0"/>
          </a:p>
          <a:p>
            <a:pPr marL="0" indent="0" algn="just">
              <a:buNone/>
            </a:pPr>
            <a:r>
              <a:rPr lang="tr-TR" sz="1800" dirty="0"/>
              <a:t>Delil başlangıcı için üç şartın birlikte bulunması gerekir: </a:t>
            </a:r>
          </a:p>
          <a:p>
            <a:pPr marL="0" indent="0" algn="just">
              <a:buNone/>
            </a:pPr>
            <a:endParaRPr lang="tr-TR" sz="1800" dirty="0"/>
          </a:p>
          <a:p>
            <a:pPr marL="0" indent="0" algn="just">
              <a:buNone/>
            </a:pPr>
            <a:r>
              <a:rPr lang="tr-TR" sz="1800" dirty="0"/>
              <a:t>Birincisi belge olması gerekir.  (HMK m. 199) (örneğin elektronik postalar, </a:t>
            </a:r>
            <a:r>
              <a:rPr lang="tr-TR" sz="1800" dirty="0" err="1"/>
              <a:t>whatsapp</a:t>
            </a:r>
            <a:r>
              <a:rPr lang="tr-TR" sz="1800" dirty="0"/>
              <a:t> yazışmaları, süresinde ibraz edilmeyen çek)</a:t>
            </a:r>
          </a:p>
          <a:p>
            <a:pPr marL="0" indent="0" algn="just">
              <a:buNone/>
            </a:pPr>
            <a:endParaRPr lang="tr-TR" sz="1800" dirty="0"/>
          </a:p>
          <a:p>
            <a:pPr marL="0" indent="0" algn="just">
              <a:buNone/>
            </a:pPr>
            <a:r>
              <a:rPr lang="tr-TR" sz="1800" dirty="0"/>
              <a:t>İkincisi belge, kendisine karşı gönderilen kimse tarafından (veya yetkili temsilcisi de olabilir) verilmiş veya gönderilmiş olmalıdır. (tarafın kendisine verilebileceği gibi temsilcisine de verilebilir.)</a:t>
            </a:r>
          </a:p>
          <a:p>
            <a:pPr marL="0" indent="0" algn="just">
              <a:buNone/>
            </a:pPr>
            <a:endParaRPr lang="tr-TR" sz="1800" dirty="0"/>
          </a:p>
          <a:p>
            <a:pPr marL="0" indent="0" algn="just">
              <a:buNone/>
            </a:pPr>
            <a:r>
              <a:rPr lang="tr-TR" sz="1800" dirty="0"/>
              <a:t>Üçüncüsü, delil başlangıcı iddia edilen hukuki işlemi tam olarak ispat edememekle birlikte o işlemi muhtemel göstermelidir.</a:t>
            </a:r>
          </a:p>
          <a:p>
            <a:pPr marL="0" indent="0" algn="just">
              <a:buNone/>
            </a:pPr>
            <a:endParaRPr lang="tr-TR" sz="1800" dirty="0"/>
          </a:p>
          <a:p>
            <a:pPr marL="0" indent="0" algn="just">
              <a:buNone/>
            </a:pPr>
            <a:r>
              <a:rPr lang="tr-TR" sz="1800" dirty="0"/>
              <a:t>(sözleşmenin içeriğinin tartışmalı olduğu hallerde bir tarafın ileride düzenlenecek sözleşmeye esas teşkil etmek üzere el yazısıyla kaleme aldığı taslak, bir kişinin vergi beyannamesindeki gelirleri ile borçlarıyla ilgili kaleme aldığı yazılar, zamanaşımına uğramış bir kambiyo senedi)</a:t>
            </a: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866569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ECDD3-297B-0EF4-96CB-E8B38499E1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A04D2-7238-200A-5EA1-A66D2DAEDD9E}"/>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6A627D94-3FB0-55F8-0D62-0200F8DEE76D}"/>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b="1" dirty="0"/>
              <a:t>Maddi veya manevi imkansızlık halleri</a:t>
            </a:r>
            <a:endParaRPr lang="tr-TR" sz="1800" dirty="0"/>
          </a:p>
          <a:p>
            <a:pPr marL="0" indent="0" algn="just">
              <a:buNone/>
            </a:pPr>
            <a:endParaRPr lang="tr-TR" sz="1800" dirty="0"/>
          </a:p>
          <a:p>
            <a:pPr marL="0" indent="0" algn="just">
              <a:buNone/>
            </a:pPr>
            <a:r>
              <a:rPr lang="tr-TR" sz="1800" dirty="0">
                <a:latin typeface="Times New Roman" panose="02020603050405020304" pitchFamily="18" charset="0"/>
                <a:cs typeface="Times New Roman" panose="02020603050405020304" pitchFamily="18" charset="0"/>
              </a:rPr>
              <a:t>m.203: </a:t>
            </a:r>
            <a:r>
              <a:rPr lang="tr-TR" sz="1800" b="1" dirty="0">
                <a:latin typeface="Times New Roman" panose="02020603050405020304" pitchFamily="18" charset="0"/>
                <a:cs typeface="Times New Roman" panose="02020603050405020304" pitchFamily="18" charset="0"/>
              </a:rPr>
              <a:t>Altsoy ve üstsoy, kardeşler, eşler, kayınbaba, kaynana ile gelin ve damat arasındaki işlemler.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b="1" dirty="0"/>
              <a:t>İşin niteliğine ve tarafların durumlarına göre, senede bağlanmaması teamül olarak yerleşmiş bulunan hukuki işlemler</a:t>
            </a:r>
            <a:r>
              <a:rPr lang="tr-TR" sz="1800" dirty="0"/>
              <a:t>. (aynı türden olaylarda tarafların benzer şekilde davranması, bunun süreklilik arz etmesi, benzer davranışın sergilenmesi konusunda kamuoyunda ortak kanaatin oluşması, (Yargıtay 11. HD., 22.05.2018, 11771/3811)</a:t>
            </a:r>
          </a:p>
          <a:p>
            <a:pPr marL="0" indent="0" algn="just">
              <a:buNone/>
            </a:pPr>
            <a:endParaRPr lang="tr-TR" sz="1800" dirty="0"/>
          </a:p>
          <a:p>
            <a:pPr marL="0" indent="0" algn="just">
              <a:buNone/>
            </a:pPr>
            <a:r>
              <a:rPr lang="tr-TR" sz="1800" dirty="0"/>
              <a:t>Hayvan alımı satımının peşin olarak yapılıp yapılmayacağı yönündeki teamüllere ilişkin yargıtay kararı Yargıtay 3. HD., 14.06.2021, 5524/6446.</a:t>
            </a:r>
          </a:p>
          <a:p>
            <a:pPr marL="0" indent="0" algn="just">
              <a:buNone/>
            </a:pPr>
            <a:endParaRPr lang="tr-TR" sz="1800" dirty="0"/>
          </a:p>
          <a:p>
            <a:pPr marL="0" indent="0" algn="just">
              <a:buNone/>
            </a:pPr>
            <a:r>
              <a:rPr lang="tr-TR" sz="1800" dirty="0"/>
              <a:t>Köylüler arasında yapılan kira sözleşmesinin, nişan dolayısıyla verilen hediyelerin iadesinde.</a:t>
            </a:r>
          </a:p>
          <a:p>
            <a:pPr marL="0" indent="0" algn="just">
              <a:buNone/>
            </a:pPr>
            <a:endParaRPr lang="tr-TR" sz="1800" dirty="0"/>
          </a:p>
          <a:p>
            <a:pPr marL="0" indent="0" algn="just">
              <a:buNone/>
            </a:pPr>
            <a:endParaRPr lang="tr-TR" sz="1800"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038368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FC51B-BCC7-BB96-8CEF-DE6F164A24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53A9F-2F26-D292-9BCA-51190B982710}"/>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9797BAC6-8D35-973E-58B7-9A8385BFDDA9}"/>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b="1" dirty="0"/>
              <a:t>Maddi veya manevi imkansızlık halleri</a:t>
            </a:r>
          </a:p>
          <a:p>
            <a:pPr marL="0" indent="0" algn="just">
              <a:buNone/>
            </a:pPr>
            <a:endParaRPr lang="tr-TR" sz="1800" dirty="0"/>
          </a:p>
          <a:p>
            <a:pPr marL="0" indent="0" algn="just">
              <a:buNone/>
            </a:pPr>
            <a:r>
              <a:rPr lang="tr-TR" sz="1800" dirty="0">
                <a:latin typeface="Times New Roman" panose="02020603050405020304" pitchFamily="18" charset="0"/>
                <a:cs typeface="Times New Roman" panose="02020603050405020304" pitchFamily="18" charset="0"/>
              </a:rPr>
              <a:t>m.203:</a:t>
            </a:r>
            <a:r>
              <a:rPr lang="tr-TR" sz="1800" b="1" dirty="0">
                <a:latin typeface="Times New Roman" panose="02020603050405020304" pitchFamily="18" charset="0"/>
                <a:cs typeface="Times New Roman" panose="02020603050405020304" pitchFamily="18" charset="0"/>
              </a:rPr>
              <a:t>Yangın, deniz kazası, deprem gibi senet alınmasında imkânsızlık veya olağanüstü güçlük bulunan hâllerde yapılan işlemler.</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800" b="1" dirty="0"/>
              <a:t>Hukuki işlemlerde irade bozukluğu ile aşırı yararlanma iddiaları. </a:t>
            </a:r>
            <a:r>
              <a:rPr lang="tr-TR" sz="1800" dirty="0"/>
              <a:t>(taraf öncelikle hata hile ikrah veya gabinin varlığını ortaya koyan objektif sebepleri ileri sürmesi gerekir. Yargıtay HGK, 26.04.2000, 2-824/817)</a:t>
            </a:r>
          </a:p>
          <a:p>
            <a:pPr marL="0" indent="0" algn="just">
              <a:buNone/>
            </a:pPr>
            <a:endParaRPr lang="tr-TR" sz="1800" dirty="0"/>
          </a:p>
          <a:p>
            <a:pPr marL="0" indent="0" algn="just">
              <a:buNone/>
            </a:pPr>
            <a:r>
              <a:rPr lang="tr-TR" sz="1800" b="1" dirty="0"/>
              <a:t>Hukuki işlemlere ve senetlere karşı üçüncü kişilerin muvazaa iddiaları.</a:t>
            </a:r>
            <a:r>
              <a:rPr lang="tr-TR" sz="1800" dirty="0"/>
              <a:t> (hukuki ilişkinin tarafları için istisna yoktur. Külli halefiyet halinde de geçerlidir. Mirasçı, diğer mirasçının kendisinden mal kaçırmak için yaptığı iddiasında ise tanık da dahil her türlü delile başvurulabilir. Bkz. Yargıtay 1 HD., 24.11.2014, 15593/18223).</a:t>
            </a:r>
          </a:p>
          <a:p>
            <a:pPr marL="0" indent="0" algn="just">
              <a:buNone/>
            </a:pPr>
            <a:endParaRPr lang="tr-TR" sz="1800" b="1"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b="1" dirty="0"/>
          </a:p>
          <a:p>
            <a:pPr marL="0" indent="0" algn="just">
              <a:buNone/>
            </a:pPr>
            <a:endParaRPr lang="tr-TR" sz="1800" b="1" dirty="0"/>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512539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F1540-C9F3-01AA-41C7-04BFED1E2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04CF2-1461-6AF6-50C8-6E0889088DD0}"/>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A74CD2E7-3DF7-FD87-C0DF-2B8F6B47E2D6}"/>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b="1" dirty="0"/>
              <a:t>Maddi veya manevi imkansızlık halleri</a:t>
            </a:r>
          </a:p>
          <a:p>
            <a:pPr marL="0" indent="0" algn="just">
              <a:buNone/>
            </a:pPr>
            <a:endParaRPr lang="tr-TR" sz="1800" dirty="0"/>
          </a:p>
          <a:p>
            <a:pPr marL="0" indent="0" algn="just">
              <a:buNone/>
            </a:pPr>
            <a:r>
              <a:rPr lang="tr-TR" sz="1800" dirty="0">
                <a:latin typeface="+mj-lt"/>
                <a:cs typeface="Times New Roman" panose="02020603050405020304" pitchFamily="18" charset="0"/>
              </a:rPr>
              <a:t>m.203:</a:t>
            </a:r>
            <a:r>
              <a:rPr lang="tr-TR" sz="1800" b="1" dirty="0">
                <a:latin typeface="+mj-lt"/>
              </a:rPr>
              <a:t>Bir senedin sahibi elinde beklenmeyen bir olay veya zorlayıcı bir nedenle yahut usulüne göre teslim edilen bir memur elinde veya noterlikte herhangi bir şekilde kaybolduğu kanısını kuvvetlendirecek delil veya emarelerin bulunması hâli.</a:t>
            </a:r>
          </a:p>
          <a:p>
            <a:pPr marL="0" indent="0" algn="just">
              <a:buNone/>
            </a:pPr>
            <a:endParaRPr lang="tr-TR" sz="1800" b="1" dirty="0"/>
          </a:p>
          <a:p>
            <a:pPr marL="0" indent="0" algn="just">
              <a:buNone/>
            </a:pPr>
            <a:endParaRPr lang="tr-TR" sz="1800" dirty="0"/>
          </a:p>
          <a:p>
            <a:pPr marL="0" indent="0" algn="just">
              <a:buNone/>
            </a:pPr>
            <a:r>
              <a:rPr lang="tr-TR" sz="1800" dirty="0"/>
              <a:t>Yargıtay kararlarıyla kabul edilen «hayatın olağan akışına aykırılık» </a:t>
            </a:r>
            <a:r>
              <a:rPr lang="tr-TR" sz="1800" dirty="0" err="1"/>
              <a:t>Örn</a:t>
            </a:r>
            <a:r>
              <a:rPr lang="tr-TR" sz="1800" dirty="0"/>
              <a:t>. Yargıtay 9.HD., 11.03.2008, 11859/4681.</a:t>
            </a:r>
          </a:p>
          <a:p>
            <a:pPr marL="0" indent="0" algn="just">
              <a:buNone/>
            </a:pPr>
            <a:endParaRPr lang="tr-TR" sz="1800" dirty="0"/>
          </a:p>
          <a:p>
            <a:pPr marL="0" indent="0" algn="just">
              <a:buNone/>
            </a:pPr>
            <a:endParaRPr lang="tr-TR" sz="1800" b="1" dirty="0"/>
          </a:p>
          <a:p>
            <a:pPr marL="0" indent="0" algn="just">
              <a:buNone/>
            </a:pPr>
            <a:endParaRPr lang="tr-TR" sz="1800" b="1" dirty="0"/>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928819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DD487-2393-27B5-FDB5-F148AD2A9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E43FBD-7ECE-1035-2D25-563AF5150553}"/>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6A30BFA7-8B7B-9BDC-C8B0-55791133A3F9}"/>
              </a:ext>
            </a:extLst>
          </p:cNvPr>
          <p:cNvSpPr>
            <a:spLocks noGrp="1"/>
          </p:cNvSpPr>
          <p:nvPr>
            <p:ph idx="1"/>
          </p:nvPr>
        </p:nvSpPr>
        <p:spPr>
          <a:xfrm>
            <a:off x="311973" y="1417638"/>
            <a:ext cx="8374828" cy="5440362"/>
          </a:xfrm>
        </p:spPr>
        <p:txBody>
          <a:bodyPr>
            <a:normAutofit lnSpcReduction="10000"/>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dirty="0"/>
              <a:t>HMK m. 201: Senede bağlı her çeşit iddiaya karşı ileri sürülen ve senedin hüküm ve kuvvetini ortadan kaldıracak veya azaltacak nitelikte bulunan hukuki işlemler 2026 yılı için 41.000 Türk Lirasından az bir miktara ait olsa bile tanıkla ispat olunamaz.</a:t>
            </a:r>
          </a:p>
          <a:p>
            <a:pPr marL="0" indent="0" algn="just">
              <a:buNone/>
            </a:pPr>
            <a:endParaRPr lang="tr-TR" sz="1800" dirty="0"/>
          </a:p>
          <a:p>
            <a:pPr marL="0" indent="0" algn="just">
              <a:buNone/>
            </a:pPr>
            <a:r>
              <a:rPr lang="tr-TR" sz="1800" dirty="0"/>
              <a:t>Senette gösterilen malın teslim edilmediği iddiası, senette borcun sebebi gösterilmemişse bu senedin karşılıksız olduğu, hatır için verildiği, senedin teminat senedi olduğu, senedin boş olduğu sonradan doldurulduğu yönündeki iddiaları, sözleşmenin içeriğinin değiştiği, senette borcun ödünç olarak verilmediği iddiaları da senetle ispatlanmalıdır. </a:t>
            </a:r>
          </a:p>
          <a:p>
            <a:pPr marL="0" indent="0" algn="just">
              <a:buNone/>
            </a:pPr>
            <a:endParaRPr lang="tr-TR" sz="1800" dirty="0"/>
          </a:p>
          <a:p>
            <a:pPr marL="0" indent="0" algn="just">
              <a:buNone/>
            </a:pPr>
            <a:r>
              <a:rPr lang="tr-TR" sz="1800" dirty="0"/>
              <a:t>Senede karşı senetle ispat kuralı taraflar için geçerlidir. Senedin tarafları kavramına külli halefler de dahildir. Mirasçılar mahfuz hisselerine dayanmakta iseler miras bırakana göre üçüncü kişi konumunda olup senede karşı senetle ispat etmek zorunda değillerdir.</a:t>
            </a:r>
          </a:p>
          <a:p>
            <a:pPr marL="0" indent="0" algn="just">
              <a:buNone/>
            </a:pPr>
            <a:endParaRPr lang="tr-TR" sz="1800" dirty="0"/>
          </a:p>
          <a:p>
            <a:pPr marL="0" indent="0" algn="just">
              <a:buNone/>
            </a:pPr>
            <a:r>
              <a:rPr lang="tr-TR" sz="1800" dirty="0"/>
              <a:t>Senedin dışındaki üçüncü kişiler senede karşı ileri sürdükleri iddiaları senetle ispat etmek zorunda değillerdir.</a:t>
            </a:r>
          </a:p>
          <a:p>
            <a:pPr marL="0" indent="0" algn="just">
              <a:buNone/>
            </a:pPr>
            <a:endParaRPr lang="tr-TR" sz="1800" b="1" dirty="0"/>
          </a:p>
          <a:p>
            <a:pPr marL="0" indent="0" algn="just">
              <a:buNone/>
            </a:pPr>
            <a:endParaRPr lang="tr-TR" sz="1800" b="1" dirty="0"/>
          </a:p>
          <a:p>
            <a:pPr marL="0" indent="0" algn="just">
              <a:buNone/>
            </a:pPr>
            <a:endParaRPr lang="tr-TR" sz="1800" b="1" dirty="0"/>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423949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FE855-3B6A-8E30-3879-716B42227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9414F-8F29-2E96-8900-123D2966FD1D}"/>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55EB2FD0-2073-AC85-6001-E784DEBE11A0}"/>
              </a:ext>
            </a:extLst>
          </p:cNvPr>
          <p:cNvSpPr>
            <a:spLocks noGrp="1"/>
          </p:cNvSpPr>
          <p:nvPr>
            <p:ph idx="1"/>
          </p:nvPr>
        </p:nvSpPr>
        <p:spPr>
          <a:xfrm>
            <a:off x="311973" y="1417638"/>
            <a:ext cx="8374828" cy="5440362"/>
          </a:xfrm>
        </p:spPr>
        <p:txBody>
          <a:bodyPr>
            <a:normAutofit/>
          </a:bodyPr>
          <a:lstStyle/>
          <a:p>
            <a:pPr marL="0" indent="0" algn="just">
              <a:buNone/>
            </a:pPr>
            <a:r>
              <a:rPr lang="tr-TR" sz="1800" b="1" dirty="0"/>
              <a:t>Senetle ispat kuralının istisnaları</a:t>
            </a:r>
          </a:p>
          <a:p>
            <a:pPr marL="0" indent="0" algn="just">
              <a:buNone/>
            </a:pPr>
            <a:endParaRPr lang="tr-TR" sz="1800" dirty="0"/>
          </a:p>
          <a:p>
            <a:pPr marL="0" indent="0" algn="just">
              <a:buNone/>
            </a:pPr>
            <a:r>
              <a:rPr lang="tr-TR" sz="1800" dirty="0"/>
              <a:t>TMK m. 7, resmi sicil ve belgelerin doğru olmadığını ispat, hiçbir şekle bağlı değildir. (Bu ifade, resmi sicil ve senetlerin hukuki fiil olması halinde olması şeklinde anlamak gerekir, örneğin </a:t>
            </a:r>
            <a:r>
              <a:rPr lang="tr-TR" sz="1800"/>
              <a:t>doğum olayı).</a:t>
            </a:r>
            <a:endParaRPr lang="tr-TR" sz="1800" dirty="0"/>
          </a:p>
          <a:p>
            <a:pPr marL="0" indent="0" algn="just">
              <a:buNone/>
            </a:pPr>
            <a:endParaRPr lang="tr-TR" sz="1800" b="1" dirty="0"/>
          </a:p>
          <a:p>
            <a:pPr marL="0" indent="0" algn="just">
              <a:buNone/>
            </a:pPr>
            <a:endParaRPr lang="tr-TR" sz="1800" b="1" dirty="0"/>
          </a:p>
          <a:p>
            <a:pPr marL="0" indent="0" algn="just">
              <a:buNone/>
            </a:pPr>
            <a:endParaRPr lang="tr-TR" sz="1800" b="1" dirty="0"/>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845527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C6562-F622-5E0A-A562-424D118C2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DC45E-5E28-BF78-D63A-FDFD59302980}"/>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FDE324D4-DFFD-F026-1F93-F1048D68024B}"/>
              </a:ext>
            </a:extLst>
          </p:cNvPr>
          <p:cNvSpPr>
            <a:spLocks noGrp="1"/>
          </p:cNvSpPr>
          <p:nvPr>
            <p:ph idx="1"/>
          </p:nvPr>
        </p:nvSpPr>
        <p:spPr>
          <a:xfrm>
            <a:off x="311973" y="1417638"/>
            <a:ext cx="8374828" cy="5440362"/>
          </a:xfrm>
        </p:spPr>
        <p:txBody>
          <a:bodyPr>
            <a:normAutofit/>
          </a:bodyPr>
          <a:lstStyle/>
          <a:p>
            <a:pPr marL="0" indent="0" algn="just">
              <a:buNone/>
            </a:pPr>
            <a:r>
              <a:rPr lang="tr-TR" sz="2400" b="1" dirty="0"/>
              <a:t>Delillerin gösterilmesi ve sunulması</a:t>
            </a:r>
          </a:p>
          <a:p>
            <a:pPr marL="0" indent="0">
              <a:buNone/>
            </a:pPr>
            <a:r>
              <a:rPr lang="tr-TR" sz="1800" dirty="0">
                <a:latin typeface="+mj-lt"/>
                <a:cs typeface="Times New Roman" panose="02020603050405020304" pitchFamily="18" charset="0"/>
              </a:rPr>
              <a:t>Kural, delil taraflarca getirilir. (Taraflarca getirilme ilkesi)- HMK m.25, </a:t>
            </a:r>
          </a:p>
          <a:p>
            <a:pPr marL="0" indent="0">
              <a:buNone/>
            </a:pPr>
            <a:r>
              <a:rPr lang="tr-TR" sz="1800" dirty="0">
                <a:latin typeface="+mj-lt"/>
                <a:cs typeface="Times New Roman" panose="02020603050405020304" pitchFamily="18" charset="0"/>
              </a:rPr>
              <a:t>(Dosyadan anlaşılan deliller, bilirkişi ve keşfe hakim resen inceler. Ticari defterlerin incelenmesine hakim kendiliğinden de karar verebilir.) </a:t>
            </a:r>
          </a:p>
          <a:p>
            <a:pPr marL="0" indent="0">
              <a:buNone/>
            </a:pPr>
            <a:r>
              <a:rPr lang="tr-TR" sz="1800" dirty="0">
                <a:latin typeface="+mj-lt"/>
                <a:cs typeface="Times New Roman" panose="02020603050405020304" pitchFamily="18" charset="0"/>
              </a:rPr>
              <a:t>Deliller teksif ilkesine bağlı olarak getirilir. </a:t>
            </a:r>
          </a:p>
          <a:p>
            <a:pPr marL="0" indent="0">
              <a:buNone/>
            </a:pPr>
            <a:r>
              <a:rPr lang="tr-TR" sz="1800" dirty="0">
                <a:latin typeface="+mj-lt"/>
                <a:cs typeface="Times New Roman" panose="02020603050405020304" pitchFamily="18" charset="0"/>
              </a:rPr>
              <a:t>Delillerin hangi vakıanın hangi delille ispat edileceğine ilişkin düzenleme. m. 194/2, </a:t>
            </a:r>
          </a:p>
          <a:p>
            <a:pPr marL="0" indent="0">
              <a:buNone/>
            </a:pPr>
            <a:r>
              <a:rPr lang="tr-TR" sz="1800" dirty="0">
                <a:latin typeface="+mj-lt"/>
                <a:cs typeface="Times New Roman" panose="02020603050405020304" pitchFamily="18" charset="0"/>
              </a:rPr>
              <a:t>Delillerin dilekçeler aşamasında gösterilmesine ilişkin düzenlemeler. m.119 ve 129.</a:t>
            </a:r>
          </a:p>
          <a:p>
            <a:pPr marL="0" indent="0">
              <a:buNone/>
            </a:pPr>
            <a:r>
              <a:rPr lang="tr-TR" sz="1800" dirty="0">
                <a:latin typeface="+mj-lt"/>
                <a:cs typeface="Times New Roman" panose="02020603050405020304" pitchFamily="18" charset="0"/>
              </a:rPr>
              <a:t>Belgelerin sunulmasına ilişkin düzenleme m. 121, m. 129/II, m. 139/1,ç, </a:t>
            </a:r>
          </a:p>
          <a:p>
            <a:pPr marL="0" indent="0">
              <a:buNone/>
            </a:pPr>
            <a:r>
              <a:rPr lang="tr-TR" sz="1900" dirty="0"/>
              <a:t>Tarafların ellerinde bulunmayan ve incelenmesine karar verilen delillerin getirtilmesi için mahkemece, ilgili resmî makam ve mercilerle üçüncü kişilere bu husus bildirilir  m. 195</a:t>
            </a:r>
          </a:p>
          <a:p>
            <a:pPr marL="0" indent="0">
              <a:buNone/>
            </a:pPr>
            <a:r>
              <a:rPr lang="tr-TR" sz="1800" dirty="0">
                <a:latin typeface="+mj-lt"/>
                <a:cs typeface="Times New Roman" panose="02020603050405020304" pitchFamily="18" charset="0"/>
              </a:rPr>
              <a:t>Sonradan delilin getirilmesi m. 145.</a:t>
            </a:r>
          </a:p>
          <a:p>
            <a:pPr marL="0" indent="0" algn="just">
              <a:buNone/>
            </a:pPr>
            <a:endParaRPr lang="tr-TR" sz="1800" dirty="0">
              <a:latin typeface="+mj-lt"/>
              <a:cs typeface="Times New Roman" panose="02020603050405020304" pitchFamily="18" charset="0"/>
            </a:endParaRPr>
          </a:p>
          <a:p>
            <a:pPr marL="0" indent="0" algn="just">
              <a:buNone/>
            </a:pPr>
            <a:r>
              <a:rPr lang="tr-TR" sz="2400" b="1" dirty="0">
                <a:latin typeface="+mj-lt"/>
                <a:cs typeface="Times New Roman" panose="02020603050405020304" pitchFamily="18" charset="0"/>
              </a:rPr>
              <a:t>Delillerin ikamesi kavramı</a:t>
            </a: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805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08E2E-9E61-7535-A1EC-E60AB9FF6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4529C-FCBA-37B9-53EF-3A59EB328EE8}"/>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EA3561F6-4535-9D96-24BF-E104085A539A}"/>
              </a:ext>
            </a:extLst>
          </p:cNvPr>
          <p:cNvSpPr>
            <a:spLocks noGrp="1"/>
          </p:cNvSpPr>
          <p:nvPr>
            <p:ph idx="1"/>
          </p:nvPr>
        </p:nvSpPr>
        <p:spPr>
          <a:xfrm>
            <a:off x="311973" y="1417638"/>
            <a:ext cx="8374828" cy="5440362"/>
          </a:xfrm>
        </p:spPr>
        <p:txBody>
          <a:bodyPr>
            <a:normAutofit fontScale="85000" lnSpcReduction="10000"/>
          </a:bodyPr>
          <a:lstStyle/>
          <a:p>
            <a:pPr marL="0" indent="0" algn="just">
              <a:buNone/>
            </a:pPr>
            <a:r>
              <a:rPr lang="tr-TR" sz="2400" b="1" dirty="0"/>
              <a:t>Delillerin toplanması kavramı</a:t>
            </a:r>
          </a:p>
          <a:p>
            <a:pPr marL="0" indent="0" algn="just">
              <a:buNone/>
            </a:pPr>
            <a:endParaRPr lang="tr-TR" sz="2400" b="1" dirty="0">
              <a:latin typeface="+mj-lt"/>
              <a:cs typeface="Times New Roman" panose="02020603050405020304" pitchFamily="18" charset="0"/>
            </a:endParaRPr>
          </a:p>
          <a:p>
            <a:pPr marL="0" indent="0" algn="just">
              <a:buNone/>
            </a:pPr>
            <a:r>
              <a:rPr lang="tr-TR" sz="2400" b="1" dirty="0">
                <a:latin typeface="+mj-lt"/>
                <a:cs typeface="Times New Roman" panose="02020603050405020304" pitchFamily="18" charset="0"/>
              </a:rPr>
              <a:t>Delillerin incelenmesi kavramı</a:t>
            </a:r>
          </a:p>
          <a:p>
            <a:pPr marL="0" indent="0" algn="just">
              <a:buNone/>
            </a:pPr>
            <a:endParaRPr lang="tr-TR" sz="1800" dirty="0"/>
          </a:p>
          <a:p>
            <a:pPr marL="0" indent="0" algn="just">
              <a:buNone/>
            </a:pPr>
            <a:r>
              <a:rPr lang="tr-TR" sz="1900" dirty="0"/>
              <a:t>Her bir delilin nasıl inceleneceği, o somut delilin özelliğine göre farklılık gösterir. Tanık, bilirkişi, keşfe ilişkin kurallar belirlidir.</a:t>
            </a:r>
          </a:p>
          <a:p>
            <a:pPr marL="0" indent="0">
              <a:buNone/>
            </a:pPr>
            <a:endParaRPr lang="tr-TR" sz="1900" dirty="0"/>
          </a:p>
          <a:p>
            <a:pPr marL="0" indent="0">
              <a:buNone/>
            </a:pPr>
            <a:r>
              <a:rPr lang="tr-TR" sz="1900" dirty="0"/>
              <a:t>Tüm deliller için geçerli kurallar: </a:t>
            </a:r>
          </a:p>
          <a:p>
            <a:pPr marL="0" indent="0">
              <a:buNone/>
            </a:pPr>
            <a:endParaRPr lang="tr-TR" sz="1900" dirty="0"/>
          </a:p>
          <a:p>
            <a:pPr marL="0" indent="0">
              <a:buNone/>
            </a:pPr>
            <a:r>
              <a:rPr lang="tr-TR" sz="1900" dirty="0"/>
              <a:t>HMK m.197:</a:t>
            </a:r>
          </a:p>
          <a:p>
            <a:pPr marL="0" indent="0">
              <a:buNone/>
            </a:pPr>
            <a:endParaRPr lang="tr-TR" sz="1900" dirty="0"/>
          </a:p>
          <a:p>
            <a:pPr marL="0" indent="0" algn="just">
              <a:buNone/>
            </a:pPr>
            <a:r>
              <a:rPr lang="tr-TR" sz="1900" dirty="0"/>
              <a:t>Deliller davaya bakan mahkeme huzurunda, mümkün olduğu kadar birlikte ve aynı duruşmada incelenir. </a:t>
            </a:r>
          </a:p>
          <a:p>
            <a:pPr marL="0" indent="0">
              <a:buNone/>
            </a:pPr>
            <a:r>
              <a:rPr lang="tr-TR" sz="1900" dirty="0"/>
              <a:t>Zorunlu hâllerde, bazı delillerin incelenmesi başka bir duruşmaya bırakılabilir. </a:t>
            </a:r>
          </a:p>
          <a:p>
            <a:pPr marL="0" indent="0" algn="just">
              <a:buNone/>
            </a:pPr>
            <a:r>
              <a:rPr lang="tr-TR" sz="1900" dirty="0">
                <a:cs typeface="Times New Roman" panose="02020603050405020304" pitchFamily="18" charset="0"/>
              </a:rPr>
              <a:t>Başka yerde bulunan ve mahkemeye getirilemeyen deliller, o yerde istinabe yoluyla toplanabilir. </a:t>
            </a:r>
          </a:p>
          <a:p>
            <a:pPr marL="0" indent="0" algn="just">
              <a:buNone/>
            </a:pPr>
            <a:r>
              <a:rPr lang="tr-TR" sz="1900" dirty="0"/>
              <a:t>Delillerin incelenmesi veya beyanların dinlenmesi sırasında taraflar, istinabe olunan mahkemede hazır bulunabilir ve delillerle ilgili açıklama haklarını kullanabilirler. Bu hususu sağlamak için, taraflara incelemenin yapılacağı tarih ve yer bildirilir. Bu davet üzerine taraflar istinabe olunan mahkemede hazır bulunmasalar dahi deliller incelenir veya beyanlar dinlenir.</a:t>
            </a:r>
            <a:endParaRPr lang="tr-TR" sz="1900" dirty="0">
              <a:cs typeface="Times New Roman" panose="02020603050405020304" pitchFamily="18" charset="0"/>
            </a:endParaRPr>
          </a:p>
          <a:p>
            <a:pPr marL="0" indent="0" algn="just">
              <a:buNone/>
            </a:pPr>
            <a:endParaRPr lang="tr-TR" sz="1900" dirty="0">
              <a:cs typeface="Times New Roman" panose="02020603050405020304" pitchFamily="18" charset="0"/>
            </a:endParaRPr>
          </a:p>
          <a:p>
            <a:pPr marL="0" indent="0">
              <a:buNone/>
            </a:pPr>
            <a:endParaRPr lang="tr-TR" sz="1800" dirty="0"/>
          </a:p>
          <a:p>
            <a:pPr marL="0" indent="0" algn="just">
              <a:buNone/>
            </a:pPr>
            <a:endParaRPr lang="tr-TR" sz="1800" dirty="0"/>
          </a:p>
          <a:p>
            <a:pPr marL="0" indent="0" algn="just">
              <a:buNone/>
            </a:pPr>
            <a:endParaRPr lang="tr-TR" sz="1800" dirty="0"/>
          </a:p>
          <a:p>
            <a:pPr marL="0" indent="0">
              <a:buNone/>
            </a:pPr>
            <a:endParaRPr lang="tr-TR" sz="1800" dirty="0"/>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634262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61838-2D68-6E94-EFC8-C8DE35966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1E767D-4D11-3039-68F0-AF60B0CA71E4}"/>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978806FE-2EF8-A8F9-23B2-474F93D345B4}"/>
              </a:ext>
            </a:extLst>
          </p:cNvPr>
          <p:cNvSpPr>
            <a:spLocks noGrp="1"/>
          </p:cNvSpPr>
          <p:nvPr>
            <p:ph idx="1"/>
          </p:nvPr>
        </p:nvSpPr>
        <p:spPr>
          <a:xfrm>
            <a:off x="311973" y="1417638"/>
            <a:ext cx="8374828" cy="5440362"/>
          </a:xfrm>
        </p:spPr>
        <p:txBody>
          <a:bodyPr>
            <a:normAutofit/>
          </a:bodyPr>
          <a:lstStyle/>
          <a:p>
            <a:pPr marL="0" indent="0" algn="just">
              <a:buNone/>
            </a:pPr>
            <a:r>
              <a:rPr lang="tr-TR" sz="2400" b="1" dirty="0"/>
              <a:t>Delillerin toplanması kavramı</a:t>
            </a:r>
          </a:p>
          <a:p>
            <a:pPr marL="0" indent="0" algn="just">
              <a:buNone/>
            </a:pPr>
            <a:endParaRPr lang="tr-TR" sz="2400" dirty="0">
              <a:latin typeface="+mj-lt"/>
              <a:cs typeface="Times New Roman" panose="02020603050405020304" pitchFamily="18" charset="0"/>
            </a:endParaRPr>
          </a:p>
          <a:p>
            <a:pPr marL="0" indent="0" algn="just">
              <a:buNone/>
            </a:pPr>
            <a:r>
              <a:rPr lang="tr-TR" sz="2400" b="1" dirty="0">
                <a:latin typeface="+mj-lt"/>
                <a:cs typeface="Times New Roman" panose="02020603050405020304" pitchFamily="18" charset="0"/>
              </a:rPr>
              <a:t>Delillerin incelenmesi kavramı</a:t>
            </a:r>
          </a:p>
          <a:p>
            <a:pPr marL="0" indent="0" algn="just">
              <a:buNone/>
            </a:pPr>
            <a:endParaRPr lang="tr-TR" sz="1800" dirty="0"/>
          </a:p>
          <a:p>
            <a:pPr marL="0" indent="0" algn="just">
              <a:buNone/>
            </a:pPr>
            <a:r>
              <a:rPr lang="tr-TR" sz="1900" dirty="0"/>
              <a:t>Her bir delilin nasıl inceleneceği, o somut delilin özelliğine göre farklılık gösterir. Tanık, bilirkişi, keşfe ilişkin kurallar belirlidir.</a:t>
            </a:r>
          </a:p>
          <a:p>
            <a:pPr marL="0" indent="0">
              <a:buNone/>
            </a:pPr>
            <a:endParaRPr lang="tr-TR" sz="1900" dirty="0"/>
          </a:p>
          <a:p>
            <a:pPr marL="0" indent="0">
              <a:buNone/>
            </a:pPr>
            <a:r>
              <a:rPr lang="tr-TR" sz="1900" dirty="0"/>
              <a:t>Tüm deliller için geçerli kurallar: </a:t>
            </a:r>
          </a:p>
          <a:p>
            <a:pPr marL="0" indent="0">
              <a:buNone/>
            </a:pPr>
            <a:endParaRPr lang="tr-TR" sz="1900" dirty="0"/>
          </a:p>
          <a:p>
            <a:pPr marL="0" indent="0" algn="just">
              <a:buNone/>
            </a:pPr>
            <a:r>
              <a:rPr lang="tr-TR" sz="2000" dirty="0">
                <a:cs typeface="Times New Roman" panose="02020603050405020304" pitchFamily="18" charset="0"/>
              </a:rPr>
              <a:t>Delilden vazgeçme m. 196., delil ikamesi için avans m. 324. ve m. 325</a:t>
            </a:r>
          </a:p>
          <a:p>
            <a:pPr marL="0" indent="0" algn="just">
              <a:buNone/>
            </a:pPr>
            <a:endParaRPr lang="tr-TR" sz="1900" dirty="0">
              <a:cs typeface="Times New Roman" panose="02020603050405020304" pitchFamily="18" charset="0"/>
            </a:endParaRPr>
          </a:p>
          <a:p>
            <a:pPr marL="0" indent="0">
              <a:buNone/>
            </a:pPr>
            <a:r>
              <a:rPr lang="tr-TR" sz="2400" b="1" dirty="0"/>
              <a:t>Delillerin değerlendirilmesi kavramı</a:t>
            </a:r>
          </a:p>
          <a:p>
            <a:pPr marL="0" indent="0" algn="just">
              <a:buNone/>
            </a:pPr>
            <a:endParaRPr lang="tr-TR" sz="1800" dirty="0"/>
          </a:p>
          <a:p>
            <a:pPr marL="0" indent="0" algn="just">
              <a:buNone/>
            </a:pPr>
            <a:r>
              <a:rPr lang="tr-TR" sz="1800" dirty="0"/>
              <a:t>HMK m. 198: Kanuni istisnalar dışında hâkim delilleri serbestçe değerlendirir.</a:t>
            </a:r>
          </a:p>
          <a:p>
            <a:pPr marL="0" indent="0" algn="just">
              <a:buNone/>
            </a:pPr>
            <a:endParaRPr lang="tr-TR" sz="1800" dirty="0"/>
          </a:p>
          <a:p>
            <a:pPr marL="0" indent="0">
              <a:buNone/>
            </a:pPr>
            <a:endParaRPr lang="tr-TR" sz="1800" dirty="0"/>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765997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DCB48-E265-5824-B62D-2585CAFB4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B5D8E-EDC6-1BFC-D4A2-D1F7BDBCD1FE}"/>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948D49C-9D7B-2296-D658-EA56E0F2658F}"/>
              </a:ext>
            </a:extLst>
          </p:cNvPr>
          <p:cNvSpPr>
            <a:spLocks noGrp="1"/>
          </p:cNvSpPr>
          <p:nvPr>
            <p:ph idx="1"/>
          </p:nvPr>
        </p:nvSpPr>
        <p:spPr>
          <a:xfrm>
            <a:off x="311973" y="1417638"/>
            <a:ext cx="8374828" cy="5440362"/>
          </a:xfrm>
        </p:spPr>
        <p:txBody>
          <a:bodyPr>
            <a:normAutofit/>
          </a:bodyPr>
          <a:lstStyle/>
          <a:p>
            <a:pPr marL="0" indent="0" algn="just">
              <a:buNone/>
            </a:pPr>
            <a:r>
              <a:rPr lang="tr-TR" sz="2400" b="1" dirty="0"/>
              <a:t>HMK m. 146,</a:t>
            </a:r>
          </a:p>
          <a:p>
            <a:pPr marL="0" indent="0" algn="just">
              <a:buNone/>
            </a:pPr>
            <a:endParaRPr lang="tr-TR" sz="2400" b="1" dirty="0"/>
          </a:p>
          <a:p>
            <a:pPr marL="0" indent="0" algn="just">
              <a:buNone/>
            </a:pPr>
            <a:r>
              <a:rPr lang="tr-TR" dirty="0"/>
              <a:t>Mahkeme, taraflarca gösterilmiş olan</a:t>
            </a:r>
            <a:r>
              <a:rPr lang="tr-TR" b="1" dirty="0"/>
              <a:t> </a:t>
            </a:r>
            <a:r>
              <a:rPr lang="tr-TR" dirty="0"/>
              <a:t>delillerin incelenmesinden sonra, davanın muhakeme ve hüküm için yeterli derecede aydınlandığını anlarsa, tahkikatın bittiğini kendilerine bildirir.</a:t>
            </a:r>
            <a:endParaRPr lang="tr-TR" sz="1800" dirty="0"/>
          </a:p>
          <a:p>
            <a:pPr marL="0" indent="0" algn="just">
              <a:buNone/>
            </a:pPr>
            <a:endParaRPr lang="tr-TR" sz="1800" dirty="0"/>
          </a:p>
          <a:p>
            <a:pPr marL="0" indent="0">
              <a:buNone/>
            </a:pPr>
            <a:endParaRPr lang="tr-TR" sz="1800" dirty="0"/>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lgn="just">
              <a:buNone/>
            </a:pPr>
            <a:endParaRPr lang="tr-TR" sz="1800" dirty="0">
              <a:latin typeface="+mj-lt"/>
              <a:cs typeface="Times New Roman" panose="02020603050405020304" pitchFamily="18" charset="0"/>
            </a:endParaRP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98910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5DEB9-62D0-1B45-7568-4131C7530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2AF20-1D18-025F-7F52-11D201165E93}"/>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F2BF69B1-45B5-41CC-E0A7-7BF76DA7C943}"/>
              </a:ext>
            </a:extLst>
          </p:cNvPr>
          <p:cNvSpPr>
            <a:spLocks noGrp="1"/>
          </p:cNvSpPr>
          <p:nvPr>
            <p:ph idx="1"/>
          </p:nvPr>
        </p:nvSpPr>
        <p:spPr>
          <a:xfrm>
            <a:off x="311973" y="1417638"/>
            <a:ext cx="8374828" cy="5440362"/>
          </a:xfrm>
        </p:spPr>
        <p:txBody>
          <a:bodyPr>
            <a:normAutofit/>
          </a:bodyPr>
          <a:lstStyle/>
          <a:p>
            <a:pPr marL="0" indent="0" algn="just">
              <a:buNone/>
            </a:pPr>
            <a:r>
              <a:rPr lang="tr-TR" sz="2400" b="1" dirty="0"/>
              <a:t>Delil sistemleri:</a:t>
            </a:r>
          </a:p>
          <a:p>
            <a:pPr marL="0" indent="0" algn="just">
              <a:buNone/>
            </a:pPr>
            <a:endParaRPr lang="tr-TR" sz="2400" dirty="0"/>
          </a:p>
          <a:p>
            <a:pPr algn="just"/>
            <a:r>
              <a:rPr lang="tr-TR" sz="2000" dirty="0"/>
              <a:t>Kanuni delil sistemi: Kanun belli vakıaların ancak belli delillerle ispat edileceğini öngörür. HMK m. 189: </a:t>
            </a:r>
            <a:r>
              <a:rPr lang="tr-TR" sz="2000" i="1" dirty="0"/>
              <a:t>Kanunun belirli delillerle ispatını emrettiği hususlar, başka delillerle ispat olunamaz.</a:t>
            </a:r>
            <a:endParaRPr lang="tr-TR" sz="2000" dirty="0"/>
          </a:p>
          <a:p>
            <a:pPr marL="0" indent="0">
              <a:buNone/>
            </a:pPr>
            <a:endParaRPr lang="tr-TR" sz="2400" dirty="0"/>
          </a:p>
          <a:p>
            <a:pPr algn="just"/>
            <a:r>
              <a:rPr lang="tr-TR" sz="2000" dirty="0"/>
              <a:t>Serbest delil sistemi: Bütün vakıalar, her türlü delil ile ispat edilebilir ve hâkim delilleri serbestçe takdir eder.  HMK m. 192: </a:t>
            </a:r>
            <a:r>
              <a:rPr lang="tr-TR" sz="2000" i="1" dirty="0"/>
              <a:t>Kanunun belirli bir delille ispat zorunluluğunu öngörmediği hâllerde, Kanunda düzenlenmemiş olan diğer delillere de başvurulabilir. </a:t>
            </a:r>
            <a:r>
              <a:rPr lang="tr-TR" sz="2000" dirty="0"/>
              <a:t>HMK m. 198: </a:t>
            </a:r>
            <a:r>
              <a:rPr lang="tr-TR" sz="2000" i="1" dirty="0"/>
              <a:t>Kanuni istisnalar dışında hâkim delilleri serbestçe değerlendirir.</a:t>
            </a:r>
            <a:endParaRPr lang="tr-TR" dirty="0"/>
          </a:p>
          <a:p>
            <a:pPr marL="0" indent="0" algn="just">
              <a:buNone/>
            </a:pPr>
            <a:endParaRPr lang="tr-TR" sz="2000" dirty="0"/>
          </a:p>
          <a:p>
            <a:pPr marL="0" indent="0" algn="just">
              <a:buNone/>
            </a:pPr>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16146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92CD2-A80D-59EE-B3D6-1AF6672A8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AB737-28EC-09E5-721E-4A0608E7263E}"/>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0FC55D80-6477-261A-6E2B-87D6497211A8}"/>
              </a:ext>
            </a:extLst>
          </p:cNvPr>
          <p:cNvSpPr>
            <a:spLocks noGrp="1"/>
          </p:cNvSpPr>
          <p:nvPr>
            <p:ph idx="1"/>
          </p:nvPr>
        </p:nvSpPr>
        <p:spPr>
          <a:xfrm>
            <a:off x="311973" y="1417638"/>
            <a:ext cx="8374828" cy="5440362"/>
          </a:xfrm>
        </p:spPr>
        <p:txBody>
          <a:bodyPr>
            <a:normAutofit/>
          </a:bodyPr>
          <a:lstStyle/>
          <a:p>
            <a:pPr marL="0" indent="0" algn="just">
              <a:buNone/>
            </a:pPr>
            <a:r>
              <a:rPr lang="tr-TR" sz="2400" dirty="0"/>
              <a:t>Delil türleri:</a:t>
            </a:r>
          </a:p>
          <a:p>
            <a:pPr marL="0" indent="0" algn="just">
              <a:buNone/>
            </a:pPr>
            <a:endParaRPr lang="tr-TR" sz="2400" dirty="0"/>
          </a:p>
          <a:p>
            <a:pPr algn="just"/>
            <a:r>
              <a:rPr lang="tr-TR" sz="2000" dirty="0"/>
              <a:t>Kesin delil: bir vakıaya ilişkin olarak mevcut bulunmaları ve </a:t>
            </a:r>
            <a:r>
              <a:rPr lang="tr-TR" sz="2000" dirty="0" err="1"/>
              <a:t>usûlünce</a:t>
            </a:r>
            <a:r>
              <a:rPr lang="tr-TR" sz="2000" dirty="0"/>
              <a:t> mahkemeye sunulmuş olmaları durumunda, hâkimin takdir yetkisini kaldırarak o vakıanın doğru kabul edilmesi sonucunu doğuran delillerdir. </a:t>
            </a:r>
          </a:p>
          <a:p>
            <a:pPr marL="0" indent="0" algn="just">
              <a:buNone/>
            </a:pPr>
            <a:r>
              <a:rPr lang="tr-TR" sz="2000" dirty="0"/>
              <a:t>	Senet, kesin hüküm, yemin.</a:t>
            </a:r>
          </a:p>
          <a:p>
            <a:pPr marL="0" indent="0" algn="just">
              <a:buNone/>
            </a:pPr>
            <a:endParaRPr lang="tr-TR" sz="2000" dirty="0"/>
          </a:p>
          <a:p>
            <a:pPr marL="0" indent="0" algn="just">
              <a:buNone/>
            </a:pPr>
            <a:endParaRPr lang="tr-TR" sz="2000" dirty="0"/>
          </a:p>
          <a:p>
            <a:pPr algn="just"/>
            <a:r>
              <a:rPr lang="tr-TR" sz="2000" dirty="0"/>
              <a:t>Takdiri delil: Kesin deliller dışında kalan bütün ispat araçları, ‘delil’ vasfı taşımak ve bu şekilde nitelendirilebilmek koşuluyla, </a:t>
            </a:r>
            <a:r>
              <a:rPr lang="tr-TR" sz="2000" dirty="0" err="1"/>
              <a:t>takdirî</a:t>
            </a:r>
            <a:r>
              <a:rPr lang="tr-TR" sz="2000" dirty="0"/>
              <a:t> delildir. </a:t>
            </a:r>
          </a:p>
          <a:p>
            <a:pPr marL="0" indent="0" algn="just">
              <a:buNone/>
            </a:pPr>
            <a:r>
              <a:rPr lang="tr-TR" sz="2000" dirty="0"/>
              <a:t>	Tanık, belge, bilirkişi, keşif, kanunda sayılmamış diğer deliller. </a:t>
            </a:r>
          </a:p>
          <a:p>
            <a:pPr algn="just"/>
            <a:endParaRPr lang="tr-TR" dirty="0"/>
          </a:p>
          <a:p>
            <a:pPr algn="just"/>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265487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687D5-32FC-D6C7-3788-A0D613F821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4F24DE-8425-A928-8A13-4E2C03E0C948}"/>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99AD128C-2DE6-6BE7-C238-6968578939FD}"/>
              </a:ext>
            </a:extLst>
          </p:cNvPr>
          <p:cNvSpPr>
            <a:spLocks noGrp="1"/>
          </p:cNvSpPr>
          <p:nvPr>
            <p:ph idx="1"/>
          </p:nvPr>
        </p:nvSpPr>
        <p:spPr>
          <a:xfrm>
            <a:off x="311973" y="1417638"/>
            <a:ext cx="8374828" cy="5440362"/>
          </a:xfrm>
        </p:spPr>
        <p:txBody>
          <a:bodyPr>
            <a:normAutofit lnSpcReduction="10000"/>
          </a:bodyPr>
          <a:lstStyle/>
          <a:p>
            <a:pPr marL="0" indent="0" algn="just">
              <a:buNone/>
            </a:pPr>
            <a:r>
              <a:rPr lang="tr-TR" sz="2400" dirty="0"/>
              <a:t>Delilin caiz olması</a:t>
            </a:r>
            <a:endParaRPr lang="tr-TR" dirty="0"/>
          </a:p>
          <a:p>
            <a:pPr algn="just"/>
            <a:endParaRPr lang="tr-TR" sz="2000" dirty="0"/>
          </a:p>
          <a:p>
            <a:r>
              <a:rPr lang="tr-TR" sz="2000" dirty="0"/>
              <a:t>HMK m. 189/4: Bir vakıanın ispatı için gösterilen delilin caiz olup olmadığına mahkemece karar verilir.</a:t>
            </a:r>
          </a:p>
          <a:p>
            <a:pPr marL="0" indent="0" algn="just">
              <a:buNone/>
            </a:pPr>
            <a:endParaRPr lang="tr-TR" sz="1800" dirty="0"/>
          </a:p>
          <a:p>
            <a:pPr marL="0" indent="0" algn="just">
              <a:buNone/>
            </a:pPr>
            <a:r>
              <a:rPr lang="tr-TR" sz="1800" dirty="0"/>
              <a:t>	*Taraf, delilin hangi hususta ve hangi vakıaları ispatı için gösterdiğini belirtir (m. 119, 129, m. 194/2) </a:t>
            </a:r>
          </a:p>
          <a:p>
            <a:pPr marL="0" indent="0" algn="just">
              <a:buNone/>
            </a:pPr>
            <a:endParaRPr lang="tr-TR" sz="1800" dirty="0"/>
          </a:p>
          <a:p>
            <a:pPr marL="0" indent="0" algn="just">
              <a:buNone/>
            </a:pPr>
            <a:r>
              <a:rPr lang="tr-TR" sz="1800" dirty="0"/>
              <a:t>	*Hâkim de gösterilen delilin incelenmesinin gerekli olup olmadığını tespit eder.</a:t>
            </a:r>
          </a:p>
          <a:p>
            <a:pPr marL="0" indent="0" algn="just">
              <a:buNone/>
            </a:pPr>
            <a:endParaRPr lang="tr-TR" sz="1800" dirty="0"/>
          </a:p>
          <a:p>
            <a:pPr marL="0" indent="0" algn="just">
              <a:buNone/>
            </a:pPr>
            <a:r>
              <a:rPr lang="tr-TR" sz="1800" dirty="0"/>
              <a:t>	* Delil vakıayı ispata elverişli değilse, delilin incelenmesine karar vermeyecektir.</a:t>
            </a:r>
          </a:p>
          <a:p>
            <a:pPr marL="0" indent="0" algn="just">
              <a:buNone/>
            </a:pPr>
            <a:endParaRPr lang="tr-TR" sz="1800" dirty="0"/>
          </a:p>
          <a:p>
            <a:pPr marL="0" indent="0" algn="just">
              <a:buNone/>
            </a:pPr>
            <a:r>
              <a:rPr lang="tr-TR" sz="1800" dirty="0"/>
              <a:t>	* Delil hukuka aykırı olarak elde edilmişse, delilin yargılamaya getirilememesi gerekir.</a:t>
            </a:r>
          </a:p>
          <a:p>
            <a:pPr marL="0" indent="0" algn="just">
              <a:buNone/>
            </a:pPr>
            <a:r>
              <a:rPr lang="tr-TR" sz="1800" dirty="0"/>
              <a:t>	* Delilin o vakıayı ispata elverişli olup olmadığı incelenir. Kesin delille ispatı gereken mesele varsa. (Bu halde hakim kendiliğinden reddetmez, hakime önce karşı tarafa açık muvafakatinin olup olmadığını da sorar.)</a:t>
            </a: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018087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14521</TotalTime>
  <Words>2532</Words>
  <Application>Microsoft Macintosh PowerPoint</Application>
  <PresentationFormat>Ekran Gösterisi (4:3)</PresentationFormat>
  <Paragraphs>561</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Times New Roman</vt:lpstr>
      <vt:lpstr>Office Theme</vt:lpstr>
      <vt:lpstr>Medeni Usul Hukuku</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lpstr>Deliller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subject/>
  <dc:creator/>
  <cp:keywords/>
  <dc:description>generated using python-pptx</dc:description>
  <cp:lastModifiedBy>Gülsu Korkmaz</cp:lastModifiedBy>
  <cp:revision>58</cp:revision>
  <dcterms:created xsi:type="dcterms:W3CDTF">2013-01-27T09:14:16Z</dcterms:created>
  <dcterms:modified xsi:type="dcterms:W3CDTF">2026-03-25T13:06:56Z</dcterms:modified>
  <cp:category/>
</cp:coreProperties>
</file>