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65" r:id="rId4"/>
    <p:sldId id="258" r:id="rId5"/>
    <p:sldId id="259" r:id="rId6"/>
    <p:sldId id="260" r:id="rId7"/>
    <p:sldId id="261" r:id="rId8"/>
    <p:sldId id="262" r:id="rId9"/>
    <p:sldId id="263" r:id="rId10"/>
    <p:sldId id="264" r:id="rId11"/>
    <p:sldId id="266" r:id="rId12"/>
    <p:sldId id="267" r:id="rId13"/>
    <p:sldId id="268" r:id="rId14"/>
    <p:sldId id="269" r:id="rId15"/>
    <p:sldId id="270" r:id="rId16"/>
    <p:sldId id="272" r:id="rId17"/>
    <p:sldId id="271" r:id="rId1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753"/>
    <p:restoredTop sz="94679"/>
  </p:normalViewPr>
  <p:slideViewPr>
    <p:cSldViewPr snapToGrid="0">
      <p:cViewPr varScale="1">
        <p:scale>
          <a:sx n="90" d="100"/>
          <a:sy n="90" d="100"/>
        </p:scale>
        <p:origin x="232" y="4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tr-TR"/>
              <a:t>Asıl başlık stilini düzenlemek için tıklayın</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10/14/24</a:t>
            </a:fld>
            <a:endParaRPr lang="en-US" dirty="0"/>
          </a:p>
        </p:txBody>
      </p:sp>
      <p:sp>
        <p:nvSpPr>
          <p:cNvPr id="5" name="Footer Placeholder 4"/>
          <p:cNvSpPr>
            <a:spLocks noGrp="1"/>
          </p:cNvSpPr>
          <p:nvPr>
            <p:ph type="ftr" sz="quarter" idx="11"/>
          </p:nvPr>
        </p:nvSpPr>
        <p:spPr>
          <a:xfrm>
            <a:off x="2416500" y="329307"/>
            <a:ext cx="4973915" cy="309201"/>
          </a:xfrm>
        </p:spPr>
        <p:txBody>
          <a:bodyPr/>
          <a:lstStyle/>
          <a:p>
            <a:endParaRPr lang="en-US" dirty="0"/>
          </a:p>
        </p:txBody>
      </p:sp>
      <p:sp>
        <p:nvSpPr>
          <p:cNvPr id="6" name="Slide Number Placeholder 5"/>
          <p:cNvSpPr>
            <a:spLocks noGrp="1"/>
          </p:cNvSpPr>
          <p:nvPr>
            <p:ph type="sldNum" sz="quarter" idx="12"/>
          </p:nvPr>
        </p:nvSpPr>
        <p:spPr>
          <a:xfrm>
            <a:off x="1437664" y="798973"/>
            <a:ext cx="811019" cy="503578"/>
          </a:xfrm>
        </p:spPr>
        <p:txBody>
          <a:bodyPr/>
          <a:lstStyle/>
          <a:p>
            <a:fld id="{6D22F896-40B5-4ADD-8801-0D06FADFA095}" type="slidenum">
              <a:rPr lang="en-US" dirty="0"/>
              <a:t>‹#›</a:t>
            </a:fld>
            <a:endParaRPr lang="en-US" dirty="0"/>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10/14/24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10/14/24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ncho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10/14/24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tr-TR"/>
              <a:t>Asıl başlık stilini düzenlemek için tıklayın</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48A87A34-81AB-432B-8DAE-1953F412C126}" type="datetimeFigureOut">
              <a:rPr lang="en-US" dirty="0"/>
              <a:t>10/14/24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10/14/24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1447191" y="2824269"/>
            <a:ext cx="4645152" cy="2644457"/>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6412362" y="2821491"/>
            <a:ext cx="4645152" cy="2637371"/>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10/14/24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10/14/24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10/14/24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tr-TR"/>
              <a:t>Asıl başlık stilini düzenlemek için tıklayın</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48A87A34-81AB-432B-8DAE-1953F412C126}" type="datetimeFigureOut">
              <a:rPr lang="en-US" dirty="0"/>
              <a:t>10/14/24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48A87A34-81AB-432B-8DAE-1953F412C126}" type="datetimeFigureOut">
              <a:rPr lang="en-US" dirty="0"/>
              <a:pPr/>
              <a:t>10/14/24</a:t>
            </a:fld>
            <a:endParaRPr lang="en-US" dirty="0"/>
          </a:p>
        </p:txBody>
      </p:sp>
      <p:sp>
        <p:nvSpPr>
          <p:cNvPr id="6" name="Footer Placeholder 5"/>
          <p:cNvSpPr>
            <a:spLocks noGrp="1"/>
          </p:cNvSpPr>
          <p:nvPr>
            <p:ph type="ftr" sz="quarter" idx="11"/>
          </p:nvPr>
        </p:nvSpPr>
        <p:spPr>
          <a:xfrm>
            <a:off x="1447382" y="318640"/>
            <a:ext cx="5541004" cy="320931"/>
          </a:xfrm>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48A87A34-81AB-432B-8DAE-1953F412C126}" type="datetimeFigureOut">
              <a:rPr lang="en-US" dirty="0"/>
              <a:pPr/>
              <a:t>10/14/24</a:t>
            </a:fld>
            <a:endParaRPr lang="en-US" dirty="0"/>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6D22F896-40B5-4ADD-8801-0D06FADFA095}" type="slidenum">
              <a:rPr lang="en-US" dirty="0"/>
              <a:pPr/>
              <a:t>‹#›</a:t>
            </a:fld>
            <a:endParaRPr lang="en-US" dirty="0"/>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F65BE77-2BCC-088C-4124-0A8665EED20B}"/>
              </a:ext>
            </a:extLst>
          </p:cNvPr>
          <p:cNvSpPr>
            <a:spLocks noGrp="1"/>
          </p:cNvSpPr>
          <p:nvPr>
            <p:ph type="ctrTitle"/>
          </p:nvPr>
        </p:nvSpPr>
        <p:spPr/>
        <p:txBody>
          <a:bodyPr>
            <a:normAutofit fontScale="90000"/>
          </a:bodyPr>
          <a:lstStyle/>
          <a:p>
            <a:br>
              <a:rPr lang="tr-TR" dirty="0"/>
            </a:br>
            <a:br>
              <a:rPr lang="tr-TR" dirty="0"/>
            </a:br>
            <a:r>
              <a:rPr lang="tr-TR" dirty="0"/>
              <a:t>Sözsüz İletişim</a:t>
            </a:r>
          </a:p>
        </p:txBody>
      </p:sp>
      <p:sp>
        <p:nvSpPr>
          <p:cNvPr id="3" name="Alt Başlık 2">
            <a:extLst>
              <a:ext uri="{FF2B5EF4-FFF2-40B4-BE49-F238E27FC236}">
                <a16:creationId xmlns:a16="http://schemas.microsoft.com/office/drawing/2014/main" id="{C4BEBFE1-DD01-A40C-E8A8-CCA331FF612F}"/>
              </a:ext>
            </a:extLst>
          </p:cNvPr>
          <p:cNvSpPr>
            <a:spLocks noGrp="1"/>
          </p:cNvSpPr>
          <p:nvPr>
            <p:ph type="subTitle" idx="1"/>
          </p:nvPr>
        </p:nvSpPr>
        <p:spPr/>
        <p:txBody>
          <a:bodyPr/>
          <a:lstStyle/>
          <a:p>
            <a:endParaRPr lang="tr-TR"/>
          </a:p>
        </p:txBody>
      </p:sp>
    </p:spTree>
    <p:extLst>
      <p:ext uri="{BB962C8B-B14F-4D97-AF65-F5344CB8AC3E}">
        <p14:creationId xmlns:p14="http://schemas.microsoft.com/office/powerpoint/2010/main" val="23987306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A2594BF-FF30-1575-6858-EB613C40D76F}"/>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87D5F617-AE5A-7576-C1E5-AAA6AA185526}"/>
              </a:ext>
            </a:extLst>
          </p:cNvPr>
          <p:cNvSpPr>
            <a:spLocks noGrp="1"/>
          </p:cNvSpPr>
          <p:nvPr>
            <p:ph idx="1"/>
          </p:nvPr>
        </p:nvSpPr>
        <p:spPr/>
        <p:txBody>
          <a:bodyPr/>
          <a:lstStyle/>
          <a:p>
            <a:pPr marL="0" indent="0">
              <a:buNone/>
            </a:pPr>
            <a:r>
              <a:rPr lang="tr-TR" dirty="0">
                <a:solidFill>
                  <a:srgbClr val="FF0000"/>
                </a:solidFill>
              </a:rPr>
              <a:t>KOKU</a:t>
            </a:r>
          </a:p>
          <a:p>
            <a:r>
              <a:rPr lang="tr-TR" dirty="0"/>
              <a:t>Hayvanlar için önemli bir iletişim kaynağı olan koku duyusunun insan iletişimi için de faydalı bir kaynak olabileceği belki de çok seyrek olarak araştırılmış ya da tartışılmıştır.</a:t>
            </a:r>
          </a:p>
          <a:p>
            <a:r>
              <a:rPr lang="tr-TR" dirty="0"/>
              <a:t>Vücut kokusundaki hafif bir değişiklik, duygu durumdaki değişimlere işaret edebilir. Ne var ki temizlik üzerindeki kültürel vurgu tüm doğal vücut kokularını maskelemeye eğilimlidir. Yine de ağır parfüm kokusu ya da hoş bir koku yayan bir müracaatçının likör ve kötü nefes kokularının farkına varırız ve tarz bilgilerden genel bir sonuç çıkarırız.</a:t>
            </a:r>
          </a:p>
          <a:p>
            <a:pPr marL="0" indent="0">
              <a:buNone/>
            </a:pPr>
            <a:endParaRPr lang="tr-TR" dirty="0"/>
          </a:p>
        </p:txBody>
      </p:sp>
    </p:spTree>
    <p:extLst>
      <p:ext uri="{BB962C8B-B14F-4D97-AF65-F5344CB8AC3E}">
        <p14:creationId xmlns:p14="http://schemas.microsoft.com/office/powerpoint/2010/main" val="358843441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6E521F7-43F4-5A9A-847E-E6EEE41B13B5}"/>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89E16E61-2823-5349-2F4E-75D46F635C8D}"/>
              </a:ext>
            </a:extLst>
          </p:cNvPr>
          <p:cNvSpPr>
            <a:spLocks noGrp="1"/>
          </p:cNvSpPr>
          <p:nvPr>
            <p:ph idx="1"/>
          </p:nvPr>
        </p:nvSpPr>
        <p:spPr/>
        <p:txBody>
          <a:bodyPr/>
          <a:lstStyle/>
          <a:p>
            <a:r>
              <a:rPr lang="tr-TR" dirty="0">
                <a:solidFill>
                  <a:srgbClr val="FF0000"/>
                </a:solidFill>
              </a:rPr>
              <a:t>KOKU</a:t>
            </a:r>
          </a:p>
          <a:p>
            <a:r>
              <a:rPr lang="tr-TR" dirty="0"/>
              <a:t>Hastaneler gibi belli ortamların kendine has bir kokusu vardır ve koruma servisi çalışmalarında burnumuzu bazı belirlemeler yapmada kullanırız; çocuk ihmal durumlarındaki idrar, küf, çöp ve dışkı kokularını koklamak gibi.</a:t>
            </a:r>
          </a:p>
          <a:p>
            <a:r>
              <a:rPr lang="tr-TR" dirty="0"/>
              <a:t>Deodorantlar, sabun, ağız yıkama suları, parfüm ve gargara kullanımının bu kadar yaygın olması, kokuların önemli olduğu ve bazı mesajlar ilettiğine dair görüşümü onaylamaktadır.</a:t>
            </a:r>
          </a:p>
        </p:txBody>
      </p:sp>
    </p:spTree>
    <p:extLst>
      <p:ext uri="{BB962C8B-B14F-4D97-AF65-F5344CB8AC3E}">
        <p14:creationId xmlns:p14="http://schemas.microsoft.com/office/powerpoint/2010/main" val="222791146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683F037-D840-B392-56A0-D0EA967EFF7F}"/>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8F21A594-2E4D-68A7-7110-A2C3D53F7545}"/>
              </a:ext>
            </a:extLst>
          </p:cNvPr>
          <p:cNvSpPr>
            <a:spLocks noGrp="1"/>
          </p:cNvSpPr>
          <p:nvPr>
            <p:ph idx="1"/>
          </p:nvPr>
        </p:nvSpPr>
        <p:spPr/>
        <p:txBody>
          <a:bodyPr/>
          <a:lstStyle/>
          <a:p>
            <a:r>
              <a:rPr lang="tr-TR" dirty="0">
                <a:solidFill>
                  <a:srgbClr val="FF0000"/>
                </a:solidFill>
              </a:rPr>
              <a:t>DOKUNMA</a:t>
            </a:r>
          </a:p>
          <a:p>
            <a:r>
              <a:rPr lang="tr-TR" dirty="0"/>
              <a:t>Dokunma güçlü bir sözsüz iletişimi yöntemidir.  Dokunmayı bir yakınlık belirtisi bir anlayış ve empati mesajı ve bir teselli ve destek ifadesi olarak kullanırız. Onu dikkati çekmek, iletişimi düzenlemek ve bağlılığımızı teyit etmek için kullanırız.</a:t>
            </a:r>
          </a:p>
          <a:p>
            <a:r>
              <a:rPr lang="tr-TR" dirty="0"/>
              <a:t>Dokunma, resmi olarak görüşmeyi başlatan ve bitiren tokalaşma şeklinde biçimlendirilmiştir. Dokunmanın kabul edilebilir olduğu bir görüşmede dahi kültürümüz vücudun dokunulabilecek bölgelerini tanımlamaktadır. </a:t>
            </a:r>
          </a:p>
          <a:p>
            <a:pPr marL="0" indent="0">
              <a:buNone/>
            </a:pPr>
            <a:endParaRPr lang="tr-TR" dirty="0"/>
          </a:p>
        </p:txBody>
      </p:sp>
    </p:spTree>
    <p:extLst>
      <p:ext uri="{BB962C8B-B14F-4D97-AF65-F5344CB8AC3E}">
        <p14:creationId xmlns:p14="http://schemas.microsoft.com/office/powerpoint/2010/main" val="70095006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87B0E89-72FB-13E2-B40A-FA50D566E98A}"/>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A4A25BBE-A660-1C50-65CD-325D4A696DED}"/>
              </a:ext>
            </a:extLst>
          </p:cNvPr>
          <p:cNvSpPr>
            <a:spLocks noGrp="1"/>
          </p:cNvSpPr>
          <p:nvPr>
            <p:ph idx="1"/>
          </p:nvPr>
        </p:nvSpPr>
        <p:spPr/>
        <p:txBody>
          <a:bodyPr/>
          <a:lstStyle/>
          <a:p>
            <a:r>
              <a:rPr lang="tr-TR" dirty="0">
                <a:solidFill>
                  <a:srgbClr val="FF0000"/>
                </a:solidFill>
              </a:rPr>
              <a:t>DOKUNMA</a:t>
            </a:r>
          </a:p>
          <a:p>
            <a:r>
              <a:rPr lang="tr-TR" dirty="0"/>
              <a:t>Görüşmede bulunanların cinsiyetleri görüşmenin niteliği ve vücudun bölgeleri dokunup dokunmamaya karar vermede önemli olan faktörlerdir. Statü de ayrıca önem taşır. Danışmanın dokunma yetkisi müracaatçının danışmana dokunma özgürlüğüne nazaran daha fazladır.</a:t>
            </a:r>
          </a:p>
          <a:p>
            <a:endParaRPr lang="tr-TR" dirty="0"/>
          </a:p>
        </p:txBody>
      </p:sp>
    </p:spTree>
    <p:extLst>
      <p:ext uri="{BB962C8B-B14F-4D97-AF65-F5344CB8AC3E}">
        <p14:creationId xmlns:p14="http://schemas.microsoft.com/office/powerpoint/2010/main" val="114470475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64BB1CE-FB18-DECD-68B8-3271B056953D}"/>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6D5FAD57-53E3-63F6-2202-32FED30E1C6A}"/>
              </a:ext>
            </a:extLst>
          </p:cNvPr>
          <p:cNvSpPr>
            <a:spLocks noGrp="1"/>
          </p:cNvSpPr>
          <p:nvPr>
            <p:ph idx="1"/>
          </p:nvPr>
        </p:nvSpPr>
        <p:spPr/>
        <p:txBody>
          <a:bodyPr/>
          <a:lstStyle/>
          <a:p>
            <a:r>
              <a:rPr lang="tr-TR" dirty="0">
                <a:solidFill>
                  <a:srgbClr val="FF0000"/>
                </a:solidFill>
              </a:rPr>
              <a:t>PARALİNGUISTIK</a:t>
            </a:r>
          </a:p>
          <a:p>
            <a:r>
              <a:rPr lang="tr-TR" dirty="0"/>
              <a:t>Görüşmede iletişimin ana kanalı hiç şüphesiz katılımcıların çıkardıkları sesleri ileten ve algılayan işitme kanalıdır. İşitsel etkileşim sözcüklerden çok daha fazlasını içermektedir. Söylediğimiz kelimelerin anlamını hız, vurgu, tonlama ve yüksekliği ile değiştirebiliriz.</a:t>
            </a:r>
          </a:p>
          <a:p>
            <a:r>
              <a:rPr lang="tr-TR" dirty="0"/>
              <a:t>Tonlama düşük baştan yüksek sopranoya kadar frekanstaki farklılıkları ifade eder. Konuşmanın hızı, sözcüklerin ağızdan çıkış hızını ifade eder. </a:t>
            </a:r>
          </a:p>
          <a:p>
            <a:r>
              <a:rPr lang="tr-TR" dirty="0"/>
              <a:t>Düz bir ses monoton ve sıkıcıdır.</a:t>
            </a:r>
          </a:p>
        </p:txBody>
      </p:sp>
    </p:spTree>
    <p:extLst>
      <p:ext uri="{BB962C8B-B14F-4D97-AF65-F5344CB8AC3E}">
        <p14:creationId xmlns:p14="http://schemas.microsoft.com/office/powerpoint/2010/main" val="121835533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B0E4BD4-A30A-AE13-54D2-91B9ED4A4B89}"/>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769EBDAD-5EC1-DBB6-A210-F51C9B1E1BB4}"/>
              </a:ext>
            </a:extLst>
          </p:cNvPr>
          <p:cNvSpPr>
            <a:spLocks noGrp="1"/>
          </p:cNvSpPr>
          <p:nvPr>
            <p:ph idx="1"/>
          </p:nvPr>
        </p:nvSpPr>
        <p:spPr/>
        <p:txBody>
          <a:bodyPr>
            <a:normAutofit fontScale="92500" lnSpcReduction="10000"/>
          </a:bodyPr>
          <a:lstStyle/>
          <a:p>
            <a:r>
              <a:rPr lang="tr-TR" dirty="0">
                <a:solidFill>
                  <a:srgbClr val="FF0000"/>
                </a:solidFill>
              </a:rPr>
              <a:t>UZAM</a:t>
            </a:r>
          </a:p>
          <a:p>
            <a:r>
              <a:rPr lang="tr-TR" dirty="0"/>
              <a:t>Uzam alan ve mesafe dilidir. İnsanlar arasındaki alan ilişkisinin organizasyonudur. Bizim kültürümüzde insanların birbirleriyle etkileşimde bulunurlarken korudukları normal bir mesafe bulunmaktadır ki bu genellikle 1-2 metredir. Bu mesafe Amerikan kültüründe rahatlatıcı bir sosyal mesafedir. Bize 90 santimetreden fazla yaklaşan insanlar, kişisel alanımızı ihlal etmiş olurlar ve karşımızdaki kişi henüz hazır olmadığımız bir samimiyet varsaymış olur.</a:t>
            </a:r>
          </a:p>
          <a:p>
            <a:r>
              <a:rPr lang="tr-TR" dirty="0"/>
              <a:t>Mesafeyi 2 buçuk metreye kadar arttırmak reddetme olarak değerlendirilebilir.</a:t>
            </a:r>
          </a:p>
          <a:p>
            <a:r>
              <a:rPr lang="tr-TR" dirty="0"/>
              <a:t>Alan kullanımı da statü ile ilişkilidir. Danışman? Müracaatçı?</a:t>
            </a:r>
          </a:p>
          <a:p>
            <a:r>
              <a:rPr lang="tr-TR" dirty="0"/>
              <a:t>Uzam tercihleri kültürden kültüre değişir. </a:t>
            </a:r>
            <a:r>
              <a:rPr lang="tr-TR" dirty="0" err="1"/>
              <a:t>Örn</a:t>
            </a:r>
            <a:r>
              <a:rPr lang="tr-TR" dirty="0"/>
              <a:t>: Meksikalı Amerikalılar</a:t>
            </a:r>
          </a:p>
        </p:txBody>
      </p:sp>
    </p:spTree>
    <p:extLst>
      <p:ext uri="{BB962C8B-B14F-4D97-AF65-F5344CB8AC3E}">
        <p14:creationId xmlns:p14="http://schemas.microsoft.com/office/powerpoint/2010/main" val="361483293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74A1874-EE93-EA3C-53DF-E0936287548A}"/>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79974A39-7608-F8D1-A5EE-052A24BC5329}"/>
              </a:ext>
            </a:extLst>
          </p:cNvPr>
          <p:cNvSpPr>
            <a:spLocks noGrp="1"/>
          </p:cNvSpPr>
          <p:nvPr>
            <p:ph idx="1"/>
          </p:nvPr>
        </p:nvSpPr>
        <p:spPr/>
        <p:txBody>
          <a:bodyPr/>
          <a:lstStyle/>
          <a:p>
            <a:endParaRPr lang="tr-TR"/>
          </a:p>
        </p:txBody>
      </p:sp>
    </p:spTree>
    <p:extLst>
      <p:ext uri="{BB962C8B-B14F-4D97-AF65-F5344CB8AC3E}">
        <p14:creationId xmlns:p14="http://schemas.microsoft.com/office/powerpoint/2010/main" val="207661724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3479693-4E7F-D204-1476-F47C0A07D590}"/>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CE74263D-F131-1611-4A73-E4D27C49D22D}"/>
              </a:ext>
            </a:extLst>
          </p:cNvPr>
          <p:cNvSpPr>
            <a:spLocks noGrp="1"/>
          </p:cNvSpPr>
          <p:nvPr>
            <p:ph idx="1"/>
          </p:nvPr>
        </p:nvSpPr>
        <p:spPr/>
        <p:txBody>
          <a:bodyPr/>
          <a:lstStyle/>
          <a:p>
            <a:r>
              <a:rPr lang="tr-TR" dirty="0">
                <a:solidFill>
                  <a:srgbClr val="FF0000"/>
                </a:solidFill>
              </a:rPr>
              <a:t>BEDEN DİLİ</a:t>
            </a:r>
          </a:p>
          <a:p>
            <a:r>
              <a:rPr lang="tr-TR" dirty="0" err="1"/>
              <a:t>Paralinguistik</a:t>
            </a:r>
            <a:r>
              <a:rPr lang="tr-TR" dirty="0"/>
              <a:t> işaretler duyma duyusuna dayanırken, beden dili görme duyusuna dayanmaktadır. Görsel kanal görüşmede önemli ölçüde bir bilgi kaynağıdır. Kendileri bunun farkında olmasalar da danışmanlar, müracaatçıların yaptığı birçok hareketi sürekli gözlemlemektedir. </a:t>
            </a:r>
          </a:p>
          <a:p>
            <a:r>
              <a:rPr lang="tr-TR" dirty="0"/>
              <a:t>İyi bir görüşme yapmak iyi bir dinleyici olmanın yanı sıra iyi bir de gözlemci olmanızı gerektirir. Burada sınırlar olsa da görsel duyumlar önemlidir.</a:t>
            </a:r>
          </a:p>
          <a:p>
            <a:r>
              <a:rPr lang="tr-TR" dirty="0"/>
              <a:t>Kolları bağlamak, gülümsemek, utanınca ağzımızı ellerimizle kapamak</a:t>
            </a:r>
          </a:p>
        </p:txBody>
      </p:sp>
    </p:spTree>
    <p:extLst>
      <p:ext uri="{BB962C8B-B14F-4D97-AF65-F5344CB8AC3E}">
        <p14:creationId xmlns:p14="http://schemas.microsoft.com/office/powerpoint/2010/main" val="10345589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18AF1AD-2814-6510-5E03-0F5BDE3625F6}"/>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001FF3FE-54CA-873F-9070-6B520E26EA95}"/>
              </a:ext>
            </a:extLst>
          </p:cNvPr>
          <p:cNvSpPr>
            <a:spLocks noGrp="1"/>
          </p:cNvSpPr>
          <p:nvPr>
            <p:ph idx="1"/>
          </p:nvPr>
        </p:nvSpPr>
        <p:spPr/>
        <p:txBody>
          <a:bodyPr>
            <a:normAutofit fontScale="92500"/>
          </a:bodyPr>
          <a:lstStyle/>
          <a:p>
            <a:r>
              <a:rPr lang="tr-TR" dirty="0"/>
              <a:t>Sözsüz iletişim jestlerden oluşan zengin bir sözcük dağarcığı için açıklayıcı bir kanaldır.</a:t>
            </a:r>
          </a:p>
          <a:p>
            <a:r>
              <a:rPr lang="tr-TR" dirty="0"/>
              <a:t>Bir boks maçı, katılımcıların bütün mesajlarını kol, bacak, vücut ve başlarının duruşundaki değişimler yoluyla </a:t>
            </a:r>
            <a:r>
              <a:rPr lang="tr-TR" dirty="0" err="1"/>
              <a:t>iilettiği</a:t>
            </a:r>
            <a:r>
              <a:rPr lang="tr-TR" dirty="0"/>
              <a:t> bir görüşme için iyi bir örnek olabilir. Birbirlerini çok iyi izleyen boksörler niyetlerini vücut dili yoluyla iletirler.</a:t>
            </a:r>
          </a:p>
          <a:p>
            <a:r>
              <a:rPr lang="tr-TR" dirty="0"/>
              <a:t>Yetenekli </a:t>
            </a:r>
            <a:r>
              <a:rPr lang="tr-TR" dirty="0" err="1"/>
              <a:t>pandomim</a:t>
            </a:r>
            <a:r>
              <a:rPr lang="tr-TR" dirty="0"/>
              <a:t> sanatçıları söylemek istediklerinin çoğunu sözcükler olmadan iletebilirler. </a:t>
            </a:r>
          </a:p>
          <a:p>
            <a:r>
              <a:rPr lang="tr-TR" dirty="0"/>
              <a:t>Manastırlardaki sessizlik yeminlerinde kullanılan iletişim sistemlerinden türetilen işitme engellilerin kullandıkları işaret dili, sözsüz iletişimin güçlü dilinin zengin olanaklarına işaret eder. Aslında bakarsanız iletişimi sağlamak için büyük oranda sözsüz mesajlara dayanılır.</a:t>
            </a:r>
          </a:p>
          <a:p>
            <a:endParaRPr lang="tr-TR" dirty="0"/>
          </a:p>
        </p:txBody>
      </p:sp>
    </p:spTree>
    <p:extLst>
      <p:ext uri="{BB962C8B-B14F-4D97-AF65-F5344CB8AC3E}">
        <p14:creationId xmlns:p14="http://schemas.microsoft.com/office/powerpoint/2010/main" val="290454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B12B66D-019A-ACBF-7F3F-ED4A8E146A0F}"/>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2F08B4BB-F6D1-70FA-EDC7-E22BAF610F23}"/>
              </a:ext>
            </a:extLst>
          </p:cNvPr>
          <p:cNvSpPr>
            <a:spLocks noGrp="1"/>
          </p:cNvSpPr>
          <p:nvPr>
            <p:ph idx="1"/>
          </p:nvPr>
        </p:nvSpPr>
        <p:spPr/>
        <p:txBody>
          <a:bodyPr/>
          <a:lstStyle/>
          <a:p>
            <a:r>
              <a:rPr lang="tr-TR" dirty="0"/>
              <a:t>Sözsüz iletişim sözlü iletişim hakkındaki mesajlardır. İşaretler hakkındaki işaretlerdir. Mesajın doğruluğu, aciliyetine dair ya da esprili, ciddi ya da alaycı bir şekilde gönderilip gönderilmediğine dair bir şeyler.</a:t>
            </a:r>
          </a:p>
          <a:p>
            <a:r>
              <a:rPr lang="tr-TR" dirty="0"/>
              <a:t>Düşmanca bir söz, kahkaha ile birlikte iletilirse yumuşar. Sözsüz mesajlar duyduğumuzu yorumlamamıza yardım eder. Sözel iletişim ne ilettiğimizle ilgilenirken, sözsüz iletişim nasıl ilettiğimizle ilgilidir.</a:t>
            </a:r>
          </a:p>
          <a:p>
            <a:r>
              <a:rPr lang="tr-TR" dirty="0"/>
              <a:t>Böyle bir iletişim daha doğru yorumlamamıza yardımcı olur. Ne gördüğümüzü ne duyduğumuzu daha iyi anlamamızı sağlar.</a:t>
            </a:r>
          </a:p>
        </p:txBody>
      </p:sp>
    </p:spTree>
    <p:extLst>
      <p:ext uri="{BB962C8B-B14F-4D97-AF65-F5344CB8AC3E}">
        <p14:creationId xmlns:p14="http://schemas.microsoft.com/office/powerpoint/2010/main" val="35893961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854879A-C4D6-C32B-4A51-0BA83FBF0122}"/>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3FC732F1-876F-4401-ED16-691712AEAA85}"/>
              </a:ext>
            </a:extLst>
          </p:cNvPr>
          <p:cNvSpPr>
            <a:spLocks noGrp="1"/>
          </p:cNvSpPr>
          <p:nvPr>
            <p:ph idx="1"/>
          </p:nvPr>
        </p:nvSpPr>
        <p:spPr/>
        <p:txBody>
          <a:bodyPr>
            <a:normAutofit fontScale="92500" lnSpcReduction="10000"/>
          </a:bodyPr>
          <a:lstStyle/>
          <a:p>
            <a:r>
              <a:rPr lang="tr-TR" dirty="0" err="1"/>
              <a:t>Örn</a:t>
            </a:r>
            <a:r>
              <a:rPr lang="tr-TR" dirty="0"/>
              <a:t>: Bir telefon görüşmesi ya da elektronik posta için posta gibi konuştuğunuz kişiyi göremediğiniz bir durumunu düşünün. Bazen konuştuğunuz kişinin gerçekten ne demek istediği ya da söylenenler hakkında ne hissettiğine dair karar vermek güçtür.</a:t>
            </a:r>
          </a:p>
          <a:p>
            <a:r>
              <a:rPr lang="tr-TR" dirty="0"/>
              <a:t>Esasında iletişim sözlü ya da sözsüz değil her ikisinin bir birleşimidir. Sözsüz iletişim kulaklarımızın yanı sıra gözlerimizle de dinlediğimiz anlamında gelir. Ses çıkarmaya yarayan organlarımızla konuştuğumuz ancak bütün vücudumuzla sohbet ettiğimiz söylenir. </a:t>
            </a:r>
          </a:p>
          <a:p>
            <a:r>
              <a:rPr lang="tr-TR" dirty="0"/>
              <a:t>Sözsüz iletişimin sözel iletişime göre bazı avantajları bulunmaktadır. Sözsüz mesajlar aynı anda birden fazla kanalla iletilebilirken sözel mesajlar yalnızca bir kanalla sınırlıdır.</a:t>
            </a:r>
          </a:p>
          <a:p>
            <a:r>
              <a:rPr lang="tr-TR" dirty="0"/>
              <a:t>Aynı anda gülümseyebilir ve doğrudan bakabilir, sesimin tonunu ve yüksekliğini değiştirilebilir</a:t>
            </a:r>
          </a:p>
        </p:txBody>
      </p:sp>
    </p:spTree>
    <p:extLst>
      <p:ext uri="{BB962C8B-B14F-4D97-AF65-F5344CB8AC3E}">
        <p14:creationId xmlns:p14="http://schemas.microsoft.com/office/powerpoint/2010/main" val="29096355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2104351-E0ED-68C2-5413-4C6FBB7CF12B}"/>
              </a:ext>
            </a:extLst>
          </p:cNvPr>
          <p:cNvSpPr>
            <a:spLocks noGrp="1"/>
          </p:cNvSpPr>
          <p:nvPr>
            <p:ph type="title"/>
          </p:nvPr>
        </p:nvSpPr>
        <p:spPr/>
        <p:txBody>
          <a:bodyPr/>
          <a:lstStyle/>
          <a:p>
            <a:r>
              <a:rPr lang="tr-TR" dirty="0"/>
              <a:t>Sözsüz iletişim kaynakları</a:t>
            </a:r>
          </a:p>
        </p:txBody>
      </p:sp>
      <p:sp>
        <p:nvSpPr>
          <p:cNvPr id="3" name="İçerik Yer Tutucusu 2">
            <a:extLst>
              <a:ext uri="{FF2B5EF4-FFF2-40B4-BE49-F238E27FC236}">
                <a16:creationId xmlns:a16="http://schemas.microsoft.com/office/drawing/2014/main" id="{15812A28-BB40-6DB0-B6D1-99C182F8A8D1}"/>
              </a:ext>
            </a:extLst>
          </p:cNvPr>
          <p:cNvSpPr>
            <a:spLocks noGrp="1"/>
          </p:cNvSpPr>
          <p:nvPr>
            <p:ph idx="1"/>
          </p:nvPr>
        </p:nvSpPr>
        <p:spPr>
          <a:xfrm>
            <a:off x="1155016" y="2040445"/>
            <a:ext cx="9603275" cy="3450613"/>
          </a:xfrm>
        </p:spPr>
        <p:txBody>
          <a:bodyPr>
            <a:normAutofit fontScale="92500"/>
          </a:bodyPr>
          <a:lstStyle/>
          <a:p>
            <a:pPr marL="0" indent="0">
              <a:buNone/>
            </a:pPr>
            <a:r>
              <a:rPr lang="tr-TR" dirty="0">
                <a:solidFill>
                  <a:srgbClr val="FF0000"/>
                </a:solidFill>
              </a:rPr>
              <a:t>ZAMANLAMA</a:t>
            </a:r>
          </a:p>
          <a:p>
            <a:r>
              <a:rPr lang="tr-TR" dirty="0"/>
              <a:t>Zaman zamanlama iletişime olarak adlandırılan sözsüz bir mesaj iletir. Zamanlama bir sözsüz iletişim eylemidir. Eski bir espri zamansal iletişime oldukça iyi bir tanım sağlamaktadır. Eğer bir görüşmeye zamanından önce gittiyseniz kaygılısınız, zamanında gittiyseniz takıntılısınız, eğer geç kaldıysanız direnç gösteriyorsunuz demektir. Zaman konuşur!</a:t>
            </a:r>
          </a:p>
          <a:p>
            <a:r>
              <a:rPr lang="tr-TR" dirty="0"/>
              <a:t>Geç kalan bir danışman için beklemek zorunda olan bir müracaatçı, zaman üzerindeki kontrolünü kaybetmiş demektir. Geç kalmak, görüşmeye katılan kişiler arasında statü farklılığına işaret eder. Genellikle düşük statülü kişiler, yüksek statülü kişiler tarafından bekletilir.</a:t>
            </a:r>
          </a:p>
        </p:txBody>
      </p:sp>
    </p:spTree>
    <p:extLst>
      <p:ext uri="{BB962C8B-B14F-4D97-AF65-F5344CB8AC3E}">
        <p14:creationId xmlns:p14="http://schemas.microsoft.com/office/powerpoint/2010/main" val="24658559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AAEAC24-C7B1-C9B1-F210-C39FD45F2552}"/>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C6405E9B-CA2A-F211-EB19-D6D73618DFB0}"/>
              </a:ext>
            </a:extLst>
          </p:cNvPr>
          <p:cNvSpPr>
            <a:spLocks noGrp="1"/>
          </p:cNvSpPr>
          <p:nvPr>
            <p:ph idx="1"/>
          </p:nvPr>
        </p:nvSpPr>
        <p:spPr/>
        <p:txBody>
          <a:bodyPr/>
          <a:lstStyle/>
          <a:p>
            <a:pPr marL="0" indent="0">
              <a:buNone/>
            </a:pPr>
            <a:r>
              <a:rPr lang="tr-TR" dirty="0">
                <a:solidFill>
                  <a:srgbClr val="FF0000"/>
                </a:solidFill>
              </a:rPr>
              <a:t>ZAMANLAMA</a:t>
            </a:r>
          </a:p>
          <a:p>
            <a:r>
              <a:rPr lang="tr-TR" dirty="0"/>
              <a:t>Genellikle düşük statülü kişiler, yüksek statülü kişiler tarafından bekletilir.</a:t>
            </a:r>
          </a:p>
          <a:p>
            <a:r>
              <a:rPr lang="tr-TR" dirty="0"/>
              <a:t>Yüksek statülü kişiler, düşük statülü kişilerin zamanına daha çok erişime sahiptir. Geç kalmak bekleyen kişiye geç kalan kişinin daha önemli bir işi olduğu mesajını verir. Başka biri yada başka bir şey tercih edilmiştir. </a:t>
            </a:r>
          </a:p>
          <a:p>
            <a:r>
              <a:rPr lang="tr-TR" dirty="0"/>
              <a:t>Görüşmeye başladığında danışman bir meslektaşından bir cep telefonu araması alabilir veya bir dakikalığına konuşabilir ki bu da yine müracaatçının zamanını ihlal etmektir. Müracaatçı tarafından yapılan ihlaller genellikle daha az söz konusudur.</a:t>
            </a:r>
          </a:p>
          <a:p>
            <a:endParaRPr lang="tr-TR" dirty="0"/>
          </a:p>
        </p:txBody>
      </p:sp>
    </p:spTree>
    <p:extLst>
      <p:ext uri="{BB962C8B-B14F-4D97-AF65-F5344CB8AC3E}">
        <p14:creationId xmlns:p14="http://schemas.microsoft.com/office/powerpoint/2010/main" val="16025945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ADB67CC-761B-7501-22D7-8C951BC50965}"/>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F347C663-EB7F-157D-875A-37E2214136CA}"/>
              </a:ext>
            </a:extLst>
          </p:cNvPr>
          <p:cNvSpPr>
            <a:spLocks noGrp="1"/>
          </p:cNvSpPr>
          <p:nvPr>
            <p:ph idx="1"/>
          </p:nvPr>
        </p:nvSpPr>
        <p:spPr/>
        <p:txBody>
          <a:bodyPr>
            <a:normAutofit fontScale="92500" lnSpcReduction="10000"/>
          </a:bodyPr>
          <a:lstStyle/>
          <a:p>
            <a:pPr marL="0" indent="0">
              <a:buNone/>
            </a:pPr>
            <a:r>
              <a:rPr lang="tr-TR" dirty="0">
                <a:solidFill>
                  <a:srgbClr val="FF0000"/>
                </a:solidFill>
              </a:rPr>
              <a:t>MATERYAL İLETİŞİMİ</a:t>
            </a:r>
          </a:p>
          <a:p>
            <a:r>
              <a:rPr lang="tr-TR" dirty="0"/>
              <a:t>Materyal iletişimi nesnelerin dilidir. Bu kanal görseldir ve bilgi kaynakların fiziksel ortam ve kıyafetler, saç modeli, makyaj, takılar, ev dekoru ve benzeri kişisel donanımlardır.</a:t>
            </a:r>
          </a:p>
          <a:p>
            <a:r>
              <a:rPr lang="tr-TR" dirty="0"/>
              <a:t>Ev ziyaretleri materyal iletişimi için çok zengin kaynak sağlar. İnsanlar ilgilerini ve zevklerini aldıkları ve sergiledikleri objelerle ifade etme eğilimindedirler. Bir evde kitap koleksiyonu ön plandayken diğerinde ses sistemi ve CD yığınları oldukça göze çarpar, bir diğerinde ise her pencerede çiçekler bulunabilir.</a:t>
            </a:r>
          </a:p>
          <a:p>
            <a:r>
              <a:rPr lang="tr-TR" dirty="0"/>
              <a:t>Duvardaki tabloların türü, masadaki dergiler ve mobilya tarzı orada yaşayan insanlar hakkında bir şeyler söyler.</a:t>
            </a:r>
          </a:p>
          <a:p>
            <a:pPr marL="0" indent="0">
              <a:buNone/>
            </a:pPr>
            <a:endParaRPr lang="tr-TR" dirty="0"/>
          </a:p>
          <a:p>
            <a:pPr marL="0" indent="0">
              <a:buNone/>
            </a:pPr>
            <a:endParaRPr lang="tr-TR" dirty="0"/>
          </a:p>
        </p:txBody>
      </p:sp>
    </p:spTree>
    <p:extLst>
      <p:ext uri="{BB962C8B-B14F-4D97-AF65-F5344CB8AC3E}">
        <p14:creationId xmlns:p14="http://schemas.microsoft.com/office/powerpoint/2010/main" val="42649748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859A76E-A5CC-F81A-B4A6-5A7CEF5552DF}"/>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FE9957D7-8398-7CA4-60AE-86DC80B5CD33}"/>
              </a:ext>
            </a:extLst>
          </p:cNvPr>
          <p:cNvSpPr>
            <a:spLocks noGrp="1"/>
          </p:cNvSpPr>
          <p:nvPr>
            <p:ph idx="1"/>
          </p:nvPr>
        </p:nvSpPr>
        <p:spPr/>
        <p:txBody>
          <a:bodyPr/>
          <a:lstStyle/>
          <a:p>
            <a:pPr marL="0" indent="0">
              <a:buNone/>
            </a:pPr>
            <a:r>
              <a:rPr lang="tr-TR" dirty="0">
                <a:solidFill>
                  <a:srgbClr val="FF0000"/>
                </a:solidFill>
              </a:rPr>
              <a:t>MATERYAL İLETİŞİMİ</a:t>
            </a:r>
          </a:p>
          <a:p>
            <a:r>
              <a:rPr lang="tr-TR" dirty="0"/>
              <a:t>Ev dışarıya açık mı kapalı mı?</a:t>
            </a:r>
          </a:p>
          <a:p>
            <a:r>
              <a:rPr lang="tr-TR" dirty="0"/>
              <a:t>Perdeler ve güneşlikler çekilmiş mi ya da pencereler dışarıdaki insanlar bakıp girebilsinler diye açık mı durmaktadır?</a:t>
            </a:r>
          </a:p>
          <a:p>
            <a:r>
              <a:rPr lang="tr-TR" dirty="0"/>
              <a:t>Dekorasyon resmi sıradan ya da alışıldık mı?</a:t>
            </a:r>
          </a:p>
          <a:p>
            <a:r>
              <a:rPr lang="tr-TR" dirty="0"/>
              <a:t>Aydınlık mı karanlık mı?</a:t>
            </a:r>
          </a:p>
          <a:p>
            <a:r>
              <a:rPr lang="tr-TR" dirty="0"/>
              <a:t>Herkes mahremiyeti sağlayacak şekilde bir yatağa ve odaya sahip mi?</a:t>
            </a:r>
          </a:p>
        </p:txBody>
      </p:sp>
    </p:spTree>
    <p:extLst>
      <p:ext uri="{BB962C8B-B14F-4D97-AF65-F5344CB8AC3E}">
        <p14:creationId xmlns:p14="http://schemas.microsoft.com/office/powerpoint/2010/main" val="2199562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C167C50-16D4-176D-48C2-6EAF16C7912B}"/>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E1F1654D-3F2D-FC4D-01B8-4D54874EBDE1}"/>
              </a:ext>
            </a:extLst>
          </p:cNvPr>
          <p:cNvSpPr>
            <a:spLocks noGrp="1"/>
          </p:cNvSpPr>
          <p:nvPr>
            <p:ph idx="1"/>
          </p:nvPr>
        </p:nvSpPr>
        <p:spPr/>
        <p:txBody>
          <a:bodyPr/>
          <a:lstStyle/>
          <a:p>
            <a:pPr marL="0" indent="0">
              <a:buNone/>
            </a:pPr>
            <a:r>
              <a:rPr lang="tr-TR" dirty="0">
                <a:solidFill>
                  <a:srgbClr val="FF0000"/>
                </a:solidFill>
              </a:rPr>
              <a:t>MATERYAL İLETİŞİMİ</a:t>
            </a:r>
          </a:p>
          <a:p>
            <a:r>
              <a:rPr lang="tr-TR" dirty="0"/>
              <a:t>Giyim de bir diğer materyal iletişimi kaynağıdır. Giyim kişinin cinsiyetini, yaşını ve </a:t>
            </a:r>
            <a:r>
              <a:rPr lang="tr-TR" dirty="0" err="1"/>
              <a:t>sosyo</a:t>
            </a:r>
            <a:r>
              <a:rPr lang="tr-TR" dirty="0"/>
              <a:t>-ekonomik durumunu ve milliyetini ortaya koyar. Farklı gruplardan insanların farklı giyinmelerini bekleriz.</a:t>
            </a:r>
          </a:p>
          <a:p>
            <a:r>
              <a:rPr lang="tr-TR" dirty="0"/>
              <a:t>Bir haçlı kolye, bir </a:t>
            </a:r>
            <a:r>
              <a:rPr lang="tr-TR" dirty="0" err="1"/>
              <a:t>kipa</a:t>
            </a:r>
            <a:r>
              <a:rPr lang="tr-TR" dirty="0"/>
              <a:t> ya da baş örtüsü dini eğilimi konuşmadan ifade edebilir.</a:t>
            </a:r>
          </a:p>
          <a:p>
            <a:r>
              <a:rPr lang="tr-TR" dirty="0"/>
              <a:t>Asker, hemşire, doktor üniforması</a:t>
            </a:r>
          </a:p>
          <a:p>
            <a:r>
              <a:rPr lang="tr-TR" dirty="0"/>
              <a:t>Dolap magnetleri</a:t>
            </a:r>
          </a:p>
        </p:txBody>
      </p:sp>
    </p:spTree>
    <p:extLst>
      <p:ext uri="{BB962C8B-B14F-4D97-AF65-F5344CB8AC3E}">
        <p14:creationId xmlns:p14="http://schemas.microsoft.com/office/powerpoint/2010/main" val="1455767058"/>
      </p:ext>
    </p:extLst>
  </p:cSld>
  <p:clrMapOvr>
    <a:masterClrMapping/>
  </p:clrMapOvr>
</p:sld>
</file>

<file path=ppt/theme/theme1.xml><?xml version="1.0" encoding="utf-8"?>
<a:theme xmlns:a="http://schemas.openxmlformats.org/drawingml/2006/main" name="Galeri">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Galeri</Template>
  <TotalTime>107</TotalTime>
  <Words>1129</Words>
  <Application>Microsoft Macintosh PowerPoint</Application>
  <PresentationFormat>Geniş ekran</PresentationFormat>
  <Paragraphs>59</Paragraphs>
  <Slides>17</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17</vt:i4>
      </vt:variant>
    </vt:vector>
  </HeadingPairs>
  <TitlesOfParts>
    <vt:vector size="20" baseType="lpstr">
      <vt:lpstr>Arial</vt:lpstr>
      <vt:lpstr>Gill Sans MT</vt:lpstr>
      <vt:lpstr>Galeri</vt:lpstr>
      <vt:lpstr>  Sözsüz İletişim</vt:lpstr>
      <vt:lpstr>PowerPoint Sunusu</vt:lpstr>
      <vt:lpstr>PowerPoint Sunusu</vt:lpstr>
      <vt:lpstr>PowerPoint Sunusu</vt:lpstr>
      <vt:lpstr>Sözsüz iletişim kaynakları</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İLHAN KARMUTOĞLU </dc:creator>
  <cp:lastModifiedBy>İLHAN KARMUTOĞLU </cp:lastModifiedBy>
  <cp:revision>1</cp:revision>
  <dcterms:created xsi:type="dcterms:W3CDTF">2024-10-14T08:17:35Z</dcterms:created>
  <dcterms:modified xsi:type="dcterms:W3CDTF">2024-10-14T10:05:04Z</dcterms:modified>
</cp:coreProperties>
</file>