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9" r:id="rId4"/>
    <p:sldId id="260" r:id="rId5"/>
    <p:sldId id="261" r:id="rId6"/>
    <p:sldId id="263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543800" cy="2150095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İlan Yoluyla Tebligat</a:t>
            </a:r>
          </a:p>
        </p:txBody>
      </p:sp>
    </p:spTree>
    <p:extLst>
      <p:ext uri="{BB962C8B-B14F-4D97-AF65-F5344CB8AC3E}">
        <p14:creationId xmlns:p14="http://schemas.microsoft.com/office/powerpoint/2010/main" val="424576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6FF36E-E416-474B-BCA0-198C714C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Teb</a:t>
            </a:r>
            <a:r>
              <a:rPr lang="tr-TR" dirty="0"/>
              <a:t>. K. m.28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E16090-A193-426C-83EC-6C79D5CA1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«Madde 28 – Adresi meçhul olanlara tebligat ilanen yapılır. </a:t>
            </a:r>
          </a:p>
          <a:p>
            <a:pPr marL="114300" indent="0" algn="just">
              <a:buNone/>
            </a:pPr>
            <a:r>
              <a:rPr lang="tr-TR" i="1" dirty="0" err="1">
                <a:latin typeface="Book Antiqua" panose="02040602050305030304" pitchFamily="18" charset="0"/>
              </a:rPr>
              <a:t>Yukarıki</a:t>
            </a:r>
            <a:r>
              <a:rPr lang="tr-TR" i="1" dirty="0">
                <a:latin typeface="Book Antiqua" panose="02040602050305030304" pitchFamily="18" charset="0"/>
              </a:rPr>
              <a:t> maddeler mucibince tebligat </a:t>
            </a:r>
            <a:r>
              <a:rPr lang="tr-TR" i="1" dirty="0" err="1">
                <a:latin typeface="Book Antiqua" panose="02040602050305030304" pitchFamily="18" charset="0"/>
              </a:rPr>
              <a:t>yapılamıyan</a:t>
            </a:r>
            <a:r>
              <a:rPr lang="tr-TR" i="1" dirty="0">
                <a:latin typeface="Book Antiqua" panose="02040602050305030304" pitchFamily="18" charset="0"/>
              </a:rPr>
              <a:t> ve ikametgahı, meskeni veya iş yeri de </a:t>
            </a:r>
            <a:r>
              <a:rPr lang="tr-TR" i="1" dirty="0" err="1">
                <a:latin typeface="Book Antiqua" panose="02040602050305030304" pitchFamily="18" charset="0"/>
              </a:rPr>
              <a:t>bulunamıyan</a:t>
            </a:r>
            <a:r>
              <a:rPr lang="tr-TR" i="1" dirty="0">
                <a:latin typeface="Book Antiqua" panose="02040602050305030304" pitchFamily="18" charset="0"/>
              </a:rPr>
              <a:t> kimsenin adresi meçhul sayılır. </a:t>
            </a:r>
          </a:p>
          <a:p>
            <a:pPr marL="114300" indent="0" algn="just">
              <a:buNone/>
            </a:pP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Adresin meçhul olması halinde keyfiyet tebliğ memuru tarafından mahalle veya köy muhtarına şerh verdirilmek suretiyle </a:t>
            </a:r>
            <a:r>
              <a:rPr lang="tr-T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tesbit</a:t>
            </a: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edilir</a:t>
            </a:r>
            <a:r>
              <a:rPr lang="tr-TR" i="1" dirty="0">
                <a:latin typeface="Book Antiqua" panose="02040602050305030304" pitchFamily="18" charset="0"/>
              </a:rPr>
              <a:t>. (Değişik ikinci cümle: 19/3/2003-4829/9 </a:t>
            </a:r>
            <a:r>
              <a:rPr lang="tr-TR" i="1" dirty="0" err="1">
                <a:latin typeface="Book Antiqua" panose="02040602050305030304" pitchFamily="18" charset="0"/>
              </a:rPr>
              <a:t>md.</a:t>
            </a:r>
            <a:r>
              <a:rPr lang="tr-TR" i="1" dirty="0">
                <a:latin typeface="Book Antiqua" panose="02040602050305030304" pitchFamily="18" charset="0"/>
              </a:rPr>
              <a:t>) Bununla beraber tebliği çıkaran merci, muhatabın adresini </a:t>
            </a: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resmî veya hususi müessese </a:t>
            </a:r>
            <a:r>
              <a:rPr lang="tr-TR" i="1" dirty="0">
                <a:latin typeface="Book Antiqua" panose="02040602050305030304" pitchFamily="18" charset="0"/>
              </a:rPr>
              <a:t>ve dairelerden gerekli gördüklerine sorar ve </a:t>
            </a: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zabıta vasıtasıyla tahkik </a:t>
            </a:r>
            <a:r>
              <a:rPr lang="tr-TR" i="1" dirty="0">
                <a:latin typeface="Book Antiqua" panose="02040602050305030304" pitchFamily="18" charset="0"/>
              </a:rPr>
              <a:t>ve tespit ettirir. 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Yabancı memleketlerde oturanlara ilanen tebligat yapılmasını </a:t>
            </a:r>
            <a:r>
              <a:rPr lang="tr-TR" i="1" dirty="0" err="1">
                <a:latin typeface="Book Antiqua" panose="02040602050305030304" pitchFamily="18" charset="0"/>
              </a:rPr>
              <a:t>icabettiren</a:t>
            </a:r>
            <a:r>
              <a:rPr lang="tr-TR" i="1" dirty="0">
                <a:latin typeface="Book Antiqua" panose="02040602050305030304" pitchFamily="18" charset="0"/>
              </a:rPr>
              <a:t> ahvalde tebliği çıkaran merci, tebliğ olunacak evrak ile ilan suretlerini yabancı memlekette bulunan kimsenin </a:t>
            </a:r>
            <a:r>
              <a:rPr lang="tr-TR" i="1" dirty="0" err="1">
                <a:latin typeface="Book Antiqua" panose="02040602050305030304" pitchFamily="18" charset="0"/>
              </a:rPr>
              <a:t>malüm</a:t>
            </a:r>
            <a:r>
              <a:rPr lang="tr-TR" i="1" dirty="0">
                <a:latin typeface="Book Antiqua" panose="02040602050305030304" pitchFamily="18" charset="0"/>
              </a:rPr>
              <a:t> adresine ayrıca iadeli taahhütlü mektupla gönderir ve posta makbuzunu dosyasına koyar.»</a:t>
            </a:r>
          </a:p>
        </p:txBody>
      </p:sp>
    </p:spTree>
    <p:extLst>
      <p:ext uri="{BB962C8B-B14F-4D97-AF65-F5344CB8AC3E}">
        <p14:creationId xmlns:p14="http://schemas.microsoft.com/office/powerpoint/2010/main" val="210766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Temel kural, tebliğin doğrudan muhataba yapılmasıdır.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Adresi meçhul olan kimselere ise, ilanen tebligat yapılır.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Adresi meçhul derken, bildirilen adrese tebligat yapılamaması, adres kayıt sisteminde adresin tespit edilememesi, adres araştırması sonucunda da muhataba ait adrese rastlanılmamış olması gerekir.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Tüzel kişilere ilanen tebligat yapılabilir mi?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İlanen tebligat, en son başvurulacak yoldur.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27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Book Antiqua" panose="02040602050305030304" pitchFamily="18" charset="0"/>
              </a:rPr>
              <a:t>İlanen tebligatta, muhatabın kimlik bilgileri mevcut olmalıdır.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Posta memuru, normal yolla gönderilen tebligattan sonra, muhatabı adreste bulamayıp durumu soruşturduğunda, taşınma yerini tespit edemezse, bu durumu mahalle veya köy muhtarına şerh verdirmek zorundadır.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Mahalle muhtarının şerhini de içeren tebliğ mazbatası merciine iade edildikten sonra,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tebliği çıkartan merci de muhatabın adresinin meçhul olduğunu araştırarak tespit etmelidir.</a:t>
            </a:r>
          </a:p>
        </p:txBody>
      </p:sp>
    </p:spTree>
    <p:extLst>
      <p:ext uri="{BB962C8B-B14F-4D97-AF65-F5344CB8AC3E}">
        <p14:creationId xmlns:p14="http://schemas.microsoft.com/office/powerpoint/2010/main" val="91443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Önemli: «adres kayıt sisteminde adres tespit edilirse» ilanen tebligat yapılamaz.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Adres kayıt sisteminde adres tespit edilememişse «adres araştırması» yapılır.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Adres araştırması kapsamında,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resmi ve özel makamlara sormalı</a:t>
            </a:r>
            <a:r>
              <a:rPr lang="tr-TR" dirty="0">
                <a:latin typeface="Book Antiqua" panose="02040602050305030304" pitchFamily="18" charset="0"/>
              </a:rPr>
              <a:t>,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zabıta vasıtasıyla </a:t>
            </a:r>
            <a:r>
              <a:rPr lang="tr-TR" dirty="0">
                <a:latin typeface="Book Antiqua" panose="02040602050305030304" pitchFamily="18" charset="0"/>
              </a:rPr>
              <a:t>da tespit ettirmeye çalışmalı.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Zabıta eliyle araştırılması ve ayrıca önceden çalıştığı işyeri, askerse bağlı olduğu komutanlık, avukatsa baro, memursa kurumundan sorulması; telefon faturası, nüfus ve tapu müdürlükleri vs. diğer resmi kurumlardan da sorulması gerekir.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4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AA5A7C-4845-465F-8167-A2693C00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8077200" cy="6858000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İlan yoluyla tebliğde, ilanen tebligatın nerede yapılacağı, </a:t>
            </a: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K. m.29 ile Yön. m.49’ta yer almaktadır: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571500" indent="-457200" algn="just">
              <a:buAutoNum type="arabicPeriod"/>
            </a:pPr>
            <a:r>
              <a:rPr lang="tr-TR" dirty="0">
                <a:latin typeface="Book Antiqua" panose="02040602050305030304" pitchFamily="18" charset="0"/>
              </a:rPr>
              <a:t>Muhatabın ilanı görme ihtimalinin yüksek olduğu yerdeki bir gazetede, (</a:t>
            </a:r>
            <a:r>
              <a:rPr lang="tr-TR" dirty="0" err="1">
                <a:latin typeface="Book Antiqua" panose="02040602050305030304" pitchFamily="18" charset="0"/>
              </a:rPr>
              <a:t>örn</a:t>
            </a:r>
            <a:r>
              <a:rPr lang="tr-TR" dirty="0">
                <a:latin typeface="Book Antiqua" panose="02040602050305030304" pitchFamily="18" charset="0"/>
              </a:rPr>
              <a:t>., muhatabın son yerleşim yeri, bir zamanlar yaşadığı yer.)</a:t>
            </a:r>
          </a:p>
          <a:p>
            <a:pPr marL="571500" indent="-457200" algn="just">
              <a:buAutoNum type="arabicPeriod"/>
            </a:pPr>
            <a:r>
              <a:rPr lang="tr-TR" dirty="0">
                <a:latin typeface="Book Antiqua" panose="02040602050305030304" pitchFamily="18" charset="0"/>
              </a:rPr>
              <a:t>Tebligatı çıkartan </a:t>
            </a:r>
            <a:r>
              <a:rPr lang="tr-TR" dirty="0" err="1">
                <a:latin typeface="Book Antiqua" panose="02040602050305030304" pitchFamily="18" charset="0"/>
              </a:rPr>
              <a:t>mercin</a:t>
            </a:r>
            <a:r>
              <a:rPr lang="tr-TR" dirty="0">
                <a:latin typeface="Book Antiqua" panose="02040602050305030304" pitchFamily="18" charset="0"/>
              </a:rPr>
              <a:t> bulunduğu yerdeki gazetede,</a:t>
            </a:r>
          </a:p>
          <a:p>
            <a:pPr marL="571500" indent="-457200" algn="just">
              <a:buAutoNum type="arabicPeriod"/>
            </a:pPr>
            <a:r>
              <a:rPr lang="tr-TR" dirty="0">
                <a:latin typeface="Book Antiqua" panose="02040602050305030304" pitchFamily="18" charset="0"/>
              </a:rPr>
              <a:t>Elektronik ortamda.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Bu ilanlar, Basın İlan Kurumu vasıtasıyla yapılır. 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Bu kurala riayet edilmezse, tebliğ; usulsüzdür.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Tebligatın Resmi Gazetede ilan edilmesi ?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İlan şekli: 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Madde 29 – </a:t>
            </a:r>
            <a:r>
              <a:rPr lang="tr-TR" i="1" dirty="0">
                <a:latin typeface="Book Antiqua" panose="02040602050305030304" pitchFamily="18" charset="0"/>
              </a:rPr>
              <a:t>İlan suretiyle tebliğ, tebliği çıkartacak merciin mucip sebep </a:t>
            </a:r>
            <a:r>
              <a:rPr lang="tr-TR" i="1" dirty="0" err="1">
                <a:latin typeface="Book Antiqua" panose="02040602050305030304" pitchFamily="18" charset="0"/>
              </a:rPr>
              <a:t>beyaniyle</a:t>
            </a:r>
            <a:r>
              <a:rPr lang="tr-TR" i="1" dirty="0">
                <a:latin typeface="Book Antiqua" panose="02040602050305030304" pitchFamily="18" charset="0"/>
              </a:rPr>
              <a:t> vereceği karar üzerine aşağıdaki şekilde yapılır. 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İlan alakalının ıttılaına en emin bir şekilde vasıl olacağı umulan ve varsa (…) (1) tebliği çıkaran merciin bulunduğu yerde intişar eden birer gazetede ve ayrıca elektronik ortamda yapılır. 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2. Tebliğ olunacak evrak ve ilan sureti, tebliği çıkaran </a:t>
            </a: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merciin herkesin kolayca görebileceği bir yerine </a:t>
            </a:r>
            <a:r>
              <a:rPr lang="tr-TR" i="1" dirty="0">
                <a:latin typeface="Book Antiqua" panose="02040602050305030304" pitchFamily="18" charset="0"/>
              </a:rPr>
              <a:t>de asılır.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(Değişik : 6/6/1985 - 3220/9 </a:t>
            </a:r>
            <a:r>
              <a:rPr lang="tr-TR" i="1" dirty="0" err="1">
                <a:latin typeface="Book Antiqua" panose="02040602050305030304" pitchFamily="18" charset="0"/>
              </a:rPr>
              <a:t>md.</a:t>
            </a:r>
            <a:r>
              <a:rPr lang="tr-TR" i="1" dirty="0">
                <a:latin typeface="Book Antiqua" panose="02040602050305030304" pitchFamily="18" charset="0"/>
              </a:rPr>
              <a:t>) Merci, icabına göre ikinci defa ilan yapılmasına karar verebilir. İki ilan arasındaki müddet bir haftadan aşağı olamaz. Gerekiyorsa ikinci ilan, yabancı memleket gazeteleriyle de yaptırılabilir. </a:t>
            </a:r>
          </a:p>
        </p:txBody>
      </p:sp>
    </p:spTree>
    <p:extLst>
      <p:ext uri="{BB962C8B-B14F-4D97-AF65-F5344CB8AC3E}">
        <p14:creationId xmlns:p14="http://schemas.microsoft.com/office/powerpoint/2010/main" val="29169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Yön. m.49/1/b: </a:t>
            </a:r>
            <a:r>
              <a:rPr lang="tr-TR" sz="2000" i="1" dirty="0">
                <a:solidFill>
                  <a:srgbClr val="000000"/>
                </a:solidFill>
                <a:latin typeface="Book Antiqua" panose="02040602050305030304" pitchFamily="18" charset="0"/>
              </a:rPr>
              <a:t>«</a:t>
            </a:r>
            <a:r>
              <a:rPr lang="tr-TR" sz="2000" b="0" i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Tebliğ olunacak evrak ve ilan sureti bir ay süreyle tebliği çıkaran mercide herkesin kolayca görebileceği bir yere asılır.»</a:t>
            </a:r>
          </a:p>
          <a:p>
            <a:pPr marL="114300" indent="0" algn="just">
              <a:buNone/>
            </a:pPr>
            <a:endParaRPr lang="tr-TR" sz="2000" i="1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sz="2000" dirty="0">
                <a:solidFill>
                  <a:srgbClr val="000000"/>
                </a:solidFill>
                <a:latin typeface="Book Antiqua" panose="02040602050305030304" pitchFamily="18" charset="0"/>
              </a:rPr>
              <a:t>İlanen tebligatta, tebligat yapılmasında hukuki yararı bulunan ilgilinin ilanen tebligat için gerekli giderleri yatırmış olması gerekir. (</a:t>
            </a:r>
            <a:r>
              <a:rPr lang="tr-TR" sz="2000" dirty="0" err="1">
                <a:latin typeface="Book Antiqua" panose="02040602050305030304" pitchFamily="18" charset="0"/>
              </a:rPr>
              <a:t>Teb</a:t>
            </a:r>
            <a:r>
              <a:rPr lang="tr-TR" sz="2000" dirty="0">
                <a:latin typeface="Book Antiqua" panose="02040602050305030304" pitchFamily="18" charset="0"/>
              </a:rPr>
              <a:t>. Yön. m.50). Aksi halde tebligat işleme konulmamalıdır (</a:t>
            </a:r>
            <a:r>
              <a:rPr lang="tr-TR" sz="2000" dirty="0" err="1">
                <a:latin typeface="Book Antiqua" panose="02040602050305030304" pitchFamily="18" charset="0"/>
              </a:rPr>
              <a:t>Teb</a:t>
            </a:r>
            <a:r>
              <a:rPr lang="tr-TR" sz="2000" dirty="0">
                <a:latin typeface="Book Antiqua" panose="02040602050305030304" pitchFamily="18" charset="0"/>
              </a:rPr>
              <a:t>. K. m.5).</a:t>
            </a: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b="0" i="1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87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sz="2400" dirty="0">
                <a:latin typeface="Book Antiqua" panose="02040602050305030304" pitchFamily="18" charset="0"/>
              </a:rPr>
              <a:t>İlanın içeriğinde hangi kayıtlar olmalıdır?</a:t>
            </a:r>
          </a:p>
          <a:p>
            <a:pPr algn="just">
              <a:buFont typeface="Arial" charset="0"/>
              <a:buChar char="•"/>
            </a:pP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K. m.30 ve </a:t>
            </a: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Yön. m.51’de belirtilmiştir:</a:t>
            </a:r>
          </a:p>
          <a:p>
            <a:pPr algn="just">
              <a:buFont typeface="Arial" charset="0"/>
              <a:buChar char="•"/>
            </a:pPr>
            <a:r>
              <a:rPr lang="tr-TR" sz="2400" dirty="0">
                <a:latin typeface="Book Antiqua" panose="02040602050305030304" pitchFamily="18" charset="0"/>
              </a:rPr>
              <a:t>İlanda,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0000"/>
                </a:solidFill>
                <a:latin typeface="Book Antiqua" panose="02040602050305030304" pitchFamily="18" charset="0"/>
              </a:rPr>
              <a:t>ilgiliye ait bilgiler: </a:t>
            </a:r>
            <a:r>
              <a:rPr lang="tr-TR" sz="24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ilgililerin ad ve soyadları, işleri, yerleşim yeri veya mesken ya da işyeri adresleri,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0000"/>
                </a:solidFill>
                <a:latin typeface="Book Antiqua" panose="02040602050305030304" pitchFamily="18" charset="0"/>
              </a:rPr>
              <a:t>tebliğin konusuna ait bilgiler:</a:t>
            </a:r>
            <a:r>
              <a:rPr lang="tr-TR" sz="24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 tebliğ olunacak evrakın içeriğinin özeti, tebliğin anlaşılabilecek şekilde konusu, sebebi,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0000"/>
                </a:solidFill>
                <a:latin typeface="Book Antiqua" panose="02040602050305030304" pitchFamily="18" charset="0"/>
              </a:rPr>
              <a:t>tebliğ çıkarana ait bilgi:</a:t>
            </a:r>
            <a:r>
              <a:rPr lang="tr-TR" sz="24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 ilanın hangi merciden verildiği, </a:t>
            </a:r>
          </a:p>
          <a:p>
            <a:pPr algn="just">
              <a:buFontTx/>
              <a:buChar char="-"/>
            </a:pPr>
            <a:r>
              <a:rPr lang="tr-TR" sz="24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davet söz konusu ise davete ait bilgiler: ilan daveti gerektiriyorsa nerede ve ne için, hangi gün ve saatte hazır bulunacağı hususlarına</a:t>
            </a:r>
          </a:p>
          <a:p>
            <a:pPr marL="114300" indent="0" algn="just">
              <a:buNone/>
            </a:pPr>
            <a:r>
              <a:rPr lang="tr-TR" sz="2400" b="0" i="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yer verilir.</a:t>
            </a:r>
            <a:endParaRPr lang="tr-TR" sz="24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b="0" i="1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801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sz="2400" dirty="0">
                <a:latin typeface="Book Antiqua" panose="02040602050305030304" pitchFamily="18" charset="0"/>
              </a:rPr>
              <a:t>Tebliğ çıkaran merci, gerekirse ikinci ilan yapılmasına karar verebilir mi?</a:t>
            </a:r>
          </a:p>
          <a:p>
            <a:pPr marL="114300" indent="0" algn="just">
              <a:buNone/>
            </a:pPr>
            <a:r>
              <a:rPr lang="tr-TR" sz="2400" dirty="0">
                <a:latin typeface="Book Antiqua" panose="02040602050305030304" pitchFamily="18" charset="0"/>
              </a:rPr>
              <a:t>	</a:t>
            </a: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K.m.29/son ve </a:t>
            </a: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Yön. m.49/1/c.</a:t>
            </a:r>
          </a:p>
          <a:p>
            <a:pPr marL="114300" indent="0" algn="just">
              <a:buNone/>
            </a:pPr>
            <a:endParaRPr lang="tr-TR" sz="2400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sz="24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sz="2400" dirty="0">
                <a:latin typeface="Book Antiqua" panose="02040602050305030304" pitchFamily="18" charset="0"/>
              </a:rPr>
              <a:t>İlanen tebligatta tebliğ tarihi ne zamandır?</a:t>
            </a:r>
          </a:p>
          <a:p>
            <a:pPr marL="114300" indent="0" algn="just">
              <a:buNone/>
            </a:pPr>
            <a:r>
              <a:rPr lang="tr-TR" sz="2400" dirty="0">
                <a:latin typeface="Book Antiqua" panose="02040602050305030304" pitchFamily="18" charset="0"/>
              </a:rPr>
              <a:t>	</a:t>
            </a: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K. m.31 ve </a:t>
            </a:r>
            <a:r>
              <a:rPr lang="tr-TR" sz="2400" dirty="0" err="1">
                <a:latin typeface="Book Antiqua" panose="02040602050305030304" pitchFamily="18" charset="0"/>
              </a:rPr>
              <a:t>Teb</a:t>
            </a:r>
            <a:r>
              <a:rPr lang="tr-TR" sz="2400" dirty="0">
                <a:latin typeface="Book Antiqua" panose="02040602050305030304" pitchFamily="18" charset="0"/>
              </a:rPr>
              <a:t>. Yön. m.52.</a:t>
            </a: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b="0" i="1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sz="2000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776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534</TotalTime>
  <Words>750</Words>
  <Application>Microsoft Office PowerPoint</Application>
  <PresentationFormat>Ekran Gösterisi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Book Antiqua</vt:lpstr>
      <vt:lpstr>Calibri</vt:lpstr>
      <vt:lpstr>Cambria</vt:lpstr>
      <vt:lpstr>Bitişiklik</vt:lpstr>
      <vt:lpstr>İlan Yoluyla Tebligat</vt:lpstr>
      <vt:lpstr>Teb. K. m.28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Tebligatın Talep Üzerine Yapılması</dc:title>
  <dc:creator>Orkun TAT</dc:creator>
  <cp:lastModifiedBy>Nurdan</cp:lastModifiedBy>
  <cp:revision>32</cp:revision>
  <dcterms:created xsi:type="dcterms:W3CDTF">2021-09-07T19:58:42Z</dcterms:created>
  <dcterms:modified xsi:type="dcterms:W3CDTF">2021-12-15T12:41:49Z</dcterms:modified>
</cp:coreProperties>
</file>