
<file path=[Content_Types].xml><?xml version="1.0" encoding="utf-8"?>
<Types xmlns="http://schemas.openxmlformats.org/package/2006/content-types">
  <Default Extension="bin" ContentType="image/png"/>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2.bin" ContentType="image/jpeg"/>
  <Override PartName="/ppt/media/image53.bin" ContentType="image/jpeg"/>
  <Override PartName="/ppt/media/image56.bin" ContentType="image/jpeg"/>
  <Override PartName="/ppt/media/image58.bin" ContentType="image/jpeg"/>
  <Override PartName="/ppt/media/image60.bin" ContentType="image/jpeg"/>
  <Override PartName="/ppt/media/image62.bin" ContentType="image/jpeg"/>
  <Override PartName="/ppt/media/image83.bin" ContentType="image/jpeg"/>
  <Override PartName="/ppt/media/image91.bin"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315" r:id="rId3"/>
    <p:sldId id="352" r:id="rId4"/>
    <p:sldId id="385" r:id="rId5"/>
    <p:sldId id="410" r:id="rId6"/>
    <p:sldId id="443" r:id="rId7"/>
    <p:sldId id="475" r:id="rId8"/>
    <p:sldId id="512" r:id="rId9"/>
    <p:sldId id="568" r:id="rId10"/>
    <p:sldId id="596" r:id="rId11"/>
    <p:sldId id="634" r:id="rId12"/>
    <p:sldId id="666" r:id="rId13"/>
  </p:sldIdLst>
  <p:sldSz cx="18288000" cy="10287000"/>
  <p:notesSz cx="18288000" cy="10287000"/>
  <p:embeddedFontLst>
    <p:embeddedFont>
      <p:font typeface="Inter" panose="020B0604020202020204" charset="0"/>
      <p:regular r:id="rId14"/>
    </p:embeddedFont>
    <p:embeddedFont>
      <p:font typeface="Lexend" panose="020B0604020202020204" charset="0"/>
      <p:bold r:id="rId15"/>
    </p:embeddedFont>
    <p:embeddedFont>
      <p:font typeface="Lexend Medium" panose="020B0604020202020204" charset="0"/>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7" d="100"/>
          <a:sy n="37" d="100"/>
        </p:scale>
        <p:origin x="104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53475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33315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427699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13859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8CEAE-9ACF-4870-96B2-2FDD755B4008}"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88955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8CEAE-9ACF-4870-96B2-2FDD755B4008}"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639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8CEAE-9ACF-4870-96B2-2FDD755B4008}" type="datetimeFigureOut">
              <a:rPr lang="en-IN" smtClean="0"/>
              <a:t>29-09-2025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8139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8CEAE-9ACF-4870-96B2-2FDD755B4008}" type="datetimeFigureOut">
              <a:rPr lang="en-IN" smtClean="0"/>
              <a:t>29-09-2025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132081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8CEAE-9ACF-4870-96B2-2FDD755B4008}" type="datetimeFigureOut">
              <a:rPr lang="en-IN" smtClean="0"/>
              <a:t>29-09-2025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0675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47094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6888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8CEAE-9ACF-4870-96B2-2FDD755B4008}" type="datetimeFigureOut">
              <a:rPr lang="en-IN" smtClean="0"/>
              <a:t>29-09-2025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4AC96-115D-4CF4-9B0B-0F2A89887B52}" type="slidenum">
              <a:rPr lang="en-IN" smtClean="0"/>
              <a:t>‹#›</a:t>
            </a:fld>
            <a:endParaRPr lang="en-IN"/>
          </a:p>
        </p:txBody>
      </p:sp>
    </p:spTree>
    <p:extLst>
      <p:ext uri="{BB962C8B-B14F-4D97-AF65-F5344CB8AC3E}">
        <p14:creationId xmlns:p14="http://schemas.microsoft.com/office/powerpoint/2010/main" val="377808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5" Type="http://schemas.openxmlformats.org/officeDocument/2006/relationships/image" Target="../media/image4.bin"/><Relationship Id="rId4" Type="http://schemas.openxmlformats.org/officeDocument/2006/relationships/image" Target="../media/image3.bin"/></Relationships>
</file>

<file path=ppt/slides/_rels/slide10.xml.rels><?xml version="1.0" encoding="UTF-8" standalone="yes"?>
<Relationships xmlns="http://schemas.openxmlformats.org/package/2006/relationships"><Relationship Id="rId3" Type="http://schemas.openxmlformats.org/officeDocument/2006/relationships/image" Target="../media/image22.bin"/><Relationship Id="rId7" Type="http://schemas.openxmlformats.org/officeDocument/2006/relationships/image" Target="../media/image84.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4.bin"/><Relationship Id="rId5" Type="http://schemas.openxmlformats.org/officeDocument/2006/relationships/image" Target="../media/image83.bin"/><Relationship Id="rId4" Type="http://schemas.openxmlformats.org/officeDocument/2006/relationships/image" Target="../media/image23.bin"/></Relationships>
</file>

<file path=ppt/slides/_rels/slide11.xml.rels><?xml version="1.0" encoding="UTF-8" standalone="yes"?>
<Relationships xmlns="http://schemas.openxmlformats.org/package/2006/relationships"><Relationship Id="rId8" Type="http://schemas.openxmlformats.org/officeDocument/2006/relationships/image" Target="../media/image89.bin"/><Relationship Id="rId3" Type="http://schemas.openxmlformats.org/officeDocument/2006/relationships/image" Target="../media/image5.bin"/><Relationship Id="rId7" Type="http://schemas.openxmlformats.org/officeDocument/2006/relationships/image" Target="../media/image88.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87.bin"/><Relationship Id="rId5" Type="http://schemas.openxmlformats.org/officeDocument/2006/relationships/image" Target="../media/image86.bin"/><Relationship Id="rId4" Type="http://schemas.openxmlformats.org/officeDocument/2006/relationships/image" Target="../media/image85.bin"/><Relationship Id="rId9" Type="http://schemas.openxmlformats.org/officeDocument/2006/relationships/image" Target="../media/image90.bin"/></Relationships>
</file>

<file path=ppt/slides/_rels/slide12.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image" Target="../media/image1.bin"/><Relationship Id="rId1" Type="http://schemas.openxmlformats.org/officeDocument/2006/relationships/slideLayout" Target="../slideLayouts/slideLayout7.xml"/><Relationship Id="rId4" Type="http://schemas.openxmlformats.org/officeDocument/2006/relationships/image" Target="../media/image91.bin"/></Relationships>
</file>

<file path=ppt/slides/_rels/slide2.xml.rels><?xml version="1.0" encoding="UTF-8" standalone="yes"?>
<Relationships xmlns="http://schemas.openxmlformats.org/package/2006/relationships"><Relationship Id="rId8" Type="http://schemas.openxmlformats.org/officeDocument/2006/relationships/image" Target="../media/image10.bin"/><Relationship Id="rId13" Type="http://schemas.openxmlformats.org/officeDocument/2006/relationships/image" Target="../media/image15.bin"/><Relationship Id="rId18" Type="http://schemas.openxmlformats.org/officeDocument/2006/relationships/image" Target="../media/image20.bin"/><Relationship Id="rId3" Type="http://schemas.openxmlformats.org/officeDocument/2006/relationships/image" Target="../media/image5.bin"/><Relationship Id="rId7" Type="http://schemas.openxmlformats.org/officeDocument/2006/relationships/image" Target="../media/image9.bin"/><Relationship Id="rId12" Type="http://schemas.openxmlformats.org/officeDocument/2006/relationships/image" Target="../media/image14.bin"/><Relationship Id="rId17" Type="http://schemas.openxmlformats.org/officeDocument/2006/relationships/image" Target="../media/image19.bin"/><Relationship Id="rId2" Type="http://schemas.openxmlformats.org/officeDocument/2006/relationships/image" Target="../media/image1.bin"/><Relationship Id="rId16" Type="http://schemas.openxmlformats.org/officeDocument/2006/relationships/image" Target="../media/image18.bin"/><Relationship Id="rId1" Type="http://schemas.openxmlformats.org/officeDocument/2006/relationships/slideLayout" Target="../slideLayouts/slideLayout7.xml"/><Relationship Id="rId6" Type="http://schemas.openxmlformats.org/officeDocument/2006/relationships/image" Target="../media/image8.bin"/><Relationship Id="rId11" Type="http://schemas.openxmlformats.org/officeDocument/2006/relationships/image" Target="../media/image13.bin"/><Relationship Id="rId5" Type="http://schemas.openxmlformats.org/officeDocument/2006/relationships/image" Target="../media/image7.bin"/><Relationship Id="rId15" Type="http://schemas.openxmlformats.org/officeDocument/2006/relationships/image" Target="../media/image17.bin"/><Relationship Id="rId10" Type="http://schemas.openxmlformats.org/officeDocument/2006/relationships/image" Target="../media/image12.bin"/><Relationship Id="rId19" Type="http://schemas.openxmlformats.org/officeDocument/2006/relationships/image" Target="../media/image21.bin"/><Relationship Id="rId4" Type="http://schemas.openxmlformats.org/officeDocument/2006/relationships/image" Target="../media/image6.bin"/><Relationship Id="rId9" Type="http://schemas.openxmlformats.org/officeDocument/2006/relationships/image" Target="../media/image11.bin"/><Relationship Id="rId14" Type="http://schemas.openxmlformats.org/officeDocument/2006/relationships/image" Target="../media/image16.bin"/></Relationships>
</file>

<file path=ppt/slides/_rels/slide3.xml.rels><?xml version="1.0" encoding="UTF-8" standalone="yes"?>
<Relationships xmlns="http://schemas.openxmlformats.org/package/2006/relationships"><Relationship Id="rId8" Type="http://schemas.openxmlformats.org/officeDocument/2006/relationships/image" Target="../media/image27.bin"/><Relationship Id="rId3" Type="http://schemas.openxmlformats.org/officeDocument/2006/relationships/image" Target="../media/image22.bin"/><Relationship Id="rId7" Type="http://schemas.openxmlformats.org/officeDocument/2006/relationships/image" Target="../media/image26.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11" Type="http://schemas.openxmlformats.org/officeDocument/2006/relationships/image" Target="../media/image30.bin"/><Relationship Id="rId5" Type="http://schemas.openxmlformats.org/officeDocument/2006/relationships/image" Target="../media/image24.bin"/><Relationship Id="rId10" Type="http://schemas.openxmlformats.org/officeDocument/2006/relationships/image" Target="../media/image29.bin"/><Relationship Id="rId4" Type="http://schemas.openxmlformats.org/officeDocument/2006/relationships/image" Target="../media/image23.bin"/><Relationship Id="rId9" Type="http://schemas.openxmlformats.org/officeDocument/2006/relationships/image" Target="../media/image28.bin"/></Relationships>
</file>

<file path=ppt/slides/_rels/slide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1.bin"/><Relationship Id="rId1" Type="http://schemas.openxmlformats.org/officeDocument/2006/relationships/slideLayout" Target="../slideLayouts/slideLayout7.xml"/><Relationship Id="rId4" Type="http://schemas.openxmlformats.org/officeDocument/2006/relationships/image" Target="../media/image31.bin"/></Relationships>
</file>

<file path=ppt/slides/_rels/slide5.xml.rels><?xml version="1.0" encoding="UTF-8" standalone="yes"?>
<Relationships xmlns="http://schemas.openxmlformats.org/package/2006/relationships"><Relationship Id="rId8" Type="http://schemas.openxmlformats.org/officeDocument/2006/relationships/image" Target="../media/image35.bin"/><Relationship Id="rId3" Type="http://schemas.openxmlformats.org/officeDocument/2006/relationships/image" Target="../media/image22.bin"/><Relationship Id="rId7" Type="http://schemas.openxmlformats.org/officeDocument/2006/relationships/image" Target="../media/image34.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3.bin"/><Relationship Id="rId11" Type="http://schemas.openxmlformats.org/officeDocument/2006/relationships/image" Target="../media/image38.bin"/><Relationship Id="rId5" Type="http://schemas.openxmlformats.org/officeDocument/2006/relationships/image" Target="../media/image32.bin"/><Relationship Id="rId10" Type="http://schemas.openxmlformats.org/officeDocument/2006/relationships/image" Target="../media/image37.bin"/><Relationship Id="rId4" Type="http://schemas.openxmlformats.org/officeDocument/2006/relationships/image" Target="../media/image23.bin"/><Relationship Id="rId9" Type="http://schemas.openxmlformats.org/officeDocument/2006/relationships/image" Target="../media/image36.bin"/></Relationships>
</file>

<file path=ppt/slides/_rels/slide6.xml.rels><?xml version="1.0" encoding="UTF-8" standalone="yes"?>
<Relationships xmlns="http://schemas.openxmlformats.org/package/2006/relationships"><Relationship Id="rId8" Type="http://schemas.openxmlformats.org/officeDocument/2006/relationships/image" Target="../media/image44.bin"/><Relationship Id="rId13" Type="http://schemas.openxmlformats.org/officeDocument/2006/relationships/image" Target="../media/image49.bin"/><Relationship Id="rId3" Type="http://schemas.openxmlformats.org/officeDocument/2006/relationships/image" Target="../media/image39.bin"/><Relationship Id="rId7" Type="http://schemas.openxmlformats.org/officeDocument/2006/relationships/image" Target="../media/image43.bin"/><Relationship Id="rId12" Type="http://schemas.openxmlformats.org/officeDocument/2006/relationships/image" Target="../media/image48.bin"/><Relationship Id="rId17" Type="http://schemas.openxmlformats.org/officeDocument/2006/relationships/image" Target="../media/image5.bin"/><Relationship Id="rId2" Type="http://schemas.openxmlformats.org/officeDocument/2006/relationships/image" Target="../media/image1.bin"/><Relationship Id="rId16" Type="http://schemas.openxmlformats.org/officeDocument/2006/relationships/image" Target="../media/image52.bin"/><Relationship Id="rId1" Type="http://schemas.openxmlformats.org/officeDocument/2006/relationships/slideLayout" Target="../slideLayouts/slideLayout7.xml"/><Relationship Id="rId6" Type="http://schemas.openxmlformats.org/officeDocument/2006/relationships/image" Target="../media/image42.bin"/><Relationship Id="rId11" Type="http://schemas.openxmlformats.org/officeDocument/2006/relationships/image" Target="../media/image47.bin"/><Relationship Id="rId5" Type="http://schemas.openxmlformats.org/officeDocument/2006/relationships/image" Target="../media/image41.bin"/><Relationship Id="rId15" Type="http://schemas.openxmlformats.org/officeDocument/2006/relationships/image" Target="../media/image51.bin"/><Relationship Id="rId10" Type="http://schemas.openxmlformats.org/officeDocument/2006/relationships/image" Target="../media/image46.bin"/><Relationship Id="rId4" Type="http://schemas.openxmlformats.org/officeDocument/2006/relationships/image" Target="../media/image40.bin"/><Relationship Id="rId9" Type="http://schemas.openxmlformats.org/officeDocument/2006/relationships/image" Target="../media/image45.bin"/><Relationship Id="rId14" Type="http://schemas.openxmlformats.org/officeDocument/2006/relationships/image" Target="../media/image50.bin"/></Relationships>
</file>

<file path=ppt/slides/_rels/slide7.xml.rels><?xml version="1.0" encoding="UTF-8" standalone="yes"?>
<Relationships xmlns="http://schemas.openxmlformats.org/package/2006/relationships"><Relationship Id="rId8" Type="http://schemas.openxmlformats.org/officeDocument/2006/relationships/image" Target="../media/image56.bin"/><Relationship Id="rId13" Type="http://schemas.openxmlformats.org/officeDocument/2006/relationships/image" Target="../media/image61.bin"/><Relationship Id="rId3" Type="http://schemas.openxmlformats.org/officeDocument/2006/relationships/image" Target="../media/image22.bin"/><Relationship Id="rId7" Type="http://schemas.openxmlformats.org/officeDocument/2006/relationships/image" Target="../media/image55.bin"/><Relationship Id="rId12" Type="http://schemas.openxmlformats.org/officeDocument/2006/relationships/image" Target="../media/image60.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4.bin"/><Relationship Id="rId11" Type="http://schemas.openxmlformats.org/officeDocument/2006/relationships/image" Target="../media/image59.bin"/><Relationship Id="rId5" Type="http://schemas.openxmlformats.org/officeDocument/2006/relationships/image" Target="../media/image53.bin"/><Relationship Id="rId10" Type="http://schemas.openxmlformats.org/officeDocument/2006/relationships/image" Target="../media/image58.bin"/><Relationship Id="rId4" Type="http://schemas.openxmlformats.org/officeDocument/2006/relationships/image" Target="../media/image23.bin"/><Relationship Id="rId9" Type="http://schemas.openxmlformats.org/officeDocument/2006/relationships/image" Target="../media/image57.bin"/><Relationship Id="rId14" Type="http://schemas.openxmlformats.org/officeDocument/2006/relationships/image" Target="../media/image62.bin"/></Relationships>
</file>

<file path=ppt/slides/_rels/slide8.xml.rels><?xml version="1.0" encoding="UTF-8" standalone="yes"?>
<Relationships xmlns="http://schemas.openxmlformats.org/package/2006/relationships"><Relationship Id="rId8" Type="http://schemas.openxmlformats.org/officeDocument/2006/relationships/image" Target="../media/image67.bin"/><Relationship Id="rId13" Type="http://schemas.openxmlformats.org/officeDocument/2006/relationships/image" Target="../media/image72.bin"/><Relationship Id="rId18" Type="http://schemas.openxmlformats.org/officeDocument/2006/relationships/image" Target="../media/image77.bin"/><Relationship Id="rId3" Type="http://schemas.openxmlformats.org/officeDocument/2006/relationships/image" Target="../media/image5.bin"/><Relationship Id="rId21" Type="http://schemas.openxmlformats.org/officeDocument/2006/relationships/image" Target="../media/image80.bin"/><Relationship Id="rId7" Type="http://schemas.openxmlformats.org/officeDocument/2006/relationships/image" Target="../media/image66.bin"/><Relationship Id="rId12" Type="http://schemas.openxmlformats.org/officeDocument/2006/relationships/image" Target="../media/image71.bin"/><Relationship Id="rId17" Type="http://schemas.openxmlformats.org/officeDocument/2006/relationships/image" Target="../media/image76.bin"/><Relationship Id="rId2" Type="http://schemas.openxmlformats.org/officeDocument/2006/relationships/image" Target="../media/image1.bin"/><Relationship Id="rId16" Type="http://schemas.openxmlformats.org/officeDocument/2006/relationships/image" Target="../media/image75.bin"/><Relationship Id="rId20" Type="http://schemas.openxmlformats.org/officeDocument/2006/relationships/image" Target="../media/image79.bin"/><Relationship Id="rId1" Type="http://schemas.openxmlformats.org/officeDocument/2006/relationships/slideLayout" Target="../slideLayouts/slideLayout7.xml"/><Relationship Id="rId6" Type="http://schemas.openxmlformats.org/officeDocument/2006/relationships/image" Target="../media/image65.bin"/><Relationship Id="rId11" Type="http://schemas.openxmlformats.org/officeDocument/2006/relationships/image" Target="../media/image70.bin"/><Relationship Id="rId5" Type="http://schemas.openxmlformats.org/officeDocument/2006/relationships/image" Target="../media/image64.bin"/><Relationship Id="rId15" Type="http://schemas.openxmlformats.org/officeDocument/2006/relationships/image" Target="../media/image74.bin"/><Relationship Id="rId10" Type="http://schemas.openxmlformats.org/officeDocument/2006/relationships/image" Target="../media/image69.bin"/><Relationship Id="rId19" Type="http://schemas.openxmlformats.org/officeDocument/2006/relationships/image" Target="../media/image78.bin"/><Relationship Id="rId4" Type="http://schemas.openxmlformats.org/officeDocument/2006/relationships/image" Target="../media/image63.bin"/><Relationship Id="rId9" Type="http://schemas.openxmlformats.org/officeDocument/2006/relationships/image" Target="../media/image68.bin"/><Relationship Id="rId14" Type="http://schemas.openxmlformats.org/officeDocument/2006/relationships/image" Target="../media/image73.bin"/></Relationships>
</file>

<file path=ppt/slides/_rels/slide9.xml.rels><?xml version="1.0" encoding="UTF-8" standalone="yes"?>
<Relationships xmlns="http://schemas.openxmlformats.org/package/2006/relationships"><Relationship Id="rId3" Type="http://schemas.openxmlformats.org/officeDocument/2006/relationships/image" Target="../media/image22.bin"/><Relationship Id="rId7" Type="http://schemas.openxmlformats.org/officeDocument/2006/relationships/image" Target="../media/image8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81.bin"/><Relationship Id="rId4" Type="http://schemas.openxmlformats.org/officeDocument/2006/relationships/image" Target="../media/image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3315593" y="0"/>
            <a:ext cx="14972405" cy="10287000"/>
          </a:xfrm>
          <a:prstGeom prst="rect">
            <a:avLst/>
          </a:prstGeom>
        </p:spPr>
      </p:pic>
      <p:pic>
        <p:nvPicPr>
          <p:cNvPr id="304" name="coverimage">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
            <a:alphaModFix/>
          </a:blip>
          <a:stretch/>
        </p:blipFill>
        <p:spPr>
          <a:xfrm>
            <a:off x="762000" y="762000"/>
            <a:ext cx="16764000" cy="8763000"/>
          </a:xfrm>
          <a:prstGeom prst="rect">
            <a:avLst/>
          </a:prstGeom>
        </p:spPr>
      </p:pic>
      <p:pic>
        <p:nvPicPr>
          <p:cNvPr id="30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mt="60000"/>
          </a:blip>
          <a:stretch/>
        </p:blipFill>
        <p:spPr>
          <a:xfrm>
            <a:off x="762000" y="762000"/>
            <a:ext cx="16764000" cy="8763000"/>
          </a:xfrm>
          <a:prstGeom prst="rect">
            <a:avLst/>
          </a:prstGeom>
        </p:spPr>
      </p:pic>
      <p:sp>
        <p:nvSpPr>
          <p:cNvPr id="308" name="Presenter Name-435">
            <a:extLst>
              <a:ext uri="{FF2B5EF4-FFF2-40B4-BE49-F238E27FC236}">
                <a16:creationId xmlns:a16="http://schemas.microsoft.com/office/drawing/2014/main" id="{111B4A49-B930-4A89-A1CD-6CA2B3D95AED}"/>
              </a:ext>
            </a:extLst>
          </p:cNvPr>
          <p:cNvSpPr txBox="1"/>
          <p:nvPr/>
        </p:nvSpPr>
        <p:spPr>
          <a:xfrm>
            <a:off x="1524000" y="7060787"/>
            <a:ext cx="15273338" cy="333375"/>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FFFFFF">
                    <a:alpha val="100000"/>
                  </a:srgbClr>
                </a:solidFill>
                <a:latin typeface="Lexend Medium" panose="00000700000000000000" pitchFamily="2" charset="0"/>
              </a:rPr>
              <a:t> </a:t>
            </a:r>
          </a:p>
        </p:txBody>
      </p:sp>
      <p:sp>
        <p:nvSpPr>
          <p:cNvPr id="310" name="Title 3">
            <a:extLst>
              <a:ext uri="{FF2B5EF4-FFF2-40B4-BE49-F238E27FC236}">
                <a16:creationId xmlns:a16="http://schemas.microsoft.com/office/drawing/2014/main" id="{111B4A49-B930-4A89-A1CD-6CA2B3D95AED}"/>
              </a:ext>
            </a:extLst>
          </p:cNvPr>
          <p:cNvSpPr txBox="1"/>
          <p:nvPr/>
        </p:nvSpPr>
        <p:spPr>
          <a:xfrm>
            <a:off x="1523999" y="3668173"/>
            <a:ext cx="15659819" cy="1667123"/>
          </a:xfrm>
          <a:prstGeom prst="rect">
            <a:avLst/>
          </a:prstGeom>
          <a:noFill/>
        </p:spPr>
        <p:txBody>
          <a:bodyPr vertOverflow="clip" horzOverflow="clip" wrap="square" lIns="0" tIns="0" rIns="0" bIns="0" rtlCol="0" anchor="t">
            <a:spAutoFit/>
          </a:bodyPr>
          <a:lstStyle/>
          <a:p>
            <a:pPr algn="ctr">
              <a:lnSpc>
                <a:spcPts val="6480"/>
              </a:lnSpc>
            </a:pPr>
            <a:r>
              <a:rPr lang="en-US" sz="7200" b="1" dirty="0">
                <a:solidFill>
                  <a:srgbClr val="FFFFFF">
                    <a:alpha val="100000"/>
                  </a:srgbClr>
                </a:solidFill>
                <a:latin typeface="Lexend Medium" panose="00000700000000000000" pitchFamily="2" charset="0"/>
              </a:rPr>
              <a:t>Master Writing and Vocabulary for Success</a:t>
            </a:r>
          </a:p>
        </p:txBody>
      </p:sp>
      <p:sp>
        <p:nvSpPr>
          <p:cNvPr id="312" name="SubTitle">
            <a:extLst>
              <a:ext uri="{FF2B5EF4-FFF2-40B4-BE49-F238E27FC236}">
                <a16:creationId xmlns:a16="http://schemas.microsoft.com/office/drawing/2014/main" id="{111B4A49-B930-4A89-A1CD-6CA2B3D95AED}"/>
              </a:ext>
            </a:extLst>
          </p:cNvPr>
          <p:cNvSpPr txBox="1"/>
          <p:nvPr/>
        </p:nvSpPr>
        <p:spPr>
          <a:xfrm>
            <a:off x="1523999" y="5445538"/>
            <a:ext cx="15038717" cy="1142877"/>
          </a:xfrm>
          <a:prstGeom prst="rect">
            <a:avLst/>
          </a:prstGeom>
          <a:noFill/>
        </p:spPr>
        <p:txBody>
          <a:bodyPr vertOverflow="clip" horzOverflow="clip" wrap="square" lIns="0" tIns="0" rIns="0" bIns="0" rtlCol="0" anchor="t">
            <a:spAutoFit/>
          </a:bodyPr>
          <a:lstStyle/>
          <a:p>
            <a:pPr algn="ctr">
              <a:lnSpc>
                <a:spcPts val="4560"/>
              </a:lnSpc>
            </a:pPr>
            <a:r>
              <a:rPr lang="en-US" sz="3600" b="1" spc="-6" dirty="0">
                <a:solidFill>
                  <a:srgbClr val="FFFFFF">
                    <a:alpha val="100000"/>
                  </a:srgbClr>
                </a:solidFill>
                <a:latin typeface="Inter" panose="00000700000000000000" pitchFamily="2" charset="0"/>
              </a:rPr>
              <a:t>AET-127 Writing Skills and Vocabulary | Dr. Fatma Toköz </a:t>
            </a:r>
            <a:endParaRPr lang="tr-TR" sz="3600" b="1" spc="-6" dirty="0">
              <a:solidFill>
                <a:srgbClr val="FFFFFF">
                  <a:alpha val="100000"/>
                </a:srgbClr>
              </a:solidFill>
              <a:latin typeface="Inter" panose="00000700000000000000" pitchFamily="2" charset="0"/>
            </a:endParaRPr>
          </a:p>
          <a:p>
            <a:pPr algn="ctr">
              <a:lnSpc>
                <a:spcPts val="4560"/>
              </a:lnSpc>
            </a:pPr>
            <a:r>
              <a:rPr lang="en-US" sz="3600" b="1" spc="-6" dirty="0">
                <a:solidFill>
                  <a:srgbClr val="FFFFFF">
                    <a:alpha val="100000"/>
                  </a:srgbClr>
                </a:solidFill>
                <a:latin typeface="Inter" panose="00000700000000000000" pitchFamily="2" charset="0"/>
              </a:rPr>
              <a:t>Çağ University</a:t>
            </a:r>
          </a:p>
        </p:txBody>
      </p:sp>
    </p:spTree>
    <p:extLst>
      <p:ext uri="{BB962C8B-B14F-4D97-AF65-F5344CB8AC3E}">
        <p14:creationId xmlns:p14="http://schemas.microsoft.com/office/powerpoint/2010/main" val="36480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5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18288000" cy="10287000"/>
          </a:xfrm>
          <a:prstGeom prst="rect">
            <a:avLst/>
          </a:prstGeom>
        </p:spPr>
      </p:pic>
      <p:sp>
        <p:nvSpPr>
          <p:cNvPr id="600" name="Title 3">
            <a:extLst>
              <a:ext uri="{FF2B5EF4-FFF2-40B4-BE49-F238E27FC236}">
                <a16:creationId xmlns:a16="http://schemas.microsoft.com/office/drawing/2014/main" id="{111B4A49-B930-4A89-A1CD-6CA2B3D95AED}"/>
              </a:ext>
            </a:extLst>
          </p:cNvPr>
          <p:cNvSpPr txBox="1"/>
          <p:nvPr/>
        </p:nvSpPr>
        <p:spPr>
          <a:xfrm>
            <a:off x="8191500" y="723900"/>
            <a:ext cx="9367838" cy="66675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FFFFFF">
                    <a:alpha val="100000"/>
                  </a:srgbClr>
                </a:solidFill>
                <a:latin typeface="Lexend Medium" panose="00000700000000000000" pitchFamily="2" charset="0"/>
              </a:rPr>
              <a:t>Unlock Identity Through Language</a:t>
            </a:r>
          </a:p>
        </p:txBody>
      </p:sp>
      <p:pic>
        <p:nvPicPr>
          <p:cNvPr id="602" name="b9b9c7fd-464f-4e43-afd1-84fd654dcd67">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
            <a:alphaModFix/>
          </a:blip>
          <a:stretch/>
        </p:blipFill>
        <p:spPr>
          <a:xfrm>
            <a:off x="0" y="0"/>
            <a:ext cx="8191500" cy="10287000"/>
          </a:xfrm>
          <a:prstGeom prst="rect">
            <a:avLst/>
          </a:prstGeom>
        </p:spPr>
      </p:pic>
      <p:pic>
        <p:nvPicPr>
          <p:cNvPr id="6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2705100" y="2628900"/>
            <a:ext cx="14820900" cy="6934200"/>
          </a:xfrm>
          <a:prstGeom prst="rect">
            <a:avLst/>
          </a:prstGeom>
        </p:spPr>
      </p:pic>
      <p:pic>
        <p:nvPicPr>
          <p:cNvPr id="606" name="pyramid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B33E3E2C-20D5-4D00-9C27-BA2AC554034B}">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181350" y="4210050"/>
            <a:ext cx="13963650" cy="1333500"/>
          </a:xfrm>
          <a:prstGeom prst="rect">
            <a:avLst/>
          </a:prstGeom>
        </p:spPr>
      </p:pic>
      <p:sp>
        <p:nvSpPr>
          <p:cNvPr id="607" name="-0">
            <a:extLst>
              <a:ext uri="{FF2B5EF4-FFF2-40B4-BE49-F238E27FC236}">
                <a16:creationId xmlns:a16="http://schemas.microsoft.com/office/drawing/2014/main" id="{111B4A49-B930-4A89-A1CD-6CA2B3D95AED}"/>
              </a:ext>
            </a:extLst>
          </p:cNvPr>
          <p:cNvSpPr txBox="1"/>
          <p:nvPr/>
        </p:nvSpPr>
        <p:spPr>
          <a:xfrm>
            <a:off x="4731544" y="4621244"/>
            <a:ext cx="566738" cy="514350"/>
          </a:xfrm>
          <a:prstGeom prst="rect">
            <a:avLst/>
          </a:prstGeom>
          <a:noFill/>
        </p:spPr>
        <p:txBody>
          <a:bodyPr vertOverflow="clip" horzOverflow="clip" wrap="square" lIns="0" tIns="0" rIns="0" bIns="0" rtlCol="0" anchor="t">
            <a:spAutoFit/>
          </a:bodyPr>
          <a:lstStyle/>
          <a:p>
            <a:pPr algn="l"/>
            <a:r>
              <a:rPr lang="en-US" sz="3150" b="1" dirty="0">
                <a:solidFill>
                  <a:srgbClr val="FFFFFF">
                    <a:alpha val="100000"/>
                  </a:srgbClr>
                </a:solidFill>
                <a:latin typeface="Lexend" panose="00000700000000000000" pitchFamily="2" charset="0"/>
              </a:rPr>
              <a:t>01</a:t>
            </a:r>
          </a:p>
        </p:txBody>
      </p:sp>
      <p:sp>
        <p:nvSpPr>
          <p:cNvPr id="609" name="Primary Heading-0">
            <a:extLst>
              <a:ext uri="{FF2B5EF4-FFF2-40B4-BE49-F238E27FC236}">
                <a16:creationId xmlns:a16="http://schemas.microsoft.com/office/drawing/2014/main" id="{111B4A49-B930-4A89-A1CD-6CA2B3D95AED}"/>
              </a:ext>
            </a:extLst>
          </p:cNvPr>
          <p:cNvSpPr txBox="1"/>
          <p:nvPr/>
        </p:nvSpPr>
        <p:spPr>
          <a:xfrm>
            <a:off x="3276600" y="5843588"/>
            <a:ext cx="3100388" cy="333375"/>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Write Your Words</a:t>
            </a:r>
          </a:p>
        </p:txBody>
      </p:sp>
      <p:sp>
        <p:nvSpPr>
          <p:cNvPr id="611" name="Description of a primary heading-0">
            <a:extLst>
              <a:ext uri="{FF2B5EF4-FFF2-40B4-BE49-F238E27FC236}">
                <a16:creationId xmlns:a16="http://schemas.microsoft.com/office/drawing/2014/main" id="{111B4A49-B930-4A89-A1CD-6CA2B3D95AED}"/>
              </a:ext>
            </a:extLst>
          </p:cNvPr>
          <p:cNvSpPr txBox="1"/>
          <p:nvPr/>
        </p:nvSpPr>
        <p:spPr>
          <a:xfrm>
            <a:off x="3276600" y="6201632"/>
            <a:ext cx="3100388"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List five words that capture your identity, culture, or dreams.</a:t>
            </a:r>
          </a:p>
        </p:txBody>
      </p:sp>
      <p:sp>
        <p:nvSpPr>
          <p:cNvPr id="613" name="-1">
            <a:extLst>
              <a:ext uri="{FF2B5EF4-FFF2-40B4-BE49-F238E27FC236}">
                <a16:creationId xmlns:a16="http://schemas.microsoft.com/office/drawing/2014/main" id="{111B4A49-B930-4A89-A1CD-6CA2B3D95AED}"/>
              </a:ext>
            </a:extLst>
          </p:cNvPr>
          <p:cNvSpPr txBox="1"/>
          <p:nvPr/>
        </p:nvSpPr>
        <p:spPr>
          <a:xfrm>
            <a:off x="8174831" y="4621244"/>
            <a:ext cx="566738" cy="514350"/>
          </a:xfrm>
          <a:prstGeom prst="rect">
            <a:avLst/>
          </a:prstGeom>
          <a:noFill/>
        </p:spPr>
        <p:txBody>
          <a:bodyPr vertOverflow="clip" horzOverflow="clip" wrap="square" lIns="0" tIns="0" rIns="0" bIns="0" rtlCol="0" anchor="t">
            <a:spAutoFit/>
          </a:bodyPr>
          <a:lstStyle/>
          <a:p>
            <a:pPr algn="l"/>
            <a:r>
              <a:rPr lang="en-US" sz="3150" b="1" dirty="0">
                <a:solidFill>
                  <a:srgbClr val="FFFFFF">
                    <a:alpha val="100000"/>
                  </a:srgbClr>
                </a:solidFill>
                <a:latin typeface="Lexend" panose="00000700000000000000" pitchFamily="2" charset="0"/>
              </a:rPr>
              <a:t>02</a:t>
            </a:r>
          </a:p>
        </p:txBody>
      </p:sp>
      <p:sp>
        <p:nvSpPr>
          <p:cNvPr id="615" name="Primary Heading-1">
            <a:extLst>
              <a:ext uri="{FF2B5EF4-FFF2-40B4-BE49-F238E27FC236}">
                <a16:creationId xmlns:a16="http://schemas.microsoft.com/office/drawing/2014/main" id="{111B4A49-B930-4A89-A1CD-6CA2B3D95AED}"/>
              </a:ext>
            </a:extLst>
          </p:cNvPr>
          <p:cNvSpPr txBox="1"/>
          <p:nvPr/>
        </p:nvSpPr>
        <p:spPr>
          <a:xfrm>
            <a:off x="6719888" y="5843588"/>
            <a:ext cx="3100388" cy="333375"/>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Share with a Partner</a:t>
            </a:r>
          </a:p>
        </p:txBody>
      </p:sp>
      <p:sp>
        <p:nvSpPr>
          <p:cNvPr id="617" name="Description of a primary heading-1">
            <a:extLst>
              <a:ext uri="{FF2B5EF4-FFF2-40B4-BE49-F238E27FC236}">
                <a16:creationId xmlns:a16="http://schemas.microsoft.com/office/drawing/2014/main" id="{111B4A49-B930-4A89-A1CD-6CA2B3D95AED}"/>
              </a:ext>
            </a:extLst>
          </p:cNvPr>
          <p:cNvSpPr txBox="1"/>
          <p:nvPr/>
        </p:nvSpPr>
        <p:spPr>
          <a:xfrm>
            <a:off x="6719888" y="6201632"/>
            <a:ext cx="3100388"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Discuss your chosen words and their personal meaning in pairs.</a:t>
            </a:r>
          </a:p>
        </p:txBody>
      </p:sp>
      <p:sp>
        <p:nvSpPr>
          <p:cNvPr id="619" name="-2">
            <a:extLst>
              <a:ext uri="{FF2B5EF4-FFF2-40B4-BE49-F238E27FC236}">
                <a16:creationId xmlns:a16="http://schemas.microsoft.com/office/drawing/2014/main" id="{111B4A49-B930-4A89-A1CD-6CA2B3D95AED}"/>
              </a:ext>
            </a:extLst>
          </p:cNvPr>
          <p:cNvSpPr txBox="1"/>
          <p:nvPr/>
        </p:nvSpPr>
        <p:spPr>
          <a:xfrm>
            <a:off x="11618119" y="4621244"/>
            <a:ext cx="566738" cy="514350"/>
          </a:xfrm>
          <a:prstGeom prst="rect">
            <a:avLst/>
          </a:prstGeom>
          <a:noFill/>
        </p:spPr>
        <p:txBody>
          <a:bodyPr vertOverflow="clip" horzOverflow="clip" wrap="square" lIns="0" tIns="0" rIns="0" bIns="0" rtlCol="0" anchor="t">
            <a:spAutoFit/>
          </a:bodyPr>
          <a:lstStyle/>
          <a:p>
            <a:pPr algn="l"/>
            <a:r>
              <a:rPr lang="en-US" sz="3150" b="1" dirty="0">
                <a:solidFill>
                  <a:srgbClr val="FFFFFF">
                    <a:alpha val="100000"/>
                  </a:srgbClr>
                </a:solidFill>
                <a:latin typeface="Lexend" panose="00000700000000000000" pitchFamily="2" charset="0"/>
              </a:rPr>
              <a:t>03</a:t>
            </a:r>
          </a:p>
        </p:txBody>
      </p:sp>
      <p:sp>
        <p:nvSpPr>
          <p:cNvPr id="621" name="Primary Heading-2">
            <a:extLst>
              <a:ext uri="{FF2B5EF4-FFF2-40B4-BE49-F238E27FC236}">
                <a16:creationId xmlns:a16="http://schemas.microsoft.com/office/drawing/2014/main" id="{111B4A49-B930-4A89-A1CD-6CA2B3D95AED}"/>
              </a:ext>
            </a:extLst>
          </p:cNvPr>
          <p:cNvSpPr txBox="1"/>
          <p:nvPr/>
        </p:nvSpPr>
        <p:spPr>
          <a:xfrm>
            <a:off x="10163175" y="5843588"/>
            <a:ext cx="3100388" cy="647700"/>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Volunteer Presentations</a:t>
            </a:r>
          </a:p>
        </p:txBody>
      </p:sp>
      <p:sp>
        <p:nvSpPr>
          <p:cNvPr id="623" name="Description of a primary heading-2">
            <a:extLst>
              <a:ext uri="{FF2B5EF4-FFF2-40B4-BE49-F238E27FC236}">
                <a16:creationId xmlns:a16="http://schemas.microsoft.com/office/drawing/2014/main" id="{111B4A49-B930-4A89-A1CD-6CA2B3D95AED}"/>
              </a:ext>
            </a:extLst>
          </p:cNvPr>
          <p:cNvSpPr txBox="1"/>
          <p:nvPr/>
        </p:nvSpPr>
        <p:spPr>
          <a:xfrm>
            <a:off x="10163175" y="6521672"/>
            <a:ext cx="3100388"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Select volunteers to share insights about their words with the class.</a:t>
            </a:r>
          </a:p>
        </p:txBody>
      </p:sp>
      <p:sp>
        <p:nvSpPr>
          <p:cNvPr id="625" name="-3">
            <a:extLst>
              <a:ext uri="{FF2B5EF4-FFF2-40B4-BE49-F238E27FC236}">
                <a16:creationId xmlns:a16="http://schemas.microsoft.com/office/drawing/2014/main" id="{111B4A49-B930-4A89-A1CD-6CA2B3D95AED}"/>
              </a:ext>
            </a:extLst>
          </p:cNvPr>
          <p:cNvSpPr txBox="1"/>
          <p:nvPr/>
        </p:nvSpPr>
        <p:spPr>
          <a:xfrm>
            <a:off x="15061406" y="4621244"/>
            <a:ext cx="566738" cy="514350"/>
          </a:xfrm>
          <a:prstGeom prst="rect">
            <a:avLst/>
          </a:prstGeom>
          <a:noFill/>
        </p:spPr>
        <p:txBody>
          <a:bodyPr vertOverflow="clip" horzOverflow="clip" wrap="square" lIns="0" tIns="0" rIns="0" bIns="0" rtlCol="0" anchor="t">
            <a:spAutoFit/>
          </a:bodyPr>
          <a:lstStyle/>
          <a:p>
            <a:pPr algn="l"/>
            <a:r>
              <a:rPr lang="en-US" sz="3150" b="1" dirty="0">
                <a:solidFill>
                  <a:srgbClr val="000000">
                    <a:alpha val="100000"/>
                  </a:srgbClr>
                </a:solidFill>
                <a:latin typeface="Lexend" panose="00000700000000000000" pitchFamily="2" charset="0"/>
              </a:rPr>
              <a:t>04</a:t>
            </a:r>
          </a:p>
        </p:txBody>
      </p:sp>
      <p:sp>
        <p:nvSpPr>
          <p:cNvPr id="627" name="Primary Heading-3">
            <a:extLst>
              <a:ext uri="{FF2B5EF4-FFF2-40B4-BE49-F238E27FC236}">
                <a16:creationId xmlns:a16="http://schemas.microsoft.com/office/drawing/2014/main" id="{111B4A49-B930-4A89-A1CD-6CA2B3D95AED}"/>
              </a:ext>
            </a:extLst>
          </p:cNvPr>
          <p:cNvSpPr txBox="1"/>
          <p:nvPr/>
        </p:nvSpPr>
        <p:spPr>
          <a:xfrm>
            <a:off x="13606462" y="5843588"/>
            <a:ext cx="3100388" cy="333375"/>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Class Discussion</a:t>
            </a:r>
          </a:p>
        </p:txBody>
      </p:sp>
      <p:sp>
        <p:nvSpPr>
          <p:cNvPr id="629" name="Description of a primary heading-3">
            <a:extLst>
              <a:ext uri="{FF2B5EF4-FFF2-40B4-BE49-F238E27FC236}">
                <a16:creationId xmlns:a16="http://schemas.microsoft.com/office/drawing/2014/main" id="{111B4A49-B930-4A89-A1CD-6CA2B3D95AED}"/>
              </a:ext>
            </a:extLst>
          </p:cNvPr>
          <p:cNvSpPr txBox="1"/>
          <p:nvPr/>
        </p:nvSpPr>
        <p:spPr>
          <a:xfrm>
            <a:off x="13606462" y="6201632"/>
            <a:ext cx="3100388" cy="17907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Explore how vocabulary reflects individual and cultural identities, fostering connection and self-expression.</a:t>
            </a:r>
          </a:p>
        </p:txBody>
      </p:sp>
      <p:sp>
        <p:nvSpPr>
          <p:cNvPr id="631" name="SubTitle">
            <a:extLst>
              <a:ext uri="{FF2B5EF4-FFF2-40B4-BE49-F238E27FC236}">
                <a16:creationId xmlns:a16="http://schemas.microsoft.com/office/drawing/2014/main" id="{111B4A49-B930-4A89-A1CD-6CA2B3D95AED}"/>
              </a:ext>
            </a:extLst>
          </p:cNvPr>
          <p:cNvSpPr txBox="1"/>
          <p:nvPr/>
        </p:nvSpPr>
        <p:spPr>
          <a:xfrm>
            <a:off x="8191500" y="1485900"/>
            <a:ext cx="9367838" cy="695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Engage in a dynamic activity to express and connect through words that define who you are.</a:t>
            </a:r>
          </a:p>
        </p:txBody>
      </p:sp>
    </p:spTree>
    <p:extLst>
      <p:ext uri="{BB962C8B-B14F-4D97-AF65-F5344CB8AC3E}">
        <p14:creationId xmlns:p14="http://schemas.microsoft.com/office/powerpoint/2010/main" val="364804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6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6640270" y="0"/>
            <a:ext cx="1647825" cy="2181225"/>
          </a:xfrm>
          <a:prstGeom prst="rect">
            <a:avLst/>
          </a:prstGeom>
        </p:spPr>
      </p:pic>
      <p:pic>
        <p:nvPicPr>
          <p:cNvPr id="637"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1630B867-F24A-44CE-945E-D53A2E38D9EE}">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2000" y="4678013"/>
            <a:ext cx="457200" cy="457200"/>
          </a:xfrm>
          <a:prstGeom prst="rect">
            <a:avLst/>
          </a:prstGeom>
        </p:spPr>
      </p:pic>
      <p:sp>
        <p:nvSpPr>
          <p:cNvPr id="639" name="Primary Heading-0">
            <a:extLst>
              <a:ext uri="{FF2B5EF4-FFF2-40B4-BE49-F238E27FC236}">
                <a16:creationId xmlns:a16="http://schemas.microsoft.com/office/drawing/2014/main" id="{111B4A49-B930-4A89-A1CD-6CA2B3D95AED}"/>
              </a:ext>
            </a:extLst>
          </p:cNvPr>
          <p:cNvSpPr txBox="1"/>
          <p:nvPr/>
        </p:nvSpPr>
        <p:spPr>
          <a:xfrm>
            <a:off x="1371600" y="4678013"/>
            <a:ext cx="4805362" cy="14382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Write an 8–10 sentence paragraph answering: “Why is writing in English important for my academic and professional future?”</a:t>
            </a:r>
          </a:p>
        </p:txBody>
      </p:sp>
      <p:pic>
        <p:nvPicPr>
          <p:cNvPr id="641"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54A9D880-6AD4-4C6B-93DA-021FDA2FB9A3}">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6451473" y="4678013"/>
            <a:ext cx="457200" cy="457200"/>
          </a:xfrm>
          <a:prstGeom prst="rect">
            <a:avLst/>
          </a:prstGeom>
        </p:spPr>
      </p:pic>
      <p:sp>
        <p:nvSpPr>
          <p:cNvPr id="643" name="Primary Heading-1">
            <a:extLst>
              <a:ext uri="{FF2B5EF4-FFF2-40B4-BE49-F238E27FC236}">
                <a16:creationId xmlns:a16="http://schemas.microsoft.com/office/drawing/2014/main" id="{111B4A49-B930-4A89-A1CD-6CA2B3D95AED}"/>
              </a:ext>
            </a:extLst>
          </p:cNvPr>
          <p:cNvSpPr txBox="1"/>
          <p:nvPr/>
        </p:nvSpPr>
        <p:spPr>
          <a:xfrm>
            <a:off x="7061073" y="4678013"/>
            <a:ext cx="4805362"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Focus on expressing your ideas clearly rather than on perfection or grammar accuracy</a:t>
            </a:r>
          </a:p>
        </p:txBody>
      </p:sp>
      <p:pic>
        <p:nvPicPr>
          <p:cNvPr id="645"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1E5BC7D6-FFDB-412D-BC31-FA38218CC77D}">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2141041" y="4678013"/>
            <a:ext cx="457200" cy="457200"/>
          </a:xfrm>
          <a:prstGeom prst="rect">
            <a:avLst/>
          </a:prstGeom>
        </p:spPr>
      </p:pic>
      <p:sp>
        <p:nvSpPr>
          <p:cNvPr id="647" name="Primary Heading-2">
            <a:extLst>
              <a:ext uri="{FF2B5EF4-FFF2-40B4-BE49-F238E27FC236}">
                <a16:creationId xmlns:a16="http://schemas.microsoft.com/office/drawing/2014/main" id="{111B4A49-B930-4A89-A1CD-6CA2B3D95AED}"/>
              </a:ext>
            </a:extLst>
          </p:cNvPr>
          <p:cNvSpPr txBox="1"/>
          <p:nvPr/>
        </p:nvSpPr>
        <p:spPr>
          <a:xfrm>
            <a:off x="12750641" y="4678013"/>
            <a:ext cx="48053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This task helps identify your current English writing level</a:t>
            </a:r>
          </a:p>
        </p:txBody>
      </p:sp>
      <p:pic>
        <p:nvPicPr>
          <p:cNvPr id="649"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762000" y="6409182"/>
            <a:ext cx="457200" cy="457200"/>
          </a:xfrm>
          <a:prstGeom prst="rect">
            <a:avLst/>
          </a:prstGeom>
        </p:spPr>
      </p:pic>
      <p:sp>
        <p:nvSpPr>
          <p:cNvPr id="651" name="Primary Heading-3">
            <a:extLst>
              <a:ext uri="{FF2B5EF4-FFF2-40B4-BE49-F238E27FC236}">
                <a16:creationId xmlns:a16="http://schemas.microsoft.com/office/drawing/2014/main" id="{111B4A49-B930-4A89-A1CD-6CA2B3D95AED}"/>
              </a:ext>
            </a:extLst>
          </p:cNvPr>
          <p:cNvSpPr txBox="1"/>
          <p:nvPr/>
        </p:nvSpPr>
        <p:spPr>
          <a:xfrm>
            <a:off x="1371600" y="6409182"/>
            <a:ext cx="48053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Instructor feedback will be personalized based on your submission</a:t>
            </a:r>
          </a:p>
        </p:txBody>
      </p:sp>
      <p:pic>
        <p:nvPicPr>
          <p:cNvPr id="653"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6451473" y="6409182"/>
            <a:ext cx="457200" cy="457200"/>
          </a:xfrm>
          <a:prstGeom prst="rect">
            <a:avLst/>
          </a:prstGeom>
        </p:spPr>
      </p:pic>
      <p:sp>
        <p:nvSpPr>
          <p:cNvPr id="655" name="Primary Heading-4">
            <a:extLst>
              <a:ext uri="{FF2B5EF4-FFF2-40B4-BE49-F238E27FC236}">
                <a16:creationId xmlns:a16="http://schemas.microsoft.com/office/drawing/2014/main" id="{111B4A49-B930-4A89-A1CD-6CA2B3D95AED}"/>
              </a:ext>
            </a:extLst>
          </p:cNvPr>
          <p:cNvSpPr txBox="1"/>
          <p:nvPr/>
        </p:nvSpPr>
        <p:spPr>
          <a:xfrm>
            <a:off x="7061073" y="6409182"/>
            <a:ext cx="48053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Feedback supports your growth and improvement throughout the course</a:t>
            </a:r>
          </a:p>
        </p:txBody>
      </p:sp>
      <p:pic>
        <p:nvPicPr>
          <p:cNvPr id="657" name="iconNode5">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2141041" y="6409182"/>
            <a:ext cx="457200" cy="457200"/>
          </a:xfrm>
          <a:prstGeom prst="rect">
            <a:avLst/>
          </a:prstGeom>
        </p:spPr>
      </p:pic>
      <p:sp>
        <p:nvSpPr>
          <p:cNvPr id="659" name="Primary Heading-5">
            <a:extLst>
              <a:ext uri="{FF2B5EF4-FFF2-40B4-BE49-F238E27FC236}">
                <a16:creationId xmlns:a16="http://schemas.microsoft.com/office/drawing/2014/main" id="{111B4A49-B930-4A89-A1CD-6CA2B3D95AED}"/>
              </a:ext>
            </a:extLst>
          </p:cNvPr>
          <p:cNvSpPr txBox="1"/>
          <p:nvPr/>
        </p:nvSpPr>
        <p:spPr>
          <a:xfrm>
            <a:off x="12750641" y="6409182"/>
            <a:ext cx="48053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Embrace this opportunity to build confidence and clarity in English writing</a:t>
            </a:r>
          </a:p>
        </p:txBody>
      </p:sp>
      <p:sp>
        <p:nvSpPr>
          <p:cNvPr id="661" name="Title 3">
            <a:extLst>
              <a:ext uri="{FF2B5EF4-FFF2-40B4-BE49-F238E27FC236}">
                <a16:creationId xmlns:a16="http://schemas.microsoft.com/office/drawing/2014/main" id="{111B4A49-B930-4A89-A1CD-6CA2B3D95AED}"/>
              </a:ext>
            </a:extLst>
          </p:cNvPr>
          <p:cNvSpPr txBox="1"/>
          <p:nvPr/>
        </p:nvSpPr>
        <p:spPr>
          <a:xfrm>
            <a:off x="762000" y="723900"/>
            <a:ext cx="13254038" cy="66675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Unlock Your Writing Potential in English</a:t>
            </a:r>
          </a:p>
        </p:txBody>
      </p:sp>
      <p:sp>
        <p:nvSpPr>
          <p:cNvPr id="663" name="SubTitle">
            <a:extLst>
              <a:ext uri="{FF2B5EF4-FFF2-40B4-BE49-F238E27FC236}">
                <a16:creationId xmlns:a16="http://schemas.microsoft.com/office/drawing/2014/main" id="{111B4A49-B930-4A89-A1CD-6CA2B3D95AED}"/>
              </a:ext>
            </a:extLst>
          </p:cNvPr>
          <p:cNvSpPr txBox="1"/>
          <p:nvPr/>
        </p:nvSpPr>
        <p:spPr>
          <a:xfrm>
            <a:off x="762000" y="1485900"/>
            <a:ext cx="132540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Express your ideas freely to shape academic and professional success</a:t>
            </a:r>
          </a:p>
        </p:txBody>
      </p:sp>
    </p:spTree>
    <p:extLst>
      <p:ext uri="{BB962C8B-B14F-4D97-AF65-F5344CB8AC3E}">
        <p14:creationId xmlns:p14="http://schemas.microsoft.com/office/powerpoint/2010/main" val="36480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6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669" name="35bed5f1-577a-4263-b409-e70b7a5459c7">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
            <a:alphaModFix/>
          </a:blip>
          <a:stretch/>
        </p:blipFill>
        <p:spPr>
          <a:xfrm>
            <a:off x="762000" y="2933700"/>
            <a:ext cx="5600700" cy="6591300"/>
          </a:xfrm>
          <a:prstGeom prst="rect">
            <a:avLst/>
          </a:prstGeom>
        </p:spPr>
      </p:pic>
      <p:sp>
        <p:nvSpPr>
          <p:cNvPr id="671" name="-411">
            <a:extLst>
              <a:ext uri="{FF2B5EF4-FFF2-40B4-BE49-F238E27FC236}">
                <a16:creationId xmlns:a16="http://schemas.microsoft.com/office/drawing/2014/main" id="{111B4A49-B930-4A89-A1CD-6CA2B3D95AED}"/>
              </a:ext>
            </a:extLst>
          </p:cNvPr>
          <p:cNvSpPr txBox="1"/>
          <p:nvPr/>
        </p:nvSpPr>
        <p:spPr>
          <a:xfrm>
            <a:off x="6858000" y="5101685"/>
            <a:ext cx="10701338" cy="2266950"/>
          </a:xfrm>
          <a:prstGeom prst="rect">
            <a:avLst/>
          </a:prstGeom>
          <a:noFill/>
        </p:spPr>
        <p:txBody>
          <a:bodyPr vertOverflow="clip" horzOverflow="clip" wrap="square" lIns="0" tIns="0" rIns="0" bIns="0" rtlCol="0" anchor="t">
            <a:spAutoFit/>
          </a:bodyPr>
          <a:lstStyle/>
          <a:p>
            <a:pPr algn="l">
              <a:lnSpc>
                <a:spcPts val="3552"/>
              </a:lnSpc>
            </a:pPr>
            <a:r>
              <a:rPr lang="en-US" sz="2400" spc="-5" dirty="0">
                <a:solidFill>
                  <a:srgbClr val="131523">
                    <a:alpha val="100000"/>
                  </a:srgbClr>
                </a:solidFill>
                <a:latin typeface="Inter" panose="00000700000000000000" pitchFamily="2" charset="0"/>
              </a:rPr>
              <a:t>Language reflects culture and shapes identity, while vocabulary builds the foundation for thought. Writing organizes ideas and fuels critical expression, empowering learning and meaningful communication. This course connects these elements to help you become a confident, skilled writer who bridges cultures and disciplines with clarity and impact.</a:t>
            </a:r>
          </a:p>
        </p:txBody>
      </p:sp>
      <p:sp>
        <p:nvSpPr>
          <p:cNvPr id="672" name="Title 3">
            <a:extLst>
              <a:ext uri="{FF2B5EF4-FFF2-40B4-BE49-F238E27FC236}">
                <a16:creationId xmlns:a16="http://schemas.microsoft.com/office/drawing/2014/main" id="{111B4A49-B930-4A89-A1CD-6CA2B3D95AED}"/>
              </a:ext>
            </a:extLst>
          </p:cNvPr>
          <p:cNvSpPr txBox="1"/>
          <p:nvPr/>
        </p:nvSpPr>
        <p:spPr>
          <a:xfrm>
            <a:off x="762000" y="728948"/>
            <a:ext cx="132540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Unleashing the Power of Language, Vocabulary &amp; Writing</a:t>
            </a:r>
          </a:p>
        </p:txBody>
      </p:sp>
      <p:sp>
        <p:nvSpPr>
          <p:cNvPr id="674" name="SubTitle">
            <a:extLst>
              <a:ext uri="{FF2B5EF4-FFF2-40B4-BE49-F238E27FC236}">
                <a16:creationId xmlns:a16="http://schemas.microsoft.com/office/drawing/2014/main" id="{111B4A49-B930-4A89-A1CD-6CA2B3D95AED}"/>
              </a:ext>
            </a:extLst>
          </p:cNvPr>
          <p:cNvSpPr txBox="1"/>
          <p:nvPr/>
        </p:nvSpPr>
        <p:spPr>
          <a:xfrm>
            <a:off x="762000" y="2133600"/>
            <a:ext cx="132540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Transform your skills to communicate confidently across cultures and disciplines</a:t>
            </a:r>
          </a:p>
        </p:txBody>
      </p:sp>
    </p:spTree>
    <p:extLst>
      <p:ext uri="{BB962C8B-B14F-4D97-AF65-F5344CB8AC3E}">
        <p14:creationId xmlns:p14="http://schemas.microsoft.com/office/powerpoint/2010/main" val="364804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6640270" y="0"/>
            <a:ext cx="1647825" cy="2181225"/>
          </a:xfrm>
          <a:prstGeom prst="rect">
            <a:avLst/>
          </a:prstGeom>
        </p:spPr>
      </p:pic>
      <p:pic>
        <p:nvPicPr>
          <p:cNvPr id="3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14660909" y="2933700"/>
            <a:ext cx="3627090" cy="7353300"/>
          </a:xfrm>
          <a:prstGeom prst="rect">
            <a:avLst/>
          </a:prstGeom>
        </p:spPr>
      </p:pic>
      <p:sp>
        <p:nvSpPr>
          <p:cNvPr id="319" name="Primary Heading-4">
            <a:extLst>
              <a:ext uri="{FF2B5EF4-FFF2-40B4-BE49-F238E27FC236}">
                <a16:creationId xmlns:a16="http://schemas.microsoft.com/office/drawing/2014/main" id="{111B4A49-B930-4A89-A1CD-6CA2B3D95AED}"/>
              </a:ext>
            </a:extLst>
          </p:cNvPr>
          <p:cNvSpPr txBox="1"/>
          <p:nvPr/>
        </p:nvSpPr>
        <p:spPr>
          <a:xfrm>
            <a:off x="15232475" y="6139434"/>
            <a:ext cx="2709862" cy="25050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UNDERSTANDING THIS INTERPLAY ENRICHES APPRECIATION OF LANGUAGE’S POWER AND GUIDES CROSS-CULTURAL COMMUNICATION</a:t>
            </a:r>
          </a:p>
        </p:txBody>
      </p:sp>
      <p:pic>
        <p:nvPicPr>
          <p:cNvPr id="320"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267E590B-2623-48A9-93ED-314A938EEEFB}">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5232475" y="4584954"/>
            <a:ext cx="1097280" cy="1097280"/>
          </a:xfrm>
          <a:prstGeom prst="rect">
            <a:avLst/>
          </a:prstGeom>
        </p:spPr>
      </p:pic>
      <p:pic>
        <p:nvPicPr>
          <p:cNvPr id="322"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8240375" y="6381750"/>
            <a:ext cx="247650" cy="457200"/>
          </a:xfrm>
          <a:prstGeom prst="rect">
            <a:avLst/>
          </a:prstGeom>
        </p:spPr>
      </p:pic>
      <p:pic>
        <p:nvPicPr>
          <p:cNvPr id="3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0995755" y="2933700"/>
            <a:ext cx="3629025" cy="7353300"/>
          </a:xfrm>
          <a:prstGeom prst="rect">
            <a:avLst/>
          </a:prstGeom>
        </p:spPr>
      </p:pic>
      <p:sp>
        <p:nvSpPr>
          <p:cNvPr id="324" name="Primary Heading-3">
            <a:extLst>
              <a:ext uri="{FF2B5EF4-FFF2-40B4-BE49-F238E27FC236}">
                <a16:creationId xmlns:a16="http://schemas.microsoft.com/office/drawing/2014/main" id="{111B4A49-B930-4A89-A1CD-6CA2B3D95AED}"/>
              </a:ext>
            </a:extLst>
          </p:cNvPr>
          <p:cNvSpPr txBox="1"/>
          <p:nvPr/>
        </p:nvSpPr>
        <p:spPr>
          <a:xfrm>
            <a:off x="11567255" y="6496050"/>
            <a:ext cx="2709862" cy="1790700"/>
          </a:xfrm>
          <a:prstGeom prst="rect">
            <a:avLst/>
          </a:prstGeom>
          <a:noFill/>
        </p:spPr>
        <p:txBody>
          <a:bodyPr vertOverflow="clip" horzOverflow="clip" wrap="square" lIns="0" tIns="0" rIns="0" bIns="0" rtlCol="0" anchor="t">
            <a:spAutoFit/>
          </a:bodyPr>
          <a:lstStyle/>
          <a:p>
            <a:pPr algn="l">
              <a:lnSpc>
                <a:spcPts val="2808"/>
              </a:lnSpc>
            </a:pPr>
            <a:r>
              <a:rPr lang="en-US" sz="1800" b="1" spc="-4" dirty="0">
                <a:solidFill>
                  <a:srgbClr val="000000">
                    <a:alpha val="100000"/>
                  </a:srgbClr>
                </a:solidFill>
                <a:latin typeface="Inter" panose="00000700000000000000" pitchFamily="2" charset="0"/>
              </a:rPr>
              <a:t>WRITING AS CULTURAL PARTICIPATION</a:t>
            </a:r>
            <a:r>
              <a:rPr lang="en-US" sz="1800" spc="-4" dirty="0">
                <a:solidFill>
                  <a:srgbClr val="000000"/>
                </a:solidFill>
                <a:latin typeface="Inter" panose="00000700000000000000" pitchFamily="2" charset="0"/>
              </a:rPr>
              <a:t> EXPRESSES INDIVIDUAL IDENTITY AND SHARED WORLDVIEW</a:t>
            </a:r>
          </a:p>
        </p:txBody>
      </p:sp>
      <p:pic>
        <p:nvPicPr>
          <p:cNvPr id="325"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E1CBA810-A5BF-4D10-85EC-8B5F33A96A51}">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1567255" y="4941570"/>
            <a:ext cx="1097280" cy="1097280"/>
          </a:xfrm>
          <a:prstGeom prst="rect">
            <a:avLst/>
          </a:prstGeom>
        </p:spPr>
      </p:pic>
      <p:pic>
        <p:nvPicPr>
          <p:cNvPr id="3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4632305" y="6381750"/>
            <a:ext cx="247650" cy="457200"/>
          </a:xfrm>
          <a:prstGeom prst="rect">
            <a:avLst/>
          </a:prstGeom>
        </p:spPr>
      </p:pic>
      <p:pic>
        <p:nvPicPr>
          <p:cNvPr id="328"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14575155" y="6381750"/>
            <a:ext cx="247650" cy="457200"/>
          </a:xfrm>
          <a:prstGeom prst="rect">
            <a:avLst/>
          </a:prstGeom>
        </p:spPr>
      </p:pic>
      <p:pic>
        <p:nvPicPr>
          <p:cNvPr id="3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7330440" y="2933700"/>
            <a:ext cx="3629025" cy="7353300"/>
          </a:xfrm>
          <a:prstGeom prst="rect">
            <a:avLst/>
          </a:prstGeom>
        </p:spPr>
      </p:pic>
      <p:sp>
        <p:nvSpPr>
          <p:cNvPr id="330" name="Primary Heading-2">
            <a:extLst>
              <a:ext uri="{FF2B5EF4-FFF2-40B4-BE49-F238E27FC236}">
                <a16:creationId xmlns:a16="http://schemas.microsoft.com/office/drawing/2014/main" id="{111B4A49-B930-4A89-A1CD-6CA2B3D95AED}"/>
              </a:ext>
            </a:extLst>
          </p:cNvPr>
          <p:cNvSpPr txBox="1"/>
          <p:nvPr/>
        </p:nvSpPr>
        <p:spPr>
          <a:xfrm>
            <a:off x="7901940" y="6139434"/>
            <a:ext cx="2709862" cy="2505075"/>
          </a:xfrm>
          <a:prstGeom prst="rect">
            <a:avLst/>
          </a:prstGeom>
          <a:noFill/>
        </p:spPr>
        <p:txBody>
          <a:bodyPr vertOverflow="clip" horzOverflow="clip" wrap="square" lIns="0" tIns="0" rIns="0" bIns="0" rtlCol="0" anchor="t">
            <a:spAutoFit/>
          </a:bodyPr>
          <a:lstStyle/>
          <a:p>
            <a:pPr algn="l">
              <a:lnSpc>
                <a:spcPts val="2808"/>
              </a:lnSpc>
            </a:pPr>
            <a:r>
              <a:rPr lang="en-US" sz="1800" b="1" spc="-4" dirty="0">
                <a:solidFill>
                  <a:srgbClr val="FFFFFF">
                    <a:alpha val="100000"/>
                  </a:srgbClr>
                </a:solidFill>
                <a:latin typeface="Inter" panose="00000700000000000000" pitchFamily="2" charset="0"/>
              </a:rPr>
              <a:t>VOCABULARY REFLECTS WORLDVIEWS</a:t>
            </a:r>
            <a:r>
              <a:rPr lang="en-US" sz="1800" spc="-4" dirty="0">
                <a:solidFill>
                  <a:srgbClr val="FFFFFF"/>
                </a:solidFill>
                <a:latin typeface="Inter" panose="00000700000000000000" pitchFamily="2" charset="0"/>
              </a:rPr>
              <a:t>, REVEALING HOW SOCIETIES PERCEIVE AND INTERPRET REALITY</a:t>
            </a:r>
          </a:p>
        </p:txBody>
      </p:sp>
      <p:pic>
        <p:nvPicPr>
          <p:cNvPr id="331"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extLst>
              <a:ext uri="{1ED84410-B5A8-4432-9952-0C84BA091E67}">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901940" y="4584954"/>
            <a:ext cx="1097280" cy="1097280"/>
          </a:xfrm>
          <a:prstGeom prst="rect">
            <a:avLst/>
          </a:prstGeom>
        </p:spPr>
      </p:pic>
      <p:pic>
        <p:nvPicPr>
          <p:cNvPr id="3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0967085" y="6381750"/>
            <a:ext cx="247650" cy="457200"/>
          </a:xfrm>
          <a:prstGeom prst="rect">
            <a:avLst/>
          </a:prstGeom>
        </p:spPr>
      </p:pic>
      <p:pic>
        <p:nvPicPr>
          <p:cNvPr id="334"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10909935" y="6381750"/>
            <a:ext cx="247650" cy="457200"/>
          </a:xfrm>
          <a:prstGeom prst="rect">
            <a:avLst/>
          </a:prstGeom>
        </p:spPr>
      </p:pic>
      <p:pic>
        <p:nvPicPr>
          <p:cNvPr id="33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
            <a:alphaModFix/>
          </a:blip>
          <a:stretch/>
        </p:blipFill>
        <p:spPr>
          <a:xfrm>
            <a:off x="3665220" y="2933700"/>
            <a:ext cx="3629025" cy="7353300"/>
          </a:xfrm>
          <a:prstGeom prst="rect">
            <a:avLst/>
          </a:prstGeom>
        </p:spPr>
      </p:pic>
      <p:sp>
        <p:nvSpPr>
          <p:cNvPr id="336" name="Primary Heading-1">
            <a:extLst>
              <a:ext uri="{FF2B5EF4-FFF2-40B4-BE49-F238E27FC236}">
                <a16:creationId xmlns:a16="http://schemas.microsoft.com/office/drawing/2014/main" id="{111B4A49-B930-4A89-A1CD-6CA2B3D95AED}"/>
              </a:ext>
            </a:extLst>
          </p:cNvPr>
          <p:cNvSpPr txBox="1"/>
          <p:nvPr/>
        </p:nvSpPr>
        <p:spPr>
          <a:xfrm>
            <a:off x="4236720" y="6317742"/>
            <a:ext cx="2709862" cy="2152650"/>
          </a:xfrm>
          <a:prstGeom prst="rect">
            <a:avLst/>
          </a:prstGeom>
          <a:noFill/>
        </p:spPr>
        <p:txBody>
          <a:bodyPr vertOverflow="clip" horzOverflow="clip" wrap="square" lIns="0" tIns="0" rIns="0" bIns="0" rtlCol="0" anchor="t">
            <a:spAutoFit/>
          </a:bodyPr>
          <a:lstStyle/>
          <a:p>
            <a:pPr algn="l">
              <a:lnSpc>
                <a:spcPts val="2808"/>
              </a:lnSpc>
            </a:pPr>
            <a:r>
              <a:rPr lang="en-US" sz="1800" b="1" spc="-4" dirty="0">
                <a:solidFill>
                  <a:srgbClr val="FFFFFF">
                    <a:alpha val="100000"/>
                  </a:srgbClr>
                </a:solidFill>
                <a:latin typeface="Inter" panose="00000700000000000000" pitchFamily="2" charset="0"/>
              </a:rPr>
              <a:t>CULTURE IS ENCODED</a:t>
            </a:r>
            <a:r>
              <a:rPr lang="en-US" sz="1800" spc="-4" dirty="0">
                <a:solidFill>
                  <a:srgbClr val="FFFFFF"/>
                </a:solidFill>
                <a:latin typeface="Inter" panose="00000700000000000000" pitchFamily="2" charset="0"/>
              </a:rPr>
              <a:t> IN LANGUAGE THROUGH IDIOMS, METAPHORS, AND PROVERBS WITH UNIQUE MEANINGS</a:t>
            </a:r>
          </a:p>
        </p:txBody>
      </p:sp>
      <p:pic>
        <p:nvPicPr>
          <p:cNvPr id="337"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5">
            <a:alphaModFix/>
            <a:extLst>
              <a:ext uri="{AB11C995-E905-4F0E-8E19-57C5D298364B}">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4236720" y="4763262"/>
            <a:ext cx="1097280" cy="1097280"/>
          </a:xfrm>
          <a:prstGeom prst="rect">
            <a:avLst/>
          </a:prstGeom>
        </p:spPr>
      </p:pic>
      <p:pic>
        <p:nvPicPr>
          <p:cNvPr id="33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7301770" y="6381750"/>
            <a:ext cx="247650" cy="457200"/>
          </a:xfrm>
          <a:prstGeom prst="rect">
            <a:avLst/>
          </a:prstGeom>
        </p:spPr>
      </p:pic>
      <p:pic>
        <p:nvPicPr>
          <p:cNvPr id="340"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6">
            <a:alphaModFix/>
          </a:blip>
          <a:stretch/>
        </p:blipFill>
        <p:spPr>
          <a:xfrm>
            <a:off x="7244620" y="6381750"/>
            <a:ext cx="247650" cy="457200"/>
          </a:xfrm>
          <a:prstGeom prst="rect">
            <a:avLst/>
          </a:prstGeom>
        </p:spPr>
      </p:pic>
      <p:pic>
        <p:nvPicPr>
          <p:cNvPr id="34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
            <a:alphaModFix/>
          </a:blip>
          <a:stretch/>
        </p:blipFill>
        <p:spPr>
          <a:xfrm>
            <a:off x="0" y="2933700"/>
            <a:ext cx="3629025" cy="7353300"/>
          </a:xfrm>
          <a:prstGeom prst="rect">
            <a:avLst/>
          </a:prstGeom>
        </p:spPr>
      </p:pic>
      <p:sp>
        <p:nvSpPr>
          <p:cNvPr id="342" name="Primary Heading-0">
            <a:extLst>
              <a:ext uri="{FF2B5EF4-FFF2-40B4-BE49-F238E27FC236}">
                <a16:creationId xmlns:a16="http://schemas.microsoft.com/office/drawing/2014/main" id="{111B4A49-B930-4A89-A1CD-6CA2B3D95AED}"/>
              </a:ext>
            </a:extLst>
          </p:cNvPr>
          <p:cNvSpPr txBox="1"/>
          <p:nvPr/>
        </p:nvSpPr>
        <p:spPr>
          <a:xfrm>
            <a:off x="381000" y="6674358"/>
            <a:ext cx="2900362" cy="14382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LANGUAGE ACTS AS A VITAL </a:t>
            </a:r>
            <a:r>
              <a:rPr lang="en-US" sz="1800" b="1" spc="-4" dirty="0">
                <a:solidFill>
                  <a:srgbClr val="FFFFFF"/>
                </a:solidFill>
                <a:latin typeface="Inter" panose="00000700000000000000" pitchFamily="2" charset="0"/>
              </a:rPr>
              <a:t>BRIDGE</a:t>
            </a:r>
            <a:r>
              <a:rPr lang="en-US" sz="1800" spc="-4" dirty="0">
                <a:solidFill>
                  <a:srgbClr val="FFFFFF"/>
                </a:solidFill>
                <a:latin typeface="Inter" panose="00000700000000000000" pitchFamily="2" charset="0"/>
              </a:rPr>
              <a:t> LINKING OUR THOUGHTS WITH THE WORLD AROUND US</a:t>
            </a:r>
          </a:p>
        </p:txBody>
      </p:sp>
      <p:pic>
        <p:nvPicPr>
          <p:cNvPr id="343"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18">
            <a:alphaModFix/>
            <a:extLst>
              <a:ext uri="{C3073C31-3D5F-4C2C-A7A5-2DD18D009A9C}">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81000" y="5119878"/>
            <a:ext cx="1097280" cy="1097280"/>
          </a:xfrm>
          <a:prstGeom prst="rect">
            <a:avLst/>
          </a:prstGeom>
        </p:spPr>
      </p:pic>
      <p:pic>
        <p:nvPicPr>
          <p:cNvPr id="3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3636550" y="6381750"/>
            <a:ext cx="247650" cy="457200"/>
          </a:xfrm>
          <a:prstGeom prst="rect">
            <a:avLst/>
          </a:prstGeom>
        </p:spPr>
      </p:pic>
      <p:pic>
        <p:nvPicPr>
          <p:cNvPr id="346"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9">
            <a:alphaModFix/>
          </a:blip>
          <a:stretch/>
        </p:blipFill>
        <p:spPr>
          <a:xfrm>
            <a:off x="3579400" y="6381750"/>
            <a:ext cx="247650" cy="457200"/>
          </a:xfrm>
          <a:prstGeom prst="rect">
            <a:avLst/>
          </a:prstGeom>
        </p:spPr>
      </p:pic>
      <p:sp>
        <p:nvSpPr>
          <p:cNvPr id="347" name="Title 3">
            <a:extLst>
              <a:ext uri="{FF2B5EF4-FFF2-40B4-BE49-F238E27FC236}">
                <a16:creationId xmlns:a16="http://schemas.microsoft.com/office/drawing/2014/main" id="{111B4A49-B930-4A89-A1CD-6CA2B3D95AED}"/>
              </a:ext>
            </a:extLst>
          </p:cNvPr>
          <p:cNvSpPr txBox="1"/>
          <p:nvPr/>
        </p:nvSpPr>
        <p:spPr>
          <a:xfrm>
            <a:off x="762000" y="728948"/>
            <a:ext cx="132540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Language, Culture, and Identity: An Interwoven Relationship</a:t>
            </a:r>
          </a:p>
        </p:txBody>
      </p:sp>
      <p:sp>
        <p:nvSpPr>
          <p:cNvPr id="349" name="SubTitle">
            <a:extLst>
              <a:ext uri="{FF2B5EF4-FFF2-40B4-BE49-F238E27FC236}">
                <a16:creationId xmlns:a16="http://schemas.microsoft.com/office/drawing/2014/main" id="{111B4A49-B930-4A89-A1CD-6CA2B3D95AED}"/>
              </a:ext>
            </a:extLst>
          </p:cNvPr>
          <p:cNvSpPr txBox="1"/>
          <p:nvPr/>
        </p:nvSpPr>
        <p:spPr>
          <a:xfrm>
            <a:off x="762000" y="2133600"/>
            <a:ext cx="132540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Explore how language shapes thought, reflects culture, and expresses identity across societies.</a:t>
            </a:r>
          </a:p>
        </p:txBody>
      </p:sp>
    </p:spTree>
    <p:extLst>
      <p:ext uri="{BB962C8B-B14F-4D97-AF65-F5344CB8AC3E}">
        <p14:creationId xmlns:p14="http://schemas.microsoft.com/office/powerpoint/2010/main" val="36480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5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3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18288000" cy="10287000"/>
          </a:xfrm>
          <a:prstGeom prst="rect">
            <a:avLst/>
          </a:prstGeom>
        </p:spPr>
      </p:pic>
      <p:sp>
        <p:nvSpPr>
          <p:cNvPr id="356" name="Title 3">
            <a:extLst>
              <a:ext uri="{FF2B5EF4-FFF2-40B4-BE49-F238E27FC236}">
                <a16:creationId xmlns:a16="http://schemas.microsoft.com/office/drawing/2014/main" id="{111B4A49-B930-4A89-A1CD-6CA2B3D95AED}"/>
              </a:ext>
            </a:extLst>
          </p:cNvPr>
          <p:cNvSpPr txBox="1"/>
          <p:nvPr/>
        </p:nvSpPr>
        <p:spPr>
          <a:xfrm>
            <a:off x="8191500" y="728948"/>
            <a:ext cx="93678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FFFFFF">
                    <a:alpha val="100000"/>
                  </a:srgbClr>
                </a:solidFill>
                <a:latin typeface="Lexend Medium" panose="00000700000000000000" pitchFamily="2" charset="0"/>
              </a:rPr>
              <a:t>Mastering 21st Century Language Skills</a:t>
            </a:r>
          </a:p>
        </p:txBody>
      </p:sp>
      <p:pic>
        <p:nvPicPr>
          <p:cNvPr id="358" name="0b976449-4486-4644-8f57-c7eb92adf58f">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
            <a:alphaModFix/>
          </a:blip>
          <a:stretch/>
        </p:blipFill>
        <p:spPr>
          <a:xfrm>
            <a:off x="0" y="0"/>
            <a:ext cx="8191500" cy="10287000"/>
          </a:xfrm>
          <a:prstGeom prst="rect">
            <a:avLst/>
          </a:prstGeom>
        </p:spPr>
      </p:pic>
      <p:pic>
        <p:nvPicPr>
          <p:cNvPr id="36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2705100" y="2933700"/>
            <a:ext cx="14820900" cy="6629400"/>
          </a:xfrm>
          <a:prstGeom prst="rect">
            <a:avLst/>
          </a:prstGeom>
        </p:spPr>
      </p:pic>
      <p:pic>
        <p:nvPicPr>
          <p:cNvPr id="362"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4648200"/>
            <a:ext cx="457200" cy="457200"/>
          </a:xfrm>
          <a:prstGeom prst="rect">
            <a:avLst/>
          </a:prstGeom>
        </p:spPr>
      </p:pic>
      <p:sp>
        <p:nvSpPr>
          <p:cNvPr id="364" name="Primary Heading-0">
            <a:extLst>
              <a:ext uri="{FF2B5EF4-FFF2-40B4-BE49-F238E27FC236}">
                <a16:creationId xmlns:a16="http://schemas.microsoft.com/office/drawing/2014/main" id="{111B4A49-B930-4A89-A1CD-6CA2B3D95AED}"/>
              </a:ext>
            </a:extLst>
          </p:cNvPr>
          <p:cNvSpPr txBox="1"/>
          <p:nvPr/>
        </p:nvSpPr>
        <p:spPr>
          <a:xfrm>
            <a:off x="3695700" y="4698492"/>
            <a:ext cx="103870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Develop and integrate the four key language skills: </a:t>
            </a:r>
            <a:r>
              <a:rPr lang="en-US" sz="1800" b="1" spc="-4" dirty="0">
                <a:solidFill>
                  <a:srgbClr val="131523"/>
                </a:solidFill>
                <a:latin typeface="Inter" panose="00000700000000000000" pitchFamily="2" charset="0"/>
              </a:rPr>
              <a:t>listening, speaking, reading, and writing</a:t>
            </a:r>
          </a:p>
        </p:txBody>
      </p:sp>
      <p:pic>
        <p:nvPicPr>
          <p:cNvPr id="366"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24A32BD7-FE16-4DD7-9E47-27CC91CCB04B}">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5334000"/>
            <a:ext cx="457200" cy="457200"/>
          </a:xfrm>
          <a:prstGeom prst="rect">
            <a:avLst/>
          </a:prstGeom>
        </p:spPr>
      </p:pic>
      <p:sp>
        <p:nvSpPr>
          <p:cNvPr id="368" name="Primary Heading-1">
            <a:extLst>
              <a:ext uri="{FF2B5EF4-FFF2-40B4-BE49-F238E27FC236}">
                <a16:creationId xmlns:a16="http://schemas.microsoft.com/office/drawing/2014/main" id="{111B4A49-B930-4A89-A1CD-6CA2B3D95AED}"/>
              </a:ext>
            </a:extLst>
          </p:cNvPr>
          <p:cNvSpPr txBox="1"/>
          <p:nvPr/>
        </p:nvSpPr>
        <p:spPr>
          <a:xfrm>
            <a:off x="3695700" y="5384292"/>
            <a:ext cx="10387012" cy="361950"/>
          </a:xfrm>
          <a:prstGeom prst="rect">
            <a:avLst/>
          </a:prstGeom>
          <a:noFill/>
        </p:spPr>
        <p:txBody>
          <a:bodyPr vertOverflow="clip" horzOverflow="clip" wrap="square" lIns="0" tIns="0" rIns="0" bIns="0" rtlCol="0" anchor="t">
            <a:spAutoFit/>
          </a:bodyPr>
          <a:lstStyle/>
          <a:p>
            <a:pPr algn="l">
              <a:lnSpc>
                <a:spcPts val="2808"/>
              </a:lnSpc>
            </a:pPr>
            <a:r>
              <a:rPr lang="en-US" sz="1800" b="1" spc="-4" dirty="0">
                <a:solidFill>
                  <a:srgbClr val="131523">
                    <a:alpha val="100000"/>
                  </a:srgbClr>
                </a:solidFill>
                <a:latin typeface="Inter" panose="00000700000000000000" pitchFamily="2" charset="0"/>
              </a:rPr>
              <a:t>Writing</a:t>
            </a:r>
            <a:r>
              <a:rPr lang="en-US" sz="1800" spc="-4" dirty="0">
                <a:solidFill>
                  <a:srgbClr val="131523"/>
                </a:solidFill>
                <a:latin typeface="Inter" panose="00000700000000000000" pitchFamily="2" charset="0"/>
              </a:rPr>
              <a:t> is the most complex skill, combining comprehension and clear expression</a:t>
            </a:r>
          </a:p>
        </p:txBody>
      </p:sp>
      <p:pic>
        <p:nvPicPr>
          <p:cNvPr id="370"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15663B1B-C2B9-4E8C-AC4A-C79D464B18FE}">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6019800"/>
            <a:ext cx="457200" cy="457200"/>
          </a:xfrm>
          <a:prstGeom prst="rect">
            <a:avLst/>
          </a:prstGeom>
        </p:spPr>
      </p:pic>
      <p:sp>
        <p:nvSpPr>
          <p:cNvPr id="372" name="Primary Heading-2">
            <a:extLst>
              <a:ext uri="{FF2B5EF4-FFF2-40B4-BE49-F238E27FC236}">
                <a16:creationId xmlns:a16="http://schemas.microsoft.com/office/drawing/2014/main" id="{111B4A49-B930-4A89-A1CD-6CA2B3D95AED}"/>
              </a:ext>
            </a:extLst>
          </p:cNvPr>
          <p:cNvSpPr txBox="1"/>
          <p:nvPr/>
        </p:nvSpPr>
        <p:spPr>
          <a:xfrm>
            <a:off x="3695700" y="6070092"/>
            <a:ext cx="103870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A strong </a:t>
            </a:r>
            <a:r>
              <a:rPr lang="en-US" sz="1800" b="1" spc="-4" dirty="0">
                <a:solidFill>
                  <a:srgbClr val="131523"/>
                </a:solidFill>
                <a:latin typeface="Inter" panose="00000700000000000000" pitchFamily="2" charset="0"/>
              </a:rPr>
              <a:t>vocabulary</a:t>
            </a:r>
            <a:r>
              <a:rPr lang="en-US" sz="1800" spc="-4" dirty="0">
                <a:solidFill>
                  <a:srgbClr val="131523"/>
                </a:solidFill>
                <a:latin typeface="Inter" panose="00000700000000000000" pitchFamily="2" charset="0"/>
              </a:rPr>
              <a:t> underpins precise understanding and creative idea articulation</a:t>
            </a:r>
          </a:p>
        </p:txBody>
      </p:sp>
      <p:pic>
        <p:nvPicPr>
          <p:cNvPr id="374"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3086100" y="6705600"/>
            <a:ext cx="457200" cy="457200"/>
          </a:xfrm>
          <a:prstGeom prst="rect">
            <a:avLst/>
          </a:prstGeom>
        </p:spPr>
      </p:pic>
      <p:sp>
        <p:nvSpPr>
          <p:cNvPr id="376" name="Primary Heading-3">
            <a:extLst>
              <a:ext uri="{FF2B5EF4-FFF2-40B4-BE49-F238E27FC236}">
                <a16:creationId xmlns:a16="http://schemas.microsoft.com/office/drawing/2014/main" id="{111B4A49-B930-4A89-A1CD-6CA2B3D95AED}"/>
              </a:ext>
            </a:extLst>
          </p:cNvPr>
          <p:cNvSpPr txBox="1"/>
          <p:nvPr/>
        </p:nvSpPr>
        <p:spPr>
          <a:xfrm>
            <a:off x="3695700" y="6755892"/>
            <a:ext cx="103870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Success in academics and professions depends on writing that is </a:t>
            </a:r>
            <a:r>
              <a:rPr lang="en-US" sz="1800" b="1" spc="-4" dirty="0">
                <a:solidFill>
                  <a:srgbClr val="131523"/>
                </a:solidFill>
                <a:latin typeface="Inter" panose="00000700000000000000" pitchFamily="2" charset="0"/>
              </a:rPr>
              <a:t>clear, critical, and persuasive</a:t>
            </a:r>
          </a:p>
        </p:txBody>
      </p:sp>
      <p:pic>
        <p:nvPicPr>
          <p:cNvPr id="378"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extLst>
              <a:ext uri="{A6BBE2D8-F204-4EED-AC1B-755CBE96F85A}">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7391400"/>
            <a:ext cx="457200" cy="457200"/>
          </a:xfrm>
          <a:prstGeom prst="rect">
            <a:avLst/>
          </a:prstGeom>
        </p:spPr>
      </p:pic>
      <p:sp>
        <p:nvSpPr>
          <p:cNvPr id="380" name="Primary Heading-4">
            <a:extLst>
              <a:ext uri="{FF2B5EF4-FFF2-40B4-BE49-F238E27FC236}">
                <a16:creationId xmlns:a16="http://schemas.microsoft.com/office/drawing/2014/main" id="{111B4A49-B930-4A89-A1CD-6CA2B3D95AED}"/>
              </a:ext>
            </a:extLst>
          </p:cNvPr>
          <p:cNvSpPr txBox="1"/>
          <p:nvPr/>
        </p:nvSpPr>
        <p:spPr>
          <a:xfrm>
            <a:off x="3695700" y="7441692"/>
            <a:ext cx="103870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Equipping students with these skills prepares them for diverse communication challenges</a:t>
            </a:r>
          </a:p>
        </p:txBody>
      </p:sp>
      <p:sp>
        <p:nvSpPr>
          <p:cNvPr id="382" name="SubTitle">
            <a:extLst>
              <a:ext uri="{FF2B5EF4-FFF2-40B4-BE49-F238E27FC236}">
                <a16:creationId xmlns:a16="http://schemas.microsoft.com/office/drawing/2014/main" id="{111B4A49-B930-4A89-A1CD-6CA2B3D95AED}"/>
              </a:ext>
            </a:extLst>
          </p:cNvPr>
          <p:cNvSpPr txBox="1"/>
          <p:nvPr/>
        </p:nvSpPr>
        <p:spPr>
          <a:xfrm>
            <a:off x="8191500" y="2133600"/>
            <a:ext cx="93678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Writing Complexity and Vocabulary Power Drive Success</a:t>
            </a:r>
          </a:p>
        </p:txBody>
      </p:sp>
    </p:spTree>
    <p:extLst>
      <p:ext uri="{BB962C8B-B14F-4D97-AF65-F5344CB8AC3E}">
        <p14:creationId xmlns:p14="http://schemas.microsoft.com/office/powerpoint/2010/main" val="364804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3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6640270" y="0"/>
            <a:ext cx="1647825" cy="2181225"/>
          </a:xfrm>
          <a:prstGeom prst="rect">
            <a:avLst/>
          </a:prstGeom>
        </p:spPr>
      </p:pic>
      <p:pic>
        <p:nvPicPr>
          <p:cNvPr id="388"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506322BF-DA90-4454-916C-25B22E0DBDCC}">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2000" y="2933700"/>
            <a:ext cx="16764000" cy="6591300"/>
          </a:xfrm>
          <a:prstGeom prst="rect">
            <a:avLst/>
          </a:prstGeom>
        </p:spPr>
      </p:pic>
      <p:sp>
        <p:nvSpPr>
          <p:cNvPr id="389" name="Primary Heading-0">
            <a:extLst>
              <a:ext uri="{FF2B5EF4-FFF2-40B4-BE49-F238E27FC236}">
                <a16:creationId xmlns:a16="http://schemas.microsoft.com/office/drawing/2014/main" id="{111B4A49-B930-4A89-A1CD-6CA2B3D95AED}"/>
              </a:ext>
            </a:extLst>
          </p:cNvPr>
          <p:cNvSpPr txBox="1"/>
          <p:nvPr/>
        </p:nvSpPr>
        <p:spPr>
          <a:xfrm>
            <a:off x="1509141" y="3181160"/>
            <a:ext cx="3862388" cy="647700"/>
          </a:xfrm>
          <a:prstGeom prst="rect">
            <a:avLst/>
          </a:prstGeom>
          <a:noFill/>
        </p:spPr>
        <p:txBody>
          <a:bodyPr vertOverflow="clip" horzOverflow="clip" wrap="square" lIns="0" tIns="0" rIns="0" bIns="0" rtlCol="0" anchor="t">
            <a:spAutoFit/>
          </a:bodyPr>
          <a:lstStyle/>
          <a:p>
            <a:pPr algn="r">
              <a:lnSpc>
                <a:spcPts val="2520"/>
              </a:lnSpc>
            </a:pPr>
            <a:r>
              <a:rPr lang="en-US" sz="2100" dirty="0">
                <a:solidFill>
                  <a:srgbClr val="131523">
                    <a:alpha val="100000"/>
                  </a:srgbClr>
                </a:solidFill>
                <a:latin typeface="Lexend Medium" panose="00000700000000000000" pitchFamily="2" charset="0"/>
              </a:rPr>
              <a:t>Neural Connections Formation</a:t>
            </a:r>
          </a:p>
        </p:txBody>
      </p:sp>
      <p:sp>
        <p:nvSpPr>
          <p:cNvPr id="391" name="Description of a primary heading-0">
            <a:extLst>
              <a:ext uri="{FF2B5EF4-FFF2-40B4-BE49-F238E27FC236}">
                <a16:creationId xmlns:a16="http://schemas.microsoft.com/office/drawing/2014/main" id="{111B4A49-B930-4A89-A1CD-6CA2B3D95AED}"/>
              </a:ext>
            </a:extLst>
          </p:cNvPr>
          <p:cNvSpPr txBox="1"/>
          <p:nvPr/>
        </p:nvSpPr>
        <p:spPr>
          <a:xfrm>
            <a:off x="1509141" y="3859244"/>
            <a:ext cx="3862388" cy="1076325"/>
          </a:xfrm>
          <a:prstGeom prst="rect">
            <a:avLst/>
          </a:prstGeom>
          <a:noFill/>
        </p:spPr>
        <p:txBody>
          <a:bodyPr vertOverflow="clip" horzOverflow="clip" wrap="square" lIns="0" tIns="0" rIns="0" bIns="0" rtlCol="0" anchor="t">
            <a:spAutoFit/>
          </a:bodyPr>
          <a:lstStyle/>
          <a:p>
            <a:pPr algn="r">
              <a:lnSpc>
                <a:spcPts val="2808"/>
              </a:lnSpc>
            </a:pPr>
            <a:r>
              <a:rPr lang="en-US" sz="1800" spc="-4" dirty="0">
                <a:solidFill>
                  <a:srgbClr val="4C4C4F">
                    <a:alpha val="80000"/>
                  </a:srgbClr>
                </a:solidFill>
                <a:latin typeface="Inter" panose="00000700000000000000" pitchFamily="2" charset="0"/>
              </a:rPr>
              <a:t>The brain links new language input with existing knowledge by forming neural pathways.</a:t>
            </a:r>
          </a:p>
        </p:txBody>
      </p:sp>
      <p:sp>
        <p:nvSpPr>
          <p:cNvPr id="393" name="Primary Heading-1">
            <a:extLst>
              <a:ext uri="{FF2B5EF4-FFF2-40B4-BE49-F238E27FC236}">
                <a16:creationId xmlns:a16="http://schemas.microsoft.com/office/drawing/2014/main" id="{111B4A49-B930-4A89-A1CD-6CA2B3D95AED}"/>
              </a:ext>
            </a:extLst>
          </p:cNvPr>
          <p:cNvSpPr txBox="1"/>
          <p:nvPr/>
        </p:nvSpPr>
        <p:spPr>
          <a:xfrm>
            <a:off x="7506748" y="7351204"/>
            <a:ext cx="3862388" cy="647700"/>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Repetition with Meaningful Context</a:t>
            </a:r>
          </a:p>
        </p:txBody>
      </p:sp>
      <p:sp>
        <p:nvSpPr>
          <p:cNvPr id="395" name="Description of a primary heading-1">
            <a:extLst>
              <a:ext uri="{FF2B5EF4-FFF2-40B4-BE49-F238E27FC236}">
                <a16:creationId xmlns:a16="http://schemas.microsoft.com/office/drawing/2014/main" id="{111B4A49-B930-4A89-A1CD-6CA2B3D95AED}"/>
              </a:ext>
            </a:extLst>
          </p:cNvPr>
          <p:cNvSpPr txBox="1"/>
          <p:nvPr/>
        </p:nvSpPr>
        <p:spPr>
          <a:xfrm>
            <a:off x="7506748" y="8029289"/>
            <a:ext cx="3862388" cy="14382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Repeated exposure combined with meaningful context strengthens these pathways for durable learning.</a:t>
            </a:r>
          </a:p>
        </p:txBody>
      </p:sp>
      <p:sp>
        <p:nvSpPr>
          <p:cNvPr id="397" name="Primary Heading-2">
            <a:extLst>
              <a:ext uri="{FF2B5EF4-FFF2-40B4-BE49-F238E27FC236}">
                <a16:creationId xmlns:a16="http://schemas.microsoft.com/office/drawing/2014/main" id="{111B4A49-B930-4A89-A1CD-6CA2B3D95AED}"/>
              </a:ext>
            </a:extLst>
          </p:cNvPr>
          <p:cNvSpPr txBox="1"/>
          <p:nvPr/>
        </p:nvSpPr>
        <p:spPr>
          <a:xfrm>
            <a:off x="5771483" y="3181160"/>
            <a:ext cx="3862388" cy="647700"/>
          </a:xfrm>
          <a:prstGeom prst="rect">
            <a:avLst/>
          </a:prstGeom>
          <a:noFill/>
        </p:spPr>
        <p:txBody>
          <a:bodyPr vertOverflow="clip" horzOverflow="clip" wrap="square" lIns="0" tIns="0" rIns="0" bIns="0" rtlCol="0" anchor="t">
            <a:spAutoFit/>
          </a:bodyPr>
          <a:lstStyle/>
          <a:p>
            <a:pPr algn="r">
              <a:lnSpc>
                <a:spcPts val="2520"/>
              </a:lnSpc>
            </a:pPr>
            <a:r>
              <a:rPr lang="en-US" sz="2100" dirty="0">
                <a:solidFill>
                  <a:srgbClr val="131523">
                    <a:alpha val="100000"/>
                  </a:srgbClr>
                </a:solidFill>
                <a:latin typeface="Lexend Medium" panose="00000700000000000000" pitchFamily="2" charset="0"/>
              </a:rPr>
              <a:t>Vocabulary Through Association</a:t>
            </a:r>
          </a:p>
        </p:txBody>
      </p:sp>
      <p:sp>
        <p:nvSpPr>
          <p:cNvPr id="399" name="Description of a primary heading-2">
            <a:extLst>
              <a:ext uri="{FF2B5EF4-FFF2-40B4-BE49-F238E27FC236}">
                <a16:creationId xmlns:a16="http://schemas.microsoft.com/office/drawing/2014/main" id="{111B4A49-B930-4A89-A1CD-6CA2B3D95AED}"/>
              </a:ext>
            </a:extLst>
          </p:cNvPr>
          <p:cNvSpPr txBox="1"/>
          <p:nvPr/>
        </p:nvSpPr>
        <p:spPr>
          <a:xfrm>
            <a:off x="5771483" y="3859244"/>
            <a:ext cx="3862388" cy="1076325"/>
          </a:xfrm>
          <a:prstGeom prst="rect">
            <a:avLst/>
          </a:prstGeom>
          <a:noFill/>
        </p:spPr>
        <p:txBody>
          <a:bodyPr vertOverflow="clip" horzOverflow="clip" wrap="square" lIns="0" tIns="0" rIns="0" bIns="0" rtlCol="0" anchor="t">
            <a:spAutoFit/>
          </a:bodyPr>
          <a:lstStyle/>
          <a:p>
            <a:pPr algn="r">
              <a:lnSpc>
                <a:spcPts val="2808"/>
              </a:lnSpc>
            </a:pPr>
            <a:r>
              <a:rPr lang="en-US" sz="1800" spc="-4" dirty="0">
                <a:solidFill>
                  <a:srgbClr val="4C4C4F">
                    <a:alpha val="80000"/>
                  </a:srgbClr>
                </a:solidFill>
                <a:latin typeface="Inter" panose="00000700000000000000" pitchFamily="2" charset="0"/>
              </a:rPr>
              <a:t>Vocabulary grows by connecting synonyms, collocations, and vivid imagery to deepen understanding.</a:t>
            </a:r>
          </a:p>
        </p:txBody>
      </p:sp>
      <p:sp>
        <p:nvSpPr>
          <p:cNvPr id="401" name="Primary Heading-3">
            <a:extLst>
              <a:ext uri="{FF2B5EF4-FFF2-40B4-BE49-F238E27FC236}">
                <a16:creationId xmlns:a16="http://schemas.microsoft.com/office/drawing/2014/main" id="{111B4A49-B930-4A89-A1CD-6CA2B3D95AED}"/>
              </a:ext>
            </a:extLst>
          </p:cNvPr>
          <p:cNvSpPr txBox="1"/>
          <p:nvPr/>
        </p:nvSpPr>
        <p:spPr>
          <a:xfrm>
            <a:off x="11816048" y="7529512"/>
            <a:ext cx="3862388" cy="647700"/>
          </a:xfrm>
          <a:prstGeom prst="rect">
            <a:avLst/>
          </a:prstGeom>
          <a:noFill/>
        </p:spPr>
        <p:txBody>
          <a:bodyPr vertOverflow="clip" horzOverflow="clip" wrap="square" lIns="0" tIns="0" rIns="0" bIns="0" rtlCol="0" anchor="t">
            <a:spAutoFit/>
          </a:bodyPr>
          <a:lstStyle/>
          <a:p>
            <a:pPr algn="l">
              <a:lnSpc>
                <a:spcPts val="2520"/>
              </a:lnSpc>
            </a:pPr>
            <a:r>
              <a:rPr lang="en-US" sz="2100" dirty="0">
                <a:solidFill>
                  <a:srgbClr val="131523">
                    <a:alpha val="100000"/>
                  </a:srgbClr>
                </a:solidFill>
                <a:latin typeface="Lexend Medium" panose="00000700000000000000" pitchFamily="2" charset="0"/>
              </a:rPr>
              <a:t>Writing for Memory Reinforcement</a:t>
            </a:r>
          </a:p>
        </p:txBody>
      </p:sp>
      <p:sp>
        <p:nvSpPr>
          <p:cNvPr id="403" name="Description of a primary heading-3">
            <a:extLst>
              <a:ext uri="{FF2B5EF4-FFF2-40B4-BE49-F238E27FC236}">
                <a16:creationId xmlns:a16="http://schemas.microsoft.com/office/drawing/2014/main" id="{111B4A49-B930-4A89-A1CD-6CA2B3D95AED}"/>
              </a:ext>
            </a:extLst>
          </p:cNvPr>
          <p:cNvSpPr txBox="1"/>
          <p:nvPr/>
        </p:nvSpPr>
        <p:spPr>
          <a:xfrm>
            <a:off x="11816048" y="8207597"/>
            <a:ext cx="3862388"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Writing triggers active retrieval and organization, solidifying memory and language retention.</a:t>
            </a:r>
          </a:p>
        </p:txBody>
      </p:sp>
      <p:sp>
        <p:nvSpPr>
          <p:cNvPr id="405" name="Title 3">
            <a:extLst>
              <a:ext uri="{FF2B5EF4-FFF2-40B4-BE49-F238E27FC236}">
                <a16:creationId xmlns:a16="http://schemas.microsoft.com/office/drawing/2014/main" id="{111B4A49-B930-4A89-A1CD-6CA2B3D95AED}"/>
              </a:ext>
            </a:extLst>
          </p:cNvPr>
          <p:cNvSpPr txBox="1"/>
          <p:nvPr/>
        </p:nvSpPr>
        <p:spPr>
          <a:xfrm>
            <a:off x="762000" y="728948"/>
            <a:ext cx="132540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Unlocking Language Learning: The Mind’s Cognitive Pathways</a:t>
            </a:r>
          </a:p>
        </p:txBody>
      </p:sp>
      <p:sp>
        <p:nvSpPr>
          <p:cNvPr id="407" name="SubTitle">
            <a:extLst>
              <a:ext uri="{FF2B5EF4-FFF2-40B4-BE49-F238E27FC236}">
                <a16:creationId xmlns:a16="http://schemas.microsoft.com/office/drawing/2014/main" id="{111B4A49-B930-4A89-A1CD-6CA2B3D95AED}"/>
              </a:ext>
            </a:extLst>
          </p:cNvPr>
          <p:cNvSpPr txBox="1"/>
          <p:nvPr/>
        </p:nvSpPr>
        <p:spPr>
          <a:xfrm>
            <a:off x="762000" y="2133600"/>
            <a:ext cx="132540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Discover how neural connections, repetition, vocabulary, and writing empower lasting language mastery.</a:t>
            </a:r>
          </a:p>
        </p:txBody>
      </p:sp>
    </p:spTree>
    <p:extLst>
      <p:ext uri="{BB962C8B-B14F-4D97-AF65-F5344CB8AC3E}">
        <p14:creationId xmlns:p14="http://schemas.microsoft.com/office/powerpoint/2010/main" val="364804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4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4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18288000" cy="10287000"/>
          </a:xfrm>
          <a:prstGeom prst="rect">
            <a:avLst/>
          </a:prstGeom>
        </p:spPr>
      </p:pic>
      <p:sp>
        <p:nvSpPr>
          <p:cNvPr id="414" name="Title 3">
            <a:extLst>
              <a:ext uri="{FF2B5EF4-FFF2-40B4-BE49-F238E27FC236}">
                <a16:creationId xmlns:a16="http://schemas.microsoft.com/office/drawing/2014/main" id="{111B4A49-B930-4A89-A1CD-6CA2B3D95AED}"/>
              </a:ext>
            </a:extLst>
          </p:cNvPr>
          <p:cNvSpPr txBox="1"/>
          <p:nvPr/>
        </p:nvSpPr>
        <p:spPr>
          <a:xfrm>
            <a:off x="8191500" y="728948"/>
            <a:ext cx="93678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FFFFFF">
                    <a:alpha val="100000"/>
                  </a:srgbClr>
                </a:solidFill>
                <a:latin typeface="Lexend Medium" panose="00000700000000000000" pitchFamily="2" charset="0"/>
              </a:rPr>
              <a:t>Writing as the Key to Clear Thinking and Communication</a:t>
            </a:r>
          </a:p>
        </p:txBody>
      </p:sp>
      <p:pic>
        <p:nvPicPr>
          <p:cNvPr id="416" name="c6441e40-b62f-4d0d-aed0-d135e1371bfa">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
            <a:alphaModFix/>
          </a:blip>
          <a:stretch/>
        </p:blipFill>
        <p:spPr>
          <a:xfrm>
            <a:off x="0" y="0"/>
            <a:ext cx="8191500" cy="10287000"/>
          </a:xfrm>
          <a:prstGeom prst="rect">
            <a:avLst/>
          </a:prstGeom>
        </p:spPr>
      </p:pic>
      <p:pic>
        <p:nvPicPr>
          <p:cNvPr id="4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2705100" y="3276600"/>
            <a:ext cx="14820900" cy="6286500"/>
          </a:xfrm>
          <a:prstGeom prst="rect">
            <a:avLst/>
          </a:prstGeom>
        </p:spPr>
      </p:pic>
      <p:pic>
        <p:nvPicPr>
          <p:cNvPr id="420"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1CA603DF-4440-4F36-8CAE-B05376646E8D}">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4210050"/>
            <a:ext cx="640080" cy="640080"/>
          </a:xfrm>
          <a:prstGeom prst="rect">
            <a:avLst/>
          </a:prstGeom>
        </p:spPr>
      </p:pic>
      <p:sp>
        <p:nvSpPr>
          <p:cNvPr id="422" name="Primary Heading-0">
            <a:extLst>
              <a:ext uri="{FF2B5EF4-FFF2-40B4-BE49-F238E27FC236}">
                <a16:creationId xmlns:a16="http://schemas.microsoft.com/office/drawing/2014/main" id="{111B4A49-B930-4A89-A1CD-6CA2B3D95AED}"/>
              </a:ext>
            </a:extLst>
          </p:cNvPr>
          <p:cNvSpPr txBox="1"/>
          <p:nvPr/>
        </p:nvSpPr>
        <p:spPr>
          <a:xfrm>
            <a:off x="4030980" y="4351782"/>
            <a:ext cx="115681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Transforms abstract ideas into </a:t>
            </a:r>
            <a:r>
              <a:rPr lang="en-US" sz="1800" b="1" spc="-4" dirty="0">
                <a:solidFill>
                  <a:srgbClr val="131523"/>
                </a:solidFill>
                <a:latin typeface="Inter" panose="00000700000000000000" pitchFamily="2" charset="0"/>
              </a:rPr>
              <a:t>structured knowledge</a:t>
            </a:r>
            <a:r>
              <a:rPr lang="en-US" sz="1800" spc="-4" dirty="0">
                <a:solidFill>
                  <a:srgbClr val="131523"/>
                </a:solidFill>
                <a:latin typeface="Inter" panose="00000700000000000000" pitchFamily="2" charset="0"/>
              </a:rPr>
              <a:t>, enhancing clarity and focus</a:t>
            </a:r>
          </a:p>
        </p:txBody>
      </p:sp>
      <p:pic>
        <p:nvPicPr>
          <p:cNvPr id="424"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extLst>
              <a:ext uri="{A19E005C-8321-46AF-B8BA-335779DB5560}">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5154930"/>
            <a:ext cx="640080" cy="640080"/>
          </a:xfrm>
          <a:prstGeom prst="rect">
            <a:avLst/>
          </a:prstGeom>
        </p:spPr>
      </p:pic>
      <p:sp>
        <p:nvSpPr>
          <p:cNvPr id="426" name="Primary Heading-1">
            <a:extLst>
              <a:ext uri="{FF2B5EF4-FFF2-40B4-BE49-F238E27FC236}">
                <a16:creationId xmlns:a16="http://schemas.microsoft.com/office/drawing/2014/main" id="{111B4A49-B930-4A89-A1CD-6CA2B3D95AED}"/>
              </a:ext>
            </a:extLst>
          </p:cNvPr>
          <p:cNvSpPr txBox="1"/>
          <p:nvPr/>
        </p:nvSpPr>
        <p:spPr>
          <a:xfrm>
            <a:off x="4030980" y="5296567"/>
            <a:ext cx="115681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Strengthens </a:t>
            </a:r>
            <a:r>
              <a:rPr lang="en-US" sz="1800" b="1" spc="-4" dirty="0">
                <a:solidFill>
                  <a:srgbClr val="131523"/>
                </a:solidFill>
                <a:latin typeface="Inter" panose="00000700000000000000" pitchFamily="2" charset="0"/>
              </a:rPr>
              <a:t>critical skills</a:t>
            </a:r>
            <a:r>
              <a:rPr lang="en-US" sz="1800" spc="-4" dirty="0">
                <a:solidFill>
                  <a:srgbClr val="131523"/>
                </a:solidFill>
                <a:latin typeface="Inter" panose="00000700000000000000" pitchFamily="2" charset="0"/>
              </a:rPr>
              <a:t>: comparing, analyzing, evaluating, and building arguments</a:t>
            </a:r>
          </a:p>
        </p:txBody>
      </p:sp>
      <p:pic>
        <p:nvPicPr>
          <p:cNvPr id="428"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E37D402A-DBDD-4AD0-A42C-C8E3BFC2B376}">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6099810"/>
            <a:ext cx="640080" cy="640080"/>
          </a:xfrm>
          <a:prstGeom prst="rect">
            <a:avLst/>
          </a:prstGeom>
        </p:spPr>
      </p:pic>
      <p:sp>
        <p:nvSpPr>
          <p:cNvPr id="430" name="Primary Heading-2">
            <a:extLst>
              <a:ext uri="{FF2B5EF4-FFF2-40B4-BE49-F238E27FC236}">
                <a16:creationId xmlns:a16="http://schemas.microsoft.com/office/drawing/2014/main" id="{111B4A49-B930-4A89-A1CD-6CA2B3D95AED}"/>
              </a:ext>
            </a:extLst>
          </p:cNvPr>
          <p:cNvSpPr txBox="1"/>
          <p:nvPr/>
        </p:nvSpPr>
        <p:spPr>
          <a:xfrm>
            <a:off x="4030980" y="6241447"/>
            <a:ext cx="115681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Creates a </a:t>
            </a:r>
            <a:r>
              <a:rPr lang="en-US" sz="1800" b="1" spc="-4" dirty="0">
                <a:solidFill>
                  <a:srgbClr val="131523"/>
                </a:solidFill>
                <a:latin typeface="Inter" panose="00000700000000000000" pitchFamily="2" charset="0"/>
              </a:rPr>
              <a:t>permanent record</a:t>
            </a:r>
            <a:r>
              <a:rPr lang="en-US" sz="1800" spc="-4" dirty="0">
                <a:solidFill>
                  <a:srgbClr val="131523"/>
                </a:solidFill>
                <a:latin typeface="Inter" panose="00000700000000000000" pitchFamily="2" charset="0"/>
              </a:rPr>
              <a:t> of learning for ongoing reflection and intellectual growth</a:t>
            </a:r>
          </a:p>
        </p:txBody>
      </p:sp>
      <p:pic>
        <p:nvPicPr>
          <p:cNvPr id="432"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extLst>
              <a:ext uri="{BFB27759-4E9C-417D-B43B-F18980A74DF3}">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7044595"/>
            <a:ext cx="640080" cy="640080"/>
          </a:xfrm>
          <a:prstGeom prst="rect">
            <a:avLst/>
          </a:prstGeom>
        </p:spPr>
      </p:pic>
      <p:sp>
        <p:nvSpPr>
          <p:cNvPr id="434" name="Primary Heading-3">
            <a:extLst>
              <a:ext uri="{FF2B5EF4-FFF2-40B4-BE49-F238E27FC236}">
                <a16:creationId xmlns:a16="http://schemas.microsoft.com/office/drawing/2014/main" id="{111B4A49-B930-4A89-A1CD-6CA2B3D95AED}"/>
              </a:ext>
            </a:extLst>
          </p:cNvPr>
          <p:cNvSpPr txBox="1"/>
          <p:nvPr/>
        </p:nvSpPr>
        <p:spPr>
          <a:xfrm>
            <a:off x="4030980" y="7186327"/>
            <a:ext cx="115681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In translation and interpreting, clear writing mirrors </a:t>
            </a:r>
            <a:r>
              <a:rPr lang="en-US" sz="1800" b="1" spc="-4" dirty="0">
                <a:solidFill>
                  <a:srgbClr val="131523"/>
                </a:solidFill>
                <a:latin typeface="Inter" panose="00000700000000000000" pitchFamily="2" charset="0"/>
              </a:rPr>
              <a:t>clarity of thought</a:t>
            </a:r>
            <a:r>
              <a:rPr lang="en-US" sz="1800" spc="-4" dirty="0">
                <a:solidFill>
                  <a:srgbClr val="131523"/>
                </a:solidFill>
                <a:latin typeface="Inter" panose="00000700000000000000" pitchFamily="2" charset="0"/>
              </a:rPr>
              <a:t> essential for accurate communication</a:t>
            </a:r>
          </a:p>
        </p:txBody>
      </p:sp>
      <p:pic>
        <p:nvPicPr>
          <p:cNvPr id="436"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extLst>
              <a:ext uri="{F4543CE4-A79E-4A2E-B932-E7D5C9F65B39}">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3086100" y="7989475"/>
            <a:ext cx="640080" cy="640080"/>
          </a:xfrm>
          <a:prstGeom prst="rect">
            <a:avLst/>
          </a:prstGeom>
        </p:spPr>
      </p:pic>
      <p:sp>
        <p:nvSpPr>
          <p:cNvPr id="438" name="Primary Heading-4">
            <a:extLst>
              <a:ext uri="{FF2B5EF4-FFF2-40B4-BE49-F238E27FC236}">
                <a16:creationId xmlns:a16="http://schemas.microsoft.com/office/drawing/2014/main" id="{111B4A49-B930-4A89-A1CD-6CA2B3D95AED}"/>
              </a:ext>
            </a:extLst>
          </p:cNvPr>
          <p:cNvSpPr txBox="1"/>
          <p:nvPr/>
        </p:nvSpPr>
        <p:spPr>
          <a:xfrm>
            <a:off x="4030980" y="8131207"/>
            <a:ext cx="1156811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Cultivating writing skills fuels </a:t>
            </a:r>
            <a:r>
              <a:rPr lang="en-US" sz="1800" b="1" spc="-4" dirty="0">
                <a:solidFill>
                  <a:srgbClr val="131523"/>
                </a:solidFill>
                <a:latin typeface="Inter" panose="00000700000000000000" pitchFamily="2" charset="0"/>
              </a:rPr>
              <a:t>intellectual development</a:t>
            </a:r>
            <a:r>
              <a:rPr lang="en-US" sz="1800" spc="-4" dirty="0">
                <a:solidFill>
                  <a:srgbClr val="131523"/>
                </a:solidFill>
                <a:latin typeface="Inter" panose="00000700000000000000" pitchFamily="2" charset="0"/>
              </a:rPr>
              <a:t> and enhances </a:t>
            </a:r>
            <a:r>
              <a:rPr lang="en-US" sz="1800" b="1" spc="-4" dirty="0">
                <a:solidFill>
                  <a:srgbClr val="131523"/>
                </a:solidFill>
                <a:latin typeface="Inter" panose="00000700000000000000" pitchFamily="2" charset="0"/>
              </a:rPr>
              <a:t>professional competence</a:t>
            </a:r>
          </a:p>
        </p:txBody>
      </p:sp>
      <p:sp>
        <p:nvSpPr>
          <p:cNvPr id="440" name="SubTitle">
            <a:extLst>
              <a:ext uri="{FF2B5EF4-FFF2-40B4-BE49-F238E27FC236}">
                <a16:creationId xmlns:a16="http://schemas.microsoft.com/office/drawing/2014/main" id="{111B4A49-B930-4A89-A1CD-6CA2B3D95AED}"/>
              </a:ext>
            </a:extLst>
          </p:cNvPr>
          <p:cNvSpPr txBox="1"/>
          <p:nvPr/>
        </p:nvSpPr>
        <p:spPr>
          <a:xfrm>
            <a:off x="8191500" y="2133600"/>
            <a:ext cx="9367838" cy="695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Harness writing to organize ideas, sharpen critical thinking, and ensure precise communication in translation</a:t>
            </a:r>
          </a:p>
        </p:txBody>
      </p:sp>
    </p:spTree>
    <p:extLst>
      <p:ext uri="{BB962C8B-B14F-4D97-AF65-F5344CB8AC3E}">
        <p14:creationId xmlns:p14="http://schemas.microsoft.com/office/powerpoint/2010/main" val="36480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4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7162800" y="7772400"/>
            <a:ext cx="10363200" cy="1752600"/>
          </a:xfrm>
          <a:prstGeom prst="rect">
            <a:avLst/>
          </a:prstGeom>
        </p:spPr>
      </p:pic>
      <p:pic>
        <p:nvPicPr>
          <p:cNvPr id="446"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FE547440-32A8-4C97-A635-B44C40D8E817}">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58100" y="8334375"/>
            <a:ext cx="628650" cy="628650"/>
          </a:xfrm>
          <a:prstGeom prst="rect">
            <a:avLst/>
          </a:prstGeom>
        </p:spPr>
      </p:pic>
      <p:sp>
        <p:nvSpPr>
          <p:cNvPr id="448" name="Primary Heading-4">
            <a:extLst>
              <a:ext uri="{FF2B5EF4-FFF2-40B4-BE49-F238E27FC236}">
                <a16:creationId xmlns:a16="http://schemas.microsoft.com/office/drawing/2014/main" id="{111B4A49-B930-4A89-A1CD-6CA2B3D95AED}"/>
              </a:ext>
            </a:extLst>
          </p:cNvPr>
          <p:cNvSpPr txBox="1"/>
          <p:nvPr/>
        </p:nvSpPr>
        <p:spPr>
          <a:xfrm>
            <a:off x="8591550" y="8292084"/>
            <a:ext cx="8472488"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Developing vocabulary is essential for effective communication and intercultural competence</a:t>
            </a:r>
          </a:p>
        </p:txBody>
      </p:sp>
      <p:pic>
        <p:nvPicPr>
          <p:cNvPr id="4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162800" y="6019800"/>
            <a:ext cx="10363200" cy="1752600"/>
          </a:xfrm>
          <a:prstGeom prst="rect">
            <a:avLst/>
          </a:prstGeom>
        </p:spPr>
      </p:pic>
      <p:pic>
        <p:nvPicPr>
          <p:cNvPr id="450"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79185EF4-B256-41F2-87AB-89EE016F852F}">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58100" y="6581775"/>
            <a:ext cx="628650" cy="628650"/>
          </a:xfrm>
          <a:prstGeom prst="rect">
            <a:avLst/>
          </a:prstGeom>
        </p:spPr>
      </p:pic>
      <p:sp>
        <p:nvSpPr>
          <p:cNvPr id="452" name="Primary Heading-3">
            <a:extLst>
              <a:ext uri="{FF2B5EF4-FFF2-40B4-BE49-F238E27FC236}">
                <a16:creationId xmlns:a16="http://schemas.microsoft.com/office/drawing/2014/main" id="{111B4A49-B930-4A89-A1CD-6CA2B3D95AED}"/>
              </a:ext>
            </a:extLst>
          </p:cNvPr>
          <p:cNvSpPr txBox="1"/>
          <p:nvPr/>
        </p:nvSpPr>
        <p:spPr>
          <a:xfrm>
            <a:off x="8591550" y="6539484"/>
            <a:ext cx="8472488"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000000">
                    <a:alpha val="100000"/>
                  </a:srgbClr>
                </a:solidFill>
                <a:latin typeface="Inter" panose="00000700000000000000" pitchFamily="2" charset="0"/>
              </a:rPr>
              <a:t>Depth in vocabulary reflects cultural awareness and enhances linguistic flexibility</a:t>
            </a:r>
          </a:p>
        </p:txBody>
      </p:sp>
      <p:pic>
        <p:nvPicPr>
          <p:cNvPr id="4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2058650" y="7620000"/>
            <a:ext cx="571500" cy="314325"/>
          </a:xfrm>
          <a:prstGeom prst="rect">
            <a:avLst/>
          </a:prstGeom>
        </p:spPr>
      </p:pic>
      <p:pic>
        <p:nvPicPr>
          <p:cNvPr id="45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7162800" y="4267200"/>
            <a:ext cx="10363200" cy="1752600"/>
          </a:xfrm>
          <a:prstGeom prst="rect">
            <a:avLst/>
          </a:prstGeom>
        </p:spPr>
      </p:pic>
      <p:pic>
        <p:nvPicPr>
          <p:cNvPr id="455"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56E1860B-6D20-42C0-8B69-D92DBED5D8F9}">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58100" y="4829175"/>
            <a:ext cx="628650" cy="628650"/>
          </a:xfrm>
          <a:prstGeom prst="rect">
            <a:avLst/>
          </a:prstGeom>
        </p:spPr>
      </p:pic>
      <p:sp>
        <p:nvSpPr>
          <p:cNvPr id="457" name="Primary Heading-2">
            <a:extLst>
              <a:ext uri="{FF2B5EF4-FFF2-40B4-BE49-F238E27FC236}">
                <a16:creationId xmlns:a16="http://schemas.microsoft.com/office/drawing/2014/main" id="{111B4A49-B930-4A89-A1CD-6CA2B3D95AED}"/>
              </a:ext>
            </a:extLst>
          </p:cNvPr>
          <p:cNvSpPr txBox="1"/>
          <p:nvPr/>
        </p:nvSpPr>
        <p:spPr>
          <a:xfrm>
            <a:off x="8591550" y="4786884"/>
            <a:ext cx="8472488"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Academic Vocabulary Lists (AWL) empower learners for global scholarship and professional discourse</a:t>
            </a:r>
          </a:p>
        </p:txBody>
      </p:sp>
      <p:pic>
        <p:nvPicPr>
          <p:cNvPr id="4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12058650" y="5867400"/>
            <a:ext cx="571500" cy="314325"/>
          </a:xfrm>
          <a:prstGeom prst="rect">
            <a:avLst/>
          </a:prstGeom>
        </p:spPr>
      </p:pic>
      <p:pic>
        <p:nvPicPr>
          <p:cNvPr id="45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7162800" y="2514600"/>
            <a:ext cx="10363200" cy="1752600"/>
          </a:xfrm>
          <a:prstGeom prst="rect">
            <a:avLst/>
          </a:prstGeom>
        </p:spPr>
      </p:pic>
      <p:pic>
        <p:nvPicPr>
          <p:cNvPr id="460"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extLst>
              <a:ext uri="{FAF5D177-D24D-4FB4-99DB-3549205FC7D9}">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58100" y="3076575"/>
            <a:ext cx="628650" cy="628650"/>
          </a:xfrm>
          <a:prstGeom prst="rect">
            <a:avLst/>
          </a:prstGeom>
        </p:spPr>
      </p:pic>
      <p:sp>
        <p:nvSpPr>
          <p:cNvPr id="462" name="Primary Heading-1">
            <a:extLst>
              <a:ext uri="{FF2B5EF4-FFF2-40B4-BE49-F238E27FC236}">
                <a16:creationId xmlns:a16="http://schemas.microsoft.com/office/drawing/2014/main" id="{111B4A49-B930-4A89-A1CD-6CA2B3D95AED}"/>
              </a:ext>
            </a:extLst>
          </p:cNvPr>
          <p:cNvSpPr txBox="1"/>
          <p:nvPr/>
        </p:nvSpPr>
        <p:spPr>
          <a:xfrm>
            <a:off x="8591550" y="3212592"/>
            <a:ext cx="8472488"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A rich vocabulary enables precise and persuasive communication</a:t>
            </a:r>
          </a:p>
        </p:txBody>
      </p:sp>
      <p:pic>
        <p:nvPicPr>
          <p:cNvPr id="46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12058650" y="4114800"/>
            <a:ext cx="571500" cy="314325"/>
          </a:xfrm>
          <a:prstGeom prst="rect">
            <a:avLst/>
          </a:prstGeom>
        </p:spPr>
      </p:pic>
      <p:pic>
        <p:nvPicPr>
          <p:cNvPr id="4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
            <a:alphaModFix/>
          </a:blip>
          <a:stretch/>
        </p:blipFill>
        <p:spPr>
          <a:xfrm>
            <a:off x="7162800" y="762000"/>
            <a:ext cx="10363200" cy="1752600"/>
          </a:xfrm>
          <a:prstGeom prst="rect">
            <a:avLst/>
          </a:prstGeom>
        </p:spPr>
      </p:pic>
      <p:pic>
        <p:nvPicPr>
          <p:cNvPr id="465"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15">
            <a:alphaModFix/>
            <a:extLst>
              <a:ext uri="{60F1A72C-444D-4613-87CF-4CD5151EABE8}">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7658100" y="1323975"/>
            <a:ext cx="628650" cy="628650"/>
          </a:xfrm>
          <a:prstGeom prst="rect">
            <a:avLst/>
          </a:prstGeom>
        </p:spPr>
      </p:pic>
      <p:sp>
        <p:nvSpPr>
          <p:cNvPr id="467" name="Primary Heading-0">
            <a:extLst>
              <a:ext uri="{FF2B5EF4-FFF2-40B4-BE49-F238E27FC236}">
                <a16:creationId xmlns:a16="http://schemas.microsoft.com/office/drawing/2014/main" id="{111B4A49-B930-4A89-A1CD-6CA2B3D95AED}"/>
              </a:ext>
            </a:extLst>
          </p:cNvPr>
          <p:cNvSpPr txBox="1"/>
          <p:nvPr/>
        </p:nvSpPr>
        <p:spPr>
          <a:xfrm>
            <a:off x="8591550" y="1459992"/>
            <a:ext cx="8472488"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Vocabulary builds the foundation of clear and creative thought</a:t>
            </a:r>
          </a:p>
        </p:txBody>
      </p:sp>
      <p:pic>
        <p:nvPicPr>
          <p:cNvPr id="4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
            <a:alphaModFix/>
          </a:blip>
          <a:stretch/>
        </p:blipFill>
        <p:spPr>
          <a:xfrm>
            <a:off x="12058650" y="2362200"/>
            <a:ext cx="571500" cy="314325"/>
          </a:xfrm>
          <a:prstGeom prst="rect">
            <a:avLst/>
          </a:prstGeom>
        </p:spPr>
      </p:pic>
      <p:pic>
        <p:nvPicPr>
          <p:cNvPr id="4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
            <a:alphaModFix/>
          </a:blip>
          <a:stretch/>
        </p:blipFill>
        <p:spPr>
          <a:xfrm>
            <a:off x="16640270" y="0"/>
            <a:ext cx="1647825" cy="2181225"/>
          </a:xfrm>
          <a:prstGeom prst="rect">
            <a:avLst/>
          </a:prstGeom>
        </p:spPr>
      </p:pic>
      <p:sp>
        <p:nvSpPr>
          <p:cNvPr id="470" name="Title 3">
            <a:extLst>
              <a:ext uri="{FF2B5EF4-FFF2-40B4-BE49-F238E27FC236}">
                <a16:creationId xmlns:a16="http://schemas.microsoft.com/office/drawing/2014/main" id="{111B4A49-B930-4A89-A1CD-6CA2B3D95AED}"/>
              </a:ext>
            </a:extLst>
          </p:cNvPr>
          <p:cNvSpPr txBox="1"/>
          <p:nvPr/>
        </p:nvSpPr>
        <p:spPr>
          <a:xfrm>
            <a:off x="800100" y="4076700"/>
            <a:ext cx="55959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Unlocking the Power of Vocabulary</a:t>
            </a:r>
          </a:p>
        </p:txBody>
      </p:sp>
      <p:sp>
        <p:nvSpPr>
          <p:cNvPr id="472" name="SubTitle">
            <a:extLst>
              <a:ext uri="{FF2B5EF4-FFF2-40B4-BE49-F238E27FC236}">
                <a16:creationId xmlns:a16="http://schemas.microsoft.com/office/drawing/2014/main" id="{111B4A49-B930-4A89-A1CD-6CA2B3D95AED}"/>
              </a:ext>
            </a:extLst>
          </p:cNvPr>
          <p:cNvSpPr txBox="1"/>
          <p:nvPr/>
        </p:nvSpPr>
        <p:spPr>
          <a:xfrm>
            <a:off x="800100" y="5448300"/>
            <a:ext cx="5595938" cy="695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Fuel precise thinking, academic success, and cultural insight through rich word mastery</a:t>
            </a:r>
          </a:p>
        </p:txBody>
      </p:sp>
    </p:spTree>
    <p:extLst>
      <p:ext uri="{BB962C8B-B14F-4D97-AF65-F5344CB8AC3E}">
        <p14:creationId xmlns:p14="http://schemas.microsoft.com/office/powerpoint/2010/main" val="36480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4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4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18288000" cy="10287000"/>
          </a:xfrm>
          <a:prstGeom prst="rect">
            <a:avLst/>
          </a:prstGeom>
        </p:spPr>
      </p:pic>
      <p:sp>
        <p:nvSpPr>
          <p:cNvPr id="479" name="Title 3">
            <a:extLst>
              <a:ext uri="{FF2B5EF4-FFF2-40B4-BE49-F238E27FC236}">
                <a16:creationId xmlns:a16="http://schemas.microsoft.com/office/drawing/2014/main" id="{111B4A49-B930-4A89-A1CD-6CA2B3D95AED}"/>
              </a:ext>
            </a:extLst>
          </p:cNvPr>
          <p:cNvSpPr txBox="1"/>
          <p:nvPr/>
        </p:nvSpPr>
        <p:spPr>
          <a:xfrm>
            <a:off x="8191500" y="723900"/>
            <a:ext cx="9367838" cy="66675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FFFFFF">
                    <a:alpha val="100000"/>
                  </a:srgbClr>
                </a:solidFill>
                <a:latin typeface="Lexend Medium" panose="00000700000000000000" pitchFamily="2" charset="0"/>
              </a:rPr>
              <a:t>Master Essential Academic Skills</a:t>
            </a:r>
          </a:p>
        </p:txBody>
      </p:sp>
      <p:pic>
        <p:nvPicPr>
          <p:cNvPr id="481" name="ec03c235-1bd5-4aea-b65a-017a6a71609d">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
            <a:alphaModFix/>
          </a:blip>
          <a:stretch/>
        </p:blipFill>
        <p:spPr>
          <a:xfrm>
            <a:off x="0" y="0"/>
            <a:ext cx="8191500" cy="10287000"/>
          </a:xfrm>
          <a:prstGeom prst="rect">
            <a:avLst/>
          </a:prstGeom>
        </p:spPr>
      </p:pic>
      <p:pic>
        <p:nvPicPr>
          <p:cNvPr id="4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2705100" y="2628900"/>
            <a:ext cx="14820900" cy="6934200"/>
          </a:xfrm>
          <a:prstGeom prst="rect">
            <a:avLst/>
          </a:prstGeom>
        </p:spPr>
      </p:pic>
      <p:pic>
        <p:nvPicPr>
          <p:cNvPr id="48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3688175"/>
            <a:ext cx="190500" cy="190500"/>
          </a:xfrm>
          <a:prstGeom prst="rect">
            <a:avLst/>
          </a:prstGeom>
        </p:spPr>
      </p:pic>
      <p:pic>
        <p:nvPicPr>
          <p:cNvPr id="487" name="imageNode0">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8">
            <a:alphaModFix/>
          </a:blip>
          <a:stretch/>
        </p:blipFill>
        <p:spPr>
          <a:xfrm>
            <a:off x="3086100" y="3688175"/>
            <a:ext cx="971550" cy="971550"/>
          </a:xfrm>
          <a:prstGeom prst="rect">
            <a:avLst/>
          </a:prstGeom>
        </p:spPr>
      </p:pic>
      <p:sp>
        <p:nvSpPr>
          <p:cNvPr id="489" name="Primary Heading-0">
            <a:extLst>
              <a:ext uri="{FF2B5EF4-FFF2-40B4-BE49-F238E27FC236}">
                <a16:creationId xmlns:a16="http://schemas.microsoft.com/office/drawing/2014/main" id="{111B4A49-B930-4A89-A1CD-6CA2B3D95AED}"/>
              </a:ext>
            </a:extLst>
          </p:cNvPr>
          <p:cNvSpPr txBox="1"/>
          <p:nvPr/>
        </p:nvSpPr>
        <p:spPr>
          <a:xfrm>
            <a:off x="4366260" y="3997547"/>
            <a:ext cx="1253966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Expand your vocabulary through </a:t>
            </a:r>
            <a:r>
              <a:rPr lang="en-US" sz="1800" b="1" spc="-4" dirty="0">
                <a:solidFill>
                  <a:srgbClr val="131523"/>
                </a:solidFill>
                <a:latin typeface="Inter" panose="00000700000000000000" pitchFamily="2" charset="0"/>
              </a:rPr>
              <a:t>word formation</a:t>
            </a:r>
            <a:r>
              <a:rPr lang="en-US" sz="1800" spc="-4" dirty="0">
                <a:solidFill>
                  <a:srgbClr val="131523"/>
                </a:solidFill>
                <a:latin typeface="Inter" panose="00000700000000000000" pitchFamily="2" charset="0"/>
              </a:rPr>
              <a:t>, </a:t>
            </a:r>
            <a:r>
              <a:rPr lang="en-US" sz="1800" b="1" spc="-4" dirty="0">
                <a:solidFill>
                  <a:srgbClr val="131523"/>
                </a:solidFill>
                <a:latin typeface="Inter" panose="00000700000000000000" pitchFamily="2" charset="0"/>
              </a:rPr>
              <a:t>collocations</a:t>
            </a:r>
            <a:r>
              <a:rPr lang="en-US" sz="1800" spc="-4" dirty="0">
                <a:solidFill>
                  <a:srgbClr val="131523"/>
                </a:solidFill>
                <a:latin typeface="Inter" panose="00000700000000000000" pitchFamily="2" charset="0"/>
              </a:rPr>
              <a:t>, </a:t>
            </a:r>
            <a:r>
              <a:rPr lang="en-US" sz="1800" b="1" spc="-4" dirty="0">
                <a:solidFill>
                  <a:srgbClr val="131523"/>
                </a:solidFill>
                <a:latin typeface="Inter" panose="00000700000000000000" pitchFamily="2" charset="0"/>
              </a:rPr>
              <a:t>idioms</a:t>
            </a:r>
            <a:r>
              <a:rPr lang="en-US" sz="1800" spc="-4" dirty="0">
                <a:solidFill>
                  <a:srgbClr val="131523"/>
                </a:solidFill>
                <a:latin typeface="Inter" panose="00000700000000000000" pitchFamily="2" charset="0"/>
              </a:rPr>
              <a:t>, and the </a:t>
            </a:r>
            <a:r>
              <a:rPr lang="en-US" sz="1800" b="1" spc="-4" dirty="0">
                <a:solidFill>
                  <a:srgbClr val="131523"/>
                </a:solidFill>
                <a:latin typeface="Inter" panose="00000700000000000000" pitchFamily="2" charset="0"/>
              </a:rPr>
              <a:t>Academic Word List (AWL)</a:t>
            </a:r>
          </a:p>
        </p:txBody>
      </p:sp>
      <p:pic>
        <p:nvPicPr>
          <p:cNvPr id="4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3086100" y="4968240"/>
            <a:ext cx="190500" cy="190500"/>
          </a:xfrm>
          <a:prstGeom prst="rect">
            <a:avLst/>
          </a:prstGeom>
        </p:spPr>
      </p:pic>
      <p:pic>
        <p:nvPicPr>
          <p:cNvPr id="493" name="imageNode1">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0">
            <a:alphaModFix/>
          </a:blip>
          <a:stretch/>
        </p:blipFill>
        <p:spPr>
          <a:xfrm>
            <a:off x="3086100" y="4968240"/>
            <a:ext cx="971550" cy="971550"/>
          </a:xfrm>
          <a:prstGeom prst="rect">
            <a:avLst/>
          </a:prstGeom>
        </p:spPr>
      </p:pic>
      <p:sp>
        <p:nvSpPr>
          <p:cNvPr id="495" name="Primary Heading-1">
            <a:extLst>
              <a:ext uri="{FF2B5EF4-FFF2-40B4-BE49-F238E27FC236}">
                <a16:creationId xmlns:a16="http://schemas.microsoft.com/office/drawing/2014/main" id="{111B4A49-B930-4A89-A1CD-6CA2B3D95AED}"/>
              </a:ext>
            </a:extLst>
          </p:cNvPr>
          <p:cNvSpPr txBox="1"/>
          <p:nvPr/>
        </p:nvSpPr>
        <p:spPr>
          <a:xfrm>
            <a:off x="4366260" y="5277612"/>
            <a:ext cx="1253966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Compose clear, coherent, and academically appropriate texts across multiple genres</a:t>
            </a:r>
          </a:p>
        </p:txBody>
      </p:sp>
      <p:pic>
        <p:nvPicPr>
          <p:cNvPr id="49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3086100" y="6248400"/>
            <a:ext cx="190500" cy="190500"/>
          </a:xfrm>
          <a:prstGeom prst="rect">
            <a:avLst/>
          </a:prstGeom>
        </p:spPr>
      </p:pic>
      <p:pic>
        <p:nvPicPr>
          <p:cNvPr id="499" name="imageNode2">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2">
            <a:alphaModFix/>
          </a:blip>
          <a:stretch/>
        </p:blipFill>
        <p:spPr>
          <a:xfrm>
            <a:off x="3086100" y="6248400"/>
            <a:ext cx="971550" cy="971550"/>
          </a:xfrm>
          <a:prstGeom prst="rect">
            <a:avLst/>
          </a:prstGeom>
        </p:spPr>
      </p:pic>
      <p:sp>
        <p:nvSpPr>
          <p:cNvPr id="501" name="Primary Heading-2">
            <a:extLst>
              <a:ext uri="{FF2B5EF4-FFF2-40B4-BE49-F238E27FC236}">
                <a16:creationId xmlns:a16="http://schemas.microsoft.com/office/drawing/2014/main" id="{111B4A49-B930-4A89-A1CD-6CA2B3D95AED}"/>
              </a:ext>
            </a:extLst>
          </p:cNvPr>
          <p:cNvSpPr txBox="1"/>
          <p:nvPr/>
        </p:nvSpPr>
        <p:spPr>
          <a:xfrm>
            <a:off x="4366260" y="6557772"/>
            <a:ext cx="1253966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Apply </a:t>
            </a:r>
            <a:r>
              <a:rPr lang="en-US" sz="1800" b="1" spc="-4" dirty="0">
                <a:solidFill>
                  <a:srgbClr val="131523"/>
                </a:solidFill>
                <a:latin typeface="Inter" panose="00000700000000000000" pitchFamily="2" charset="0"/>
              </a:rPr>
              <a:t>summarizing</a:t>
            </a:r>
            <a:r>
              <a:rPr lang="en-US" sz="1800" spc="-4" dirty="0">
                <a:solidFill>
                  <a:srgbClr val="131523"/>
                </a:solidFill>
                <a:latin typeface="Inter" panose="00000700000000000000" pitchFamily="2" charset="0"/>
              </a:rPr>
              <a:t>, </a:t>
            </a:r>
            <a:r>
              <a:rPr lang="en-US" sz="1800" b="1" spc="-4" dirty="0">
                <a:solidFill>
                  <a:srgbClr val="131523"/>
                </a:solidFill>
                <a:latin typeface="Inter" panose="00000700000000000000" pitchFamily="2" charset="0"/>
              </a:rPr>
              <a:t>paraphrasing</a:t>
            </a:r>
            <a:r>
              <a:rPr lang="en-US" sz="1800" spc="-4" dirty="0">
                <a:solidFill>
                  <a:srgbClr val="131523"/>
                </a:solidFill>
                <a:latin typeface="Inter" panose="00000700000000000000" pitchFamily="2" charset="0"/>
              </a:rPr>
              <a:t>, and </a:t>
            </a:r>
            <a:r>
              <a:rPr lang="en-US" sz="1800" b="1" spc="-4" dirty="0">
                <a:solidFill>
                  <a:srgbClr val="131523"/>
                </a:solidFill>
                <a:latin typeface="Inter" panose="00000700000000000000" pitchFamily="2" charset="0"/>
              </a:rPr>
              <a:t>referencing</a:t>
            </a:r>
            <a:r>
              <a:rPr lang="en-US" sz="1800" spc="-4" dirty="0">
                <a:solidFill>
                  <a:srgbClr val="131523"/>
                </a:solidFill>
                <a:latin typeface="Inter" panose="00000700000000000000" pitchFamily="2" charset="0"/>
              </a:rPr>
              <a:t> techniques to uphold academic integrity</a:t>
            </a:r>
          </a:p>
        </p:txBody>
      </p:sp>
      <p:pic>
        <p:nvPicPr>
          <p:cNvPr id="5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3086100" y="7528560"/>
            <a:ext cx="190500" cy="190500"/>
          </a:xfrm>
          <a:prstGeom prst="rect">
            <a:avLst/>
          </a:prstGeom>
        </p:spPr>
      </p:pic>
      <p:pic>
        <p:nvPicPr>
          <p:cNvPr id="505" name="imageNode3">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4">
            <a:alphaModFix/>
          </a:blip>
          <a:stretch/>
        </p:blipFill>
        <p:spPr>
          <a:xfrm>
            <a:off x="3086100" y="7528560"/>
            <a:ext cx="971550" cy="971550"/>
          </a:xfrm>
          <a:prstGeom prst="rect">
            <a:avLst/>
          </a:prstGeom>
        </p:spPr>
      </p:pic>
      <p:sp>
        <p:nvSpPr>
          <p:cNvPr id="507" name="Primary Heading-3">
            <a:extLst>
              <a:ext uri="{FF2B5EF4-FFF2-40B4-BE49-F238E27FC236}">
                <a16:creationId xmlns:a16="http://schemas.microsoft.com/office/drawing/2014/main" id="{111B4A49-B930-4A89-A1CD-6CA2B3D95AED}"/>
              </a:ext>
            </a:extLst>
          </p:cNvPr>
          <p:cNvSpPr txBox="1"/>
          <p:nvPr/>
        </p:nvSpPr>
        <p:spPr>
          <a:xfrm>
            <a:off x="4366260" y="7837932"/>
            <a:ext cx="12539662" cy="36195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Build confidence in writing for diverse academic and professional contexts to enhance communication effectiveness</a:t>
            </a:r>
          </a:p>
        </p:txBody>
      </p:sp>
      <p:sp>
        <p:nvSpPr>
          <p:cNvPr id="509" name="SubTitle">
            <a:extLst>
              <a:ext uri="{FF2B5EF4-FFF2-40B4-BE49-F238E27FC236}">
                <a16:creationId xmlns:a16="http://schemas.microsoft.com/office/drawing/2014/main" id="{111B4A49-B930-4A89-A1CD-6CA2B3D95AED}"/>
              </a:ext>
            </a:extLst>
          </p:cNvPr>
          <p:cNvSpPr txBox="1"/>
          <p:nvPr/>
        </p:nvSpPr>
        <p:spPr>
          <a:xfrm>
            <a:off x="8191500" y="1485900"/>
            <a:ext cx="9367838" cy="695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Develop vocabulary, writing proficiency, and integrity for academic and professional success</a:t>
            </a:r>
          </a:p>
        </p:txBody>
      </p:sp>
    </p:spTree>
    <p:extLst>
      <p:ext uri="{BB962C8B-B14F-4D97-AF65-F5344CB8AC3E}">
        <p14:creationId xmlns:p14="http://schemas.microsoft.com/office/powerpoint/2010/main" val="364804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16640270" y="0"/>
            <a:ext cx="1647825" cy="2181225"/>
          </a:xfrm>
          <a:prstGeom prst="rect">
            <a:avLst/>
          </a:prstGeom>
        </p:spPr>
      </p:pic>
      <p:pic>
        <p:nvPicPr>
          <p:cNvPr id="5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762000" y="4514850"/>
            <a:ext cx="796826" cy="809625"/>
          </a:xfrm>
          <a:prstGeom prst="rect">
            <a:avLst/>
          </a:prstGeom>
        </p:spPr>
      </p:pic>
      <p:pic>
        <p:nvPicPr>
          <p:cNvPr id="5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74668" y="4527518"/>
            <a:ext cx="152400" cy="152400"/>
          </a:xfrm>
          <a:prstGeom prst="rect">
            <a:avLst/>
          </a:prstGeom>
        </p:spPr>
      </p:pic>
      <p:pic>
        <p:nvPicPr>
          <p:cNvPr id="519"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extLst>
              <a:ext uri="{BD80E819-6AB8-47D1-A946-909941D8EA63}">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929640" y="4682490"/>
            <a:ext cx="464725" cy="464725"/>
          </a:xfrm>
          <a:prstGeom prst="rect">
            <a:avLst/>
          </a:prstGeom>
        </p:spPr>
      </p:pic>
      <p:sp>
        <p:nvSpPr>
          <p:cNvPr id="521" name="Primary Heading-0">
            <a:extLst>
              <a:ext uri="{FF2B5EF4-FFF2-40B4-BE49-F238E27FC236}">
                <a16:creationId xmlns:a16="http://schemas.microsoft.com/office/drawing/2014/main" id="{111B4A49-B930-4A89-A1CD-6CA2B3D95AED}"/>
              </a:ext>
            </a:extLst>
          </p:cNvPr>
          <p:cNvSpPr txBox="1"/>
          <p:nvPr/>
        </p:nvSpPr>
        <p:spPr>
          <a:xfrm>
            <a:off x="1866900" y="4558284"/>
            <a:ext cx="43100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Identify and construct various </a:t>
            </a:r>
            <a:r>
              <a:rPr lang="en-US" sz="1800" b="1" spc="-4" dirty="0">
                <a:solidFill>
                  <a:srgbClr val="131523"/>
                </a:solidFill>
                <a:latin typeface="Inter" panose="00000700000000000000" pitchFamily="2" charset="0"/>
              </a:rPr>
              <a:t>word types</a:t>
            </a:r>
            <a:r>
              <a:rPr lang="en-US" sz="1800" spc="-4" dirty="0">
                <a:solidFill>
                  <a:srgbClr val="131523"/>
                </a:solidFill>
                <a:latin typeface="Inter" panose="00000700000000000000" pitchFamily="2" charset="0"/>
              </a:rPr>
              <a:t> and expand your vocabulary</a:t>
            </a:r>
          </a:p>
        </p:txBody>
      </p:sp>
      <p:pic>
        <p:nvPicPr>
          <p:cNvPr id="5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6451473" y="4514850"/>
            <a:ext cx="796826" cy="809625"/>
          </a:xfrm>
          <a:prstGeom prst="rect">
            <a:avLst/>
          </a:prstGeom>
        </p:spPr>
      </p:pic>
      <p:pic>
        <p:nvPicPr>
          <p:cNvPr id="52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6464236" y="4527518"/>
            <a:ext cx="152400" cy="152400"/>
          </a:xfrm>
          <a:prstGeom prst="rect">
            <a:avLst/>
          </a:prstGeom>
        </p:spPr>
      </p:pic>
      <p:pic>
        <p:nvPicPr>
          <p:cNvPr id="527"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23F501A2-E687-42BD-B6CC-B62B928E83BA}">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6619208" y="4682490"/>
            <a:ext cx="464725" cy="464725"/>
          </a:xfrm>
          <a:prstGeom prst="rect">
            <a:avLst/>
          </a:prstGeom>
        </p:spPr>
      </p:pic>
      <p:sp>
        <p:nvSpPr>
          <p:cNvPr id="529" name="Primary Heading-1">
            <a:extLst>
              <a:ext uri="{FF2B5EF4-FFF2-40B4-BE49-F238E27FC236}">
                <a16:creationId xmlns:a16="http://schemas.microsoft.com/office/drawing/2014/main" id="{111B4A49-B930-4A89-A1CD-6CA2B3D95AED}"/>
              </a:ext>
            </a:extLst>
          </p:cNvPr>
          <p:cNvSpPr txBox="1"/>
          <p:nvPr/>
        </p:nvSpPr>
        <p:spPr>
          <a:xfrm>
            <a:off x="7556373" y="4558284"/>
            <a:ext cx="4310062" cy="723900"/>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Analyze words in context to reveal </a:t>
            </a:r>
            <a:r>
              <a:rPr lang="en-US" sz="1800" b="1" spc="-4" dirty="0">
                <a:solidFill>
                  <a:srgbClr val="131523"/>
                </a:solidFill>
                <a:latin typeface="Inter" panose="00000700000000000000" pitchFamily="2" charset="0"/>
              </a:rPr>
              <a:t>nuanced meanings</a:t>
            </a:r>
          </a:p>
        </p:txBody>
      </p:sp>
      <p:pic>
        <p:nvPicPr>
          <p:cNvPr id="5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12141041" y="4514850"/>
            <a:ext cx="796826" cy="809625"/>
          </a:xfrm>
          <a:prstGeom prst="rect">
            <a:avLst/>
          </a:prstGeom>
        </p:spPr>
      </p:pic>
      <p:pic>
        <p:nvPicPr>
          <p:cNvPr id="5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12153710" y="4527518"/>
            <a:ext cx="152400" cy="152400"/>
          </a:xfrm>
          <a:prstGeom prst="rect">
            <a:avLst/>
          </a:prstGeom>
        </p:spPr>
      </p:pic>
      <p:pic>
        <p:nvPicPr>
          <p:cNvPr id="535"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extLst>
              <a:ext uri="{F66CB1CB-0E6D-4EE3-952A-A02CB3969AC4}">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2308681" y="4682490"/>
            <a:ext cx="464725" cy="464725"/>
          </a:xfrm>
          <a:prstGeom prst="rect">
            <a:avLst/>
          </a:prstGeom>
        </p:spPr>
      </p:pic>
      <p:sp>
        <p:nvSpPr>
          <p:cNvPr id="537" name="Primary Heading-2">
            <a:extLst>
              <a:ext uri="{FF2B5EF4-FFF2-40B4-BE49-F238E27FC236}">
                <a16:creationId xmlns:a16="http://schemas.microsoft.com/office/drawing/2014/main" id="{111B4A49-B930-4A89-A1CD-6CA2B3D95AED}"/>
              </a:ext>
            </a:extLst>
          </p:cNvPr>
          <p:cNvSpPr txBox="1"/>
          <p:nvPr/>
        </p:nvSpPr>
        <p:spPr>
          <a:xfrm>
            <a:off x="13245941" y="4514850"/>
            <a:ext cx="4310062"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Apply effective vocabulary strategies across academic and professional fields</a:t>
            </a:r>
          </a:p>
        </p:txBody>
      </p:sp>
      <p:pic>
        <p:nvPicPr>
          <p:cNvPr id="53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
            <a:alphaModFix/>
          </a:blip>
          <a:stretch/>
        </p:blipFill>
        <p:spPr>
          <a:xfrm>
            <a:off x="762000" y="6076950"/>
            <a:ext cx="796826" cy="809625"/>
          </a:xfrm>
          <a:prstGeom prst="rect">
            <a:avLst/>
          </a:prstGeom>
        </p:spPr>
      </p:pic>
      <p:pic>
        <p:nvPicPr>
          <p:cNvPr id="54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
            <a:alphaModFix/>
          </a:blip>
          <a:stretch/>
        </p:blipFill>
        <p:spPr>
          <a:xfrm>
            <a:off x="774668" y="6089618"/>
            <a:ext cx="152400" cy="152400"/>
          </a:xfrm>
          <a:prstGeom prst="rect">
            <a:avLst/>
          </a:prstGeom>
        </p:spPr>
      </p:pic>
      <p:pic>
        <p:nvPicPr>
          <p:cNvPr id="543"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15">
            <a:alphaModFix/>
            <a:extLst>
              <a:ext uri="{AD146499-2747-423B-9F2A-0A90723DF293}">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929640" y="6244590"/>
            <a:ext cx="464725" cy="464725"/>
          </a:xfrm>
          <a:prstGeom prst="rect">
            <a:avLst/>
          </a:prstGeom>
        </p:spPr>
      </p:pic>
      <p:sp>
        <p:nvSpPr>
          <p:cNvPr id="545" name="Primary Heading-3">
            <a:extLst>
              <a:ext uri="{FF2B5EF4-FFF2-40B4-BE49-F238E27FC236}">
                <a16:creationId xmlns:a16="http://schemas.microsoft.com/office/drawing/2014/main" id="{111B4A49-B930-4A89-A1CD-6CA2B3D95AED}"/>
              </a:ext>
            </a:extLst>
          </p:cNvPr>
          <p:cNvSpPr txBox="1"/>
          <p:nvPr/>
        </p:nvSpPr>
        <p:spPr>
          <a:xfrm>
            <a:off x="1866900" y="6076950"/>
            <a:ext cx="4310062"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Compose well-structured paragraphs and essays expressing clear, persuasive opinions</a:t>
            </a:r>
          </a:p>
        </p:txBody>
      </p:sp>
      <p:pic>
        <p:nvPicPr>
          <p:cNvPr id="5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
            <a:alphaModFix/>
          </a:blip>
          <a:stretch/>
        </p:blipFill>
        <p:spPr>
          <a:xfrm>
            <a:off x="6451473" y="6076950"/>
            <a:ext cx="796826" cy="809625"/>
          </a:xfrm>
          <a:prstGeom prst="rect">
            <a:avLst/>
          </a:prstGeom>
        </p:spPr>
      </p:pic>
      <p:pic>
        <p:nvPicPr>
          <p:cNvPr id="5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
            <a:alphaModFix/>
          </a:blip>
          <a:stretch/>
        </p:blipFill>
        <p:spPr>
          <a:xfrm>
            <a:off x="6464236" y="6089618"/>
            <a:ext cx="152400" cy="152400"/>
          </a:xfrm>
          <a:prstGeom prst="rect">
            <a:avLst/>
          </a:prstGeom>
        </p:spPr>
      </p:pic>
      <p:pic>
        <p:nvPicPr>
          <p:cNvPr id="551" name="iconNode4">
            <a:extLst>
              <a:ext uri="{FF2B5EF4-FFF2-40B4-BE49-F238E27FC236}">
                <a16:creationId xmlns:a16="http://schemas.microsoft.com/office/drawing/2014/main" id="{A8642F66-C0BB-4949-9A9C-024B120A5D52}"/>
              </a:ext>
            </a:extLst>
          </p:cNvPr>
          <p:cNvPicPr>
            <a:picLocks noChangeAspect="1"/>
          </p:cNvPicPr>
          <p:nvPr/>
        </p:nvPicPr>
        <p:blipFill rotWithShape="1">
          <a:blip r:embed="rId18">
            <a:alphaModFix/>
            <a:extLst>
              <a:ext uri="{06B6283F-3375-4B2B-A097-38BBDE659075}">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6619208" y="6244590"/>
            <a:ext cx="464725" cy="464725"/>
          </a:xfrm>
          <a:prstGeom prst="rect">
            <a:avLst/>
          </a:prstGeom>
        </p:spPr>
      </p:pic>
      <p:sp>
        <p:nvSpPr>
          <p:cNvPr id="553" name="Primary Heading-4">
            <a:extLst>
              <a:ext uri="{FF2B5EF4-FFF2-40B4-BE49-F238E27FC236}">
                <a16:creationId xmlns:a16="http://schemas.microsoft.com/office/drawing/2014/main" id="{111B4A49-B930-4A89-A1CD-6CA2B3D95AED}"/>
              </a:ext>
            </a:extLst>
          </p:cNvPr>
          <p:cNvSpPr txBox="1"/>
          <p:nvPr/>
        </p:nvSpPr>
        <p:spPr>
          <a:xfrm>
            <a:off x="7556373" y="6076950"/>
            <a:ext cx="4310062"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Produce texts in multiple genres: narrative, descriptive, comparison, cause-effect, and argumentative</a:t>
            </a:r>
          </a:p>
        </p:txBody>
      </p:sp>
      <p:pic>
        <p:nvPicPr>
          <p:cNvPr id="5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9">
            <a:alphaModFix/>
          </a:blip>
          <a:stretch/>
        </p:blipFill>
        <p:spPr>
          <a:xfrm>
            <a:off x="12141041" y="6076950"/>
            <a:ext cx="796826" cy="809625"/>
          </a:xfrm>
          <a:prstGeom prst="rect">
            <a:avLst/>
          </a:prstGeom>
        </p:spPr>
      </p:pic>
      <p:pic>
        <p:nvPicPr>
          <p:cNvPr id="5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0">
            <a:alphaModFix/>
          </a:blip>
          <a:stretch/>
        </p:blipFill>
        <p:spPr>
          <a:xfrm>
            <a:off x="12153710" y="6089618"/>
            <a:ext cx="152400" cy="152400"/>
          </a:xfrm>
          <a:prstGeom prst="rect">
            <a:avLst/>
          </a:prstGeom>
        </p:spPr>
      </p:pic>
      <p:pic>
        <p:nvPicPr>
          <p:cNvPr id="559" name="iconNode5">
            <a:extLst>
              <a:ext uri="{FF2B5EF4-FFF2-40B4-BE49-F238E27FC236}">
                <a16:creationId xmlns:a16="http://schemas.microsoft.com/office/drawing/2014/main" id="{A8642F66-C0BB-4949-9A9C-024B120A5D52}"/>
              </a:ext>
            </a:extLst>
          </p:cNvPr>
          <p:cNvPicPr>
            <a:picLocks noChangeAspect="1"/>
          </p:cNvPicPr>
          <p:nvPr/>
        </p:nvPicPr>
        <p:blipFill rotWithShape="1">
          <a:blip r:embed="rId21">
            <a:alphaModFix/>
            <a:extLst>
              <a:ext uri="{30EC8C61-9877-480F-AA1C-FFB981DBF529}">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2308681" y="6244590"/>
            <a:ext cx="464725" cy="464725"/>
          </a:xfrm>
          <a:prstGeom prst="rect">
            <a:avLst/>
          </a:prstGeom>
        </p:spPr>
      </p:pic>
      <p:sp>
        <p:nvSpPr>
          <p:cNvPr id="561" name="Primary Heading-5">
            <a:extLst>
              <a:ext uri="{FF2B5EF4-FFF2-40B4-BE49-F238E27FC236}">
                <a16:creationId xmlns:a16="http://schemas.microsoft.com/office/drawing/2014/main" id="{111B4A49-B930-4A89-A1CD-6CA2B3D95AED}"/>
              </a:ext>
            </a:extLst>
          </p:cNvPr>
          <p:cNvSpPr txBox="1"/>
          <p:nvPr/>
        </p:nvSpPr>
        <p:spPr>
          <a:xfrm>
            <a:off x="13245941" y="6076950"/>
            <a:ext cx="4310062" cy="107632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131523">
                    <a:alpha val="100000"/>
                  </a:srgbClr>
                </a:solidFill>
                <a:latin typeface="Inter" panose="00000700000000000000" pitchFamily="2" charset="0"/>
              </a:rPr>
              <a:t>Demonstrate </a:t>
            </a:r>
            <a:r>
              <a:rPr lang="en-US" sz="1800" b="1" spc="-4" dirty="0">
                <a:solidFill>
                  <a:srgbClr val="131523"/>
                </a:solidFill>
                <a:latin typeface="Inter" panose="00000700000000000000" pitchFamily="2" charset="0"/>
              </a:rPr>
              <a:t>academic honesty</a:t>
            </a:r>
            <a:r>
              <a:rPr lang="en-US" sz="1800" spc="-4" dirty="0">
                <a:solidFill>
                  <a:srgbClr val="131523"/>
                </a:solidFill>
                <a:latin typeface="Inter" panose="00000700000000000000" pitchFamily="2" charset="0"/>
              </a:rPr>
              <a:t> through proper paraphrasing, summarizing, and referencing</a:t>
            </a:r>
          </a:p>
        </p:txBody>
      </p:sp>
      <p:sp>
        <p:nvSpPr>
          <p:cNvPr id="563" name="Title 3">
            <a:extLst>
              <a:ext uri="{FF2B5EF4-FFF2-40B4-BE49-F238E27FC236}">
                <a16:creationId xmlns:a16="http://schemas.microsoft.com/office/drawing/2014/main" id="{111B4A49-B930-4A89-A1CD-6CA2B3D95AED}"/>
              </a:ext>
            </a:extLst>
          </p:cNvPr>
          <p:cNvSpPr txBox="1"/>
          <p:nvPr/>
        </p:nvSpPr>
        <p:spPr>
          <a:xfrm>
            <a:off x="762000" y="723900"/>
            <a:ext cx="13254038" cy="66675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131523">
                    <a:alpha val="100000"/>
                  </a:srgbClr>
                </a:solidFill>
                <a:latin typeface="Lexend Medium" panose="00000700000000000000" pitchFamily="2" charset="0"/>
              </a:rPr>
              <a:t>Master Key Language Skills with Confidence</a:t>
            </a:r>
          </a:p>
        </p:txBody>
      </p:sp>
      <p:sp>
        <p:nvSpPr>
          <p:cNvPr id="565" name="SubTitle">
            <a:extLst>
              <a:ext uri="{FF2B5EF4-FFF2-40B4-BE49-F238E27FC236}">
                <a16:creationId xmlns:a16="http://schemas.microsoft.com/office/drawing/2014/main" id="{111B4A49-B930-4A89-A1CD-6CA2B3D95AED}"/>
              </a:ext>
            </a:extLst>
          </p:cNvPr>
          <p:cNvSpPr txBox="1"/>
          <p:nvPr/>
        </p:nvSpPr>
        <p:spPr>
          <a:xfrm>
            <a:off x="762000" y="1485900"/>
            <a:ext cx="132540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4C4C4F">
                    <a:alpha val="80000"/>
                  </a:srgbClr>
                </a:solidFill>
                <a:latin typeface="Inter" panose="00000700000000000000" pitchFamily="2" charset="0"/>
              </a:rPr>
              <a:t>Unlock advanced vocabulary, diverse writing styles, and uphold academic integrity</a:t>
            </a:r>
          </a:p>
        </p:txBody>
      </p:sp>
    </p:spTree>
    <p:extLst>
      <p:ext uri="{BB962C8B-B14F-4D97-AF65-F5344CB8AC3E}">
        <p14:creationId xmlns:p14="http://schemas.microsoft.com/office/powerpoint/2010/main" val="364804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pic>
        <p:nvPicPr>
          <p:cNvPr id="5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7267724"/>
            <a:ext cx="2286000" cy="3019276"/>
          </a:xfrm>
          <a:prstGeom prst="rect">
            <a:avLst/>
          </a:prstGeom>
        </p:spPr>
      </p:pic>
      <p:pic>
        <p:nvPicPr>
          <p:cNvPr id="5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18288000" cy="10287000"/>
          </a:xfrm>
          <a:prstGeom prst="rect">
            <a:avLst/>
          </a:prstGeom>
        </p:spPr>
      </p:pic>
      <p:sp>
        <p:nvSpPr>
          <p:cNvPr id="572" name="Title 3">
            <a:extLst>
              <a:ext uri="{FF2B5EF4-FFF2-40B4-BE49-F238E27FC236}">
                <a16:creationId xmlns:a16="http://schemas.microsoft.com/office/drawing/2014/main" id="{111B4A49-B930-4A89-A1CD-6CA2B3D95AED}"/>
              </a:ext>
            </a:extLst>
          </p:cNvPr>
          <p:cNvSpPr txBox="1"/>
          <p:nvPr/>
        </p:nvSpPr>
        <p:spPr>
          <a:xfrm>
            <a:off x="8191500" y="728948"/>
            <a:ext cx="9367838" cy="1295400"/>
          </a:xfrm>
          <a:prstGeom prst="rect">
            <a:avLst/>
          </a:prstGeom>
          <a:noFill/>
        </p:spPr>
        <p:txBody>
          <a:bodyPr vertOverflow="clip" horzOverflow="clip" wrap="square" lIns="0" tIns="0" rIns="0" bIns="0" rtlCol="0" anchor="t">
            <a:spAutoFit/>
          </a:bodyPr>
          <a:lstStyle/>
          <a:p>
            <a:pPr algn="l">
              <a:lnSpc>
                <a:spcPts val="5040"/>
              </a:lnSpc>
            </a:pPr>
            <a:r>
              <a:rPr lang="en-US" sz="4200" dirty="0">
                <a:solidFill>
                  <a:srgbClr val="FFFFFF">
                    <a:alpha val="100000"/>
                  </a:srgbClr>
                </a:solidFill>
                <a:latin typeface="Lexend Medium" panose="00000700000000000000" pitchFamily="2" charset="0"/>
              </a:rPr>
              <a:t>Master Your Success: Course Assessment Breakdown</a:t>
            </a:r>
          </a:p>
        </p:txBody>
      </p:sp>
      <p:pic>
        <p:nvPicPr>
          <p:cNvPr id="574" name="65b55feb-9f68-4a2f-946c-5792c7e1d259">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
            <a:alphaModFix/>
          </a:blip>
          <a:stretch/>
        </p:blipFill>
        <p:spPr>
          <a:xfrm>
            <a:off x="0" y="0"/>
            <a:ext cx="8191500" cy="10287000"/>
          </a:xfrm>
          <a:prstGeom prst="rect">
            <a:avLst/>
          </a:prstGeom>
        </p:spPr>
      </p:pic>
      <p:pic>
        <p:nvPicPr>
          <p:cNvPr id="5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2705100" y="2933700"/>
            <a:ext cx="14820900" cy="6629400"/>
          </a:xfrm>
          <a:prstGeom prst="rect">
            <a:avLst/>
          </a:prstGeom>
        </p:spPr>
      </p:pic>
      <p:sp>
        <p:nvSpPr>
          <p:cNvPr id="578" name="-428">
            <a:extLst>
              <a:ext uri="{FF2B5EF4-FFF2-40B4-BE49-F238E27FC236}">
                <a16:creationId xmlns:a16="http://schemas.microsoft.com/office/drawing/2014/main" id="{111B4A49-B930-4A89-A1CD-6CA2B3D95AED}"/>
              </a:ext>
            </a:extLst>
          </p:cNvPr>
          <p:cNvSpPr txBox="1"/>
          <p:nvPr/>
        </p:nvSpPr>
        <p:spPr>
          <a:xfrm>
            <a:off x="3619500" y="4495228"/>
            <a:ext cx="13558838" cy="457200"/>
          </a:xfrm>
          <a:prstGeom prst="rect">
            <a:avLst/>
          </a:prstGeom>
          <a:noFill/>
        </p:spPr>
        <p:txBody>
          <a:bodyPr vertOverflow="clip" horzOverflow="clip" wrap="square" lIns="0" tIns="0" rIns="0" bIns="0" rtlCol="0" anchor="t">
            <a:spAutoFit/>
          </a:bodyPr>
          <a:lstStyle/>
          <a:p>
            <a:pPr algn="l">
              <a:lnSpc>
                <a:spcPts val="3552"/>
              </a:lnSpc>
            </a:pPr>
            <a:r>
              <a:rPr lang="en-US" sz="2400" b="1" spc="-5" dirty="0">
                <a:solidFill>
                  <a:srgbClr val="131523">
                    <a:alpha val="100000"/>
                  </a:srgbClr>
                </a:solidFill>
                <a:latin typeface="Inter" panose="00000700000000000000" pitchFamily="2" charset="0"/>
              </a:rPr>
              <a:t>Midterm Exam (30%)</a:t>
            </a:r>
            <a:r>
              <a:rPr lang="en-US" sz="2400" spc="-5" dirty="0">
                <a:solidFill>
                  <a:srgbClr val="131523"/>
                </a:solidFill>
                <a:latin typeface="Inter" panose="00000700000000000000" pitchFamily="2" charset="0"/>
              </a:rPr>
              <a:t>: A focused sit-down test including an essay and vocabulary section.</a:t>
            </a:r>
          </a:p>
        </p:txBody>
      </p:sp>
      <p:pic>
        <p:nvPicPr>
          <p:cNvPr id="579"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4549330"/>
            <a:ext cx="342900" cy="342900"/>
          </a:xfrm>
          <a:prstGeom prst="rect">
            <a:avLst/>
          </a:prstGeom>
        </p:spPr>
      </p:pic>
      <p:sp>
        <p:nvSpPr>
          <p:cNvPr id="580" name="::before">
            <a:extLst>
              <a:ext uri="{FF2B5EF4-FFF2-40B4-BE49-F238E27FC236}">
                <a16:creationId xmlns:a16="http://schemas.microsoft.com/office/drawing/2014/main" id="{111B4A49-B930-4A89-A1CD-6CA2B3D95AED}"/>
              </a:ext>
            </a:extLst>
          </p:cNvPr>
          <p:cNvSpPr txBox="1"/>
          <p:nvPr/>
        </p:nvSpPr>
        <p:spPr>
          <a:xfrm>
            <a:off x="3062288" y="4525518"/>
            <a:ext cx="390525" cy="390525"/>
          </a:xfrm>
          <a:prstGeom prst="rect">
            <a:avLst/>
          </a:prstGeom>
          <a:noFill/>
        </p:spPr>
        <p:txBody>
          <a:bodyPr vertOverflow="clip" horzOverflow="clip" wrap="square" lIns="0" tIns="0" rIns="0" bIns="0" rtlCol="0" anchor="ctr">
            <a:spAutoFit/>
          </a:bodyPr>
          <a:lstStyle/>
          <a:p>
            <a:pPr algn="ctr">
              <a:lnSpc>
                <a:spcPts val="1798"/>
              </a:lnSpc>
            </a:pPr>
            <a:r>
              <a:rPr lang="en-US" sz="1215" spc="-5" dirty="0">
                <a:solidFill>
                  <a:srgbClr val="FFFFFF">
                    <a:alpha val="100000"/>
                  </a:srgbClr>
                </a:solidFill>
                <a:latin typeface="Inter" panose="00000700000000000000" pitchFamily="2" charset="0"/>
              </a:rPr>
              <a:t>01</a:t>
            </a:r>
          </a:p>
        </p:txBody>
      </p:sp>
      <p:sp>
        <p:nvSpPr>
          <p:cNvPr id="581" name="-437">
            <a:extLst>
              <a:ext uri="{FF2B5EF4-FFF2-40B4-BE49-F238E27FC236}">
                <a16:creationId xmlns:a16="http://schemas.microsoft.com/office/drawing/2014/main" id="{111B4A49-B930-4A89-A1CD-6CA2B3D95AED}"/>
              </a:ext>
            </a:extLst>
          </p:cNvPr>
          <p:cNvSpPr txBox="1"/>
          <p:nvPr/>
        </p:nvSpPr>
        <p:spPr>
          <a:xfrm>
            <a:off x="3619500" y="5136737"/>
            <a:ext cx="13558838" cy="914400"/>
          </a:xfrm>
          <a:prstGeom prst="rect">
            <a:avLst/>
          </a:prstGeom>
          <a:noFill/>
        </p:spPr>
        <p:txBody>
          <a:bodyPr vertOverflow="clip" horzOverflow="clip" wrap="square" lIns="0" tIns="0" rIns="0" bIns="0" rtlCol="0" anchor="t">
            <a:spAutoFit/>
          </a:bodyPr>
          <a:lstStyle/>
          <a:p>
            <a:pPr algn="l">
              <a:lnSpc>
                <a:spcPts val="3552"/>
              </a:lnSpc>
            </a:pPr>
            <a:r>
              <a:rPr lang="en-US" sz="2400" b="1" spc="-5" dirty="0">
                <a:solidFill>
                  <a:srgbClr val="131523">
                    <a:alpha val="100000"/>
                  </a:srgbClr>
                </a:solidFill>
                <a:latin typeface="Inter" panose="00000700000000000000" pitchFamily="2" charset="0"/>
              </a:rPr>
              <a:t>In-class Tasks (20%)</a:t>
            </a:r>
            <a:r>
              <a:rPr lang="en-US" sz="2400" spc="-5" dirty="0">
                <a:solidFill>
                  <a:srgbClr val="131523"/>
                </a:solidFill>
                <a:latin typeface="Inter" panose="00000700000000000000" pitchFamily="2" charset="0"/>
              </a:rPr>
              <a:t>: Two graded activities completed during sessions with no make-up options.</a:t>
            </a:r>
          </a:p>
        </p:txBody>
      </p:sp>
      <p:pic>
        <p:nvPicPr>
          <p:cNvPr id="582"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5190839"/>
            <a:ext cx="342900" cy="342900"/>
          </a:xfrm>
          <a:prstGeom prst="rect">
            <a:avLst/>
          </a:prstGeom>
        </p:spPr>
      </p:pic>
      <p:sp>
        <p:nvSpPr>
          <p:cNvPr id="583" name="::before">
            <a:extLst>
              <a:ext uri="{FF2B5EF4-FFF2-40B4-BE49-F238E27FC236}">
                <a16:creationId xmlns:a16="http://schemas.microsoft.com/office/drawing/2014/main" id="{111B4A49-B930-4A89-A1CD-6CA2B3D95AED}"/>
              </a:ext>
            </a:extLst>
          </p:cNvPr>
          <p:cNvSpPr txBox="1"/>
          <p:nvPr/>
        </p:nvSpPr>
        <p:spPr>
          <a:xfrm>
            <a:off x="3062288" y="5167027"/>
            <a:ext cx="390525" cy="390525"/>
          </a:xfrm>
          <a:prstGeom prst="rect">
            <a:avLst/>
          </a:prstGeom>
          <a:noFill/>
        </p:spPr>
        <p:txBody>
          <a:bodyPr vertOverflow="clip" horzOverflow="clip" wrap="square" lIns="0" tIns="0" rIns="0" bIns="0" rtlCol="0" anchor="ctr">
            <a:spAutoFit/>
          </a:bodyPr>
          <a:lstStyle/>
          <a:p>
            <a:pPr algn="ctr">
              <a:lnSpc>
                <a:spcPts val="1798"/>
              </a:lnSpc>
            </a:pPr>
            <a:r>
              <a:rPr lang="en-US" sz="1215" spc="-5" dirty="0">
                <a:solidFill>
                  <a:srgbClr val="FFFFFF">
                    <a:alpha val="100000"/>
                  </a:srgbClr>
                </a:solidFill>
                <a:latin typeface="Inter" panose="00000700000000000000" pitchFamily="2" charset="0"/>
              </a:rPr>
              <a:t>02</a:t>
            </a:r>
          </a:p>
        </p:txBody>
      </p:sp>
      <p:sp>
        <p:nvSpPr>
          <p:cNvPr id="584" name="-457">
            <a:extLst>
              <a:ext uri="{FF2B5EF4-FFF2-40B4-BE49-F238E27FC236}">
                <a16:creationId xmlns:a16="http://schemas.microsoft.com/office/drawing/2014/main" id="{111B4A49-B930-4A89-A1CD-6CA2B3D95AED}"/>
              </a:ext>
            </a:extLst>
          </p:cNvPr>
          <p:cNvSpPr txBox="1"/>
          <p:nvPr/>
        </p:nvSpPr>
        <p:spPr>
          <a:xfrm>
            <a:off x="3619500" y="6229350"/>
            <a:ext cx="13558838" cy="457200"/>
          </a:xfrm>
          <a:prstGeom prst="rect">
            <a:avLst/>
          </a:prstGeom>
          <a:noFill/>
        </p:spPr>
        <p:txBody>
          <a:bodyPr vertOverflow="clip" horzOverflow="clip" wrap="square" lIns="0" tIns="0" rIns="0" bIns="0" rtlCol="0" anchor="t">
            <a:spAutoFit/>
          </a:bodyPr>
          <a:lstStyle/>
          <a:p>
            <a:pPr algn="l">
              <a:lnSpc>
                <a:spcPts val="3552"/>
              </a:lnSpc>
            </a:pPr>
            <a:r>
              <a:rPr lang="en-US" sz="2400" b="1" spc="-5" dirty="0">
                <a:solidFill>
                  <a:srgbClr val="131523">
                    <a:alpha val="100000"/>
                  </a:srgbClr>
                </a:solidFill>
                <a:latin typeface="Inter" panose="00000700000000000000" pitchFamily="2" charset="0"/>
              </a:rPr>
              <a:t>Final Exam (50%)</a:t>
            </a:r>
            <a:r>
              <a:rPr lang="en-US" sz="2400" spc="-5" dirty="0">
                <a:solidFill>
                  <a:srgbClr val="131523"/>
                </a:solidFill>
                <a:latin typeface="Inter" panose="00000700000000000000" pitchFamily="2" charset="0"/>
              </a:rPr>
              <a:t>: A comprehensive written test covering all course content for mastery.</a:t>
            </a:r>
          </a:p>
        </p:txBody>
      </p:sp>
      <p:pic>
        <p:nvPicPr>
          <p:cNvPr id="585"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6283452"/>
            <a:ext cx="342900" cy="342900"/>
          </a:xfrm>
          <a:prstGeom prst="rect">
            <a:avLst/>
          </a:prstGeom>
        </p:spPr>
      </p:pic>
      <p:sp>
        <p:nvSpPr>
          <p:cNvPr id="586" name="::before">
            <a:extLst>
              <a:ext uri="{FF2B5EF4-FFF2-40B4-BE49-F238E27FC236}">
                <a16:creationId xmlns:a16="http://schemas.microsoft.com/office/drawing/2014/main" id="{111B4A49-B930-4A89-A1CD-6CA2B3D95AED}"/>
              </a:ext>
            </a:extLst>
          </p:cNvPr>
          <p:cNvSpPr txBox="1"/>
          <p:nvPr/>
        </p:nvSpPr>
        <p:spPr>
          <a:xfrm>
            <a:off x="3062288" y="6259640"/>
            <a:ext cx="390525" cy="390525"/>
          </a:xfrm>
          <a:prstGeom prst="rect">
            <a:avLst/>
          </a:prstGeom>
          <a:noFill/>
        </p:spPr>
        <p:txBody>
          <a:bodyPr vertOverflow="clip" horzOverflow="clip" wrap="square" lIns="0" tIns="0" rIns="0" bIns="0" rtlCol="0" anchor="ctr">
            <a:spAutoFit/>
          </a:bodyPr>
          <a:lstStyle/>
          <a:p>
            <a:pPr algn="ctr">
              <a:lnSpc>
                <a:spcPts val="1798"/>
              </a:lnSpc>
            </a:pPr>
            <a:r>
              <a:rPr lang="en-US" sz="1215" spc="-5" dirty="0">
                <a:solidFill>
                  <a:srgbClr val="FFFFFF">
                    <a:alpha val="100000"/>
                  </a:srgbClr>
                </a:solidFill>
                <a:latin typeface="Inter" panose="00000700000000000000" pitchFamily="2" charset="0"/>
              </a:rPr>
              <a:t>03</a:t>
            </a:r>
          </a:p>
        </p:txBody>
      </p:sp>
      <p:sp>
        <p:nvSpPr>
          <p:cNvPr id="587" name="-431">
            <a:extLst>
              <a:ext uri="{FF2B5EF4-FFF2-40B4-BE49-F238E27FC236}">
                <a16:creationId xmlns:a16="http://schemas.microsoft.com/office/drawing/2014/main" id="{111B4A49-B930-4A89-A1CD-6CA2B3D95AED}"/>
              </a:ext>
            </a:extLst>
          </p:cNvPr>
          <p:cNvSpPr txBox="1"/>
          <p:nvPr/>
        </p:nvSpPr>
        <p:spPr>
          <a:xfrm>
            <a:off x="3619500" y="6870859"/>
            <a:ext cx="13558838" cy="457200"/>
          </a:xfrm>
          <a:prstGeom prst="rect">
            <a:avLst/>
          </a:prstGeom>
          <a:noFill/>
        </p:spPr>
        <p:txBody>
          <a:bodyPr vertOverflow="clip" horzOverflow="clip" wrap="square" lIns="0" tIns="0" rIns="0" bIns="0" rtlCol="0" anchor="t">
            <a:spAutoFit/>
          </a:bodyPr>
          <a:lstStyle/>
          <a:p>
            <a:pPr algn="l">
              <a:lnSpc>
                <a:spcPts val="3552"/>
              </a:lnSpc>
            </a:pPr>
            <a:r>
              <a:rPr lang="en-US" sz="2400" b="1" spc="-5" dirty="0">
                <a:solidFill>
                  <a:srgbClr val="131523">
                    <a:alpha val="100000"/>
                  </a:srgbClr>
                </a:solidFill>
                <a:latin typeface="Inter" panose="00000700000000000000" pitchFamily="2" charset="0"/>
              </a:rPr>
              <a:t>Attendance Requirement:</a:t>
            </a:r>
            <a:r>
              <a:rPr lang="en-US" sz="2400" spc="-5" dirty="0">
                <a:solidFill>
                  <a:srgbClr val="131523"/>
                </a:solidFill>
                <a:latin typeface="Inter" panose="00000700000000000000" pitchFamily="2" charset="0"/>
              </a:rPr>
              <a:t> Minimum 70% attendance is mandatory to qualify for assessments.</a:t>
            </a:r>
          </a:p>
        </p:txBody>
      </p:sp>
      <p:pic>
        <p:nvPicPr>
          <p:cNvPr id="588"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6924961"/>
            <a:ext cx="342900" cy="342900"/>
          </a:xfrm>
          <a:prstGeom prst="rect">
            <a:avLst/>
          </a:prstGeom>
        </p:spPr>
      </p:pic>
      <p:sp>
        <p:nvSpPr>
          <p:cNvPr id="589" name="::before">
            <a:extLst>
              <a:ext uri="{FF2B5EF4-FFF2-40B4-BE49-F238E27FC236}">
                <a16:creationId xmlns:a16="http://schemas.microsoft.com/office/drawing/2014/main" id="{111B4A49-B930-4A89-A1CD-6CA2B3D95AED}"/>
              </a:ext>
            </a:extLst>
          </p:cNvPr>
          <p:cNvSpPr txBox="1"/>
          <p:nvPr/>
        </p:nvSpPr>
        <p:spPr>
          <a:xfrm>
            <a:off x="3062288" y="6901148"/>
            <a:ext cx="390525" cy="390525"/>
          </a:xfrm>
          <a:prstGeom prst="rect">
            <a:avLst/>
          </a:prstGeom>
          <a:noFill/>
        </p:spPr>
        <p:txBody>
          <a:bodyPr vertOverflow="clip" horzOverflow="clip" wrap="square" lIns="0" tIns="0" rIns="0" bIns="0" rtlCol="0" anchor="ctr">
            <a:spAutoFit/>
          </a:bodyPr>
          <a:lstStyle/>
          <a:p>
            <a:pPr algn="ctr">
              <a:lnSpc>
                <a:spcPts val="1798"/>
              </a:lnSpc>
            </a:pPr>
            <a:r>
              <a:rPr lang="en-US" sz="1215" spc="-5" dirty="0">
                <a:solidFill>
                  <a:srgbClr val="FFFFFF">
                    <a:alpha val="100000"/>
                  </a:srgbClr>
                </a:solidFill>
                <a:latin typeface="Inter" panose="00000700000000000000" pitchFamily="2" charset="0"/>
              </a:rPr>
              <a:t>04</a:t>
            </a:r>
          </a:p>
        </p:txBody>
      </p:sp>
      <p:sp>
        <p:nvSpPr>
          <p:cNvPr id="590" name="-429">
            <a:extLst>
              <a:ext uri="{FF2B5EF4-FFF2-40B4-BE49-F238E27FC236}">
                <a16:creationId xmlns:a16="http://schemas.microsoft.com/office/drawing/2014/main" id="{111B4A49-B930-4A89-A1CD-6CA2B3D95AED}"/>
              </a:ext>
            </a:extLst>
          </p:cNvPr>
          <p:cNvSpPr txBox="1"/>
          <p:nvPr/>
        </p:nvSpPr>
        <p:spPr>
          <a:xfrm>
            <a:off x="3619500" y="7512463"/>
            <a:ext cx="13558838" cy="457200"/>
          </a:xfrm>
          <a:prstGeom prst="rect">
            <a:avLst/>
          </a:prstGeom>
          <a:noFill/>
        </p:spPr>
        <p:txBody>
          <a:bodyPr vertOverflow="clip" horzOverflow="clip" wrap="square" lIns="0" tIns="0" rIns="0" bIns="0" rtlCol="0" anchor="t">
            <a:spAutoFit/>
          </a:bodyPr>
          <a:lstStyle/>
          <a:p>
            <a:pPr algn="l">
              <a:lnSpc>
                <a:spcPts val="3552"/>
              </a:lnSpc>
            </a:pPr>
            <a:r>
              <a:rPr lang="en-US" sz="2400" spc="-5" dirty="0">
                <a:solidFill>
                  <a:srgbClr val="131523">
                    <a:alpha val="100000"/>
                  </a:srgbClr>
                </a:solidFill>
                <a:latin typeface="Inter" panose="00000700000000000000" pitchFamily="2" charset="0"/>
              </a:rPr>
              <a:t>Consistent engagement and meeting deadlines are essential to achieve success.</a:t>
            </a:r>
          </a:p>
        </p:txBody>
      </p:sp>
      <p:pic>
        <p:nvPicPr>
          <p:cNvPr id="591"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3086100" y="7566565"/>
            <a:ext cx="342900" cy="342900"/>
          </a:xfrm>
          <a:prstGeom prst="rect">
            <a:avLst/>
          </a:prstGeom>
        </p:spPr>
      </p:pic>
      <p:sp>
        <p:nvSpPr>
          <p:cNvPr id="592" name="::before">
            <a:extLst>
              <a:ext uri="{FF2B5EF4-FFF2-40B4-BE49-F238E27FC236}">
                <a16:creationId xmlns:a16="http://schemas.microsoft.com/office/drawing/2014/main" id="{111B4A49-B930-4A89-A1CD-6CA2B3D95AED}"/>
              </a:ext>
            </a:extLst>
          </p:cNvPr>
          <p:cNvSpPr txBox="1"/>
          <p:nvPr/>
        </p:nvSpPr>
        <p:spPr>
          <a:xfrm>
            <a:off x="3062288" y="7542752"/>
            <a:ext cx="390525" cy="390525"/>
          </a:xfrm>
          <a:prstGeom prst="rect">
            <a:avLst/>
          </a:prstGeom>
          <a:noFill/>
        </p:spPr>
        <p:txBody>
          <a:bodyPr vertOverflow="clip" horzOverflow="clip" wrap="square" lIns="0" tIns="0" rIns="0" bIns="0" rtlCol="0" anchor="ctr">
            <a:spAutoFit/>
          </a:bodyPr>
          <a:lstStyle/>
          <a:p>
            <a:pPr algn="ctr">
              <a:lnSpc>
                <a:spcPts val="1798"/>
              </a:lnSpc>
            </a:pPr>
            <a:r>
              <a:rPr lang="en-US" sz="1215" spc="-5" dirty="0">
                <a:solidFill>
                  <a:srgbClr val="FFFFFF">
                    <a:alpha val="100000"/>
                  </a:srgbClr>
                </a:solidFill>
                <a:latin typeface="Inter" panose="00000700000000000000" pitchFamily="2" charset="0"/>
              </a:rPr>
              <a:t>05</a:t>
            </a:r>
          </a:p>
        </p:txBody>
      </p:sp>
      <p:sp>
        <p:nvSpPr>
          <p:cNvPr id="593" name="SubTitle">
            <a:extLst>
              <a:ext uri="{FF2B5EF4-FFF2-40B4-BE49-F238E27FC236}">
                <a16:creationId xmlns:a16="http://schemas.microsoft.com/office/drawing/2014/main" id="{111B4A49-B930-4A89-A1CD-6CA2B3D95AED}"/>
              </a:ext>
            </a:extLst>
          </p:cNvPr>
          <p:cNvSpPr txBox="1"/>
          <p:nvPr/>
        </p:nvSpPr>
        <p:spPr>
          <a:xfrm>
            <a:off x="8191500" y="2133600"/>
            <a:ext cx="9367838" cy="371475"/>
          </a:xfrm>
          <a:prstGeom prst="rect">
            <a:avLst/>
          </a:prstGeom>
          <a:noFill/>
        </p:spPr>
        <p:txBody>
          <a:bodyPr vertOverflow="clip" horzOverflow="clip" wrap="square" lIns="0" tIns="0" rIns="0" bIns="0" rtlCol="0" anchor="t">
            <a:spAutoFit/>
          </a:bodyPr>
          <a:lstStyle/>
          <a:p>
            <a:pPr algn="l">
              <a:lnSpc>
                <a:spcPts val="2808"/>
              </a:lnSpc>
            </a:pPr>
            <a:r>
              <a:rPr lang="en-US" sz="1800" spc="-4" dirty="0">
                <a:solidFill>
                  <a:srgbClr val="FFFFFF">
                    <a:alpha val="100000"/>
                  </a:srgbClr>
                </a:solidFill>
                <a:latin typeface="Inter" panose="00000700000000000000" pitchFamily="2" charset="0"/>
              </a:rPr>
              <a:t>Understand the weight, format, and attendance rules to excel confidently</a:t>
            </a:r>
          </a:p>
        </p:txBody>
      </p:sp>
    </p:spTree>
    <p:extLst>
      <p:ext uri="{BB962C8B-B14F-4D97-AF65-F5344CB8AC3E}">
        <p14:creationId xmlns:p14="http://schemas.microsoft.com/office/powerpoint/2010/main" val="3648047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932</Words>
  <Application>Microsoft Office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Lexend Medium</vt:lpstr>
      <vt:lpstr>Arial</vt:lpstr>
      <vt:lpstr>Calibri</vt:lpstr>
      <vt:lpstr>Inter</vt:lpstr>
      <vt:lpstr>Lexend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Exporter Version: 2.6.0.0, docId: 22221624, orderId: 9813128</dc:title>
  <dc:creator>Presentations.AI Exporter</dc:creator>
  <cp:lastModifiedBy>Fatma Tokoz</cp:lastModifiedBy>
  <cp:revision>2</cp:revision>
  <dcterms:created xsi:type="dcterms:W3CDTF">2025-09-29T11:19:56Z</dcterms:created>
  <dcterms:modified xsi:type="dcterms:W3CDTF">2025-09-29T11:21:37Z</dcterms:modified>
</cp:coreProperties>
</file>