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16A0B-C4FE-44AA-BD7D-667F8D16838E}" v="2" dt="2024-10-07T13:35:59.18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su Unver-Erbas" userId="ce9a051f-d947-46a8-abb5-a5780cc24e5c" providerId="ADAL" clId="{27816A0B-C4FE-44AA-BD7D-667F8D16838E}"/>
    <pc:docChg chg="modSld">
      <pc:chgData name="Cansu Unver-Erbas" userId="ce9a051f-d947-46a8-abb5-a5780cc24e5c" providerId="ADAL" clId="{27816A0B-C4FE-44AA-BD7D-667F8D16838E}" dt="2024-10-14T10:34:54.533" v="61" actId="6549"/>
      <pc:docMkLst>
        <pc:docMk/>
      </pc:docMkLst>
      <pc:sldChg chg="modSp mod">
        <pc:chgData name="Cansu Unver-Erbas" userId="ce9a051f-d947-46a8-abb5-a5780cc24e5c" providerId="ADAL" clId="{27816A0B-C4FE-44AA-BD7D-667F8D16838E}" dt="2024-10-14T10:34:54.533" v="61" actId="6549"/>
        <pc:sldMkLst>
          <pc:docMk/>
          <pc:sldMk cId="0" sldId="256"/>
        </pc:sldMkLst>
        <pc:spChg chg="mod">
          <ac:chgData name="Cansu Unver-Erbas" userId="ce9a051f-d947-46a8-abb5-a5780cc24e5c" providerId="ADAL" clId="{27816A0B-C4FE-44AA-BD7D-667F8D16838E}" dt="2024-10-07T13:35:37.881" v="11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Cansu Unver-Erbas" userId="ce9a051f-d947-46a8-abb5-a5780cc24e5c" providerId="ADAL" clId="{27816A0B-C4FE-44AA-BD7D-667F8D16838E}" dt="2024-10-07T13:34:54.502" v="10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Cansu Unver-Erbas" userId="ce9a051f-d947-46a8-abb5-a5780cc24e5c" providerId="ADAL" clId="{27816A0B-C4FE-44AA-BD7D-667F8D16838E}" dt="2024-10-14T10:34:54.533" v="61" actId="6549"/>
          <ac:spMkLst>
            <pc:docMk/>
            <pc:sldMk cId="0" sldId="25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640" y="536194"/>
            <a:ext cx="597662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640" y="1572426"/>
            <a:ext cx="8333740" cy="4087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4985"/>
            <a:ext cx="2444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unver-erbas@lboro.ac.uk" TargetMode="External"/><Relationship Id="rId2" Type="http://schemas.openxmlformats.org/officeDocument/2006/relationships/hyperlink" Target="mailto:cnsunver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41.png"/><Relationship Id="rId5" Type="http://schemas.openxmlformats.org/officeDocument/2006/relationships/image" Target="../media/image8.png"/><Relationship Id="rId10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0.png"/><Relationship Id="rId9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5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3.png"/><Relationship Id="rId1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image" Target="../media/image46.png"/><Relationship Id="rId16" Type="http://schemas.openxmlformats.org/officeDocument/2006/relationships/image" Target="../media/image59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58.png"/><Relationship Id="rId10" Type="http://schemas.openxmlformats.org/officeDocument/2006/relationships/image" Target="../media/image55.png"/><Relationship Id="rId19" Type="http://schemas.openxmlformats.org/officeDocument/2006/relationships/image" Target="../media/image1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7834" y="1828800"/>
            <a:ext cx="2856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800" dirty="0"/>
              <a:t>Economics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2708529" y="2797810"/>
            <a:ext cx="364617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85"/>
              </a:spcBef>
            </a:pP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Chap</a:t>
            </a:r>
            <a:r>
              <a:rPr sz="2400" spc="-4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2</a:t>
            </a:r>
            <a:r>
              <a:rPr sz="2400" spc="-3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–</a:t>
            </a:r>
            <a:r>
              <a:rPr sz="24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Demand</a:t>
            </a:r>
            <a:r>
              <a:rPr sz="2400" spc="-4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Supply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124200" y="4648200"/>
            <a:ext cx="2668904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0F243E"/>
                </a:solidFill>
                <a:latin typeface="Calibri"/>
                <a:cs typeface="Calibri"/>
              </a:rPr>
              <a:t>Dr.</a:t>
            </a:r>
            <a:r>
              <a:rPr sz="2000" spc="-6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lang="en-GB" sz="2000" spc="-60" dirty="0">
                <a:solidFill>
                  <a:srgbClr val="0F243E"/>
                </a:solidFill>
                <a:latin typeface="Calibri"/>
                <a:cs typeface="Calibri"/>
              </a:rPr>
              <a:t>Cansu Unver-Erbas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spc="-60" dirty="0">
                <a:solidFill>
                  <a:srgbClr val="0F243E"/>
                </a:solidFill>
                <a:latin typeface="Calibri"/>
                <a:cs typeface="Calibri"/>
                <a:hlinkClick r:id="rId2"/>
              </a:rPr>
              <a:t>cnsunvr@gmail.com</a:t>
            </a:r>
            <a:endParaRPr lang="en-GB" sz="2000" spc="-60" dirty="0">
              <a:solidFill>
                <a:srgbClr val="0F243E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spc="-60" dirty="0">
                <a:solidFill>
                  <a:srgbClr val="0F243E"/>
                </a:solidFill>
                <a:latin typeface="Calibri"/>
                <a:cs typeface="Calibri"/>
                <a:hlinkClick r:id="rId3"/>
              </a:rPr>
              <a:t>c.unver-erbas@lboro.ac.uk</a:t>
            </a:r>
            <a:r>
              <a:rPr lang="en-GB" sz="2000" spc="-6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640" y="1633169"/>
            <a:ext cx="8329930" cy="180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Assume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planning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cinema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next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Friday.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1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maximum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would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ticket?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1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Find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elements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besides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determine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often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cinema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every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month.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71714" y="465073"/>
            <a:ext cx="955040" cy="601980"/>
            <a:chOff x="7871714" y="465073"/>
            <a:chExt cx="955040" cy="601980"/>
          </a:xfrm>
        </p:grpSpPr>
        <p:sp>
          <p:nvSpPr>
            <p:cNvPr id="5" name="object 5"/>
            <p:cNvSpPr/>
            <p:nvPr/>
          </p:nvSpPr>
          <p:spPr>
            <a:xfrm>
              <a:off x="8225790" y="549782"/>
              <a:ext cx="247015" cy="324485"/>
            </a:xfrm>
            <a:custGeom>
              <a:avLst/>
              <a:gdLst/>
              <a:ahLst/>
              <a:cxnLst/>
              <a:rect l="l" t="t" r="r" b="b"/>
              <a:pathLst>
                <a:path w="247015" h="324484">
                  <a:moveTo>
                    <a:pt x="0" y="123443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171503" y="9697"/>
                  </a:lnTo>
                  <a:lnTo>
                    <a:pt x="210740" y="36147"/>
                  </a:lnTo>
                  <a:lnTo>
                    <a:pt x="237190" y="75384"/>
                  </a:lnTo>
                  <a:lnTo>
                    <a:pt x="246887" y="123443"/>
                  </a:lnTo>
                  <a:lnTo>
                    <a:pt x="242030" y="159502"/>
                  </a:lnTo>
                  <a:lnTo>
                    <a:pt x="228790" y="188928"/>
                  </a:lnTo>
                  <a:lnTo>
                    <a:pt x="209168" y="208758"/>
                  </a:lnTo>
                  <a:lnTo>
                    <a:pt x="185165" y="216026"/>
                  </a:lnTo>
                  <a:lnTo>
                    <a:pt x="173164" y="219662"/>
                  </a:lnTo>
                  <a:lnTo>
                    <a:pt x="163353" y="229584"/>
                  </a:lnTo>
                  <a:lnTo>
                    <a:pt x="156733" y="244316"/>
                  </a:lnTo>
                  <a:lnTo>
                    <a:pt x="154304" y="262381"/>
                  </a:lnTo>
                  <a:lnTo>
                    <a:pt x="154304" y="324103"/>
                  </a:lnTo>
                  <a:lnTo>
                    <a:pt x="92582" y="324103"/>
                  </a:lnTo>
                  <a:lnTo>
                    <a:pt x="92582" y="262381"/>
                  </a:lnTo>
                  <a:lnTo>
                    <a:pt x="97440" y="226323"/>
                  </a:lnTo>
                  <a:lnTo>
                    <a:pt x="110680" y="196897"/>
                  </a:lnTo>
                  <a:lnTo>
                    <a:pt x="130301" y="177067"/>
                  </a:lnTo>
                  <a:lnTo>
                    <a:pt x="154304" y="169799"/>
                  </a:lnTo>
                  <a:lnTo>
                    <a:pt x="166306" y="166145"/>
                  </a:lnTo>
                  <a:lnTo>
                    <a:pt x="176117" y="156194"/>
                  </a:lnTo>
                  <a:lnTo>
                    <a:pt x="182737" y="141456"/>
                  </a:lnTo>
                  <a:lnTo>
                    <a:pt x="185165" y="123443"/>
                  </a:lnTo>
                  <a:lnTo>
                    <a:pt x="180308" y="99440"/>
                  </a:lnTo>
                  <a:lnTo>
                    <a:pt x="167068" y="79819"/>
                  </a:lnTo>
                  <a:lnTo>
                    <a:pt x="147447" y="66579"/>
                  </a:lnTo>
                  <a:lnTo>
                    <a:pt x="123443" y="61721"/>
                  </a:lnTo>
                  <a:lnTo>
                    <a:pt x="99440" y="66579"/>
                  </a:lnTo>
                  <a:lnTo>
                    <a:pt x="79819" y="79819"/>
                  </a:lnTo>
                  <a:lnTo>
                    <a:pt x="66579" y="99440"/>
                  </a:lnTo>
                  <a:lnTo>
                    <a:pt x="61721" y="123443"/>
                  </a:lnTo>
                  <a:lnTo>
                    <a:pt x="0" y="123443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179" y="876554"/>
              <a:ext cx="118110" cy="1179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84414" y="477773"/>
              <a:ext cx="929640" cy="576580"/>
            </a:xfrm>
            <a:custGeom>
              <a:avLst/>
              <a:gdLst/>
              <a:ahLst/>
              <a:cxnLst/>
              <a:rect l="l" t="t" r="r" b="b"/>
              <a:pathLst>
                <a:path w="929640" h="576580">
                  <a:moveTo>
                    <a:pt x="0" y="576072"/>
                  </a:moveTo>
                  <a:lnTo>
                    <a:pt x="929640" y="576072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915" y="2758262"/>
            <a:ext cx="16071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DEMAND</a:t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8335009" cy="4087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/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Market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2000">
              <a:latin typeface="Calibri"/>
              <a:cs typeface="Calibri"/>
            </a:endParaRPr>
          </a:p>
          <a:p>
            <a:pPr marL="12700" marR="1680210">
              <a:lnSpc>
                <a:spcPct val="120000"/>
              </a:lnSpc>
            </a:pP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unlimited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needs/wishes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services.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reflects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decision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needs/wishes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satisfy.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Individual</a:t>
            </a:r>
            <a:r>
              <a:rPr sz="20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r>
              <a:rPr sz="20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amount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willing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able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given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period.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Market</a:t>
            </a:r>
            <a:r>
              <a:rPr sz="2000" b="1" spc="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r>
              <a:rPr sz="2000" b="1" spc="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amount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buyers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willing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able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purchase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given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period.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8333740" cy="1953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Consider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own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pizzas.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factors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affect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you </a:t>
            </a:r>
            <a:r>
              <a:rPr sz="2000" dirty="0">
                <a:latin typeface="Calibri"/>
                <a:cs typeface="Calibri"/>
              </a:rPr>
              <a:t>buy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month?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71714" y="465073"/>
            <a:ext cx="955040" cy="601980"/>
            <a:chOff x="7871714" y="465073"/>
            <a:chExt cx="955040" cy="601980"/>
          </a:xfrm>
        </p:grpSpPr>
        <p:sp>
          <p:nvSpPr>
            <p:cNvPr id="4" name="object 4"/>
            <p:cNvSpPr/>
            <p:nvPr/>
          </p:nvSpPr>
          <p:spPr>
            <a:xfrm>
              <a:off x="8225790" y="549782"/>
              <a:ext cx="247015" cy="324485"/>
            </a:xfrm>
            <a:custGeom>
              <a:avLst/>
              <a:gdLst/>
              <a:ahLst/>
              <a:cxnLst/>
              <a:rect l="l" t="t" r="r" b="b"/>
              <a:pathLst>
                <a:path w="247015" h="324484">
                  <a:moveTo>
                    <a:pt x="0" y="123443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171503" y="9697"/>
                  </a:lnTo>
                  <a:lnTo>
                    <a:pt x="210740" y="36147"/>
                  </a:lnTo>
                  <a:lnTo>
                    <a:pt x="237190" y="75384"/>
                  </a:lnTo>
                  <a:lnTo>
                    <a:pt x="246887" y="123443"/>
                  </a:lnTo>
                  <a:lnTo>
                    <a:pt x="242030" y="159502"/>
                  </a:lnTo>
                  <a:lnTo>
                    <a:pt x="228790" y="188928"/>
                  </a:lnTo>
                  <a:lnTo>
                    <a:pt x="209168" y="208758"/>
                  </a:lnTo>
                  <a:lnTo>
                    <a:pt x="185165" y="216026"/>
                  </a:lnTo>
                  <a:lnTo>
                    <a:pt x="173164" y="219662"/>
                  </a:lnTo>
                  <a:lnTo>
                    <a:pt x="163353" y="229584"/>
                  </a:lnTo>
                  <a:lnTo>
                    <a:pt x="156733" y="244316"/>
                  </a:lnTo>
                  <a:lnTo>
                    <a:pt x="154304" y="262381"/>
                  </a:lnTo>
                  <a:lnTo>
                    <a:pt x="154304" y="324103"/>
                  </a:lnTo>
                  <a:lnTo>
                    <a:pt x="92582" y="324103"/>
                  </a:lnTo>
                  <a:lnTo>
                    <a:pt x="92582" y="262381"/>
                  </a:lnTo>
                  <a:lnTo>
                    <a:pt x="97440" y="226323"/>
                  </a:lnTo>
                  <a:lnTo>
                    <a:pt x="110680" y="196897"/>
                  </a:lnTo>
                  <a:lnTo>
                    <a:pt x="130301" y="177067"/>
                  </a:lnTo>
                  <a:lnTo>
                    <a:pt x="154304" y="169799"/>
                  </a:lnTo>
                  <a:lnTo>
                    <a:pt x="166306" y="166145"/>
                  </a:lnTo>
                  <a:lnTo>
                    <a:pt x="176117" y="156194"/>
                  </a:lnTo>
                  <a:lnTo>
                    <a:pt x="182737" y="141456"/>
                  </a:lnTo>
                  <a:lnTo>
                    <a:pt x="185165" y="123443"/>
                  </a:lnTo>
                  <a:lnTo>
                    <a:pt x="180308" y="99440"/>
                  </a:lnTo>
                  <a:lnTo>
                    <a:pt x="167068" y="79819"/>
                  </a:lnTo>
                  <a:lnTo>
                    <a:pt x="147447" y="66579"/>
                  </a:lnTo>
                  <a:lnTo>
                    <a:pt x="123443" y="61721"/>
                  </a:lnTo>
                  <a:lnTo>
                    <a:pt x="99440" y="66579"/>
                  </a:lnTo>
                  <a:lnTo>
                    <a:pt x="79819" y="79819"/>
                  </a:lnTo>
                  <a:lnTo>
                    <a:pt x="66579" y="99440"/>
                  </a:lnTo>
                  <a:lnTo>
                    <a:pt x="61721" y="123443"/>
                  </a:lnTo>
                  <a:lnTo>
                    <a:pt x="0" y="123443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179" y="876554"/>
              <a:ext cx="118110" cy="1179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84414" y="477773"/>
              <a:ext cx="929640" cy="576580"/>
            </a:xfrm>
            <a:custGeom>
              <a:avLst/>
              <a:gdLst/>
              <a:ahLst/>
              <a:cxnLst/>
              <a:rect l="l" t="t" r="r" b="b"/>
              <a:pathLst>
                <a:path w="929640" h="576580">
                  <a:moveTo>
                    <a:pt x="0" y="576072"/>
                  </a:moveTo>
                  <a:lnTo>
                    <a:pt x="929640" y="576072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8333740" cy="5611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Consider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own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pizzas.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factors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affect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you </a:t>
            </a:r>
            <a:r>
              <a:rPr sz="2000" dirty="0">
                <a:latin typeface="Calibri"/>
                <a:cs typeface="Calibri"/>
              </a:rPr>
              <a:t>buy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month?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Factors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affecting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demand:</a:t>
            </a:r>
            <a:endParaRPr sz="20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4"/>
              </a:spcBef>
              <a:buAutoNum type="alphaLcParenR"/>
              <a:tabLst>
                <a:tab pos="926465" algn="l"/>
              </a:tabLst>
            </a:pP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good</a:t>
            </a:r>
            <a:endParaRPr sz="20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926465" algn="l"/>
              </a:tabLst>
            </a:pPr>
            <a:r>
              <a:rPr sz="2000" spc="-10" dirty="0">
                <a:latin typeface="Calibri"/>
                <a:cs typeface="Calibri"/>
              </a:rPr>
              <a:t>Income</a:t>
            </a:r>
            <a:endParaRPr sz="20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926465" algn="l"/>
              </a:tabLst>
            </a:pP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goods</a:t>
            </a:r>
            <a:endParaRPr sz="20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926465" algn="l"/>
              </a:tabLst>
            </a:pPr>
            <a:r>
              <a:rPr sz="2000" spc="-10" dirty="0">
                <a:latin typeface="Calibri"/>
                <a:cs typeface="Calibri"/>
              </a:rPr>
              <a:t>Tastes</a:t>
            </a:r>
            <a:endParaRPr sz="20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926465" algn="l"/>
              </a:tabLst>
            </a:pPr>
            <a:r>
              <a:rPr sz="2000" spc="-10" dirty="0">
                <a:latin typeface="Calibri"/>
                <a:cs typeface="Calibri"/>
              </a:rPr>
              <a:t>Expectations</a:t>
            </a:r>
            <a:endParaRPr sz="20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926465" algn="l"/>
              </a:tabLst>
            </a:pPr>
            <a:r>
              <a:rPr sz="2000" spc="-10" dirty="0">
                <a:latin typeface="Calibri"/>
                <a:cs typeface="Calibri"/>
              </a:rPr>
              <a:t>Advertising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determinants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71714" y="465073"/>
            <a:ext cx="955040" cy="601980"/>
            <a:chOff x="7871714" y="465073"/>
            <a:chExt cx="955040" cy="601980"/>
          </a:xfrm>
        </p:grpSpPr>
        <p:sp>
          <p:nvSpPr>
            <p:cNvPr id="4" name="object 4"/>
            <p:cNvSpPr/>
            <p:nvPr/>
          </p:nvSpPr>
          <p:spPr>
            <a:xfrm>
              <a:off x="8225790" y="549782"/>
              <a:ext cx="247015" cy="324485"/>
            </a:xfrm>
            <a:custGeom>
              <a:avLst/>
              <a:gdLst/>
              <a:ahLst/>
              <a:cxnLst/>
              <a:rect l="l" t="t" r="r" b="b"/>
              <a:pathLst>
                <a:path w="247015" h="324484">
                  <a:moveTo>
                    <a:pt x="0" y="123443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171503" y="9697"/>
                  </a:lnTo>
                  <a:lnTo>
                    <a:pt x="210740" y="36147"/>
                  </a:lnTo>
                  <a:lnTo>
                    <a:pt x="237190" y="75384"/>
                  </a:lnTo>
                  <a:lnTo>
                    <a:pt x="246887" y="123443"/>
                  </a:lnTo>
                  <a:lnTo>
                    <a:pt x="242030" y="159502"/>
                  </a:lnTo>
                  <a:lnTo>
                    <a:pt x="228790" y="188928"/>
                  </a:lnTo>
                  <a:lnTo>
                    <a:pt x="209168" y="208758"/>
                  </a:lnTo>
                  <a:lnTo>
                    <a:pt x="185165" y="216026"/>
                  </a:lnTo>
                  <a:lnTo>
                    <a:pt x="173164" y="219662"/>
                  </a:lnTo>
                  <a:lnTo>
                    <a:pt x="163353" y="229584"/>
                  </a:lnTo>
                  <a:lnTo>
                    <a:pt x="156733" y="244316"/>
                  </a:lnTo>
                  <a:lnTo>
                    <a:pt x="154304" y="262381"/>
                  </a:lnTo>
                  <a:lnTo>
                    <a:pt x="154304" y="324103"/>
                  </a:lnTo>
                  <a:lnTo>
                    <a:pt x="92582" y="324103"/>
                  </a:lnTo>
                  <a:lnTo>
                    <a:pt x="92582" y="262381"/>
                  </a:lnTo>
                  <a:lnTo>
                    <a:pt x="97440" y="226323"/>
                  </a:lnTo>
                  <a:lnTo>
                    <a:pt x="110680" y="196897"/>
                  </a:lnTo>
                  <a:lnTo>
                    <a:pt x="130301" y="177067"/>
                  </a:lnTo>
                  <a:lnTo>
                    <a:pt x="154304" y="169799"/>
                  </a:lnTo>
                  <a:lnTo>
                    <a:pt x="166306" y="166145"/>
                  </a:lnTo>
                  <a:lnTo>
                    <a:pt x="176117" y="156194"/>
                  </a:lnTo>
                  <a:lnTo>
                    <a:pt x="182737" y="141456"/>
                  </a:lnTo>
                  <a:lnTo>
                    <a:pt x="185165" y="123443"/>
                  </a:lnTo>
                  <a:lnTo>
                    <a:pt x="180308" y="99440"/>
                  </a:lnTo>
                  <a:lnTo>
                    <a:pt x="167068" y="79819"/>
                  </a:lnTo>
                  <a:lnTo>
                    <a:pt x="147447" y="66579"/>
                  </a:lnTo>
                  <a:lnTo>
                    <a:pt x="123443" y="61721"/>
                  </a:lnTo>
                  <a:lnTo>
                    <a:pt x="99440" y="66579"/>
                  </a:lnTo>
                  <a:lnTo>
                    <a:pt x="79819" y="79819"/>
                  </a:lnTo>
                  <a:lnTo>
                    <a:pt x="66579" y="99440"/>
                  </a:lnTo>
                  <a:lnTo>
                    <a:pt x="61721" y="123443"/>
                  </a:lnTo>
                  <a:lnTo>
                    <a:pt x="0" y="123443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179" y="876554"/>
              <a:ext cx="118110" cy="1179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84414" y="477773"/>
              <a:ext cx="929640" cy="576580"/>
            </a:xfrm>
            <a:custGeom>
              <a:avLst/>
              <a:gdLst/>
              <a:ahLst/>
              <a:cxnLst/>
              <a:rect l="l" t="t" r="r" b="b"/>
              <a:pathLst>
                <a:path w="929640" h="576580">
                  <a:moveTo>
                    <a:pt x="0" y="576072"/>
                  </a:moveTo>
                  <a:lnTo>
                    <a:pt x="929640" y="576072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513" y="1799844"/>
            <a:ext cx="4765040" cy="565150"/>
            <a:chOff x="297513" y="1799844"/>
            <a:chExt cx="4765040" cy="565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513" y="1941004"/>
              <a:ext cx="195212" cy="2458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6" y="1799844"/>
              <a:ext cx="808482" cy="5646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924" y="1799844"/>
              <a:ext cx="829818" cy="5646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6088" y="1799844"/>
              <a:ext cx="860298" cy="564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8256" y="1799844"/>
              <a:ext cx="922782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2908" y="1799844"/>
              <a:ext cx="1340358" cy="564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5136" y="1799844"/>
              <a:ext cx="1306830" cy="56464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5640" y="536194"/>
            <a:ext cx="8333740" cy="4514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 dirty="0">
              <a:latin typeface="Calibri"/>
              <a:cs typeface="Calibri"/>
            </a:endParaRPr>
          </a:p>
          <a:p>
            <a:pPr marL="268605" indent="-255904">
              <a:lnSpc>
                <a:spcPct val="100000"/>
              </a:lnSpc>
              <a:buAutoNum type="alphaLcParenR"/>
              <a:tabLst>
                <a:tab pos="268605" algn="l"/>
              </a:tabLst>
            </a:pPr>
            <a:r>
              <a:rPr sz="2000" dirty="0">
                <a:latin typeface="Calibri"/>
                <a:cs typeface="Calibri"/>
              </a:rPr>
              <a:t>How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price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demand?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Font typeface="Calibri"/>
              <a:buAutoNum type="alphaLcParenR"/>
            </a:pP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Wingdings"/>
              <a:buChar char=""/>
              <a:tabLst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increases,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pizza.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decreases,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Law</a:t>
            </a:r>
            <a:r>
              <a:rPr sz="2000" b="1" spc="2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000" b="1" spc="2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things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equal,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demanded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good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falls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rises.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(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negatively related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price.)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030" y="1799844"/>
            <a:ext cx="5021580" cy="565150"/>
            <a:chOff x="303030" y="1799844"/>
            <a:chExt cx="5021580" cy="565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030" y="1941004"/>
              <a:ext cx="200883" cy="2458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4" y="1799844"/>
              <a:ext cx="808481" cy="5646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591" y="1799844"/>
              <a:ext cx="829818" cy="5646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8279" y="1799844"/>
              <a:ext cx="1113282" cy="564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0383" y="1799844"/>
              <a:ext cx="922782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55036" y="1799844"/>
              <a:ext cx="1340358" cy="564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17264" y="1799844"/>
              <a:ext cx="1306830" cy="56464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5640" y="536194"/>
            <a:ext cx="8333740" cy="5550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280035" indent="-267335">
              <a:lnSpc>
                <a:spcPct val="100000"/>
              </a:lnSpc>
              <a:buAutoNum type="alphaLcParenR" startAt="2"/>
              <a:tabLst>
                <a:tab pos="280035" algn="l"/>
              </a:tabLst>
            </a:pPr>
            <a:r>
              <a:rPr sz="2000" dirty="0">
                <a:latin typeface="Calibri"/>
                <a:cs typeface="Calibri"/>
              </a:rPr>
              <a:t>How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income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Font typeface="Calibri"/>
              <a:buAutoNum type="alphaLcParenR" startAt="2"/>
            </a:pP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Wingdings"/>
              <a:buChar char=""/>
              <a:tabLst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income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increases,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pizza.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income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decreases,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income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increases,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called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normal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good</a:t>
            </a:r>
            <a:r>
              <a:rPr sz="2000" spc="-2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Calibri"/>
                <a:cs typeface="Calibri"/>
              </a:rPr>
              <a:t>Example: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falls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income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increases,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called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inferior</a:t>
            </a:r>
            <a:r>
              <a:rPr sz="20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good</a:t>
            </a:r>
            <a:r>
              <a:rPr sz="2000" spc="-2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Example: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frozen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pizza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DEMAND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97482" y="1799844"/>
            <a:ext cx="6922770" cy="565150"/>
            <a:chOff x="297482" y="1799844"/>
            <a:chExt cx="6922770" cy="565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482" y="1941004"/>
              <a:ext cx="181559" cy="2458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5" y="1799844"/>
              <a:ext cx="808482" cy="564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207" y="1799844"/>
              <a:ext cx="829817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2372" y="1799844"/>
              <a:ext cx="681990" cy="564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6231" y="1799844"/>
              <a:ext cx="860297" cy="5646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6876" y="1799844"/>
              <a:ext cx="553974" cy="5646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11195" y="1799844"/>
              <a:ext cx="1085850" cy="56464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18916" y="1799844"/>
              <a:ext cx="966977" cy="5646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06240" y="1799844"/>
              <a:ext cx="922782" cy="5646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50891" y="1799844"/>
              <a:ext cx="1340358" cy="5646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13120" y="1799844"/>
              <a:ext cx="1306829" cy="56464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75640" y="1121409"/>
            <a:ext cx="8333740" cy="519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254000" indent="-241300">
              <a:lnSpc>
                <a:spcPct val="100000"/>
              </a:lnSpc>
              <a:buAutoNum type="alphaLcParenR" startAt="3"/>
              <a:tabLst>
                <a:tab pos="254000" algn="l"/>
              </a:tabLst>
            </a:pPr>
            <a:r>
              <a:rPr sz="2000" dirty="0">
                <a:latin typeface="Calibri"/>
                <a:cs typeface="Calibri"/>
              </a:rPr>
              <a:t>How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price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related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goods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dirty="0">
                <a:latin typeface="Calibri"/>
                <a:cs typeface="Calibri"/>
              </a:rPr>
              <a:t>Related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goods: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with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instead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210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pasta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pizza.</a:t>
            </a:r>
            <a:endParaRPr sz="2000">
              <a:latin typeface="Calibri"/>
              <a:cs typeface="Calibri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beer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(or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something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usually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consume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pizza) 	</a:t>
            </a:r>
            <a:r>
              <a:rPr sz="2000" dirty="0">
                <a:latin typeface="Calibri"/>
                <a:cs typeface="Calibri"/>
              </a:rPr>
              <a:t>increases,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2000">
              <a:latin typeface="Calibri"/>
              <a:cs typeface="Calibri"/>
            </a:endParaRPr>
          </a:p>
          <a:p>
            <a:pPr marL="12700" marR="889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Substitutes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two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leads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good.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Example: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pasta</a:t>
            </a:r>
            <a:endParaRPr sz="20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spcBef>
                <a:spcPts val="2210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Complements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two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leads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decrease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good.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0040" y="6353047"/>
            <a:ext cx="5872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Example: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beer,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petrol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bacon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eggs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65" y="1799844"/>
            <a:ext cx="4648200" cy="565150"/>
            <a:chOff x="298465" y="1799844"/>
            <a:chExt cx="4648200" cy="565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465" y="1941004"/>
              <a:ext cx="205449" cy="2458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4" y="1799844"/>
              <a:ext cx="808481" cy="5646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592" y="1799844"/>
              <a:ext cx="604266" cy="5646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1203" y="1799844"/>
              <a:ext cx="960882" cy="564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0907" y="1799844"/>
              <a:ext cx="922782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7084" y="1799844"/>
              <a:ext cx="1340358" cy="564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9311" y="1799844"/>
              <a:ext cx="1306830" cy="56464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5640" y="536194"/>
            <a:ext cx="8333105" cy="3416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d)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tastes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like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1321435" algn="l"/>
                <a:tab pos="1728470" algn="l"/>
                <a:tab pos="2221230" algn="l"/>
                <a:tab pos="2650490" algn="l"/>
                <a:tab pos="3004185" algn="l"/>
                <a:tab pos="3882390" algn="l"/>
                <a:tab pos="4883785" algn="l"/>
                <a:tab pos="5697855" algn="l"/>
                <a:tab pos="6189980" algn="l"/>
                <a:tab pos="6788784" algn="l"/>
                <a:tab pos="7800975" algn="l"/>
              </a:tabLst>
            </a:pPr>
            <a:r>
              <a:rPr sz="2000" spc="-10" dirty="0">
                <a:latin typeface="Calibri"/>
                <a:cs typeface="Calibri"/>
              </a:rPr>
              <a:t>Economists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do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not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try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explain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people’s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tastes,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but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they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examine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what </a:t>
            </a:r>
            <a:r>
              <a:rPr sz="2000" dirty="0">
                <a:latin typeface="Calibri"/>
                <a:cs typeface="Calibri"/>
              </a:rPr>
              <a:t>happens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tastes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change.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65" y="1799844"/>
            <a:ext cx="5368925" cy="565150"/>
            <a:chOff x="298465" y="1799844"/>
            <a:chExt cx="5368925" cy="565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465" y="1941004"/>
              <a:ext cx="205449" cy="2458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4" y="1799844"/>
              <a:ext cx="808481" cy="5646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592" y="1799844"/>
              <a:ext cx="604266" cy="5646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1203" y="1799844"/>
              <a:ext cx="1683258" cy="564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3284" y="1799844"/>
              <a:ext cx="922782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9460" y="1799844"/>
              <a:ext cx="1340358" cy="564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0164" y="1799844"/>
              <a:ext cx="1306830" cy="56464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5640" y="536194"/>
            <a:ext cx="8331834" cy="3721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280035" indent="-267335">
              <a:lnSpc>
                <a:spcPct val="100000"/>
              </a:lnSpc>
              <a:buAutoNum type="alphaLcParenR" startAt="4"/>
              <a:tabLst>
                <a:tab pos="280035" algn="l"/>
              </a:tabLst>
            </a:pPr>
            <a:r>
              <a:rPr sz="2000" dirty="0">
                <a:latin typeface="Calibri"/>
                <a:cs typeface="Calibri"/>
              </a:rPr>
              <a:t>How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expectations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Font typeface="Calibri"/>
              <a:buAutoNum type="alphaLcParenR" startAt="4"/>
            </a:pPr>
            <a:endParaRPr sz="2000">
              <a:latin typeface="Calibri"/>
              <a:cs typeface="Calibri"/>
            </a:endParaRPr>
          </a:p>
          <a:p>
            <a:pPr marL="354965" lvl="1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expect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earn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higher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income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next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month,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save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this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month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355600" marR="5080" lvl="1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expect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lower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next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week,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willing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today’s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price.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AIM</a:t>
            </a:r>
            <a:r>
              <a:rPr spc="-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THIS</a:t>
            </a:r>
            <a:r>
              <a:rPr spc="-5" dirty="0"/>
              <a:t> </a:t>
            </a:r>
            <a:r>
              <a:rPr spc="-10" dirty="0"/>
              <a:t>LECTURE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640" y="1267713"/>
            <a:ext cx="8187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lecture,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learn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about: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MARKET</a:t>
            </a:r>
            <a:r>
              <a:rPr sz="2000" b="1" spc="-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FORCES</a:t>
            </a:r>
            <a:r>
              <a:rPr sz="2000" b="1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OF</a:t>
            </a:r>
            <a:r>
              <a:rPr sz="2000" b="1" spc="-5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F243E"/>
                </a:solidFill>
                <a:latin typeface="Calibri"/>
                <a:cs typeface="Calibri"/>
              </a:rPr>
              <a:t>SUPPLY</a:t>
            </a:r>
            <a:r>
              <a:rPr sz="2000" b="1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AND</a:t>
            </a:r>
            <a:r>
              <a:rPr sz="2000" b="1" spc="-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243E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640" y="2670214"/>
            <a:ext cx="7663180" cy="1489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Calibri"/>
                <a:cs typeface="Calibri"/>
              </a:rPr>
              <a:t>Following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lecture,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926465" algn="l"/>
              </a:tabLst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competitive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is</a:t>
            </a:r>
            <a:endParaRPr sz="20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926465" algn="l"/>
              </a:tabLst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determines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competitive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endParaRPr sz="20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926465" algn="l"/>
              </a:tabLst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competitive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877" y="1799844"/>
            <a:ext cx="5374640" cy="565150"/>
            <a:chOff x="292877" y="1799844"/>
            <a:chExt cx="5374640" cy="565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877" y="1941004"/>
              <a:ext cx="158800" cy="2458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47" y="1799844"/>
              <a:ext cx="808482" cy="5646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775" y="1799844"/>
              <a:ext cx="829818" cy="5646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463" y="1799844"/>
              <a:ext cx="1506474" cy="564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1760" y="1799844"/>
              <a:ext cx="922782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7936" y="1799844"/>
              <a:ext cx="1340358" cy="564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0164" y="1799844"/>
              <a:ext cx="1306830" cy="56464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5640" y="536194"/>
            <a:ext cx="8255000" cy="2379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f)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advertising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advertising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campaign,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rise.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8334375" cy="5428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2000">
              <a:latin typeface="Calibri"/>
              <a:cs typeface="Calibri"/>
            </a:endParaRPr>
          </a:p>
          <a:p>
            <a:pPr marL="12700" marR="1833880" algn="just">
              <a:lnSpc>
                <a:spcPct val="120000"/>
              </a:lnSpc>
            </a:pPr>
            <a:r>
              <a:rPr sz="2000" dirty="0">
                <a:latin typeface="Calibri"/>
                <a:cs typeface="Calibri"/>
              </a:rPr>
              <a:t>Many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variables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determine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demands. </a:t>
            </a:r>
            <a:r>
              <a:rPr sz="2000" dirty="0">
                <a:latin typeface="Calibri"/>
                <a:cs typeface="Calibri"/>
              </a:rPr>
              <a:t>Imagine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variables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except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held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constant.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r>
              <a:rPr sz="2000" b="1" spc="3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schedule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table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shows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relationship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between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demanded,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variables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affecting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held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constant.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r>
              <a:rPr sz="2000" b="1" spc="1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curve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graph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relationship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between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demanded,</a:t>
            </a:r>
            <a:r>
              <a:rPr sz="2000" spc="1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1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1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1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variables</a:t>
            </a:r>
            <a:r>
              <a:rPr sz="2000" spc="1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affecting</a:t>
            </a:r>
            <a:r>
              <a:rPr sz="2000" spc="1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1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145" dirty="0">
                <a:latin typeface="Calibri"/>
                <a:cs typeface="Calibri"/>
              </a:rPr>
              <a:t>  </a:t>
            </a:r>
            <a:r>
              <a:rPr sz="2000" spc="-20" dirty="0">
                <a:latin typeface="Calibri"/>
                <a:cs typeface="Calibri"/>
              </a:rPr>
              <a:t>held </a:t>
            </a:r>
            <a:r>
              <a:rPr sz="2000" spc="-10" dirty="0">
                <a:latin typeface="Calibri"/>
                <a:cs typeface="Calibri"/>
              </a:rPr>
              <a:t>constant.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Example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Sabine’s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ice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cream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schedule/curve.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6214110" cy="164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Ex: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Sabine’s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r>
              <a:rPr sz="2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schedule</a:t>
            </a:r>
            <a:r>
              <a:rPr sz="2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(ice-</a:t>
            </a:r>
            <a:r>
              <a:rPr sz="2000" dirty="0">
                <a:latin typeface="Calibri"/>
                <a:cs typeface="Calibri"/>
              </a:rPr>
              <a:t>cream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month).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66416"/>
            <a:ext cx="5750052" cy="40568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5816" y="2792793"/>
            <a:ext cx="1302445" cy="239048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DEMAND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640" y="1121409"/>
            <a:ext cx="20237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1729738"/>
            <a:ext cx="6781800" cy="50694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83555" y="1935226"/>
            <a:ext cx="2166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Sabine’s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r>
              <a:rPr sz="18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curve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8333105" cy="3416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Market</a:t>
            </a:r>
            <a:r>
              <a:rPr sz="2000" b="1" u="sng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Market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particular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service.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Factors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determine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demand:</a:t>
            </a:r>
            <a:endParaRPr sz="20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spc="-10" dirty="0">
                <a:latin typeface="Calibri"/>
                <a:cs typeface="Calibri"/>
              </a:rPr>
              <a:t>factors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determine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number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buyers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640" y="4719065"/>
            <a:ext cx="83331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market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found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adding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horizontally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 curves.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1744980" cy="916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Market</a:t>
            </a:r>
            <a:r>
              <a:rPr sz="2000" b="1" u="sng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335" y="2771178"/>
            <a:ext cx="8363875" cy="29354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540" y="536194"/>
            <a:ext cx="7370445" cy="2787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Market</a:t>
            </a:r>
            <a:r>
              <a:rPr sz="2000" b="1" u="sng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20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Example: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mbria Math"/>
                <a:cs typeface="Cambria Math"/>
              </a:rPr>
              <a:t>𝑄</a:t>
            </a:r>
            <a:r>
              <a:rPr sz="3000" baseline="-16666" dirty="0">
                <a:latin typeface="Cambria Math"/>
                <a:cs typeface="Cambria Math"/>
              </a:rPr>
              <a:t>𝐷𝑀</a:t>
            </a:r>
            <a:r>
              <a:rPr sz="3000" spc="112" baseline="-16666" dirty="0">
                <a:latin typeface="Cambria Math"/>
                <a:cs typeface="Cambria Math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consumers:</a:t>
            </a:r>
            <a:endParaRPr sz="20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Cambria Math"/>
                <a:cs typeface="Cambria Math"/>
              </a:rPr>
              <a:t>𝑝</a:t>
            </a:r>
            <a:r>
              <a:rPr sz="2000" dirty="0">
                <a:latin typeface="Calibri"/>
                <a:cs typeface="Calibri"/>
              </a:rPr>
              <a:t>=£2.0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mbria Math"/>
                <a:cs typeface="Cambria Math"/>
              </a:rPr>
              <a:t>𝑄</a:t>
            </a:r>
            <a:r>
              <a:rPr sz="3000" baseline="-16666" dirty="0">
                <a:latin typeface="Cambria Math"/>
                <a:cs typeface="Cambria Math"/>
              </a:rPr>
              <a:t>𝐷𝑀</a:t>
            </a:r>
            <a:r>
              <a:rPr sz="3000" spc="157" baseline="-16666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libri"/>
                <a:cs typeface="Calibri"/>
              </a:rPr>
              <a:t>=0+2+3=5</a:t>
            </a:r>
            <a:endParaRPr sz="20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90"/>
              </a:spcBef>
            </a:pPr>
            <a:r>
              <a:rPr sz="2000" dirty="0">
                <a:latin typeface="Cambria Math"/>
                <a:cs typeface="Cambria Math"/>
              </a:rPr>
              <a:t>𝑝</a:t>
            </a:r>
            <a:r>
              <a:rPr sz="2000" dirty="0">
                <a:latin typeface="Calibri"/>
                <a:cs typeface="Calibri"/>
              </a:rPr>
              <a:t>=£1.5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mbria Math"/>
                <a:cs typeface="Cambria Math"/>
              </a:rPr>
              <a:t>𝑄</a:t>
            </a:r>
            <a:r>
              <a:rPr sz="3000" baseline="-16666" dirty="0">
                <a:latin typeface="Cambria Math"/>
                <a:cs typeface="Cambria Math"/>
              </a:rPr>
              <a:t>𝐷𝑀</a:t>
            </a:r>
            <a:r>
              <a:rPr sz="3000" spc="157" baseline="-16666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libri"/>
                <a:cs typeface="Calibri"/>
              </a:rPr>
              <a:t>=1+2+5=8</a:t>
            </a:r>
            <a:endParaRPr sz="20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30"/>
              </a:spcBef>
            </a:pPr>
            <a:r>
              <a:rPr sz="2000" dirty="0">
                <a:latin typeface="Calibri"/>
                <a:cs typeface="Calibri"/>
              </a:rPr>
              <a:t>…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prices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6595" y="3685032"/>
            <a:ext cx="8281670" cy="2837815"/>
            <a:chOff x="196595" y="3685032"/>
            <a:chExt cx="8281670" cy="28378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95" y="3685032"/>
              <a:ext cx="8281416" cy="28376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4509516"/>
              <a:ext cx="440436" cy="2880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8333740" cy="3721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Important: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When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price</a:t>
            </a:r>
            <a:r>
              <a:rPr sz="2000" b="1" spc="1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changes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demanded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changes.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movement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along</a:t>
            </a:r>
            <a:r>
              <a:rPr sz="20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r>
              <a:rPr sz="2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curve.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When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non</a:t>
            </a:r>
            <a:r>
              <a:rPr sz="2000" b="1" spc="2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price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determinant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changes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schedule/curve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change.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shift</a:t>
            </a:r>
            <a:r>
              <a:rPr sz="2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r>
              <a:rPr sz="2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curve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3277870" cy="164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Variables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influence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buyers: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8795004" cy="27477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5680710" cy="2379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Example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cream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Example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2: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2137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READING</a:t>
            </a:r>
            <a:r>
              <a:rPr sz="20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MATERIAL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640" y="1633169"/>
            <a:ext cx="7296784" cy="1063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Calibri"/>
                <a:cs typeface="Calibri"/>
              </a:rPr>
              <a:t>Mankiw,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Taylor,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(2017).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Microeconomics.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Cengage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Learning.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Chapter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3: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Forces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3067685" cy="916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Changes: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r>
              <a:rPr sz="20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836" y="1895855"/>
            <a:ext cx="7370064" cy="44622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3067685" cy="916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Changes: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r>
              <a:rPr sz="20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244" y="1888005"/>
            <a:ext cx="7253014" cy="46517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3067685" cy="916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Changes: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r>
              <a:rPr sz="20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494" y="1872244"/>
            <a:ext cx="7268680" cy="47057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3067685" cy="916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Changes: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r>
              <a:rPr sz="20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549" y="1992113"/>
            <a:ext cx="7176931" cy="46771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8333740" cy="3416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Changes:</a:t>
            </a:r>
            <a:r>
              <a:rPr sz="20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(changes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Suppose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European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Medical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Association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announces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discovery: </a:t>
            </a: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regularly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live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shorter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healthy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lives.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How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discovery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determinant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discovery?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71714" y="465073"/>
            <a:ext cx="955040" cy="601980"/>
            <a:chOff x="7871714" y="465073"/>
            <a:chExt cx="955040" cy="601980"/>
          </a:xfrm>
        </p:grpSpPr>
        <p:sp>
          <p:nvSpPr>
            <p:cNvPr id="4" name="object 4"/>
            <p:cNvSpPr/>
            <p:nvPr/>
          </p:nvSpPr>
          <p:spPr>
            <a:xfrm>
              <a:off x="8225790" y="549782"/>
              <a:ext cx="247015" cy="324485"/>
            </a:xfrm>
            <a:custGeom>
              <a:avLst/>
              <a:gdLst/>
              <a:ahLst/>
              <a:cxnLst/>
              <a:rect l="l" t="t" r="r" b="b"/>
              <a:pathLst>
                <a:path w="247015" h="324484">
                  <a:moveTo>
                    <a:pt x="0" y="123443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171503" y="9697"/>
                  </a:lnTo>
                  <a:lnTo>
                    <a:pt x="210740" y="36147"/>
                  </a:lnTo>
                  <a:lnTo>
                    <a:pt x="237190" y="75384"/>
                  </a:lnTo>
                  <a:lnTo>
                    <a:pt x="246887" y="123443"/>
                  </a:lnTo>
                  <a:lnTo>
                    <a:pt x="242030" y="159502"/>
                  </a:lnTo>
                  <a:lnTo>
                    <a:pt x="228790" y="188928"/>
                  </a:lnTo>
                  <a:lnTo>
                    <a:pt x="209168" y="208758"/>
                  </a:lnTo>
                  <a:lnTo>
                    <a:pt x="185165" y="216026"/>
                  </a:lnTo>
                  <a:lnTo>
                    <a:pt x="173164" y="219662"/>
                  </a:lnTo>
                  <a:lnTo>
                    <a:pt x="163353" y="229584"/>
                  </a:lnTo>
                  <a:lnTo>
                    <a:pt x="156733" y="244316"/>
                  </a:lnTo>
                  <a:lnTo>
                    <a:pt x="154304" y="262381"/>
                  </a:lnTo>
                  <a:lnTo>
                    <a:pt x="154304" y="324103"/>
                  </a:lnTo>
                  <a:lnTo>
                    <a:pt x="92582" y="324103"/>
                  </a:lnTo>
                  <a:lnTo>
                    <a:pt x="92582" y="262381"/>
                  </a:lnTo>
                  <a:lnTo>
                    <a:pt x="97440" y="226323"/>
                  </a:lnTo>
                  <a:lnTo>
                    <a:pt x="110680" y="196897"/>
                  </a:lnTo>
                  <a:lnTo>
                    <a:pt x="130301" y="177067"/>
                  </a:lnTo>
                  <a:lnTo>
                    <a:pt x="154304" y="169799"/>
                  </a:lnTo>
                  <a:lnTo>
                    <a:pt x="166306" y="166145"/>
                  </a:lnTo>
                  <a:lnTo>
                    <a:pt x="176117" y="156194"/>
                  </a:lnTo>
                  <a:lnTo>
                    <a:pt x="182737" y="141456"/>
                  </a:lnTo>
                  <a:lnTo>
                    <a:pt x="185165" y="123443"/>
                  </a:lnTo>
                  <a:lnTo>
                    <a:pt x="180308" y="99440"/>
                  </a:lnTo>
                  <a:lnTo>
                    <a:pt x="167068" y="79819"/>
                  </a:lnTo>
                  <a:lnTo>
                    <a:pt x="147447" y="66579"/>
                  </a:lnTo>
                  <a:lnTo>
                    <a:pt x="123443" y="61721"/>
                  </a:lnTo>
                  <a:lnTo>
                    <a:pt x="99440" y="66579"/>
                  </a:lnTo>
                  <a:lnTo>
                    <a:pt x="79819" y="79819"/>
                  </a:lnTo>
                  <a:lnTo>
                    <a:pt x="66579" y="99440"/>
                  </a:lnTo>
                  <a:lnTo>
                    <a:pt x="61721" y="123443"/>
                  </a:lnTo>
                  <a:lnTo>
                    <a:pt x="0" y="123443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179" y="876554"/>
              <a:ext cx="118110" cy="1179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84414" y="477773"/>
              <a:ext cx="929640" cy="576580"/>
            </a:xfrm>
            <a:custGeom>
              <a:avLst/>
              <a:gdLst/>
              <a:ahLst/>
              <a:cxnLst/>
              <a:rect l="l" t="t" r="r" b="b"/>
              <a:pathLst>
                <a:path w="929640" h="576580">
                  <a:moveTo>
                    <a:pt x="0" y="576072"/>
                  </a:moveTo>
                  <a:lnTo>
                    <a:pt x="929640" y="576072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3067685" cy="916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Demand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Changes: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r>
              <a:rPr sz="20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384" y="2497827"/>
            <a:ext cx="4572375" cy="32857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8276590" cy="4575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Finding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price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quantity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using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algebra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equation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curve: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Qd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1800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30p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if</a:t>
            </a:r>
            <a:endParaRPr sz="200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£5: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1800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30*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2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Calibri"/>
                <a:cs typeface="Calibri"/>
              </a:rPr>
              <a:t>1650</a:t>
            </a:r>
            <a:endParaRPr sz="200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£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1800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30*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20</a:t>
            </a:r>
            <a:r>
              <a:rPr sz="2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Calibri"/>
                <a:cs typeface="Calibri"/>
              </a:rPr>
              <a:t>1200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40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354965" marR="5080" indent="-342265">
              <a:lnSpc>
                <a:spcPct val="120000"/>
              </a:lnSpc>
              <a:buFont typeface="Wingdings"/>
              <a:buChar char="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know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1500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then</a:t>
            </a:r>
            <a:r>
              <a:rPr sz="2000" spc="-25" dirty="0">
                <a:latin typeface="Calibri"/>
                <a:cs typeface="Calibri"/>
              </a:rPr>
              <a:t> be? 	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1500</a:t>
            </a:r>
            <a:r>
              <a:rPr sz="20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1800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30*P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=&gt;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300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30P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=&gt;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P=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7026909" cy="2379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Finding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price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quantity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using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algebra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Exercise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80P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1600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Calculate </a:t>
            </a:r>
            <a:r>
              <a:rPr sz="2000" dirty="0">
                <a:latin typeface="Calibri"/>
                <a:cs typeface="Calibri"/>
              </a:rPr>
              <a:t>Qd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€10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€15.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Plot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curve.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71714" y="465073"/>
            <a:ext cx="955040" cy="601980"/>
            <a:chOff x="7871714" y="465073"/>
            <a:chExt cx="955040" cy="601980"/>
          </a:xfrm>
        </p:grpSpPr>
        <p:sp>
          <p:nvSpPr>
            <p:cNvPr id="4" name="object 4"/>
            <p:cNvSpPr/>
            <p:nvPr/>
          </p:nvSpPr>
          <p:spPr>
            <a:xfrm>
              <a:off x="8225790" y="549782"/>
              <a:ext cx="247015" cy="324485"/>
            </a:xfrm>
            <a:custGeom>
              <a:avLst/>
              <a:gdLst/>
              <a:ahLst/>
              <a:cxnLst/>
              <a:rect l="l" t="t" r="r" b="b"/>
              <a:pathLst>
                <a:path w="247015" h="324484">
                  <a:moveTo>
                    <a:pt x="0" y="123443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171503" y="9697"/>
                  </a:lnTo>
                  <a:lnTo>
                    <a:pt x="210740" y="36147"/>
                  </a:lnTo>
                  <a:lnTo>
                    <a:pt x="237190" y="75384"/>
                  </a:lnTo>
                  <a:lnTo>
                    <a:pt x="246887" y="123443"/>
                  </a:lnTo>
                  <a:lnTo>
                    <a:pt x="242030" y="159502"/>
                  </a:lnTo>
                  <a:lnTo>
                    <a:pt x="228790" y="188928"/>
                  </a:lnTo>
                  <a:lnTo>
                    <a:pt x="209168" y="208758"/>
                  </a:lnTo>
                  <a:lnTo>
                    <a:pt x="185165" y="216026"/>
                  </a:lnTo>
                  <a:lnTo>
                    <a:pt x="173164" y="219662"/>
                  </a:lnTo>
                  <a:lnTo>
                    <a:pt x="163353" y="229584"/>
                  </a:lnTo>
                  <a:lnTo>
                    <a:pt x="156733" y="244316"/>
                  </a:lnTo>
                  <a:lnTo>
                    <a:pt x="154304" y="262381"/>
                  </a:lnTo>
                  <a:lnTo>
                    <a:pt x="154304" y="324103"/>
                  </a:lnTo>
                  <a:lnTo>
                    <a:pt x="92582" y="324103"/>
                  </a:lnTo>
                  <a:lnTo>
                    <a:pt x="92582" y="262381"/>
                  </a:lnTo>
                  <a:lnTo>
                    <a:pt x="97440" y="226323"/>
                  </a:lnTo>
                  <a:lnTo>
                    <a:pt x="110680" y="196897"/>
                  </a:lnTo>
                  <a:lnTo>
                    <a:pt x="130301" y="177067"/>
                  </a:lnTo>
                  <a:lnTo>
                    <a:pt x="154304" y="169799"/>
                  </a:lnTo>
                  <a:lnTo>
                    <a:pt x="166306" y="166145"/>
                  </a:lnTo>
                  <a:lnTo>
                    <a:pt x="176117" y="156194"/>
                  </a:lnTo>
                  <a:lnTo>
                    <a:pt x="182737" y="141456"/>
                  </a:lnTo>
                  <a:lnTo>
                    <a:pt x="185165" y="123443"/>
                  </a:lnTo>
                  <a:lnTo>
                    <a:pt x="180308" y="99440"/>
                  </a:lnTo>
                  <a:lnTo>
                    <a:pt x="167068" y="79819"/>
                  </a:lnTo>
                  <a:lnTo>
                    <a:pt x="147447" y="66579"/>
                  </a:lnTo>
                  <a:lnTo>
                    <a:pt x="123443" y="61721"/>
                  </a:lnTo>
                  <a:lnTo>
                    <a:pt x="99440" y="66579"/>
                  </a:lnTo>
                  <a:lnTo>
                    <a:pt x="79819" y="79819"/>
                  </a:lnTo>
                  <a:lnTo>
                    <a:pt x="66579" y="99440"/>
                  </a:lnTo>
                  <a:lnTo>
                    <a:pt x="61721" y="123443"/>
                  </a:lnTo>
                  <a:lnTo>
                    <a:pt x="0" y="123443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179" y="876554"/>
              <a:ext cx="118110" cy="1179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84414" y="477773"/>
              <a:ext cx="929640" cy="576580"/>
            </a:xfrm>
            <a:custGeom>
              <a:avLst/>
              <a:gdLst/>
              <a:ahLst/>
              <a:cxnLst/>
              <a:rect l="l" t="t" r="r" b="b"/>
              <a:pathLst>
                <a:path w="929640" h="576580">
                  <a:moveTo>
                    <a:pt x="0" y="576072"/>
                  </a:moveTo>
                  <a:lnTo>
                    <a:pt x="929640" y="576072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7026909" cy="2379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Finding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price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quantity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using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algebra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Exercise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80P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1600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Calculate </a:t>
            </a:r>
            <a:r>
              <a:rPr sz="2000" dirty="0">
                <a:latin typeface="Calibri"/>
                <a:cs typeface="Calibri"/>
              </a:rPr>
              <a:t>Qd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€10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€15.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Plot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curve.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640" y="3256254"/>
            <a:ext cx="610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P=10: P=15: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9456" y="3256254"/>
            <a:ext cx="25419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Q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-</a:t>
            </a:r>
            <a:r>
              <a:rPr sz="2000" dirty="0">
                <a:latin typeface="Calibri"/>
                <a:cs typeface="Calibri"/>
              </a:rPr>
              <a:t>80*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1600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800 </a:t>
            </a:r>
            <a:r>
              <a:rPr sz="2000" dirty="0">
                <a:latin typeface="Calibri"/>
                <a:cs typeface="Calibri"/>
              </a:rPr>
              <a:t>Q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-</a:t>
            </a:r>
            <a:r>
              <a:rPr sz="2000" dirty="0">
                <a:latin typeface="Calibri"/>
                <a:cs typeface="Calibri"/>
              </a:rPr>
              <a:t>80*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15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1600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400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871714" y="465073"/>
            <a:ext cx="955040" cy="601980"/>
            <a:chOff x="7871714" y="465073"/>
            <a:chExt cx="955040" cy="601980"/>
          </a:xfrm>
        </p:grpSpPr>
        <p:sp>
          <p:nvSpPr>
            <p:cNvPr id="6" name="object 6"/>
            <p:cNvSpPr/>
            <p:nvPr/>
          </p:nvSpPr>
          <p:spPr>
            <a:xfrm>
              <a:off x="8225790" y="549782"/>
              <a:ext cx="247015" cy="324485"/>
            </a:xfrm>
            <a:custGeom>
              <a:avLst/>
              <a:gdLst/>
              <a:ahLst/>
              <a:cxnLst/>
              <a:rect l="l" t="t" r="r" b="b"/>
              <a:pathLst>
                <a:path w="247015" h="324484">
                  <a:moveTo>
                    <a:pt x="0" y="123443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171503" y="9697"/>
                  </a:lnTo>
                  <a:lnTo>
                    <a:pt x="210740" y="36147"/>
                  </a:lnTo>
                  <a:lnTo>
                    <a:pt x="237190" y="75384"/>
                  </a:lnTo>
                  <a:lnTo>
                    <a:pt x="246887" y="123443"/>
                  </a:lnTo>
                  <a:lnTo>
                    <a:pt x="242030" y="159502"/>
                  </a:lnTo>
                  <a:lnTo>
                    <a:pt x="228790" y="188928"/>
                  </a:lnTo>
                  <a:lnTo>
                    <a:pt x="209168" y="208758"/>
                  </a:lnTo>
                  <a:lnTo>
                    <a:pt x="185165" y="216026"/>
                  </a:lnTo>
                  <a:lnTo>
                    <a:pt x="173164" y="219662"/>
                  </a:lnTo>
                  <a:lnTo>
                    <a:pt x="163353" y="229584"/>
                  </a:lnTo>
                  <a:lnTo>
                    <a:pt x="156733" y="244316"/>
                  </a:lnTo>
                  <a:lnTo>
                    <a:pt x="154304" y="262381"/>
                  </a:lnTo>
                  <a:lnTo>
                    <a:pt x="154304" y="324103"/>
                  </a:lnTo>
                  <a:lnTo>
                    <a:pt x="92582" y="324103"/>
                  </a:lnTo>
                  <a:lnTo>
                    <a:pt x="92582" y="262381"/>
                  </a:lnTo>
                  <a:lnTo>
                    <a:pt x="97440" y="226323"/>
                  </a:lnTo>
                  <a:lnTo>
                    <a:pt x="110680" y="196897"/>
                  </a:lnTo>
                  <a:lnTo>
                    <a:pt x="130301" y="177067"/>
                  </a:lnTo>
                  <a:lnTo>
                    <a:pt x="154304" y="169799"/>
                  </a:lnTo>
                  <a:lnTo>
                    <a:pt x="166306" y="166145"/>
                  </a:lnTo>
                  <a:lnTo>
                    <a:pt x="176117" y="156194"/>
                  </a:lnTo>
                  <a:lnTo>
                    <a:pt x="182737" y="141456"/>
                  </a:lnTo>
                  <a:lnTo>
                    <a:pt x="185165" y="123443"/>
                  </a:lnTo>
                  <a:lnTo>
                    <a:pt x="180308" y="99440"/>
                  </a:lnTo>
                  <a:lnTo>
                    <a:pt x="167068" y="79819"/>
                  </a:lnTo>
                  <a:lnTo>
                    <a:pt x="147447" y="66579"/>
                  </a:lnTo>
                  <a:lnTo>
                    <a:pt x="123443" y="61721"/>
                  </a:lnTo>
                  <a:lnTo>
                    <a:pt x="99440" y="66579"/>
                  </a:lnTo>
                  <a:lnTo>
                    <a:pt x="79819" y="79819"/>
                  </a:lnTo>
                  <a:lnTo>
                    <a:pt x="66579" y="99440"/>
                  </a:lnTo>
                  <a:lnTo>
                    <a:pt x="61721" y="123443"/>
                  </a:lnTo>
                  <a:lnTo>
                    <a:pt x="0" y="123443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179" y="876554"/>
              <a:ext cx="118110" cy="1179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84414" y="477773"/>
              <a:ext cx="929640" cy="576580"/>
            </a:xfrm>
            <a:custGeom>
              <a:avLst/>
              <a:gdLst/>
              <a:ahLst/>
              <a:cxnLst/>
              <a:rect l="l" t="t" r="r" b="b"/>
              <a:pathLst>
                <a:path w="929640" h="576580">
                  <a:moveTo>
                    <a:pt x="0" y="576072"/>
                  </a:moveTo>
                  <a:lnTo>
                    <a:pt x="929640" y="576072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820" y="518921"/>
            <a:ext cx="7026909" cy="2379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Finding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price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quantity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using</a:t>
            </a:r>
            <a:r>
              <a:rPr sz="20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algebra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Exercise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80P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1600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Calculate </a:t>
            </a:r>
            <a:r>
              <a:rPr sz="2000" dirty="0">
                <a:latin typeface="Calibri"/>
                <a:cs typeface="Calibri"/>
              </a:rPr>
              <a:t>Qd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€10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€15.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Plot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curve.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820" y="3238855"/>
            <a:ext cx="610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P=10: P=15: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636" y="3238855"/>
            <a:ext cx="25425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Q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-</a:t>
            </a:r>
            <a:r>
              <a:rPr sz="2000" dirty="0">
                <a:latin typeface="Calibri"/>
                <a:cs typeface="Calibri"/>
              </a:rPr>
              <a:t>80*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r>
              <a:rPr sz="2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1600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800 </a:t>
            </a:r>
            <a:r>
              <a:rPr sz="2000" dirty="0">
                <a:latin typeface="Calibri"/>
                <a:cs typeface="Calibri"/>
              </a:rPr>
              <a:t>Q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-</a:t>
            </a:r>
            <a:r>
              <a:rPr sz="2000" dirty="0">
                <a:latin typeface="Calibri"/>
                <a:cs typeface="Calibri"/>
              </a:rPr>
              <a:t>80*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15</a:t>
            </a:r>
            <a:r>
              <a:rPr sz="2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1600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400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820" y="4336516"/>
            <a:ext cx="4188460" cy="1854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10" dirty="0">
                <a:latin typeface="Calibri"/>
                <a:cs typeface="Calibri"/>
              </a:rPr>
              <a:t>Intercept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vertical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axis: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-</a:t>
            </a:r>
            <a:r>
              <a:rPr sz="2000" dirty="0">
                <a:latin typeface="Calibri"/>
                <a:cs typeface="Calibri"/>
              </a:rPr>
              <a:t>80P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1600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=&gt;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80P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1600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=&gt;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20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Intercept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horizontal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axis: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Q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-</a:t>
            </a:r>
            <a:r>
              <a:rPr sz="2000" dirty="0">
                <a:latin typeface="Calibri"/>
                <a:cs typeface="Calibri"/>
              </a:rPr>
              <a:t>80*0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1600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=&gt;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1600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71714" y="465073"/>
            <a:ext cx="955040" cy="601980"/>
            <a:chOff x="7871714" y="465073"/>
            <a:chExt cx="955040" cy="601980"/>
          </a:xfrm>
        </p:grpSpPr>
        <p:sp>
          <p:nvSpPr>
            <p:cNvPr id="7" name="object 7"/>
            <p:cNvSpPr/>
            <p:nvPr/>
          </p:nvSpPr>
          <p:spPr>
            <a:xfrm>
              <a:off x="8225790" y="549782"/>
              <a:ext cx="247015" cy="324485"/>
            </a:xfrm>
            <a:custGeom>
              <a:avLst/>
              <a:gdLst/>
              <a:ahLst/>
              <a:cxnLst/>
              <a:rect l="l" t="t" r="r" b="b"/>
              <a:pathLst>
                <a:path w="247015" h="324484">
                  <a:moveTo>
                    <a:pt x="0" y="123443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171503" y="9697"/>
                  </a:lnTo>
                  <a:lnTo>
                    <a:pt x="210740" y="36147"/>
                  </a:lnTo>
                  <a:lnTo>
                    <a:pt x="237190" y="75384"/>
                  </a:lnTo>
                  <a:lnTo>
                    <a:pt x="246887" y="123443"/>
                  </a:lnTo>
                  <a:lnTo>
                    <a:pt x="242030" y="159502"/>
                  </a:lnTo>
                  <a:lnTo>
                    <a:pt x="228790" y="188928"/>
                  </a:lnTo>
                  <a:lnTo>
                    <a:pt x="209168" y="208758"/>
                  </a:lnTo>
                  <a:lnTo>
                    <a:pt x="185165" y="216026"/>
                  </a:lnTo>
                  <a:lnTo>
                    <a:pt x="173164" y="219662"/>
                  </a:lnTo>
                  <a:lnTo>
                    <a:pt x="163353" y="229584"/>
                  </a:lnTo>
                  <a:lnTo>
                    <a:pt x="156733" y="244316"/>
                  </a:lnTo>
                  <a:lnTo>
                    <a:pt x="154304" y="262381"/>
                  </a:lnTo>
                  <a:lnTo>
                    <a:pt x="154304" y="324103"/>
                  </a:lnTo>
                  <a:lnTo>
                    <a:pt x="92582" y="324103"/>
                  </a:lnTo>
                  <a:lnTo>
                    <a:pt x="92582" y="262381"/>
                  </a:lnTo>
                  <a:lnTo>
                    <a:pt x="97440" y="226323"/>
                  </a:lnTo>
                  <a:lnTo>
                    <a:pt x="110680" y="196897"/>
                  </a:lnTo>
                  <a:lnTo>
                    <a:pt x="130301" y="177067"/>
                  </a:lnTo>
                  <a:lnTo>
                    <a:pt x="154304" y="169799"/>
                  </a:lnTo>
                  <a:lnTo>
                    <a:pt x="166306" y="166145"/>
                  </a:lnTo>
                  <a:lnTo>
                    <a:pt x="176117" y="156194"/>
                  </a:lnTo>
                  <a:lnTo>
                    <a:pt x="182737" y="141456"/>
                  </a:lnTo>
                  <a:lnTo>
                    <a:pt x="185165" y="123443"/>
                  </a:lnTo>
                  <a:lnTo>
                    <a:pt x="180308" y="99440"/>
                  </a:lnTo>
                  <a:lnTo>
                    <a:pt x="167068" y="79819"/>
                  </a:lnTo>
                  <a:lnTo>
                    <a:pt x="147447" y="66579"/>
                  </a:lnTo>
                  <a:lnTo>
                    <a:pt x="123443" y="61721"/>
                  </a:lnTo>
                  <a:lnTo>
                    <a:pt x="99440" y="66579"/>
                  </a:lnTo>
                  <a:lnTo>
                    <a:pt x="79819" y="79819"/>
                  </a:lnTo>
                  <a:lnTo>
                    <a:pt x="66579" y="99440"/>
                  </a:lnTo>
                  <a:lnTo>
                    <a:pt x="61721" y="123443"/>
                  </a:lnTo>
                  <a:lnTo>
                    <a:pt x="0" y="123443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179" y="876554"/>
              <a:ext cx="118110" cy="1179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84414" y="477773"/>
              <a:ext cx="929640" cy="576580"/>
            </a:xfrm>
            <a:custGeom>
              <a:avLst/>
              <a:gdLst/>
              <a:ahLst/>
              <a:cxnLst/>
              <a:rect l="l" t="t" r="r" b="b"/>
              <a:pathLst>
                <a:path w="929640" h="576580">
                  <a:moveTo>
                    <a:pt x="0" y="576072"/>
                  </a:moveTo>
                  <a:lnTo>
                    <a:pt x="929640" y="576072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EXAMPLES</a:t>
            </a:r>
            <a:r>
              <a:rPr spc="-3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WORKINGS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5" dirty="0"/>
              <a:t>SUPPLY</a:t>
            </a:r>
            <a:r>
              <a:rPr spc="-4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DEMAND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39" y="1403603"/>
            <a:ext cx="6332619" cy="51358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820" y="518921"/>
            <a:ext cx="4229735" cy="916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Finding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price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quantity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using</a:t>
            </a:r>
            <a:r>
              <a:rPr sz="20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algebra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820" y="1775561"/>
            <a:ext cx="610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P=10: P=15: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636" y="1775561"/>
            <a:ext cx="25425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Q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-</a:t>
            </a:r>
            <a:r>
              <a:rPr sz="2000" dirty="0">
                <a:latin typeface="Calibri"/>
                <a:cs typeface="Calibri"/>
              </a:rPr>
              <a:t>80*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r>
              <a:rPr sz="2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1600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800 </a:t>
            </a:r>
            <a:r>
              <a:rPr sz="2000" dirty="0">
                <a:latin typeface="Calibri"/>
                <a:cs typeface="Calibri"/>
              </a:rPr>
              <a:t>Q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-</a:t>
            </a:r>
            <a:r>
              <a:rPr sz="2000" dirty="0">
                <a:latin typeface="Calibri"/>
                <a:cs typeface="Calibri"/>
              </a:rPr>
              <a:t>80*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15</a:t>
            </a:r>
            <a:r>
              <a:rPr sz="2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1600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400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820" y="2506827"/>
            <a:ext cx="6518909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Intercept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vertical axis: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80P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1600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=&gt;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80P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1600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=&gt;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20 </a:t>
            </a:r>
            <a:r>
              <a:rPr sz="2000" spc="-10" dirty="0">
                <a:latin typeface="Calibri"/>
                <a:cs typeface="Calibri"/>
              </a:rPr>
              <a:t>Intercept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horizontal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axis: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80*0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1600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=&gt;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1600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71714" y="465073"/>
            <a:ext cx="955040" cy="601980"/>
            <a:chOff x="7871714" y="465073"/>
            <a:chExt cx="955040" cy="601980"/>
          </a:xfrm>
        </p:grpSpPr>
        <p:sp>
          <p:nvSpPr>
            <p:cNvPr id="7" name="object 7"/>
            <p:cNvSpPr/>
            <p:nvPr/>
          </p:nvSpPr>
          <p:spPr>
            <a:xfrm>
              <a:off x="8225790" y="549782"/>
              <a:ext cx="247015" cy="324485"/>
            </a:xfrm>
            <a:custGeom>
              <a:avLst/>
              <a:gdLst/>
              <a:ahLst/>
              <a:cxnLst/>
              <a:rect l="l" t="t" r="r" b="b"/>
              <a:pathLst>
                <a:path w="247015" h="324484">
                  <a:moveTo>
                    <a:pt x="0" y="123443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171503" y="9697"/>
                  </a:lnTo>
                  <a:lnTo>
                    <a:pt x="210740" y="36147"/>
                  </a:lnTo>
                  <a:lnTo>
                    <a:pt x="237190" y="75384"/>
                  </a:lnTo>
                  <a:lnTo>
                    <a:pt x="246887" y="123443"/>
                  </a:lnTo>
                  <a:lnTo>
                    <a:pt x="242030" y="159502"/>
                  </a:lnTo>
                  <a:lnTo>
                    <a:pt x="228790" y="188928"/>
                  </a:lnTo>
                  <a:lnTo>
                    <a:pt x="209168" y="208758"/>
                  </a:lnTo>
                  <a:lnTo>
                    <a:pt x="185165" y="216026"/>
                  </a:lnTo>
                  <a:lnTo>
                    <a:pt x="173164" y="219662"/>
                  </a:lnTo>
                  <a:lnTo>
                    <a:pt x="163353" y="229584"/>
                  </a:lnTo>
                  <a:lnTo>
                    <a:pt x="156733" y="244316"/>
                  </a:lnTo>
                  <a:lnTo>
                    <a:pt x="154304" y="262381"/>
                  </a:lnTo>
                  <a:lnTo>
                    <a:pt x="154304" y="324103"/>
                  </a:lnTo>
                  <a:lnTo>
                    <a:pt x="92582" y="324103"/>
                  </a:lnTo>
                  <a:lnTo>
                    <a:pt x="92582" y="262381"/>
                  </a:lnTo>
                  <a:lnTo>
                    <a:pt x="97440" y="226323"/>
                  </a:lnTo>
                  <a:lnTo>
                    <a:pt x="110680" y="196897"/>
                  </a:lnTo>
                  <a:lnTo>
                    <a:pt x="130301" y="177067"/>
                  </a:lnTo>
                  <a:lnTo>
                    <a:pt x="154304" y="169799"/>
                  </a:lnTo>
                  <a:lnTo>
                    <a:pt x="166306" y="166145"/>
                  </a:lnTo>
                  <a:lnTo>
                    <a:pt x="176117" y="156194"/>
                  </a:lnTo>
                  <a:lnTo>
                    <a:pt x="182737" y="141456"/>
                  </a:lnTo>
                  <a:lnTo>
                    <a:pt x="185165" y="123443"/>
                  </a:lnTo>
                  <a:lnTo>
                    <a:pt x="180308" y="99440"/>
                  </a:lnTo>
                  <a:lnTo>
                    <a:pt x="167068" y="79819"/>
                  </a:lnTo>
                  <a:lnTo>
                    <a:pt x="147447" y="66579"/>
                  </a:lnTo>
                  <a:lnTo>
                    <a:pt x="123443" y="61721"/>
                  </a:lnTo>
                  <a:lnTo>
                    <a:pt x="99440" y="66579"/>
                  </a:lnTo>
                  <a:lnTo>
                    <a:pt x="79819" y="79819"/>
                  </a:lnTo>
                  <a:lnTo>
                    <a:pt x="66579" y="99440"/>
                  </a:lnTo>
                  <a:lnTo>
                    <a:pt x="61721" y="123443"/>
                  </a:lnTo>
                  <a:lnTo>
                    <a:pt x="0" y="123443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179" y="876554"/>
              <a:ext cx="118110" cy="1179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84414" y="477773"/>
              <a:ext cx="929640" cy="576580"/>
            </a:xfrm>
            <a:custGeom>
              <a:avLst/>
              <a:gdLst/>
              <a:ahLst/>
              <a:cxnLst/>
              <a:rect l="l" t="t" r="r" b="b"/>
              <a:pathLst>
                <a:path w="929640" h="576580">
                  <a:moveTo>
                    <a:pt x="0" y="576072"/>
                  </a:moveTo>
                  <a:lnTo>
                    <a:pt x="929640" y="576072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5641" y="3769381"/>
            <a:ext cx="3543037" cy="286240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8857" y="2758262"/>
            <a:ext cx="12649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/>
              <a:t>SUPPLY</a:t>
            </a:r>
            <a:endParaRPr sz="3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8331200" cy="1953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quantity</a:t>
            </a:r>
            <a:r>
              <a:rPr sz="2000" spc="3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supplied</a:t>
            </a:r>
            <a:r>
              <a:rPr sz="2000" spc="3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amount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sellers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are </a:t>
            </a:r>
            <a:r>
              <a:rPr sz="2000" dirty="0">
                <a:latin typeface="Calibri"/>
                <a:cs typeface="Calibri"/>
              </a:rPr>
              <a:t>willing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able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sell.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640" y="3255645"/>
            <a:ext cx="82016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Individual</a:t>
            </a:r>
            <a:r>
              <a:rPr sz="20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amount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particular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sell.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3915410" cy="164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pizza?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71714" y="465073"/>
            <a:ext cx="955040" cy="601980"/>
            <a:chOff x="7871714" y="465073"/>
            <a:chExt cx="955040" cy="601980"/>
          </a:xfrm>
        </p:grpSpPr>
        <p:sp>
          <p:nvSpPr>
            <p:cNvPr id="4" name="object 4"/>
            <p:cNvSpPr/>
            <p:nvPr/>
          </p:nvSpPr>
          <p:spPr>
            <a:xfrm>
              <a:off x="8225790" y="549782"/>
              <a:ext cx="247015" cy="324485"/>
            </a:xfrm>
            <a:custGeom>
              <a:avLst/>
              <a:gdLst/>
              <a:ahLst/>
              <a:cxnLst/>
              <a:rect l="l" t="t" r="r" b="b"/>
              <a:pathLst>
                <a:path w="247015" h="324484">
                  <a:moveTo>
                    <a:pt x="0" y="123443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171503" y="9697"/>
                  </a:lnTo>
                  <a:lnTo>
                    <a:pt x="210740" y="36147"/>
                  </a:lnTo>
                  <a:lnTo>
                    <a:pt x="237190" y="75384"/>
                  </a:lnTo>
                  <a:lnTo>
                    <a:pt x="246887" y="123443"/>
                  </a:lnTo>
                  <a:lnTo>
                    <a:pt x="242030" y="159502"/>
                  </a:lnTo>
                  <a:lnTo>
                    <a:pt x="228790" y="188928"/>
                  </a:lnTo>
                  <a:lnTo>
                    <a:pt x="209168" y="208758"/>
                  </a:lnTo>
                  <a:lnTo>
                    <a:pt x="185165" y="216026"/>
                  </a:lnTo>
                  <a:lnTo>
                    <a:pt x="173164" y="219662"/>
                  </a:lnTo>
                  <a:lnTo>
                    <a:pt x="163353" y="229584"/>
                  </a:lnTo>
                  <a:lnTo>
                    <a:pt x="156733" y="244316"/>
                  </a:lnTo>
                  <a:lnTo>
                    <a:pt x="154304" y="262381"/>
                  </a:lnTo>
                  <a:lnTo>
                    <a:pt x="154304" y="324103"/>
                  </a:lnTo>
                  <a:lnTo>
                    <a:pt x="92582" y="324103"/>
                  </a:lnTo>
                  <a:lnTo>
                    <a:pt x="92582" y="262381"/>
                  </a:lnTo>
                  <a:lnTo>
                    <a:pt x="97440" y="226323"/>
                  </a:lnTo>
                  <a:lnTo>
                    <a:pt x="110680" y="196897"/>
                  </a:lnTo>
                  <a:lnTo>
                    <a:pt x="130301" y="177067"/>
                  </a:lnTo>
                  <a:lnTo>
                    <a:pt x="154304" y="169799"/>
                  </a:lnTo>
                  <a:lnTo>
                    <a:pt x="166306" y="166145"/>
                  </a:lnTo>
                  <a:lnTo>
                    <a:pt x="176117" y="156194"/>
                  </a:lnTo>
                  <a:lnTo>
                    <a:pt x="182737" y="141456"/>
                  </a:lnTo>
                  <a:lnTo>
                    <a:pt x="185165" y="123443"/>
                  </a:lnTo>
                  <a:lnTo>
                    <a:pt x="180308" y="99440"/>
                  </a:lnTo>
                  <a:lnTo>
                    <a:pt x="167068" y="79819"/>
                  </a:lnTo>
                  <a:lnTo>
                    <a:pt x="147447" y="66579"/>
                  </a:lnTo>
                  <a:lnTo>
                    <a:pt x="123443" y="61721"/>
                  </a:lnTo>
                  <a:lnTo>
                    <a:pt x="99440" y="66579"/>
                  </a:lnTo>
                  <a:lnTo>
                    <a:pt x="79819" y="79819"/>
                  </a:lnTo>
                  <a:lnTo>
                    <a:pt x="66579" y="99440"/>
                  </a:lnTo>
                  <a:lnTo>
                    <a:pt x="61721" y="123443"/>
                  </a:lnTo>
                  <a:lnTo>
                    <a:pt x="0" y="123443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179" y="876554"/>
              <a:ext cx="118110" cy="1179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84414" y="477773"/>
              <a:ext cx="929640" cy="576580"/>
            </a:xfrm>
            <a:custGeom>
              <a:avLst/>
              <a:gdLst/>
              <a:ahLst/>
              <a:cxnLst/>
              <a:rect l="l" t="t" r="r" b="b"/>
              <a:pathLst>
                <a:path w="929640" h="576580">
                  <a:moveTo>
                    <a:pt x="0" y="576072"/>
                  </a:moveTo>
                  <a:lnTo>
                    <a:pt x="929640" y="576072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8330565" cy="5611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 marR="4420235">
              <a:lnSpc>
                <a:spcPct val="24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pizza? Factors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supply:</a:t>
            </a:r>
            <a:endParaRPr sz="20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926465" algn="l"/>
              </a:tabLst>
            </a:pP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good</a:t>
            </a:r>
            <a:endParaRPr sz="20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926465" algn="l"/>
              </a:tabLst>
            </a:pPr>
            <a:r>
              <a:rPr sz="2000" dirty="0">
                <a:latin typeface="Calibri"/>
                <a:cs typeface="Calibri"/>
              </a:rPr>
              <a:t>Input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Prices</a:t>
            </a:r>
            <a:endParaRPr sz="20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926465" algn="l"/>
              </a:tabLst>
            </a:pPr>
            <a:r>
              <a:rPr sz="2000" spc="-10" dirty="0">
                <a:latin typeface="Calibri"/>
                <a:cs typeface="Calibri"/>
              </a:rPr>
              <a:t>Technology</a:t>
            </a:r>
            <a:endParaRPr sz="20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926465" algn="l"/>
              </a:tabLst>
            </a:pPr>
            <a:r>
              <a:rPr sz="2000" spc="-10" dirty="0">
                <a:latin typeface="Calibri"/>
                <a:cs typeface="Calibri"/>
              </a:rPr>
              <a:t>Expectations</a:t>
            </a:r>
            <a:endParaRPr sz="20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4"/>
              </a:spcBef>
              <a:buAutoNum type="alphaLcParenR"/>
              <a:tabLst>
                <a:tab pos="926465" algn="l"/>
              </a:tabLst>
            </a:pPr>
            <a:r>
              <a:rPr sz="2000" spc="-10" dirty="0">
                <a:latin typeface="Calibri"/>
                <a:cs typeface="Calibri"/>
              </a:rPr>
              <a:t>Natural/social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factors</a:t>
            </a:r>
            <a:endParaRPr sz="2000">
              <a:latin typeface="Calibri"/>
              <a:cs typeface="Calibri"/>
            </a:endParaRPr>
          </a:p>
          <a:p>
            <a:pPr marL="927100" marR="5080" indent="-457200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Profitability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production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prices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joint 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determinants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supply.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71714" y="465073"/>
            <a:ext cx="955040" cy="601980"/>
            <a:chOff x="7871714" y="465073"/>
            <a:chExt cx="955040" cy="601980"/>
          </a:xfrm>
        </p:grpSpPr>
        <p:sp>
          <p:nvSpPr>
            <p:cNvPr id="4" name="object 4"/>
            <p:cNvSpPr/>
            <p:nvPr/>
          </p:nvSpPr>
          <p:spPr>
            <a:xfrm>
              <a:off x="8225790" y="549782"/>
              <a:ext cx="247015" cy="324485"/>
            </a:xfrm>
            <a:custGeom>
              <a:avLst/>
              <a:gdLst/>
              <a:ahLst/>
              <a:cxnLst/>
              <a:rect l="l" t="t" r="r" b="b"/>
              <a:pathLst>
                <a:path w="247015" h="324484">
                  <a:moveTo>
                    <a:pt x="0" y="123443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171503" y="9697"/>
                  </a:lnTo>
                  <a:lnTo>
                    <a:pt x="210740" y="36147"/>
                  </a:lnTo>
                  <a:lnTo>
                    <a:pt x="237190" y="75384"/>
                  </a:lnTo>
                  <a:lnTo>
                    <a:pt x="246887" y="123443"/>
                  </a:lnTo>
                  <a:lnTo>
                    <a:pt x="242030" y="159502"/>
                  </a:lnTo>
                  <a:lnTo>
                    <a:pt x="228790" y="188928"/>
                  </a:lnTo>
                  <a:lnTo>
                    <a:pt x="209168" y="208758"/>
                  </a:lnTo>
                  <a:lnTo>
                    <a:pt x="185165" y="216026"/>
                  </a:lnTo>
                  <a:lnTo>
                    <a:pt x="173164" y="219662"/>
                  </a:lnTo>
                  <a:lnTo>
                    <a:pt x="163353" y="229584"/>
                  </a:lnTo>
                  <a:lnTo>
                    <a:pt x="156733" y="244316"/>
                  </a:lnTo>
                  <a:lnTo>
                    <a:pt x="154304" y="262381"/>
                  </a:lnTo>
                  <a:lnTo>
                    <a:pt x="154304" y="324103"/>
                  </a:lnTo>
                  <a:lnTo>
                    <a:pt x="92582" y="324103"/>
                  </a:lnTo>
                  <a:lnTo>
                    <a:pt x="92582" y="262381"/>
                  </a:lnTo>
                  <a:lnTo>
                    <a:pt x="97440" y="226323"/>
                  </a:lnTo>
                  <a:lnTo>
                    <a:pt x="110680" y="196897"/>
                  </a:lnTo>
                  <a:lnTo>
                    <a:pt x="130301" y="177067"/>
                  </a:lnTo>
                  <a:lnTo>
                    <a:pt x="154304" y="169799"/>
                  </a:lnTo>
                  <a:lnTo>
                    <a:pt x="166306" y="166145"/>
                  </a:lnTo>
                  <a:lnTo>
                    <a:pt x="176117" y="156194"/>
                  </a:lnTo>
                  <a:lnTo>
                    <a:pt x="182737" y="141456"/>
                  </a:lnTo>
                  <a:lnTo>
                    <a:pt x="185165" y="123443"/>
                  </a:lnTo>
                  <a:lnTo>
                    <a:pt x="180308" y="99440"/>
                  </a:lnTo>
                  <a:lnTo>
                    <a:pt x="167068" y="79819"/>
                  </a:lnTo>
                  <a:lnTo>
                    <a:pt x="147447" y="66579"/>
                  </a:lnTo>
                  <a:lnTo>
                    <a:pt x="123443" y="61721"/>
                  </a:lnTo>
                  <a:lnTo>
                    <a:pt x="99440" y="66579"/>
                  </a:lnTo>
                  <a:lnTo>
                    <a:pt x="79819" y="79819"/>
                  </a:lnTo>
                  <a:lnTo>
                    <a:pt x="66579" y="99440"/>
                  </a:lnTo>
                  <a:lnTo>
                    <a:pt x="61721" y="123443"/>
                  </a:lnTo>
                  <a:lnTo>
                    <a:pt x="0" y="123443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179" y="876554"/>
              <a:ext cx="118110" cy="1179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84414" y="477773"/>
              <a:ext cx="929640" cy="576580"/>
            </a:xfrm>
            <a:custGeom>
              <a:avLst/>
              <a:gdLst/>
              <a:ahLst/>
              <a:cxnLst/>
              <a:rect l="l" t="t" r="r" b="b"/>
              <a:pathLst>
                <a:path w="929640" h="576580">
                  <a:moveTo>
                    <a:pt x="0" y="576072"/>
                  </a:moveTo>
                  <a:lnTo>
                    <a:pt x="929640" y="576072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513" y="1799844"/>
            <a:ext cx="5516245" cy="565150"/>
            <a:chOff x="297513" y="1799844"/>
            <a:chExt cx="5516245" cy="565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513" y="1941004"/>
              <a:ext cx="195212" cy="2458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6" y="1799844"/>
              <a:ext cx="808482" cy="5646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924" y="1799844"/>
              <a:ext cx="829818" cy="5646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6088" y="1799844"/>
              <a:ext cx="860298" cy="564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8256" y="1799844"/>
              <a:ext cx="922782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2908" y="1799844"/>
              <a:ext cx="1340358" cy="564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5136" y="1799844"/>
              <a:ext cx="1011174" cy="5646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85132" y="1799844"/>
              <a:ext cx="547865" cy="5646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53356" y="1799844"/>
              <a:ext cx="457974" cy="56464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33188" y="1799844"/>
              <a:ext cx="880110" cy="56464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75640" y="536194"/>
            <a:ext cx="8333105" cy="4392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268605" indent="-255904">
              <a:lnSpc>
                <a:spcPct val="100000"/>
              </a:lnSpc>
              <a:buAutoNum type="alphaLcParenR"/>
              <a:tabLst>
                <a:tab pos="268605" algn="l"/>
              </a:tabLst>
            </a:pPr>
            <a:r>
              <a:rPr sz="2000" dirty="0">
                <a:latin typeface="Calibri"/>
                <a:cs typeface="Calibri"/>
              </a:rPr>
              <a:t>How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price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firm?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Font typeface="Calibri"/>
              <a:buAutoNum type="alphaLcParenR"/>
            </a:pP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Wingdings"/>
              <a:buChar char=""/>
              <a:tabLst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high,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producing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pizzas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profitable,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firm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pizzas.</a:t>
            </a:r>
            <a:endParaRPr sz="2000">
              <a:latin typeface="Calibri"/>
              <a:cs typeface="Calibri"/>
            </a:endParaRPr>
          </a:p>
          <a:p>
            <a:pPr marL="755015" marR="5715" lvl="1" indent="-285750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low,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producing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pizzas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profitable,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	</a:t>
            </a:r>
            <a:r>
              <a:rPr sz="2000" dirty="0">
                <a:latin typeface="Calibri"/>
                <a:cs typeface="Calibri"/>
              </a:rPr>
              <a:t>firm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few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Law</a:t>
            </a:r>
            <a:r>
              <a:rPr sz="2000" b="1" spc="1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000" b="1" spc="1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things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equal,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supplied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rises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rises.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030" y="1799844"/>
            <a:ext cx="5082540" cy="565150"/>
            <a:chOff x="303030" y="1799844"/>
            <a:chExt cx="5082540" cy="565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030" y="1941004"/>
              <a:ext cx="200883" cy="2458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4" y="1799844"/>
              <a:ext cx="808481" cy="5646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591" y="1799844"/>
              <a:ext cx="604266" cy="5646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1204" y="1799844"/>
              <a:ext cx="898397" cy="564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6900" y="1799844"/>
              <a:ext cx="962406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9652" y="1799844"/>
              <a:ext cx="922781" cy="564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94304" y="1799844"/>
              <a:ext cx="1340358" cy="5646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56531" y="1799844"/>
              <a:ext cx="1128522" cy="56464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75640" y="536194"/>
            <a:ext cx="8332470" cy="4453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b)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input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prices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supply?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Input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pizza: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tomatoes,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ham,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mozzarella,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oven,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When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inputs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rises,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producing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becomes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less </a:t>
            </a:r>
            <a:r>
              <a:rPr sz="2000" spc="-10" dirty="0">
                <a:latin typeface="Calibri"/>
                <a:cs typeface="Calibri"/>
              </a:rPr>
              <a:t>profitable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supplied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negatively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related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inputs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used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good.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482" y="1799844"/>
            <a:ext cx="5217160" cy="565150"/>
            <a:chOff x="297482" y="1799844"/>
            <a:chExt cx="5217160" cy="565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482" y="1941004"/>
              <a:ext cx="181559" cy="2458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5" y="1799844"/>
              <a:ext cx="808482" cy="5646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207" y="1799844"/>
              <a:ext cx="829817" cy="5646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2372" y="1799844"/>
              <a:ext cx="1507998" cy="564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7667" y="1799844"/>
              <a:ext cx="922782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23844" y="1799844"/>
              <a:ext cx="1340358" cy="564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86071" y="1799844"/>
              <a:ext cx="1128522" cy="56464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5640" y="536194"/>
            <a:ext cx="8333105" cy="2989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c)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technology</a:t>
            </a:r>
            <a:r>
              <a:rPr sz="20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supply?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An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advancement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technology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reduces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firms’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cost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(e.g.,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less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workers </a:t>
            </a:r>
            <a:r>
              <a:rPr sz="2000" dirty="0">
                <a:latin typeface="Calibri"/>
                <a:cs typeface="Calibri"/>
              </a:rPr>
              <a:t>needed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produce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same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number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pizzas)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make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producing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pizzas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more </a:t>
            </a:r>
            <a:r>
              <a:rPr sz="2000" spc="-10" dirty="0">
                <a:latin typeface="Calibri"/>
                <a:cs typeface="Calibri"/>
              </a:rPr>
              <a:t>profitable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thus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supplied.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65" y="1799844"/>
            <a:ext cx="5190490" cy="565150"/>
            <a:chOff x="298465" y="1799844"/>
            <a:chExt cx="5190490" cy="565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465" y="1941004"/>
              <a:ext cx="205449" cy="2458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4" y="1799844"/>
              <a:ext cx="808481" cy="5646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592" y="1799844"/>
              <a:ext cx="604266" cy="5646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1203" y="1799844"/>
              <a:ext cx="1683258" cy="564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3284" y="1799844"/>
              <a:ext cx="922782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9460" y="1799844"/>
              <a:ext cx="1340358" cy="564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0164" y="1799844"/>
              <a:ext cx="1128522" cy="56464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5640" y="536194"/>
            <a:ext cx="8332470" cy="2684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d)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expectations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supply?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expects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 of pizza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 increase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future,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its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current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production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storage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today.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523" y="1799844"/>
            <a:ext cx="6125845" cy="565150"/>
            <a:chOff x="297523" y="1799844"/>
            <a:chExt cx="6125845" cy="565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523" y="1941004"/>
              <a:ext cx="199763" cy="2458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668" y="1799844"/>
              <a:ext cx="808482" cy="5646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496" y="1799844"/>
              <a:ext cx="604266" cy="5646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5108" y="1799844"/>
              <a:ext cx="1791462" cy="564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3867" y="1799844"/>
              <a:ext cx="1055370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7496" y="1799844"/>
              <a:ext cx="922781" cy="564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2147" y="1799844"/>
              <a:ext cx="1340358" cy="5646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4376" y="1799844"/>
              <a:ext cx="1128522" cy="56464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75640" y="536194"/>
            <a:ext cx="5983605" cy="3111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buAutoNum type="alphaLcParenR" startAt="5"/>
              <a:tabLst>
                <a:tab pos="273050" algn="l"/>
              </a:tabLst>
            </a:pPr>
            <a:r>
              <a:rPr sz="2000" dirty="0">
                <a:latin typeface="Calibri"/>
                <a:cs typeface="Calibri"/>
              </a:rPr>
              <a:t>How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natural/social</a:t>
            </a:r>
            <a:r>
              <a:rPr sz="20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factors</a:t>
            </a:r>
            <a:r>
              <a:rPr sz="2000" b="1" spc="3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supply?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Font typeface="Calibri"/>
              <a:buAutoNum type="alphaLcParenR" startAt="5"/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Examples:</a:t>
            </a:r>
            <a:endParaRPr sz="2000">
              <a:latin typeface="Calibri"/>
              <a:cs typeface="Calibri"/>
            </a:endParaRPr>
          </a:p>
          <a:p>
            <a:pPr marL="354965" lvl="1" indent="-342265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flood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drought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reduces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agricultural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production.</a:t>
            </a:r>
            <a:endParaRPr sz="2000">
              <a:latin typeface="Calibri"/>
              <a:cs typeface="Calibri"/>
            </a:endParaRPr>
          </a:p>
          <a:p>
            <a:pPr marL="354965" lvl="1" indent="-3422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Impact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Covid-</a:t>
            </a:r>
            <a:r>
              <a:rPr sz="2000" dirty="0">
                <a:latin typeface="Calibri"/>
                <a:cs typeface="Calibri"/>
              </a:rPr>
              <a:t>crisis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cinemas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EXAMPLES</a:t>
            </a:r>
            <a:r>
              <a:rPr spc="-3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WORKINGS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5" dirty="0"/>
              <a:t>SUPPLY</a:t>
            </a:r>
            <a:r>
              <a:rPr spc="-4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DEMAND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516" y="1196339"/>
            <a:ext cx="6859122" cy="5486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539" y="1799844"/>
            <a:ext cx="8642350" cy="869950"/>
            <a:chOff x="129539" y="1799844"/>
            <a:chExt cx="8642350" cy="869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523" y="1941004"/>
              <a:ext cx="199763" cy="2458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287" y="1799844"/>
              <a:ext cx="808482" cy="5646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259" y="1799844"/>
              <a:ext cx="602741" cy="5646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7967" y="1799844"/>
              <a:ext cx="689609" cy="564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5543" y="1799844"/>
              <a:ext cx="1581150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4660" y="1799844"/>
              <a:ext cx="552450" cy="564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6600" y="1799844"/>
              <a:ext cx="915162" cy="5646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1251" y="1799844"/>
              <a:ext cx="965453" cy="5646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6195" y="1799844"/>
              <a:ext cx="534149" cy="56464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79848" y="1799844"/>
              <a:ext cx="1497329" cy="5646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06668" y="1799844"/>
              <a:ext cx="735330" cy="5646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69963" y="1799844"/>
              <a:ext cx="962405" cy="5646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60335" y="1799844"/>
              <a:ext cx="553974" cy="56464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43799" y="1799844"/>
              <a:ext cx="965453" cy="5646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38744" y="1799844"/>
              <a:ext cx="532638" cy="5646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9539" y="2104644"/>
              <a:ext cx="823722" cy="5646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2084" y="2104644"/>
              <a:ext cx="1032510" cy="56464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21892" y="2104644"/>
              <a:ext cx="922782" cy="56464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68067" y="2104644"/>
              <a:ext cx="1340358" cy="56464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30295" y="2104644"/>
              <a:ext cx="1128521" cy="56464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75640" y="536194"/>
            <a:ext cx="8334375" cy="4392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e)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0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profitability</a:t>
            </a:r>
            <a:r>
              <a:rPr sz="20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0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other</a:t>
            </a:r>
            <a:r>
              <a:rPr sz="20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goods</a:t>
            </a:r>
            <a:r>
              <a:rPr sz="20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20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production</a:t>
            </a:r>
            <a:r>
              <a:rPr sz="20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20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prices</a:t>
            </a:r>
            <a:r>
              <a:rPr sz="20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0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goods</a:t>
            </a:r>
            <a:r>
              <a:rPr sz="20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joint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r>
              <a:rPr sz="20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supply?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Firms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flexibility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can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sometimes switch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might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profitable.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Sometimes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joint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e.g.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lamb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wool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Calibri"/>
                <a:cs typeface="Calibri"/>
              </a:rPr>
              <a:t>An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lamb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also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lead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spc="-20" dirty="0">
                <a:latin typeface="Calibri"/>
                <a:cs typeface="Calibri"/>
              </a:rPr>
              <a:t>wool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8333105" cy="4318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Many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variables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determine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supplies.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1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Imagine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variables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except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held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constant.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21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r>
              <a:rPr sz="20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schedule </a:t>
            </a:r>
            <a:r>
              <a:rPr sz="2000" dirty="0">
                <a:latin typeface="Calibri"/>
                <a:cs typeface="Calibri"/>
              </a:rPr>
              <a:t>is 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table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shows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relationship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between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price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supplied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variables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affecting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held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constant</a:t>
            </a:r>
            <a:endParaRPr sz="20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221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r>
              <a:rPr sz="2000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curve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graph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relationship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between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supplied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variables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held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constant.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3057525" cy="164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Ex: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Häagen’s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Schedule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791" y="2445252"/>
            <a:ext cx="6811129" cy="41994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40" y="536194"/>
            <a:ext cx="801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SUPPLY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640" y="1121409"/>
            <a:ext cx="1843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492" y="1772411"/>
            <a:ext cx="6518148" cy="47716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83555" y="1935226"/>
            <a:ext cx="2100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Häagen’s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8335009" cy="5184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Market</a:t>
            </a:r>
            <a:r>
              <a:rPr sz="2000" b="1" u="sng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Market</a:t>
            </a:r>
            <a:r>
              <a:rPr sz="2000" spc="1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r>
              <a:rPr sz="2000" spc="1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sum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supplies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particular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service.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found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horizontally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curves.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It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shows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total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supplied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varies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varies.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Market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depends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on:</a:t>
            </a:r>
            <a:endParaRPr sz="20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spc="-10" dirty="0">
                <a:latin typeface="Calibri"/>
                <a:cs typeface="Calibri"/>
              </a:rPr>
              <a:t>factors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determine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475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number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sellers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7268845" cy="164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Market</a:t>
            </a:r>
            <a:r>
              <a:rPr sz="2000" b="1" u="sng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Example: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schedule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pizzas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suppliers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463" y="2522091"/>
            <a:ext cx="6291072" cy="33084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8334375" cy="3721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r>
              <a:rPr sz="20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Important: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When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price</a:t>
            </a:r>
            <a:r>
              <a:rPr sz="2000" b="1" spc="2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changes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supplied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changes.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movement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along</a:t>
            </a:r>
            <a:r>
              <a:rPr sz="2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r>
              <a:rPr sz="2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curve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When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non</a:t>
            </a:r>
            <a:r>
              <a:rPr sz="2000" b="1" spc="1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price</a:t>
            </a:r>
            <a:r>
              <a:rPr sz="2000" b="1" spc="1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determinant</a:t>
            </a:r>
            <a:r>
              <a:rPr sz="2000" b="1" spc="1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changes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changes.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shift</a:t>
            </a:r>
            <a:r>
              <a:rPr sz="2000" spc="1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000" spc="1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r>
              <a:rPr sz="2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curve.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3262629" cy="164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r>
              <a:rPr sz="20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Variables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influence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supply: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1" y="2840735"/>
            <a:ext cx="7990332" cy="22479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5580380" cy="2379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r>
              <a:rPr sz="20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Example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1: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ice-</a:t>
            </a:r>
            <a:r>
              <a:rPr sz="2000" dirty="0">
                <a:latin typeface="Calibri"/>
                <a:cs typeface="Calibri"/>
              </a:rPr>
              <a:t>cream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Example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2: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pizza.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2886075" cy="916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r>
              <a:rPr sz="2000" b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Changes: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573" y="1759850"/>
            <a:ext cx="7239000" cy="44675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8333740" cy="4013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INTRODUCTION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1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Two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words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economists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most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often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1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Forces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economies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work</a:t>
            </a:r>
            <a:endParaRPr sz="2000">
              <a:latin typeface="Calibri"/>
              <a:cs typeface="Calibri"/>
            </a:endParaRPr>
          </a:p>
          <a:p>
            <a:pPr marL="355600" marR="6350" indent="-342900">
              <a:lnSpc>
                <a:spcPct val="100000"/>
              </a:lnSpc>
              <a:spcBef>
                <a:spcPts val="221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Determine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produced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is </a:t>
            </a:r>
            <a:r>
              <a:rPr sz="2000" spc="-20" dirty="0">
                <a:latin typeface="Calibri"/>
                <a:cs typeface="Calibri"/>
              </a:rPr>
              <a:t>sold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210"/>
              </a:spcBef>
              <a:buFont typeface="Wingdings"/>
              <a:buChar char=""/>
              <a:tabLst>
                <a:tab pos="355600" algn="l"/>
                <a:tab pos="680085" algn="l"/>
              </a:tabLst>
            </a:pPr>
            <a:r>
              <a:rPr sz="2000" spc="-25" dirty="0">
                <a:latin typeface="Calibri"/>
                <a:cs typeface="Calibri"/>
              </a:rPr>
              <a:t>If</a:t>
            </a:r>
            <a:r>
              <a:rPr sz="2000" dirty="0">
                <a:latin typeface="Calibri"/>
                <a:cs typeface="Calibri"/>
              </a:rPr>
              <a:t>	you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want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know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event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policy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affect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economy,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you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first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think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affect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2886075" cy="916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r>
              <a:rPr sz="2000" b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Changes: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483" y="1830911"/>
            <a:ext cx="6795516" cy="45256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2886075" cy="916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r>
              <a:rPr sz="2000" b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Changes: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1231" y="1778132"/>
            <a:ext cx="5599979" cy="429614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40" y="536194"/>
            <a:ext cx="5335270" cy="4209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algebra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equation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curve: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Qs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150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50P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How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much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supplied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25" dirty="0">
                <a:latin typeface="Calibri"/>
                <a:cs typeface="Calibri"/>
              </a:rPr>
              <a:t> is</a:t>
            </a:r>
            <a:endParaRPr sz="200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£10:</a:t>
            </a:r>
            <a:endParaRPr sz="200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£15: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919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Intercept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horizontal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axis: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640" y="5511800"/>
            <a:ext cx="26390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Intercept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vertical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axis: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71714" y="465073"/>
            <a:ext cx="955040" cy="601980"/>
            <a:chOff x="7871714" y="465073"/>
            <a:chExt cx="955040" cy="601980"/>
          </a:xfrm>
        </p:grpSpPr>
        <p:sp>
          <p:nvSpPr>
            <p:cNvPr id="5" name="object 5"/>
            <p:cNvSpPr/>
            <p:nvPr/>
          </p:nvSpPr>
          <p:spPr>
            <a:xfrm>
              <a:off x="8225790" y="549782"/>
              <a:ext cx="247015" cy="324485"/>
            </a:xfrm>
            <a:custGeom>
              <a:avLst/>
              <a:gdLst/>
              <a:ahLst/>
              <a:cxnLst/>
              <a:rect l="l" t="t" r="r" b="b"/>
              <a:pathLst>
                <a:path w="247015" h="324484">
                  <a:moveTo>
                    <a:pt x="0" y="123443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171503" y="9697"/>
                  </a:lnTo>
                  <a:lnTo>
                    <a:pt x="210740" y="36147"/>
                  </a:lnTo>
                  <a:lnTo>
                    <a:pt x="237190" y="75384"/>
                  </a:lnTo>
                  <a:lnTo>
                    <a:pt x="246887" y="123443"/>
                  </a:lnTo>
                  <a:lnTo>
                    <a:pt x="242030" y="159502"/>
                  </a:lnTo>
                  <a:lnTo>
                    <a:pt x="228790" y="188928"/>
                  </a:lnTo>
                  <a:lnTo>
                    <a:pt x="209168" y="208758"/>
                  </a:lnTo>
                  <a:lnTo>
                    <a:pt x="185165" y="216026"/>
                  </a:lnTo>
                  <a:lnTo>
                    <a:pt x="173164" y="219662"/>
                  </a:lnTo>
                  <a:lnTo>
                    <a:pt x="163353" y="229584"/>
                  </a:lnTo>
                  <a:lnTo>
                    <a:pt x="156733" y="244316"/>
                  </a:lnTo>
                  <a:lnTo>
                    <a:pt x="154304" y="262381"/>
                  </a:lnTo>
                  <a:lnTo>
                    <a:pt x="154304" y="324103"/>
                  </a:lnTo>
                  <a:lnTo>
                    <a:pt x="92582" y="324103"/>
                  </a:lnTo>
                  <a:lnTo>
                    <a:pt x="92582" y="262381"/>
                  </a:lnTo>
                  <a:lnTo>
                    <a:pt x="97440" y="226323"/>
                  </a:lnTo>
                  <a:lnTo>
                    <a:pt x="110680" y="196897"/>
                  </a:lnTo>
                  <a:lnTo>
                    <a:pt x="130301" y="177067"/>
                  </a:lnTo>
                  <a:lnTo>
                    <a:pt x="154304" y="169799"/>
                  </a:lnTo>
                  <a:lnTo>
                    <a:pt x="166306" y="166145"/>
                  </a:lnTo>
                  <a:lnTo>
                    <a:pt x="176117" y="156194"/>
                  </a:lnTo>
                  <a:lnTo>
                    <a:pt x="182737" y="141456"/>
                  </a:lnTo>
                  <a:lnTo>
                    <a:pt x="185165" y="123443"/>
                  </a:lnTo>
                  <a:lnTo>
                    <a:pt x="180308" y="99440"/>
                  </a:lnTo>
                  <a:lnTo>
                    <a:pt x="167068" y="79819"/>
                  </a:lnTo>
                  <a:lnTo>
                    <a:pt x="147447" y="66579"/>
                  </a:lnTo>
                  <a:lnTo>
                    <a:pt x="123443" y="61721"/>
                  </a:lnTo>
                  <a:lnTo>
                    <a:pt x="99440" y="66579"/>
                  </a:lnTo>
                  <a:lnTo>
                    <a:pt x="79819" y="79819"/>
                  </a:lnTo>
                  <a:lnTo>
                    <a:pt x="66579" y="99440"/>
                  </a:lnTo>
                  <a:lnTo>
                    <a:pt x="61721" y="123443"/>
                  </a:lnTo>
                  <a:lnTo>
                    <a:pt x="0" y="123443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179" y="876554"/>
              <a:ext cx="118110" cy="1179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84414" y="477773"/>
              <a:ext cx="929640" cy="576580"/>
            </a:xfrm>
            <a:custGeom>
              <a:avLst/>
              <a:gdLst/>
              <a:ahLst/>
              <a:cxnLst/>
              <a:rect l="l" t="t" r="r" b="b"/>
              <a:pathLst>
                <a:path w="929640" h="576580">
                  <a:moveTo>
                    <a:pt x="0" y="576072"/>
                  </a:moveTo>
                  <a:lnTo>
                    <a:pt x="929640" y="576072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254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63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5335270" cy="5672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0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algebra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equation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curve: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Qs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150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50P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How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much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supplied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25" dirty="0">
                <a:latin typeface="Calibri"/>
                <a:cs typeface="Calibri"/>
              </a:rPr>
              <a:t> is</a:t>
            </a:r>
            <a:endParaRPr sz="200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£10: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150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50*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r>
              <a:rPr sz="20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350</a:t>
            </a:r>
            <a:endParaRPr sz="200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£15: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150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50*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15</a:t>
            </a:r>
            <a:r>
              <a:rPr sz="20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600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40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355600" marR="2423795" indent="-342900">
              <a:lnSpc>
                <a:spcPct val="12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Intercept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horizontal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axis: </a:t>
            </a:r>
            <a:r>
              <a:rPr sz="2000" dirty="0">
                <a:latin typeface="Calibri"/>
                <a:cs typeface="Calibri"/>
              </a:rPr>
              <a:t>Q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150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50*0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spc="-25" dirty="0">
                <a:latin typeface="Calibri"/>
                <a:cs typeface="Calibri"/>
              </a:rPr>
              <a:t>150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0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355600" marR="2637155" indent="-342900">
              <a:lnSpc>
                <a:spcPct val="12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Intercept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vertical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axis: 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-</a:t>
            </a:r>
            <a:r>
              <a:rPr sz="2000" dirty="0">
                <a:latin typeface="Calibri"/>
                <a:cs typeface="Calibri"/>
              </a:rPr>
              <a:t>150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50P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=&gt;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40" y="536194"/>
            <a:ext cx="801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SUPPLY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640" y="1426122"/>
            <a:ext cx="2916555" cy="148971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Intercept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horizontal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axis:</a:t>
            </a:r>
            <a:endParaRPr sz="2000">
              <a:latin typeface="Calibri"/>
              <a:cs typeface="Calibri"/>
            </a:endParaRPr>
          </a:p>
          <a:p>
            <a:pPr marR="214629" algn="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Q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150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50*0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spc="-25" dirty="0">
                <a:latin typeface="Calibri"/>
                <a:cs typeface="Calibri"/>
              </a:rPr>
              <a:t>150</a:t>
            </a:r>
            <a:endParaRPr sz="2000">
              <a:latin typeface="Calibri"/>
              <a:cs typeface="Calibri"/>
            </a:endParaRPr>
          </a:p>
          <a:p>
            <a:pPr marL="355600" marR="218440" indent="-342900" algn="r">
              <a:lnSpc>
                <a:spcPct val="12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Intercept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vertical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axis: 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-</a:t>
            </a:r>
            <a:r>
              <a:rPr sz="2000" dirty="0">
                <a:latin typeface="Calibri"/>
                <a:cs typeface="Calibri"/>
              </a:rPr>
              <a:t>150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50P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=&gt;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9982" y="2987816"/>
            <a:ext cx="5944035" cy="36564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64</a:t>
            </a:fld>
            <a:endParaRPr spc="-25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640" y="1207739"/>
            <a:ext cx="8334375" cy="533019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r>
              <a:rPr sz="2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curve</a:t>
            </a:r>
            <a:r>
              <a:rPr sz="2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shows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depends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price.</a:t>
            </a:r>
            <a:endParaRPr sz="2000">
              <a:latin typeface="Calibri"/>
              <a:cs typeface="Calibri"/>
            </a:endParaRPr>
          </a:p>
          <a:p>
            <a:pPr marL="812165" marR="5080" lvl="1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According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law</a:t>
            </a:r>
            <a:r>
              <a:rPr sz="2000" b="1" spc="4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3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demand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falls,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3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demanded</a:t>
            </a:r>
            <a:r>
              <a:rPr sz="2000" spc="3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rises.</a:t>
            </a:r>
            <a:r>
              <a:rPr sz="2000" spc="3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Therefore,</a:t>
            </a:r>
            <a:r>
              <a:rPr sz="2000" spc="3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3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curve</a:t>
            </a:r>
            <a:r>
              <a:rPr sz="2000" spc="36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slopes </a:t>
            </a:r>
            <a:r>
              <a:rPr sz="2000" b="1" spc="-10" dirty="0">
                <a:latin typeface="Calibri"/>
                <a:cs typeface="Calibri"/>
              </a:rPr>
              <a:t>downward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812165" marR="5080" lvl="1" indent="-342900" algn="just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addition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price,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other</a:t>
            </a:r>
            <a:r>
              <a:rPr sz="2000" b="1" spc="1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determinants</a:t>
            </a:r>
            <a:r>
              <a:rPr sz="2000" b="1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much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consumers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want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buy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income,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prices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complements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substitutes, </a:t>
            </a:r>
            <a:r>
              <a:rPr sz="2000" dirty="0">
                <a:latin typeface="Calibri"/>
                <a:cs typeface="Calibri"/>
              </a:rPr>
              <a:t>tastes,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expectations,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advertising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number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buyers.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factors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changes,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demand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curve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shifts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919"/>
              </a:spcBef>
              <a:buFont typeface="Wingdings"/>
              <a:buChar char=""/>
            </a:pPr>
            <a:endParaRPr sz="20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r>
              <a:rPr sz="20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curve</a:t>
            </a:r>
            <a:r>
              <a:rPr sz="20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shows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 of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good supplied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depends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price.</a:t>
            </a:r>
            <a:endParaRPr sz="2000">
              <a:latin typeface="Calibri"/>
              <a:cs typeface="Calibri"/>
            </a:endParaRPr>
          </a:p>
          <a:p>
            <a:pPr marL="812165" lvl="1" indent="-342265" algn="just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According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law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supply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rises,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quantity</a:t>
            </a:r>
            <a:endParaRPr sz="2000">
              <a:latin typeface="Calibri"/>
              <a:cs typeface="Calibri"/>
            </a:endParaRPr>
          </a:p>
          <a:p>
            <a:pPr marL="812165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supplied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rises.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Therefore,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curve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slopes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upward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812165" marR="5080" lvl="1" indent="-342900" algn="just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addition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other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determinants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producers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want</a:t>
            </a:r>
            <a:r>
              <a:rPr sz="2000" spc="-25" dirty="0">
                <a:latin typeface="Calibri"/>
                <a:cs typeface="Calibri"/>
              </a:rPr>
              <a:t> to </a:t>
            </a:r>
            <a:r>
              <a:rPr sz="2000" dirty="0">
                <a:latin typeface="Calibri"/>
                <a:cs typeface="Calibri"/>
              </a:rPr>
              <a:t>sell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input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prices,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technology,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expectations,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…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number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sellers.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factors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changes,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supply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curve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shifts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640" y="1486865"/>
            <a:ext cx="8333105" cy="1221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Supply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refer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behavior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interact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one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another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markets.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0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Market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group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buyers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sellers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particular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service.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840" y="4572761"/>
            <a:ext cx="3590925" cy="91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Buyers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determine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6FC0"/>
                </a:solidFill>
                <a:latin typeface="Calibri"/>
                <a:cs typeface="Calibri"/>
              </a:rPr>
              <a:t>demand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1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Sellers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determine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5767" y="3035614"/>
            <a:ext cx="3139473" cy="113100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640" y="1633169"/>
            <a:ext cx="8333105" cy="344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Competitive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market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many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buyers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many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sellers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so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negligible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impact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price.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E.g.,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competitive</a:t>
            </a:r>
            <a:r>
              <a:rPr sz="20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market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milk.</a:t>
            </a:r>
            <a:endParaRPr sz="20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Calibri"/>
                <a:cs typeface="Calibri"/>
              </a:rPr>
              <a:t>Each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producer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milk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limited</a:t>
            </a:r>
            <a:r>
              <a:rPr sz="2000" b="1" spc="1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control</a:t>
            </a:r>
            <a:r>
              <a:rPr sz="2000" b="1" spc="1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over</a:t>
            </a:r>
            <a:r>
              <a:rPr sz="2000" b="1" spc="1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1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price</a:t>
            </a:r>
            <a:r>
              <a:rPr sz="2000" b="1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because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sellers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offering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almost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identical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milk.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  <a:tab pos="974090" algn="l"/>
                <a:tab pos="1557655" algn="l"/>
                <a:tab pos="2967990" algn="l"/>
                <a:tab pos="3952240" algn="l"/>
                <a:tab pos="4879340" algn="l"/>
                <a:tab pos="5610860" algn="l"/>
                <a:tab pos="6181090" algn="l"/>
                <a:tab pos="7198995" algn="l"/>
                <a:tab pos="7674609" algn="l"/>
              </a:tabLst>
            </a:pPr>
            <a:r>
              <a:rPr sz="2000" spc="-10" dirty="0">
                <a:latin typeface="Calibri"/>
                <a:cs typeface="Calibri"/>
              </a:rPr>
              <a:t>E.g.,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competitive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market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Netflix,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Hulu,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and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Amazon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for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online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streaming.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Small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number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providers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enough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affect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market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price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INTRODUCTION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pc="-10" dirty="0"/>
              <a:t>Perfectly</a:t>
            </a:r>
            <a:r>
              <a:rPr spc="-55" dirty="0"/>
              <a:t> </a:t>
            </a:r>
            <a:r>
              <a:rPr dirty="0"/>
              <a:t>competitive</a:t>
            </a:r>
            <a:r>
              <a:rPr spc="-60" dirty="0"/>
              <a:t> </a:t>
            </a:r>
            <a:r>
              <a:rPr spc="-10" dirty="0"/>
              <a:t>markets</a:t>
            </a:r>
            <a:r>
              <a:rPr spc="-55" dirty="0"/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characteristics:</a:t>
            </a:r>
          </a:p>
          <a:p>
            <a:pPr marL="469265" indent="-4565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265" algn="l"/>
              </a:tabLst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Goods</a:t>
            </a:r>
            <a:r>
              <a:rPr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offered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sale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</a:rPr>
              <a:t>identical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sellers.</a:t>
            </a:r>
          </a:p>
          <a:p>
            <a:pPr marL="469900" marR="5080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900" algn="l"/>
                <a:tab pos="1298575" algn="l"/>
                <a:tab pos="1657350" algn="l"/>
                <a:tab pos="2444750" algn="l"/>
                <a:tab pos="2914650" algn="l"/>
                <a:tab pos="3282950" algn="l"/>
                <a:tab pos="4488815" algn="l"/>
                <a:tab pos="5046980" algn="l"/>
                <a:tab pos="5449570" algn="l"/>
                <a:tab pos="6179185" algn="l"/>
                <a:tab pos="6908165" algn="l"/>
                <a:tab pos="7266305" algn="l"/>
                <a:tab pos="7958455" algn="l"/>
              </a:tabLst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Buyers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sellers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pc="-10" dirty="0">
                <a:solidFill>
                  <a:srgbClr val="000000"/>
                </a:solidFill>
              </a:rPr>
              <a:t>numerous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buyer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seller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can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influence</a:t>
            </a:r>
            <a:r>
              <a:rPr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market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price</a:t>
            </a:r>
            <a:r>
              <a:rPr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(they</a:t>
            </a:r>
            <a:r>
              <a:rPr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b="0" dirty="0">
                <a:latin typeface="Calibri"/>
                <a:cs typeface="Calibri"/>
              </a:rPr>
              <a:t>price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takers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”).</a:t>
            </a:r>
          </a:p>
          <a:p>
            <a:pPr>
              <a:lnSpc>
                <a:spcPct val="100000"/>
              </a:lnSpc>
              <a:spcBef>
                <a:spcPts val="919"/>
              </a:spcBef>
              <a:buFont typeface="Calibri"/>
              <a:buAutoNum type="arabicPeriod"/>
            </a:pPr>
            <a:endParaRPr b="0" spc="-1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Perfectly</a:t>
            </a:r>
            <a:r>
              <a:rPr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competitive</a:t>
            </a:r>
            <a:r>
              <a:rPr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markets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easiest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analyse.</a:t>
            </a: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b="0" spc="-1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54965" lvl="1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most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course,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assume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market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competitive,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i.e.,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buyers</a:t>
            </a:r>
            <a:r>
              <a:rPr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sellers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interact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perfectly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competitive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markets.</a:t>
            </a:r>
          </a:p>
          <a:p>
            <a:pPr marL="354965" lvl="1" indent="-342265">
              <a:lnSpc>
                <a:spcPct val="100000"/>
              </a:lnSpc>
              <a:spcBef>
                <a:spcPts val="220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We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study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buyers and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sellers interact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 other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markets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(e.g.,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(monopolistically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competitive,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oligopolistic,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monopolistic)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Chap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8.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2518</Words>
  <Application>Microsoft Office PowerPoint</Application>
  <PresentationFormat>On-screen Show (4:3)</PresentationFormat>
  <Paragraphs>492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Economics</vt:lpstr>
      <vt:lpstr>AIM OF THIS LECTURE</vt:lpstr>
      <vt:lpstr>PowerPoint Presentation</vt:lpstr>
      <vt:lpstr>EXAMPLES OF THE WORKINGS OF SUPPLY AND DEMAND</vt:lpstr>
      <vt:lpstr>EXAMPLES OF THE WORKINGS OF SUPPLY AND DEMAND</vt:lpstr>
      <vt:lpstr>PowerPoint Presentation</vt:lpstr>
      <vt:lpstr>INTRODUCTION</vt:lpstr>
      <vt:lpstr>INTRODUCTION</vt:lpstr>
      <vt:lpstr>INTRODUCTION</vt:lpstr>
      <vt:lpstr>INTRODUCTION</vt:lpstr>
      <vt:lpstr>DEMAND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Microeconomics</dc:title>
  <dc:creator>Luke</dc:creator>
  <cp:lastModifiedBy>Cansu</cp:lastModifiedBy>
  <cp:revision>2</cp:revision>
  <dcterms:created xsi:type="dcterms:W3CDTF">2023-11-28T09:18:42Z</dcterms:created>
  <dcterms:modified xsi:type="dcterms:W3CDTF">2025-09-24T07:50:07Z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2023-11-28T00:00:00Z</vt:filetime>
  </property>
  <property fmtid="{D5CDD505-2E9C-101B-9397-08002B2CF9AE}" pid="5" name="Producer">
    <vt:lpwstr>Microsoft® PowerPoint® for Microsoft 365</vt:lpwstr>
  </property>
</Properties>
</file>