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2" r:id="rId4"/>
    <p:sldId id="263" r:id="rId5"/>
    <p:sldId id="258" r:id="rId6"/>
    <p:sldId id="261" r:id="rId7"/>
    <p:sldId id="259" r:id="rId8"/>
    <p:sldId id="264" r:id="rId9"/>
    <p:sldId id="265" r:id="rId10"/>
    <p:sldId id="266" r:id="rId11"/>
    <p:sldId id="267" r:id="rId12"/>
    <p:sldId id="268" r:id="rId13"/>
    <p:sldId id="270" r:id="rId14"/>
    <p:sldId id="272" r:id="rId15"/>
    <p:sldId id="271" r:id="rId16"/>
    <p:sldId id="269" r:id="rId17"/>
    <p:sldId id="273" r:id="rId18"/>
    <p:sldId id="274" r:id="rId19"/>
    <p:sldId id="275" r:id="rId20"/>
    <p:sldId id="276" r:id="rId21"/>
    <p:sldId id="277" r:id="rId22"/>
    <p:sldId id="278" r:id="rId23"/>
    <p:sldId id="279" r:id="rId24"/>
    <p:sldId id="280" r:id="rId25"/>
    <p:sldId id="281" r:id="rId26"/>
    <p:sldId id="291" r:id="rId27"/>
    <p:sldId id="292" r:id="rId28"/>
    <p:sldId id="293" r:id="rId29"/>
    <p:sldId id="282" r:id="rId30"/>
    <p:sldId id="283" r:id="rId31"/>
    <p:sldId id="287" r:id="rId32"/>
    <p:sldId id="289" r:id="rId33"/>
    <p:sldId id="288" r:id="rId34"/>
    <p:sldId id="284" r:id="rId35"/>
    <p:sldId id="290" r:id="rId36"/>
    <p:sldId id="285" r:id="rId37"/>
    <p:sldId id="294" r:id="rId38"/>
    <p:sldId id="295" r:id="rId39"/>
    <p:sldId id="298" r:id="rId40"/>
    <p:sldId id="296" r:id="rId41"/>
    <p:sldId id="297" r:id="rId42"/>
    <p:sldId id="299" r:id="rId43"/>
    <p:sldId id="301" r:id="rId44"/>
    <p:sldId id="300" r:id="rId45"/>
    <p:sldId id="302" r:id="rId46"/>
    <p:sldId id="303" r:id="rId47"/>
    <p:sldId id="305" r:id="rId48"/>
    <p:sldId id="304" r:id="rId49"/>
    <p:sldId id="306"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 id="322" r:id="rId65"/>
    <p:sldId id="323" r:id="rId66"/>
    <p:sldId id="324" r:id="rId67"/>
    <p:sldId id="325" r:id="rId68"/>
    <p:sldId id="326" r:id="rId69"/>
    <p:sldId id="327" r:id="rId70"/>
    <p:sldId id="328" r:id="rId71"/>
    <p:sldId id="329" r:id="rId72"/>
    <p:sldId id="330" r:id="rId73"/>
    <p:sldId id="331" r:id="rId74"/>
    <p:sldId id="332" r:id="rId75"/>
    <p:sldId id="333" r:id="rId76"/>
    <p:sldId id="334" r:id="rId77"/>
    <p:sldId id="343" r:id="rId78"/>
    <p:sldId id="335" r:id="rId79"/>
    <p:sldId id="336" r:id="rId80"/>
    <p:sldId id="337" r:id="rId81"/>
    <p:sldId id="338" r:id="rId82"/>
    <p:sldId id="339" r:id="rId83"/>
    <p:sldId id="340" r:id="rId84"/>
    <p:sldId id="341" r:id="rId85"/>
    <p:sldId id="342" r:id="rId86"/>
    <p:sldId id="344" r:id="rId8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073"/>
    <p:restoredTop sz="94650"/>
  </p:normalViewPr>
  <p:slideViewPr>
    <p:cSldViewPr snapToGrid="0" snapToObjects="1">
      <p:cViewPr varScale="1">
        <p:scale>
          <a:sx n="120" d="100"/>
          <a:sy n="120" d="100"/>
        </p:scale>
        <p:origin x="744"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heme" Target="theme/theme1.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CE746E-A8F0-3049-9E8C-3345F9BD4DF7}" type="doc">
      <dgm:prSet loTypeId="urn:microsoft.com/office/officeart/2005/8/layout/radial1" loCatId="" qsTypeId="urn:microsoft.com/office/officeart/2005/8/quickstyle/simple1" qsCatId="simple" csTypeId="urn:microsoft.com/office/officeart/2005/8/colors/accent0_1" csCatId="mainScheme" phldr="1"/>
      <dgm:spPr/>
      <dgm:t>
        <a:bodyPr/>
        <a:lstStyle/>
        <a:p>
          <a:endParaRPr lang="tr-TR"/>
        </a:p>
      </dgm:t>
    </dgm:pt>
    <dgm:pt modelId="{66D160C5-9E41-674C-9C19-F89739F42691}">
      <dgm:prSet phldrT="[Metin]"/>
      <dgm:spPr/>
      <dgm:t>
        <a:bodyPr/>
        <a:lstStyle/>
        <a:p>
          <a:r>
            <a:rPr lang="tr-TR" dirty="0"/>
            <a:t>Yargı Kolları</a:t>
          </a:r>
        </a:p>
      </dgm:t>
    </dgm:pt>
    <dgm:pt modelId="{129561C9-73BB-BB44-8478-F33340AE4D23}" type="parTrans" cxnId="{D7462045-7CAC-4547-9DDA-3AB2DB824450}">
      <dgm:prSet/>
      <dgm:spPr/>
      <dgm:t>
        <a:bodyPr/>
        <a:lstStyle/>
        <a:p>
          <a:endParaRPr lang="tr-TR"/>
        </a:p>
      </dgm:t>
    </dgm:pt>
    <dgm:pt modelId="{5A3DE20D-98BE-7943-A568-73B707267113}" type="sibTrans" cxnId="{D7462045-7CAC-4547-9DDA-3AB2DB824450}">
      <dgm:prSet/>
      <dgm:spPr/>
      <dgm:t>
        <a:bodyPr/>
        <a:lstStyle/>
        <a:p>
          <a:endParaRPr lang="tr-TR"/>
        </a:p>
      </dgm:t>
    </dgm:pt>
    <dgm:pt modelId="{19D67875-687E-784D-84A7-328C81FB811D}">
      <dgm:prSet phldrT="[Metin]"/>
      <dgm:spPr/>
      <dgm:t>
        <a:bodyPr/>
        <a:lstStyle/>
        <a:p>
          <a:r>
            <a:rPr lang="tr-TR" dirty="0"/>
            <a:t>Anayasa Yargısı</a:t>
          </a:r>
        </a:p>
      </dgm:t>
    </dgm:pt>
    <dgm:pt modelId="{8F52BF40-DB85-BA42-8E31-7B7AD7AF76E2}" type="parTrans" cxnId="{93F32DA5-27BC-DF4F-9B4D-42B944C67D1E}">
      <dgm:prSet/>
      <dgm:spPr/>
      <dgm:t>
        <a:bodyPr/>
        <a:lstStyle/>
        <a:p>
          <a:endParaRPr lang="tr-TR"/>
        </a:p>
      </dgm:t>
    </dgm:pt>
    <dgm:pt modelId="{88B3B651-DDCE-0E4F-A908-9AF10D09326F}" type="sibTrans" cxnId="{93F32DA5-27BC-DF4F-9B4D-42B944C67D1E}">
      <dgm:prSet/>
      <dgm:spPr/>
      <dgm:t>
        <a:bodyPr/>
        <a:lstStyle/>
        <a:p>
          <a:endParaRPr lang="tr-TR"/>
        </a:p>
      </dgm:t>
    </dgm:pt>
    <dgm:pt modelId="{76781784-4C41-E645-9631-65EA3DC4F985}">
      <dgm:prSet phldrT="[Metin]"/>
      <dgm:spPr/>
      <dgm:t>
        <a:bodyPr/>
        <a:lstStyle/>
        <a:p>
          <a:r>
            <a:rPr lang="tr-TR" dirty="0"/>
            <a:t>Adli Yargı</a:t>
          </a:r>
        </a:p>
      </dgm:t>
    </dgm:pt>
    <dgm:pt modelId="{55D949F1-9387-D943-9891-4A8900F01868}" type="parTrans" cxnId="{5AD95691-A7EA-8B4F-A06E-AFC8E82760D3}">
      <dgm:prSet/>
      <dgm:spPr/>
      <dgm:t>
        <a:bodyPr/>
        <a:lstStyle/>
        <a:p>
          <a:endParaRPr lang="tr-TR"/>
        </a:p>
      </dgm:t>
    </dgm:pt>
    <dgm:pt modelId="{66FAA162-CC07-AE4F-A99F-F35C4933B439}" type="sibTrans" cxnId="{5AD95691-A7EA-8B4F-A06E-AFC8E82760D3}">
      <dgm:prSet/>
      <dgm:spPr/>
      <dgm:t>
        <a:bodyPr/>
        <a:lstStyle/>
        <a:p>
          <a:endParaRPr lang="tr-TR"/>
        </a:p>
      </dgm:t>
    </dgm:pt>
    <dgm:pt modelId="{6043855E-4EC6-BB42-A7F0-C4CF8BF8D1F9}">
      <dgm:prSet phldrT="[Metin]"/>
      <dgm:spPr/>
      <dgm:t>
        <a:bodyPr/>
        <a:lstStyle/>
        <a:p>
          <a:r>
            <a:rPr lang="tr-TR" dirty="0"/>
            <a:t>İdari</a:t>
          </a:r>
        </a:p>
        <a:p>
          <a:r>
            <a:rPr lang="tr-TR" dirty="0"/>
            <a:t>Yargı</a:t>
          </a:r>
        </a:p>
      </dgm:t>
    </dgm:pt>
    <dgm:pt modelId="{CA2A92CF-3B53-8841-BD49-1399E4A03B91}" type="parTrans" cxnId="{CF335BE5-B47C-E842-B89C-332D96EB035F}">
      <dgm:prSet/>
      <dgm:spPr/>
      <dgm:t>
        <a:bodyPr/>
        <a:lstStyle/>
        <a:p>
          <a:endParaRPr lang="tr-TR"/>
        </a:p>
      </dgm:t>
    </dgm:pt>
    <dgm:pt modelId="{3D76E1D5-FB1E-CE4F-A61C-3BD307850F59}" type="sibTrans" cxnId="{CF335BE5-B47C-E842-B89C-332D96EB035F}">
      <dgm:prSet/>
      <dgm:spPr/>
      <dgm:t>
        <a:bodyPr/>
        <a:lstStyle/>
        <a:p>
          <a:endParaRPr lang="tr-TR"/>
        </a:p>
      </dgm:t>
    </dgm:pt>
    <dgm:pt modelId="{9EACC057-AA2B-1D4B-B2E6-0D19496F2288}">
      <dgm:prSet phldrT="[Metin]"/>
      <dgm:spPr/>
      <dgm:t>
        <a:bodyPr/>
        <a:lstStyle/>
        <a:p>
          <a:r>
            <a:rPr lang="tr-TR" dirty="0"/>
            <a:t>Hesap Yargısı</a:t>
          </a:r>
        </a:p>
      </dgm:t>
    </dgm:pt>
    <dgm:pt modelId="{47752B13-CA3B-DC45-9B60-5F34C08ABF9D}" type="parTrans" cxnId="{C89C29B5-159E-F444-9AEA-C5043B12F689}">
      <dgm:prSet/>
      <dgm:spPr/>
      <dgm:t>
        <a:bodyPr/>
        <a:lstStyle/>
        <a:p>
          <a:endParaRPr lang="tr-TR"/>
        </a:p>
      </dgm:t>
    </dgm:pt>
    <dgm:pt modelId="{0060CD63-EC4B-2B46-8831-E7683078B8C8}" type="sibTrans" cxnId="{C89C29B5-159E-F444-9AEA-C5043B12F689}">
      <dgm:prSet/>
      <dgm:spPr/>
      <dgm:t>
        <a:bodyPr/>
        <a:lstStyle/>
        <a:p>
          <a:endParaRPr lang="tr-TR"/>
        </a:p>
      </dgm:t>
    </dgm:pt>
    <dgm:pt modelId="{301FEC8D-1F61-BC4C-A0B1-1EC8F4AC4105}">
      <dgm:prSet phldrT="[Metin]"/>
      <dgm:spPr/>
      <dgm:t>
        <a:bodyPr/>
        <a:lstStyle/>
        <a:p>
          <a:r>
            <a:rPr lang="tr-TR" dirty="0"/>
            <a:t>Seçim Yargısı</a:t>
          </a:r>
        </a:p>
      </dgm:t>
    </dgm:pt>
    <dgm:pt modelId="{772B72CE-3899-4F47-BD02-6D6374205025}" type="parTrans" cxnId="{08F6ABDD-B6A3-1942-B8CF-847076DD4550}">
      <dgm:prSet/>
      <dgm:spPr/>
      <dgm:t>
        <a:bodyPr/>
        <a:lstStyle/>
        <a:p>
          <a:endParaRPr lang="tr-TR"/>
        </a:p>
      </dgm:t>
    </dgm:pt>
    <dgm:pt modelId="{B292E845-9132-BB40-AEA9-D288F1E55DB2}" type="sibTrans" cxnId="{08F6ABDD-B6A3-1942-B8CF-847076DD4550}">
      <dgm:prSet/>
      <dgm:spPr/>
      <dgm:t>
        <a:bodyPr/>
        <a:lstStyle/>
        <a:p>
          <a:endParaRPr lang="tr-TR"/>
        </a:p>
      </dgm:t>
    </dgm:pt>
    <dgm:pt modelId="{0BF2C70F-CB91-2344-9327-DBD5918246CC}">
      <dgm:prSet phldrT="[Metin]"/>
      <dgm:spPr/>
      <dgm:t>
        <a:bodyPr/>
        <a:lstStyle/>
        <a:p>
          <a:r>
            <a:rPr lang="tr-TR" dirty="0"/>
            <a:t>Uyuşmazlık Yargısı</a:t>
          </a:r>
        </a:p>
      </dgm:t>
    </dgm:pt>
    <dgm:pt modelId="{81220D10-2904-D545-8D08-CCC2EB4B4E6F}" type="parTrans" cxnId="{9BA9FC7E-9CB3-C440-8A53-3B5B59401ED6}">
      <dgm:prSet/>
      <dgm:spPr/>
      <dgm:t>
        <a:bodyPr/>
        <a:lstStyle/>
        <a:p>
          <a:endParaRPr lang="tr-TR"/>
        </a:p>
      </dgm:t>
    </dgm:pt>
    <dgm:pt modelId="{915C75D2-B798-974D-BA7C-80C7047BDA6A}" type="sibTrans" cxnId="{9BA9FC7E-9CB3-C440-8A53-3B5B59401ED6}">
      <dgm:prSet/>
      <dgm:spPr/>
      <dgm:t>
        <a:bodyPr/>
        <a:lstStyle/>
        <a:p>
          <a:endParaRPr lang="tr-TR"/>
        </a:p>
      </dgm:t>
    </dgm:pt>
    <dgm:pt modelId="{E1AD7747-49B1-3D4C-A6A9-EF44F1C7E15E}" type="pres">
      <dgm:prSet presAssocID="{AECE746E-A8F0-3049-9E8C-3345F9BD4DF7}" presName="cycle" presStyleCnt="0">
        <dgm:presLayoutVars>
          <dgm:chMax val="1"/>
          <dgm:dir/>
          <dgm:animLvl val="ctr"/>
          <dgm:resizeHandles val="exact"/>
        </dgm:presLayoutVars>
      </dgm:prSet>
      <dgm:spPr/>
    </dgm:pt>
    <dgm:pt modelId="{6A71109C-7816-BF44-8FDF-16459FDF677E}" type="pres">
      <dgm:prSet presAssocID="{66D160C5-9E41-674C-9C19-F89739F42691}" presName="centerShape" presStyleLbl="node0" presStyleIdx="0" presStyleCnt="1"/>
      <dgm:spPr/>
    </dgm:pt>
    <dgm:pt modelId="{AC8331CE-5326-9448-9322-06117949087A}" type="pres">
      <dgm:prSet presAssocID="{8F52BF40-DB85-BA42-8E31-7B7AD7AF76E2}" presName="Name9" presStyleLbl="parChTrans1D2" presStyleIdx="0" presStyleCnt="6"/>
      <dgm:spPr/>
    </dgm:pt>
    <dgm:pt modelId="{89AD17D5-73FB-3B44-BAAE-FC9DCC88D7E4}" type="pres">
      <dgm:prSet presAssocID="{8F52BF40-DB85-BA42-8E31-7B7AD7AF76E2}" presName="connTx" presStyleLbl="parChTrans1D2" presStyleIdx="0" presStyleCnt="6"/>
      <dgm:spPr/>
    </dgm:pt>
    <dgm:pt modelId="{6F59CC7B-80A3-8C4E-AB31-BF0883290FE0}" type="pres">
      <dgm:prSet presAssocID="{19D67875-687E-784D-84A7-328C81FB811D}" presName="node" presStyleLbl="node1" presStyleIdx="0" presStyleCnt="6">
        <dgm:presLayoutVars>
          <dgm:bulletEnabled val="1"/>
        </dgm:presLayoutVars>
      </dgm:prSet>
      <dgm:spPr/>
    </dgm:pt>
    <dgm:pt modelId="{E699683A-E8DF-2D4C-A2C5-A97592849FB1}" type="pres">
      <dgm:prSet presAssocID="{55D949F1-9387-D943-9891-4A8900F01868}" presName="Name9" presStyleLbl="parChTrans1D2" presStyleIdx="1" presStyleCnt="6"/>
      <dgm:spPr/>
    </dgm:pt>
    <dgm:pt modelId="{4D396A60-177C-8747-9CBE-505A845C1AFC}" type="pres">
      <dgm:prSet presAssocID="{55D949F1-9387-D943-9891-4A8900F01868}" presName="connTx" presStyleLbl="parChTrans1D2" presStyleIdx="1" presStyleCnt="6"/>
      <dgm:spPr/>
    </dgm:pt>
    <dgm:pt modelId="{7DB2A2AE-327C-DD44-966A-85C1F47C80BC}" type="pres">
      <dgm:prSet presAssocID="{76781784-4C41-E645-9631-65EA3DC4F985}" presName="node" presStyleLbl="node1" presStyleIdx="1" presStyleCnt="6">
        <dgm:presLayoutVars>
          <dgm:bulletEnabled val="1"/>
        </dgm:presLayoutVars>
      </dgm:prSet>
      <dgm:spPr/>
    </dgm:pt>
    <dgm:pt modelId="{37512AB4-FE78-9144-9281-535C7C1AAB01}" type="pres">
      <dgm:prSet presAssocID="{CA2A92CF-3B53-8841-BD49-1399E4A03B91}" presName="Name9" presStyleLbl="parChTrans1D2" presStyleIdx="2" presStyleCnt="6"/>
      <dgm:spPr/>
    </dgm:pt>
    <dgm:pt modelId="{05E44D19-CE25-7648-9C47-69D4A5F7C286}" type="pres">
      <dgm:prSet presAssocID="{CA2A92CF-3B53-8841-BD49-1399E4A03B91}" presName="connTx" presStyleLbl="parChTrans1D2" presStyleIdx="2" presStyleCnt="6"/>
      <dgm:spPr/>
    </dgm:pt>
    <dgm:pt modelId="{5312D057-A8F5-094C-A50F-B6CB40749AFE}" type="pres">
      <dgm:prSet presAssocID="{6043855E-4EC6-BB42-A7F0-C4CF8BF8D1F9}" presName="node" presStyleLbl="node1" presStyleIdx="2" presStyleCnt="6">
        <dgm:presLayoutVars>
          <dgm:bulletEnabled val="1"/>
        </dgm:presLayoutVars>
      </dgm:prSet>
      <dgm:spPr/>
    </dgm:pt>
    <dgm:pt modelId="{36834310-4B8E-284D-8ABB-9106E101D607}" type="pres">
      <dgm:prSet presAssocID="{47752B13-CA3B-DC45-9B60-5F34C08ABF9D}" presName="Name9" presStyleLbl="parChTrans1D2" presStyleIdx="3" presStyleCnt="6"/>
      <dgm:spPr/>
    </dgm:pt>
    <dgm:pt modelId="{9D2CEB24-4553-7240-90B3-8906F252CB4C}" type="pres">
      <dgm:prSet presAssocID="{47752B13-CA3B-DC45-9B60-5F34C08ABF9D}" presName="connTx" presStyleLbl="parChTrans1D2" presStyleIdx="3" presStyleCnt="6"/>
      <dgm:spPr/>
    </dgm:pt>
    <dgm:pt modelId="{FCEB0263-E761-8F4A-9985-79148971FC35}" type="pres">
      <dgm:prSet presAssocID="{9EACC057-AA2B-1D4B-B2E6-0D19496F2288}" presName="node" presStyleLbl="node1" presStyleIdx="3" presStyleCnt="6">
        <dgm:presLayoutVars>
          <dgm:bulletEnabled val="1"/>
        </dgm:presLayoutVars>
      </dgm:prSet>
      <dgm:spPr/>
    </dgm:pt>
    <dgm:pt modelId="{08AFACC7-17C6-8F45-A4ED-3A456A459015}" type="pres">
      <dgm:prSet presAssocID="{772B72CE-3899-4F47-BD02-6D6374205025}" presName="Name9" presStyleLbl="parChTrans1D2" presStyleIdx="4" presStyleCnt="6"/>
      <dgm:spPr/>
    </dgm:pt>
    <dgm:pt modelId="{A3BD72E6-62EF-984E-895F-5DA827447D54}" type="pres">
      <dgm:prSet presAssocID="{772B72CE-3899-4F47-BD02-6D6374205025}" presName="connTx" presStyleLbl="parChTrans1D2" presStyleIdx="4" presStyleCnt="6"/>
      <dgm:spPr/>
    </dgm:pt>
    <dgm:pt modelId="{6B01A8DE-FD4D-894C-A81B-ABD9F02D981E}" type="pres">
      <dgm:prSet presAssocID="{301FEC8D-1F61-BC4C-A0B1-1EC8F4AC4105}" presName="node" presStyleLbl="node1" presStyleIdx="4" presStyleCnt="6">
        <dgm:presLayoutVars>
          <dgm:bulletEnabled val="1"/>
        </dgm:presLayoutVars>
      </dgm:prSet>
      <dgm:spPr/>
    </dgm:pt>
    <dgm:pt modelId="{8ACD0EA2-28B4-0445-8FD8-1782099C9E11}" type="pres">
      <dgm:prSet presAssocID="{81220D10-2904-D545-8D08-CCC2EB4B4E6F}" presName="Name9" presStyleLbl="parChTrans1D2" presStyleIdx="5" presStyleCnt="6"/>
      <dgm:spPr/>
    </dgm:pt>
    <dgm:pt modelId="{0C1977C6-2ECB-A341-AAA1-3C1621F97443}" type="pres">
      <dgm:prSet presAssocID="{81220D10-2904-D545-8D08-CCC2EB4B4E6F}" presName="connTx" presStyleLbl="parChTrans1D2" presStyleIdx="5" presStyleCnt="6"/>
      <dgm:spPr/>
    </dgm:pt>
    <dgm:pt modelId="{54028BAB-EC8D-3243-9195-4A6465D85023}" type="pres">
      <dgm:prSet presAssocID="{0BF2C70F-CB91-2344-9327-DBD5918246CC}" presName="node" presStyleLbl="node1" presStyleIdx="5" presStyleCnt="6">
        <dgm:presLayoutVars>
          <dgm:bulletEnabled val="1"/>
        </dgm:presLayoutVars>
      </dgm:prSet>
      <dgm:spPr/>
    </dgm:pt>
  </dgm:ptLst>
  <dgm:cxnLst>
    <dgm:cxn modelId="{7CA13506-537E-5A45-9649-E9ACC3D62919}" type="presOf" srcId="{47752B13-CA3B-DC45-9B60-5F34C08ABF9D}" destId="{9D2CEB24-4553-7240-90B3-8906F252CB4C}" srcOrd="1" destOrd="0" presId="urn:microsoft.com/office/officeart/2005/8/layout/radial1"/>
    <dgm:cxn modelId="{4003CB08-2E0B-E043-901F-DB071530632F}" type="presOf" srcId="{6043855E-4EC6-BB42-A7F0-C4CF8BF8D1F9}" destId="{5312D057-A8F5-094C-A50F-B6CB40749AFE}" srcOrd="0" destOrd="0" presId="urn:microsoft.com/office/officeart/2005/8/layout/radial1"/>
    <dgm:cxn modelId="{84FF9B2F-C0AB-F040-B4F2-102A26E1A336}" type="presOf" srcId="{8F52BF40-DB85-BA42-8E31-7B7AD7AF76E2}" destId="{AC8331CE-5326-9448-9322-06117949087A}" srcOrd="0" destOrd="0" presId="urn:microsoft.com/office/officeart/2005/8/layout/radial1"/>
    <dgm:cxn modelId="{84639236-B0AD-6C45-8B1B-8956659400AC}" type="presOf" srcId="{81220D10-2904-D545-8D08-CCC2EB4B4E6F}" destId="{0C1977C6-2ECB-A341-AAA1-3C1621F97443}" srcOrd="1" destOrd="0" presId="urn:microsoft.com/office/officeart/2005/8/layout/radial1"/>
    <dgm:cxn modelId="{C7C8513C-F719-FD4A-9240-EFEF7AC892FB}" type="presOf" srcId="{8F52BF40-DB85-BA42-8E31-7B7AD7AF76E2}" destId="{89AD17D5-73FB-3B44-BAAE-FC9DCC88D7E4}" srcOrd="1" destOrd="0" presId="urn:microsoft.com/office/officeart/2005/8/layout/radial1"/>
    <dgm:cxn modelId="{9EB7543F-F1F3-4E43-B799-D37EA879D120}" type="presOf" srcId="{AECE746E-A8F0-3049-9E8C-3345F9BD4DF7}" destId="{E1AD7747-49B1-3D4C-A6A9-EF44F1C7E15E}" srcOrd="0" destOrd="0" presId="urn:microsoft.com/office/officeart/2005/8/layout/radial1"/>
    <dgm:cxn modelId="{D7462045-7CAC-4547-9DDA-3AB2DB824450}" srcId="{AECE746E-A8F0-3049-9E8C-3345F9BD4DF7}" destId="{66D160C5-9E41-674C-9C19-F89739F42691}" srcOrd="0" destOrd="0" parTransId="{129561C9-73BB-BB44-8478-F33340AE4D23}" sibTransId="{5A3DE20D-98BE-7943-A568-73B707267113}"/>
    <dgm:cxn modelId="{218B9A54-7F09-1F46-B023-E95CB22F1A61}" type="presOf" srcId="{47752B13-CA3B-DC45-9B60-5F34C08ABF9D}" destId="{36834310-4B8E-284D-8ABB-9106E101D607}" srcOrd="0" destOrd="0" presId="urn:microsoft.com/office/officeart/2005/8/layout/radial1"/>
    <dgm:cxn modelId="{0607B35D-A158-7A4A-B292-929BD70F1B9A}" type="presOf" srcId="{55D949F1-9387-D943-9891-4A8900F01868}" destId="{4D396A60-177C-8747-9CBE-505A845C1AFC}" srcOrd="1" destOrd="0" presId="urn:microsoft.com/office/officeart/2005/8/layout/radial1"/>
    <dgm:cxn modelId="{CCF69561-B501-0441-B7F1-19DFFFA2A0D0}" type="presOf" srcId="{0BF2C70F-CB91-2344-9327-DBD5918246CC}" destId="{54028BAB-EC8D-3243-9195-4A6465D85023}" srcOrd="0" destOrd="0" presId="urn:microsoft.com/office/officeart/2005/8/layout/radial1"/>
    <dgm:cxn modelId="{178DCD6A-0F40-FD45-A180-6537D055C21C}" type="presOf" srcId="{76781784-4C41-E645-9631-65EA3DC4F985}" destId="{7DB2A2AE-327C-DD44-966A-85C1F47C80BC}" srcOrd="0" destOrd="0" presId="urn:microsoft.com/office/officeart/2005/8/layout/radial1"/>
    <dgm:cxn modelId="{91137775-BC53-934E-A685-852AB50FAE39}" type="presOf" srcId="{19D67875-687E-784D-84A7-328C81FB811D}" destId="{6F59CC7B-80A3-8C4E-AB31-BF0883290FE0}" srcOrd="0" destOrd="0" presId="urn:microsoft.com/office/officeart/2005/8/layout/radial1"/>
    <dgm:cxn modelId="{9BA9FC7E-9CB3-C440-8A53-3B5B59401ED6}" srcId="{66D160C5-9E41-674C-9C19-F89739F42691}" destId="{0BF2C70F-CB91-2344-9327-DBD5918246CC}" srcOrd="5" destOrd="0" parTransId="{81220D10-2904-D545-8D08-CCC2EB4B4E6F}" sibTransId="{915C75D2-B798-974D-BA7C-80C7047BDA6A}"/>
    <dgm:cxn modelId="{E45E647F-DE7D-8443-BB95-7987A2E5945F}" type="presOf" srcId="{CA2A92CF-3B53-8841-BD49-1399E4A03B91}" destId="{05E44D19-CE25-7648-9C47-69D4A5F7C286}" srcOrd="1" destOrd="0" presId="urn:microsoft.com/office/officeart/2005/8/layout/radial1"/>
    <dgm:cxn modelId="{AD098F80-AFCF-6549-8871-B50C5C977088}" type="presOf" srcId="{9EACC057-AA2B-1D4B-B2E6-0D19496F2288}" destId="{FCEB0263-E761-8F4A-9985-79148971FC35}" srcOrd="0" destOrd="0" presId="urn:microsoft.com/office/officeart/2005/8/layout/radial1"/>
    <dgm:cxn modelId="{3472A38C-4C2B-E54E-951B-822E54FF3C9F}" type="presOf" srcId="{66D160C5-9E41-674C-9C19-F89739F42691}" destId="{6A71109C-7816-BF44-8FDF-16459FDF677E}" srcOrd="0" destOrd="0" presId="urn:microsoft.com/office/officeart/2005/8/layout/radial1"/>
    <dgm:cxn modelId="{5AD95691-A7EA-8B4F-A06E-AFC8E82760D3}" srcId="{66D160C5-9E41-674C-9C19-F89739F42691}" destId="{76781784-4C41-E645-9631-65EA3DC4F985}" srcOrd="1" destOrd="0" parTransId="{55D949F1-9387-D943-9891-4A8900F01868}" sibTransId="{66FAA162-CC07-AE4F-A99F-F35C4933B439}"/>
    <dgm:cxn modelId="{93F32DA5-27BC-DF4F-9B4D-42B944C67D1E}" srcId="{66D160C5-9E41-674C-9C19-F89739F42691}" destId="{19D67875-687E-784D-84A7-328C81FB811D}" srcOrd="0" destOrd="0" parTransId="{8F52BF40-DB85-BA42-8E31-7B7AD7AF76E2}" sibTransId="{88B3B651-DDCE-0E4F-A908-9AF10D09326F}"/>
    <dgm:cxn modelId="{AE415EA7-4142-1B48-9F95-D56BF9B00D09}" type="presOf" srcId="{301FEC8D-1F61-BC4C-A0B1-1EC8F4AC4105}" destId="{6B01A8DE-FD4D-894C-A81B-ABD9F02D981E}" srcOrd="0" destOrd="0" presId="urn:microsoft.com/office/officeart/2005/8/layout/radial1"/>
    <dgm:cxn modelId="{528231B0-FFF1-CB42-8C6C-09E3F139D08E}" type="presOf" srcId="{CA2A92CF-3B53-8841-BD49-1399E4A03B91}" destId="{37512AB4-FE78-9144-9281-535C7C1AAB01}" srcOrd="0" destOrd="0" presId="urn:microsoft.com/office/officeart/2005/8/layout/radial1"/>
    <dgm:cxn modelId="{C89C29B5-159E-F444-9AEA-C5043B12F689}" srcId="{66D160C5-9E41-674C-9C19-F89739F42691}" destId="{9EACC057-AA2B-1D4B-B2E6-0D19496F2288}" srcOrd="3" destOrd="0" parTransId="{47752B13-CA3B-DC45-9B60-5F34C08ABF9D}" sibTransId="{0060CD63-EC4B-2B46-8831-E7683078B8C8}"/>
    <dgm:cxn modelId="{5E417EBC-4174-6140-B00A-43B3C06B32DE}" type="presOf" srcId="{772B72CE-3899-4F47-BD02-6D6374205025}" destId="{A3BD72E6-62EF-984E-895F-5DA827447D54}" srcOrd="1" destOrd="0" presId="urn:microsoft.com/office/officeart/2005/8/layout/radial1"/>
    <dgm:cxn modelId="{98A18CCD-5AAD-4541-A1F6-A9C72DEDD072}" type="presOf" srcId="{81220D10-2904-D545-8D08-CCC2EB4B4E6F}" destId="{8ACD0EA2-28B4-0445-8FD8-1782099C9E11}" srcOrd="0" destOrd="0" presId="urn:microsoft.com/office/officeart/2005/8/layout/radial1"/>
    <dgm:cxn modelId="{B62961D3-9E49-6446-8EE5-779717349CE1}" type="presOf" srcId="{55D949F1-9387-D943-9891-4A8900F01868}" destId="{E699683A-E8DF-2D4C-A2C5-A97592849FB1}" srcOrd="0" destOrd="0" presId="urn:microsoft.com/office/officeart/2005/8/layout/radial1"/>
    <dgm:cxn modelId="{08F6ABDD-B6A3-1942-B8CF-847076DD4550}" srcId="{66D160C5-9E41-674C-9C19-F89739F42691}" destId="{301FEC8D-1F61-BC4C-A0B1-1EC8F4AC4105}" srcOrd="4" destOrd="0" parTransId="{772B72CE-3899-4F47-BD02-6D6374205025}" sibTransId="{B292E845-9132-BB40-AEA9-D288F1E55DB2}"/>
    <dgm:cxn modelId="{CF335BE5-B47C-E842-B89C-332D96EB035F}" srcId="{66D160C5-9E41-674C-9C19-F89739F42691}" destId="{6043855E-4EC6-BB42-A7F0-C4CF8BF8D1F9}" srcOrd="2" destOrd="0" parTransId="{CA2A92CF-3B53-8841-BD49-1399E4A03B91}" sibTransId="{3D76E1D5-FB1E-CE4F-A61C-3BD307850F59}"/>
    <dgm:cxn modelId="{E0BCEFE7-CCDB-7045-8EE7-F07B5FB40AC6}" type="presOf" srcId="{772B72CE-3899-4F47-BD02-6D6374205025}" destId="{08AFACC7-17C6-8F45-A4ED-3A456A459015}" srcOrd="0" destOrd="0" presId="urn:microsoft.com/office/officeart/2005/8/layout/radial1"/>
    <dgm:cxn modelId="{F8C51BB3-9111-5449-BEFB-BC7F3005940F}" type="presParOf" srcId="{E1AD7747-49B1-3D4C-A6A9-EF44F1C7E15E}" destId="{6A71109C-7816-BF44-8FDF-16459FDF677E}" srcOrd="0" destOrd="0" presId="urn:microsoft.com/office/officeart/2005/8/layout/radial1"/>
    <dgm:cxn modelId="{0966E41E-D270-4547-B9B6-86A531F1B579}" type="presParOf" srcId="{E1AD7747-49B1-3D4C-A6A9-EF44F1C7E15E}" destId="{AC8331CE-5326-9448-9322-06117949087A}" srcOrd="1" destOrd="0" presId="urn:microsoft.com/office/officeart/2005/8/layout/radial1"/>
    <dgm:cxn modelId="{7853A9C8-7A62-7F4F-AF91-D8FBC213EF5F}" type="presParOf" srcId="{AC8331CE-5326-9448-9322-06117949087A}" destId="{89AD17D5-73FB-3B44-BAAE-FC9DCC88D7E4}" srcOrd="0" destOrd="0" presId="urn:microsoft.com/office/officeart/2005/8/layout/radial1"/>
    <dgm:cxn modelId="{B76FCBA8-717F-784D-B1F5-62520CD2EA8C}" type="presParOf" srcId="{E1AD7747-49B1-3D4C-A6A9-EF44F1C7E15E}" destId="{6F59CC7B-80A3-8C4E-AB31-BF0883290FE0}" srcOrd="2" destOrd="0" presId="urn:microsoft.com/office/officeart/2005/8/layout/radial1"/>
    <dgm:cxn modelId="{2A0B0373-90F1-1147-B1DF-EF29DEB75478}" type="presParOf" srcId="{E1AD7747-49B1-3D4C-A6A9-EF44F1C7E15E}" destId="{E699683A-E8DF-2D4C-A2C5-A97592849FB1}" srcOrd="3" destOrd="0" presId="urn:microsoft.com/office/officeart/2005/8/layout/radial1"/>
    <dgm:cxn modelId="{59069F54-78A6-A143-8056-608C278C9E73}" type="presParOf" srcId="{E699683A-E8DF-2D4C-A2C5-A97592849FB1}" destId="{4D396A60-177C-8747-9CBE-505A845C1AFC}" srcOrd="0" destOrd="0" presId="urn:microsoft.com/office/officeart/2005/8/layout/radial1"/>
    <dgm:cxn modelId="{9513016C-39A6-4E4D-9C6B-52B6EEFC1DD8}" type="presParOf" srcId="{E1AD7747-49B1-3D4C-A6A9-EF44F1C7E15E}" destId="{7DB2A2AE-327C-DD44-966A-85C1F47C80BC}" srcOrd="4" destOrd="0" presId="urn:microsoft.com/office/officeart/2005/8/layout/radial1"/>
    <dgm:cxn modelId="{CC0D6A39-D3B3-694B-8990-310EED722C25}" type="presParOf" srcId="{E1AD7747-49B1-3D4C-A6A9-EF44F1C7E15E}" destId="{37512AB4-FE78-9144-9281-535C7C1AAB01}" srcOrd="5" destOrd="0" presId="urn:microsoft.com/office/officeart/2005/8/layout/radial1"/>
    <dgm:cxn modelId="{0B26B942-B1C2-104A-9661-3BA2662F6139}" type="presParOf" srcId="{37512AB4-FE78-9144-9281-535C7C1AAB01}" destId="{05E44D19-CE25-7648-9C47-69D4A5F7C286}" srcOrd="0" destOrd="0" presId="urn:microsoft.com/office/officeart/2005/8/layout/radial1"/>
    <dgm:cxn modelId="{DC430AAA-BB68-BE40-8C5D-35B2A99C87CE}" type="presParOf" srcId="{E1AD7747-49B1-3D4C-A6A9-EF44F1C7E15E}" destId="{5312D057-A8F5-094C-A50F-B6CB40749AFE}" srcOrd="6" destOrd="0" presId="urn:microsoft.com/office/officeart/2005/8/layout/radial1"/>
    <dgm:cxn modelId="{0A5F4862-34BE-794A-B0EB-4F90DB6477CD}" type="presParOf" srcId="{E1AD7747-49B1-3D4C-A6A9-EF44F1C7E15E}" destId="{36834310-4B8E-284D-8ABB-9106E101D607}" srcOrd="7" destOrd="0" presId="urn:microsoft.com/office/officeart/2005/8/layout/radial1"/>
    <dgm:cxn modelId="{2AEDD4A4-D399-8F48-9C9F-335B899894BB}" type="presParOf" srcId="{36834310-4B8E-284D-8ABB-9106E101D607}" destId="{9D2CEB24-4553-7240-90B3-8906F252CB4C}" srcOrd="0" destOrd="0" presId="urn:microsoft.com/office/officeart/2005/8/layout/radial1"/>
    <dgm:cxn modelId="{DDC49B1D-ED0E-E944-9B2E-64803C41E29E}" type="presParOf" srcId="{E1AD7747-49B1-3D4C-A6A9-EF44F1C7E15E}" destId="{FCEB0263-E761-8F4A-9985-79148971FC35}" srcOrd="8" destOrd="0" presId="urn:microsoft.com/office/officeart/2005/8/layout/radial1"/>
    <dgm:cxn modelId="{3E88CE39-EAB1-8A44-8E93-D8C135F9B1DB}" type="presParOf" srcId="{E1AD7747-49B1-3D4C-A6A9-EF44F1C7E15E}" destId="{08AFACC7-17C6-8F45-A4ED-3A456A459015}" srcOrd="9" destOrd="0" presId="urn:microsoft.com/office/officeart/2005/8/layout/radial1"/>
    <dgm:cxn modelId="{87E98E97-F1EE-8041-8B68-7BDDFC3B6322}" type="presParOf" srcId="{08AFACC7-17C6-8F45-A4ED-3A456A459015}" destId="{A3BD72E6-62EF-984E-895F-5DA827447D54}" srcOrd="0" destOrd="0" presId="urn:microsoft.com/office/officeart/2005/8/layout/radial1"/>
    <dgm:cxn modelId="{DA589B14-666A-3E4A-9C0A-8CA164A1E827}" type="presParOf" srcId="{E1AD7747-49B1-3D4C-A6A9-EF44F1C7E15E}" destId="{6B01A8DE-FD4D-894C-A81B-ABD9F02D981E}" srcOrd="10" destOrd="0" presId="urn:microsoft.com/office/officeart/2005/8/layout/radial1"/>
    <dgm:cxn modelId="{EA06CF94-CE19-A347-82A6-17D2E99EF180}" type="presParOf" srcId="{E1AD7747-49B1-3D4C-A6A9-EF44F1C7E15E}" destId="{8ACD0EA2-28B4-0445-8FD8-1782099C9E11}" srcOrd="11" destOrd="0" presId="urn:microsoft.com/office/officeart/2005/8/layout/radial1"/>
    <dgm:cxn modelId="{5E5388C2-ED79-9342-817B-64EAAE47FC0C}" type="presParOf" srcId="{8ACD0EA2-28B4-0445-8FD8-1782099C9E11}" destId="{0C1977C6-2ECB-A341-AAA1-3C1621F97443}" srcOrd="0" destOrd="0" presId="urn:microsoft.com/office/officeart/2005/8/layout/radial1"/>
    <dgm:cxn modelId="{554D8AC5-B0F6-354D-B815-1C2000FCDB68}" type="presParOf" srcId="{E1AD7747-49B1-3D4C-A6A9-EF44F1C7E15E}" destId="{54028BAB-EC8D-3243-9195-4A6465D85023}" srcOrd="12"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71109C-7816-BF44-8FDF-16459FDF677E}">
      <dsp:nvSpPr>
        <dsp:cNvPr id="0" name=""/>
        <dsp:cNvSpPr/>
      </dsp:nvSpPr>
      <dsp:spPr>
        <a:xfrm>
          <a:off x="3486931" y="1635112"/>
          <a:ext cx="1255737" cy="1255737"/>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tr-TR" sz="2600" kern="1200" dirty="0"/>
            <a:t>Yargı Kolları</a:t>
          </a:r>
        </a:p>
      </dsp:txBody>
      <dsp:txXfrm>
        <a:off x="3670829" y="1819010"/>
        <a:ext cx="887941" cy="887941"/>
      </dsp:txXfrm>
    </dsp:sp>
    <dsp:sp modelId="{AC8331CE-5326-9448-9322-06117949087A}">
      <dsp:nvSpPr>
        <dsp:cNvPr id="0" name=""/>
        <dsp:cNvSpPr/>
      </dsp:nvSpPr>
      <dsp:spPr>
        <a:xfrm rot="16200000">
          <a:off x="3926349" y="1432929"/>
          <a:ext cx="376900" cy="27465"/>
        </a:xfrm>
        <a:custGeom>
          <a:avLst/>
          <a:gdLst/>
          <a:ahLst/>
          <a:cxnLst/>
          <a:rect l="0" t="0" r="0" b="0"/>
          <a:pathLst>
            <a:path>
              <a:moveTo>
                <a:pt x="0" y="13732"/>
              </a:moveTo>
              <a:lnTo>
                <a:pt x="376900" y="13732"/>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105377" y="1437239"/>
        <a:ext cx="18845" cy="18845"/>
      </dsp:txXfrm>
    </dsp:sp>
    <dsp:sp modelId="{6F59CC7B-80A3-8C4E-AB31-BF0883290FE0}">
      <dsp:nvSpPr>
        <dsp:cNvPr id="0" name=""/>
        <dsp:cNvSpPr/>
      </dsp:nvSpPr>
      <dsp:spPr>
        <a:xfrm>
          <a:off x="3486931" y="2474"/>
          <a:ext cx="1255737" cy="1255737"/>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Anayasa Yargısı</a:t>
          </a:r>
        </a:p>
      </dsp:txBody>
      <dsp:txXfrm>
        <a:off x="3670829" y="186372"/>
        <a:ext cx="887941" cy="887941"/>
      </dsp:txXfrm>
    </dsp:sp>
    <dsp:sp modelId="{E699683A-E8DF-2D4C-A2C5-A97592849FB1}">
      <dsp:nvSpPr>
        <dsp:cNvPr id="0" name=""/>
        <dsp:cNvSpPr/>
      </dsp:nvSpPr>
      <dsp:spPr>
        <a:xfrm rot="19800000">
          <a:off x="4633302" y="1841089"/>
          <a:ext cx="376900" cy="27465"/>
        </a:xfrm>
        <a:custGeom>
          <a:avLst/>
          <a:gdLst/>
          <a:ahLst/>
          <a:cxnLst/>
          <a:rect l="0" t="0" r="0" b="0"/>
          <a:pathLst>
            <a:path>
              <a:moveTo>
                <a:pt x="0" y="13732"/>
              </a:moveTo>
              <a:lnTo>
                <a:pt x="376900" y="13732"/>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812330" y="1845399"/>
        <a:ext cx="18845" cy="18845"/>
      </dsp:txXfrm>
    </dsp:sp>
    <dsp:sp modelId="{7DB2A2AE-327C-DD44-966A-85C1F47C80BC}">
      <dsp:nvSpPr>
        <dsp:cNvPr id="0" name=""/>
        <dsp:cNvSpPr/>
      </dsp:nvSpPr>
      <dsp:spPr>
        <a:xfrm>
          <a:off x="4900837" y="818793"/>
          <a:ext cx="1255737" cy="1255737"/>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Adli Yargı</a:t>
          </a:r>
        </a:p>
      </dsp:txBody>
      <dsp:txXfrm>
        <a:off x="5084735" y="1002691"/>
        <a:ext cx="887941" cy="887941"/>
      </dsp:txXfrm>
    </dsp:sp>
    <dsp:sp modelId="{37512AB4-FE78-9144-9281-535C7C1AAB01}">
      <dsp:nvSpPr>
        <dsp:cNvPr id="0" name=""/>
        <dsp:cNvSpPr/>
      </dsp:nvSpPr>
      <dsp:spPr>
        <a:xfrm rot="1800000">
          <a:off x="4633302" y="2657408"/>
          <a:ext cx="376900" cy="27465"/>
        </a:xfrm>
        <a:custGeom>
          <a:avLst/>
          <a:gdLst/>
          <a:ahLst/>
          <a:cxnLst/>
          <a:rect l="0" t="0" r="0" b="0"/>
          <a:pathLst>
            <a:path>
              <a:moveTo>
                <a:pt x="0" y="13732"/>
              </a:moveTo>
              <a:lnTo>
                <a:pt x="376900" y="13732"/>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812330" y="2661718"/>
        <a:ext cx="18845" cy="18845"/>
      </dsp:txXfrm>
    </dsp:sp>
    <dsp:sp modelId="{5312D057-A8F5-094C-A50F-B6CB40749AFE}">
      <dsp:nvSpPr>
        <dsp:cNvPr id="0" name=""/>
        <dsp:cNvSpPr/>
      </dsp:nvSpPr>
      <dsp:spPr>
        <a:xfrm>
          <a:off x="4900837" y="2451431"/>
          <a:ext cx="1255737" cy="1255737"/>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İdari</a:t>
          </a:r>
        </a:p>
        <a:p>
          <a:pPr marL="0" lvl="0" indent="0" algn="ctr" defTabSz="622300">
            <a:lnSpc>
              <a:spcPct val="90000"/>
            </a:lnSpc>
            <a:spcBef>
              <a:spcPct val="0"/>
            </a:spcBef>
            <a:spcAft>
              <a:spcPct val="35000"/>
            </a:spcAft>
            <a:buNone/>
          </a:pPr>
          <a:r>
            <a:rPr lang="tr-TR" sz="1400" kern="1200" dirty="0"/>
            <a:t>Yargı</a:t>
          </a:r>
        </a:p>
      </dsp:txBody>
      <dsp:txXfrm>
        <a:off x="5084735" y="2635329"/>
        <a:ext cx="887941" cy="887941"/>
      </dsp:txXfrm>
    </dsp:sp>
    <dsp:sp modelId="{36834310-4B8E-284D-8ABB-9106E101D607}">
      <dsp:nvSpPr>
        <dsp:cNvPr id="0" name=""/>
        <dsp:cNvSpPr/>
      </dsp:nvSpPr>
      <dsp:spPr>
        <a:xfrm rot="5400000">
          <a:off x="3926349" y="3065567"/>
          <a:ext cx="376900" cy="27465"/>
        </a:xfrm>
        <a:custGeom>
          <a:avLst/>
          <a:gdLst/>
          <a:ahLst/>
          <a:cxnLst/>
          <a:rect l="0" t="0" r="0" b="0"/>
          <a:pathLst>
            <a:path>
              <a:moveTo>
                <a:pt x="0" y="13732"/>
              </a:moveTo>
              <a:lnTo>
                <a:pt x="376900" y="13732"/>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105377" y="3069878"/>
        <a:ext cx="18845" cy="18845"/>
      </dsp:txXfrm>
    </dsp:sp>
    <dsp:sp modelId="{FCEB0263-E761-8F4A-9985-79148971FC35}">
      <dsp:nvSpPr>
        <dsp:cNvPr id="0" name=""/>
        <dsp:cNvSpPr/>
      </dsp:nvSpPr>
      <dsp:spPr>
        <a:xfrm>
          <a:off x="3486931" y="3267751"/>
          <a:ext cx="1255737" cy="1255737"/>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Hesap Yargısı</a:t>
          </a:r>
        </a:p>
      </dsp:txBody>
      <dsp:txXfrm>
        <a:off x="3670829" y="3451649"/>
        <a:ext cx="887941" cy="887941"/>
      </dsp:txXfrm>
    </dsp:sp>
    <dsp:sp modelId="{08AFACC7-17C6-8F45-A4ED-3A456A459015}">
      <dsp:nvSpPr>
        <dsp:cNvPr id="0" name=""/>
        <dsp:cNvSpPr/>
      </dsp:nvSpPr>
      <dsp:spPr>
        <a:xfrm rot="9000000">
          <a:off x="3219396" y="2657408"/>
          <a:ext cx="376900" cy="27465"/>
        </a:xfrm>
        <a:custGeom>
          <a:avLst/>
          <a:gdLst/>
          <a:ahLst/>
          <a:cxnLst/>
          <a:rect l="0" t="0" r="0" b="0"/>
          <a:pathLst>
            <a:path>
              <a:moveTo>
                <a:pt x="0" y="13732"/>
              </a:moveTo>
              <a:lnTo>
                <a:pt x="376900" y="13732"/>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rot="10800000">
        <a:off x="3398424" y="2661718"/>
        <a:ext cx="18845" cy="18845"/>
      </dsp:txXfrm>
    </dsp:sp>
    <dsp:sp modelId="{6B01A8DE-FD4D-894C-A81B-ABD9F02D981E}">
      <dsp:nvSpPr>
        <dsp:cNvPr id="0" name=""/>
        <dsp:cNvSpPr/>
      </dsp:nvSpPr>
      <dsp:spPr>
        <a:xfrm>
          <a:off x="2073025" y="2451431"/>
          <a:ext cx="1255737" cy="1255737"/>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Seçim Yargısı</a:t>
          </a:r>
        </a:p>
      </dsp:txBody>
      <dsp:txXfrm>
        <a:off x="2256923" y="2635329"/>
        <a:ext cx="887941" cy="887941"/>
      </dsp:txXfrm>
    </dsp:sp>
    <dsp:sp modelId="{8ACD0EA2-28B4-0445-8FD8-1782099C9E11}">
      <dsp:nvSpPr>
        <dsp:cNvPr id="0" name=""/>
        <dsp:cNvSpPr/>
      </dsp:nvSpPr>
      <dsp:spPr>
        <a:xfrm rot="12600000">
          <a:off x="3219396" y="1841089"/>
          <a:ext cx="376900" cy="27465"/>
        </a:xfrm>
        <a:custGeom>
          <a:avLst/>
          <a:gdLst/>
          <a:ahLst/>
          <a:cxnLst/>
          <a:rect l="0" t="0" r="0" b="0"/>
          <a:pathLst>
            <a:path>
              <a:moveTo>
                <a:pt x="0" y="13732"/>
              </a:moveTo>
              <a:lnTo>
                <a:pt x="376900" y="13732"/>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rot="10800000">
        <a:off x="3398424" y="1845399"/>
        <a:ext cx="18845" cy="18845"/>
      </dsp:txXfrm>
    </dsp:sp>
    <dsp:sp modelId="{54028BAB-EC8D-3243-9195-4A6465D85023}">
      <dsp:nvSpPr>
        <dsp:cNvPr id="0" name=""/>
        <dsp:cNvSpPr/>
      </dsp:nvSpPr>
      <dsp:spPr>
        <a:xfrm>
          <a:off x="2073025" y="818793"/>
          <a:ext cx="1255737" cy="1255737"/>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Uyuşmazlık Yargısı</a:t>
          </a:r>
        </a:p>
      </dsp:txBody>
      <dsp:txXfrm>
        <a:off x="2256923" y="1002691"/>
        <a:ext cx="887941" cy="887941"/>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10/7/25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10/7/25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10/7/25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10/7/25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10/7/25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10/7/25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Medeni Usul Hukuku</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BA566F-BEC6-0BAA-D907-5365589699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5CB323-546C-A317-5838-5FD9711F0BBF}"/>
              </a:ext>
            </a:extLst>
          </p:cNvPr>
          <p:cNvSpPr>
            <a:spLocks noGrp="1"/>
          </p:cNvSpPr>
          <p:nvPr>
            <p:ph type="title"/>
          </p:nvPr>
        </p:nvSpPr>
        <p:spPr/>
        <p:txBody>
          <a:bodyPr>
            <a:normAutofit fontScale="90000"/>
          </a:bodyPr>
          <a:lstStyle/>
          <a:p>
            <a:r>
              <a:rPr lang="tr-TR" b="1" dirty="0">
                <a:solidFill>
                  <a:srgbClr val="000000"/>
                </a:solidFill>
                <a:effectLst/>
                <a:latin typeface="+mn-lt"/>
              </a:rPr>
              <a:t>Medenî </a:t>
            </a:r>
            <a:r>
              <a:rPr lang="tr-TR" b="1" dirty="0" err="1">
                <a:solidFill>
                  <a:srgbClr val="000000"/>
                </a:solidFill>
                <a:effectLst/>
                <a:latin typeface="+mn-lt"/>
              </a:rPr>
              <a:t>Usûl</a:t>
            </a:r>
            <a:r>
              <a:rPr lang="tr-TR" b="1" dirty="0">
                <a:solidFill>
                  <a:srgbClr val="000000"/>
                </a:solidFill>
                <a:effectLst/>
                <a:latin typeface="+mn-lt"/>
              </a:rPr>
              <a:t> Hukuku Kurallarının Zaman</a:t>
            </a:r>
            <a:br>
              <a:rPr lang="tr-TR" dirty="0">
                <a:solidFill>
                  <a:srgbClr val="000000"/>
                </a:solidFill>
                <a:effectLst/>
                <a:latin typeface="+mn-lt"/>
              </a:rPr>
            </a:br>
            <a:r>
              <a:rPr lang="tr-TR" b="1" dirty="0">
                <a:solidFill>
                  <a:srgbClr val="000000"/>
                </a:solidFill>
                <a:effectLst/>
                <a:latin typeface="+mn-lt"/>
              </a:rPr>
              <a:t>Bakımından Uygulanması</a:t>
            </a:r>
            <a:endParaRPr lang="tr-TR" dirty="0">
              <a:solidFill>
                <a:srgbClr val="000000"/>
              </a:solidFill>
              <a:effectLst/>
              <a:latin typeface="+mn-lt"/>
            </a:endParaRPr>
          </a:p>
        </p:txBody>
      </p:sp>
      <p:sp>
        <p:nvSpPr>
          <p:cNvPr id="3" name="Content Placeholder 2">
            <a:extLst>
              <a:ext uri="{FF2B5EF4-FFF2-40B4-BE49-F238E27FC236}">
                <a16:creationId xmlns:a16="http://schemas.microsoft.com/office/drawing/2014/main" id="{903C85D5-5B21-A192-D76C-B4B858B82F2D}"/>
              </a:ext>
            </a:extLst>
          </p:cNvPr>
          <p:cNvSpPr>
            <a:spLocks noGrp="1"/>
          </p:cNvSpPr>
          <p:nvPr>
            <p:ph idx="1"/>
          </p:nvPr>
        </p:nvSpPr>
        <p:spPr>
          <a:xfrm>
            <a:off x="457200" y="1901952"/>
            <a:ext cx="8229600" cy="4224211"/>
          </a:xfrm>
        </p:spPr>
        <p:txBody>
          <a:bodyPr>
            <a:normAutofit fontScale="85000" lnSpcReduction="20000"/>
          </a:bodyPr>
          <a:lstStyle/>
          <a:p>
            <a:pPr algn="just"/>
            <a:r>
              <a:rPr dirty="0"/>
              <a:t> </a:t>
            </a:r>
            <a:r>
              <a:rPr lang="tr-TR" dirty="0">
                <a:solidFill>
                  <a:srgbClr val="000000"/>
                </a:solidFill>
                <a:effectLst/>
                <a:latin typeface="Times New Roman" panose="02020603050405020304" pitchFamily="18" charset="0"/>
              </a:rPr>
              <a:t>(A) ile (B) arasında 01.05.2010 tarihinde satım sözleşmesi yapılmıştır. Sözleşme gereği satım konusu malı süresi içerisinde teslim etmesine rağmen (B) 01.08.2010 tarihinde satım bedelini ödememiştir. Bunun üzerine (A), 01.09.2010 tarihinde (B)’ye karşı dava açmıştır. Dava devam ettiği sırada </a:t>
            </a:r>
            <a:r>
              <a:rPr lang="tr-TR" b="1" dirty="0">
                <a:solidFill>
                  <a:srgbClr val="000000"/>
                </a:solidFill>
                <a:effectLst/>
                <a:latin typeface="Times New Roman" panose="02020603050405020304" pitchFamily="18" charset="0"/>
              </a:rPr>
              <a:t>mevcut </a:t>
            </a:r>
            <a:r>
              <a:rPr lang="tr-TR" dirty="0" err="1">
                <a:solidFill>
                  <a:srgbClr val="000000"/>
                </a:solidFill>
                <a:effectLst/>
                <a:latin typeface="Times New Roman" panose="02020603050405020304" pitchFamily="18" charset="0"/>
              </a:rPr>
              <a:t>usûl</a:t>
            </a:r>
            <a:r>
              <a:rPr lang="tr-TR" dirty="0">
                <a:solidFill>
                  <a:srgbClr val="000000"/>
                </a:solidFill>
                <a:effectLst/>
                <a:latin typeface="Times New Roman" panose="02020603050405020304" pitchFamily="18" charset="0"/>
              </a:rPr>
              <a:t> kanunu 01.11.2011 tarihinde yürürlükten kaldırılarak yerine </a:t>
            </a:r>
            <a:r>
              <a:rPr lang="tr-TR" b="1" dirty="0">
                <a:solidFill>
                  <a:srgbClr val="000000"/>
                </a:solidFill>
                <a:effectLst/>
                <a:latin typeface="Times New Roman" panose="02020603050405020304" pitchFamily="18" charset="0"/>
              </a:rPr>
              <a:t>yeni </a:t>
            </a:r>
            <a:r>
              <a:rPr lang="tr-TR" dirty="0" err="1">
                <a:solidFill>
                  <a:srgbClr val="000000"/>
                </a:solidFill>
                <a:effectLst/>
                <a:latin typeface="Times New Roman" panose="02020603050405020304" pitchFamily="18" charset="0"/>
              </a:rPr>
              <a:t>usûl</a:t>
            </a:r>
            <a:r>
              <a:rPr lang="tr-TR" dirty="0">
                <a:solidFill>
                  <a:srgbClr val="000000"/>
                </a:solidFill>
                <a:effectLst/>
                <a:latin typeface="Times New Roman" panose="02020603050405020304" pitchFamily="18" charset="0"/>
              </a:rPr>
              <a:t> kanunu yürürlüğe konmuştur. Hâkim, mevcut davaya hangi </a:t>
            </a:r>
            <a:r>
              <a:rPr lang="tr-TR" dirty="0" err="1">
                <a:solidFill>
                  <a:srgbClr val="000000"/>
                </a:solidFill>
                <a:effectLst/>
                <a:latin typeface="Times New Roman" panose="02020603050405020304" pitchFamily="18" charset="0"/>
              </a:rPr>
              <a:t>usûl</a:t>
            </a:r>
            <a:r>
              <a:rPr lang="tr-TR" dirty="0">
                <a:solidFill>
                  <a:srgbClr val="000000"/>
                </a:solidFill>
                <a:effectLst/>
                <a:latin typeface="Times New Roman" panose="02020603050405020304" pitchFamily="18" charset="0"/>
              </a:rPr>
              <a:t> kanunu (X veya Y) ile devam edecektir?</a:t>
            </a:r>
          </a:p>
          <a:p>
            <a:pPr marL="0" indent="0" algn="just">
              <a:buNone/>
            </a:pPr>
            <a:r>
              <a:rPr lang="tr-TR" dirty="0">
                <a:solidFill>
                  <a:srgbClr val="000000"/>
                </a:solidFill>
              </a:rPr>
              <a:t>	</a:t>
            </a:r>
            <a:endParaRPr lang="tr-TR" dirty="0">
              <a:solidFill>
                <a:srgbClr val="000000"/>
              </a:solidFill>
              <a:effectLst/>
            </a:endParaRPr>
          </a:p>
          <a:p>
            <a:pPr algn="just"/>
            <a:endParaRPr lang="tr-TR" dirty="0">
              <a:solidFill>
                <a:srgbClr val="000000"/>
              </a:solidFill>
              <a:effectLst/>
              <a:latin typeface="Times New Roman" panose="02020603050405020304" pitchFamily="18" charset="0"/>
            </a:endParaRPr>
          </a:p>
          <a:p>
            <a:pPr algn="just"/>
            <a:endParaRPr lang="tr-TR" dirty="0">
              <a:solidFill>
                <a:srgbClr val="000000"/>
              </a:solidFill>
              <a:effectLst/>
              <a:latin typeface="Times New Roman" panose="02020603050405020304" pitchFamily="18" charset="0"/>
            </a:endParaRPr>
          </a:p>
          <a:p>
            <a:pPr algn="just"/>
            <a:endParaRPr lang="tr-TR" dirty="0">
              <a:solidFill>
                <a:srgbClr val="000000"/>
              </a:solidFill>
              <a:effectLst/>
            </a:endParaRPr>
          </a:p>
          <a:p>
            <a:endParaRPr dirty="0"/>
          </a:p>
        </p:txBody>
      </p:sp>
    </p:spTree>
    <p:extLst>
      <p:ext uri="{BB962C8B-B14F-4D97-AF65-F5344CB8AC3E}">
        <p14:creationId xmlns:p14="http://schemas.microsoft.com/office/powerpoint/2010/main" val="19003052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71B81-B7DC-827D-2B54-826D1821BA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031758-70BA-8A8B-3FA8-BFDDE7A865C1}"/>
              </a:ext>
            </a:extLst>
          </p:cNvPr>
          <p:cNvSpPr>
            <a:spLocks noGrp="1"/>
          </p:cNvSpPr>
          <p:nvPr>
            <p:ph type="title"/>
          </p:nvPr>
        </p:nvSpPr>
        <p:spPr/>
        <p:txBody>
          <a:bodyPr>
            <a:normAutofit fontScale="90000"/>
          </a:bodyPr>
          <a:lstStyle/>
          <a:p>
            <a:r>
              <a:rPr lang="tr-TR" b="1" dirty="0">
                <a:solidFill>
                  <a:srgbClr val="000000"/>
                </a:solidFill>
                <a:effectLst/>
                <a:latin typeface="+mn-lt"/>
              </a:rPr>
              <a:t>Medenî </a:t>
            </a:r>
            <a:r>
              <a:rPr lang="tr-TR" b="1" dirty="0" err="1">
                <a:solidFill>
                  <a:srgbClr val="000000"/>
                </a:solidFill>
                <a:effectLst/>
                <a:latin typeface="+mn-lt"/>
              </a:rPr>
              <a:t>Usûl</a:t>
            </a:r>
            <a:r>
              <a:rPr lang="tr-TR" b="1" dirty="0">
                <a:solidFill>
                  <a:srgbClr val="000000"/>
                </a:solidFill>
                <a:effectLst/>
                <a:latin typeface="+mn-lt"/>
              </a:rPr>
              <a:t> Hukuku Kurallarının Zaman</a:t>
            </a:r>
            <a:br>
              <a:rPr lang="tr-TR" dirty="0">
                <a:solidFill>
                  <a:srgbClr val="000000"/>
                </a:solidFill>
                <a:effectLst/>
                <a:latin typeface="+mn-lt"/>
              </a:rPr>
            </a:br>
            <a:r>
              <a:rPr lang="tr-TR" b="1" dirty="0">
                <a:solidFill>
                  <a:srgbClr val="000000"/>
                </a:solidFill>
                <a:effectLst/>
                <a:latin typeface="+mn-lt"/>
              </a:rPr>
              <a:t>Bakımından Uygulanması</a:t>
            </a:r>
            <a:endParaRPr lang="tr-TR" dirty="0">
              <a:solidFill>
                <a:srgbClr val="000000"/>
              </a:solidFill>
              <a:effectLst/>
              <a:latin typeface="+mn-lt"/>
            </a:endParaRPr>
          </a:p>
        </p:txBody>
      </p:sp>
      <p:sp>
        <p:nvSpPr>
          <p:cNvPr id="3" name="Content Placeholder 2">
            <a:extLst>
              <a:ext uri="{FF2B5EF4-FFF2-40B4-BE49-F238E27FC236}">
                <a16:creationId xmlns:a16="http://schemas.microsoft.com/office/drawing/2014/main" id="{847DEFD9-6FED-1986-D259-1DE214D0E4CC}"/>
              </a:ext>
            </a:extLst>
          </p:cNvPr>
          <p:cNvSpPr>
            <a:spLocks noGrp="1"/>
          </p:cNvSpPr>
          <p:nvPr>
            <p:ph idx="1"/>
          </p:nvPr>
        </p:nvSpPr>
        <p:spPr>
          <a:xfrm>
            <a:off x="457200" y="1901952"/>
            <a:ext cx="8229600" cy="4224211"/>
          </a:xfrm>
        </p:spPr>
        <p:txBody>
          <a:bodyPr>
            <a:normAutofit/>
          </a:bodyPr>
          <a:lstStyle/>
          <a:p>
            <a:pPr algn="just"/>
            <a:r>
              <a:rPr dirty="0"/>
              <a:t> </a:t>
            </a:r>
            <a:r>
              <a:rPr lang="tr-TR" dirty="0">
                <a:solidFill>
                  <a:srgbClr val="000000"/>
                </a:solidFill>
              </a:rPr>
              <a:t>Kural: derhal uygulanırlık (</a:t>
            </a:r>
            <a:r>
              <a:rPr lang="tr-TR" dirty="0">
                <a:solidFill>
                  <a:srgbClr val="000000"/>
                </a:solidFill>
                <a:effectLst/>
              </a:rPr>
              <a:t>HMK m. 448)</a:t>
            </a:r>
          </a:p>
          <a:p>
            <a:pPr algn="just"/>
            <a:r>
              <a:rPr lang="tr-TR" dirty="0">
                <a:solidFill>
                  <a:srgbClr val="000000"/>
                </a:solidFill>
              </a:rPr>
              <a:t>İstisna: Tamamlanmış Usul İşlemleri</a:t>
            </a:r>
          </a:p>
          <a:p>
            <a:pPr lvl="3" algn="just"/>
            <a:r>
              <a:rPr lang="tr-TR" sz="3200" dirty="0">
                <a:solidFill>
                  <a:srgbClr val="000000"/>
                </a:solidFill>
                <a:effectLst/>
              </a:rPr>
              <a:t>İntikal Hükümleri</a:t>
            </a:r>
          </a:p>
          <a:p>
            <a:pPr algn="just"/>
            <a:r>
              <a:rPr lang="tr-TR" dirty="0">
                <a:solidFill>
                  <a:srgbClr val="000000"/>
                </a:solidFill>
              </a:rPr>
              <a:t>Maddi hukuk kuralları, bir hakkın doğumu, kullanılması ya da sona erdirilmesini etkiler; usul hukuku ise onun dava yoluyla ileri sürülmesini ilgilendirir.</a:t>
            </a:r>
            <a:endParaRPr lang="tr-TR" dirty="0">
              <a:solidFill>
                <a:srgbClr val="000000"/>
              </a:solidFill>
              <a:effectLst/>
            </a:endParaRPr>
          </a:p>
          <a:p>
            <a:pPr algn="just"/>
            <a:endParaRPr lang="tr-TR" dirty="0">
              <a:solidFill>
                <a:srgbClr val="000000"/>
              </a:solidFill>
              <a:effectLst/>
              <a:latin typeface="Times New Roman" panose="02020603050405020304" pitchFamily="18" charset="0"/>
            </a:endParaRPr>
          </a:p>
          <a:p>
            <a:pPr algn="just"/>
            <a:endParaRPr lang="tr-TR" dirty="0">
              <a:solidFill>
                <a:srgbClr val="000000"/>
              </a:solidFill>
              <a:effectLst/>
            </a:endParaRPr>
          </a:p>
          <a:p>
            <a:endParaRPr dirty="0"/>
          </a:p>
        </p:txBody>
      </p:sp>
    </p:spTree>
    <p:extLst>
      <p:ext uri="{BB962C8B-B14F-4D97-AF65-F5344CB8AC3E}">
        <p14:creationId xmlns:p14="http://schemas.microsoft.com/office/powerpoint/2010/main" val="19361337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21B311-F826-0AD3-C571-BD5B531CD7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9795EA-37CD-81D7-53AD-5FCD0A8A746C}"/>
              </a:ext>
            </a:extLst>
          </p:cNvPr>
          <p:cNvSpPr>
            <a:spLocks noGrp="1"/>
          </p:cNvSpPr>
          <p:nvPr>
            <p:ph type="title"/>
          </p:nvPr>
        </p:nvSpPr>
        <p:spPr/>
        <p:txBody>
          <a:bodyPr>
            <a:normAutofit fontScale="90000"/>
          </a:bodyPr>
          <a:lstStyle/>
          <a:p>
            <a:r>
              <a:rPr lang="tr-TR" b="1" dirty="0">
                <a:solidFill>
                  <a:srgbClr val="000000"/>
                </a:solidFill>
                <a:effectLst/>
                <a:latin typeface="+mn-lt"/>
              </a:rPr>
              <a:t>Medenî </a:t>
            </a:r>
            <a:r>
              <a:rPr lang="tr-TR" b="1" dirty="0" err="1">
                <a:solidFill>
                  <a:srgbClr val="000000"/>
                </a:solidFill>
                <a:effectLst/>
                <a:latin typeface="+mn-lt"/>
              </a:rPr>
              <a:t>Usûl</a:t>
            </a:r>
            <a:r>
              <a:rPr lang="tr-TR" b="1" dirty="0">
                <a:solidFill>
                  <a:srgbClr val="000000"/>
                </a:solidFill>
                <a:effectLst/>
                <a:latin typeface="+mn-lt"/>
              </a:rPr>
              <a:t> Hukuku Kurallarının Zaman</a:t>
            </a:r>
            <a:br>
              <a:rPr lang="tr-TR" dirty="0">
                <a:solidFill>
                  <a:srgbClr val="000000"/>
                </a:solidFill>
                <a:effectLst/>
                <a:latin typeface="+mn-lt"/>
              </a:rPr>
            </a:br>
            <a:r>
              <a:rPr lang="tr-TR" b="1" dirty="0">
                <a:solidFill>
                  <a:srgbClr val="000000"/>
                </a:solidFill>
                <a:effectLst/>
                <a:latin typeface="+mn-lt"/>
              </a:rPr>
              <a:t>Bakımından Uygulanması</a:t>
            </a:r>
            <a:endParaRPr lang="tr-TR" dirty="0">
              <a:solidFill>
                <a:srgbClr val="000000"/>
              </a:solidFill>
              <a:effectLst/>
              <a:latin typeface="+mn-lt"/>
            </a:endParaRPr>
          </a:p>
        </p:txBody>
      </p:sp>
      <p:sp>
        <p:nvSpPr>
          <p:cNvPr id="3" name="Content Placeholder 2">
            <a:extLst>
              <a:ext uri="{FF2B5EF4-FFF2-40B4-BE49-F238E27FC236}">
                <a16:creationId xmlns:a16="http://schemas.microsoft.com/office/drawing/2014/main" id="{8E9B8900-3E85-E36E-EF28-BBE91444361D}"/>
              </a:ext>
            </a:extLst>
          </p:cNvPr>
          <p:cNvSpPr>
            <a:spLocks noGrp="1"/>
          </p:cNvSpPr>
          <p:nvPr>
            <p:ph idx="1"/>
          </p:nvPr>
        </p:nvSpPr>
        <p:spPr>
          <a:xfrm>
            <a:off x="457200" y="1901952"/>
            <a:ext cx="8229600" cy="4224211"/>
          </a:xfrm>
        </p:spPr>
        <p:txBody>
          <a:bodyPr>
            <a:normAutofit fontScale="92500" lnSpcReduction="10000"/>
          </a:bodyPr>
          <a:lstStyle/>
          <a:p>
            <a:pPr algn="just"/>
            <a:r>
              <a:rPr dirty="0"/>
              <a:t> </a:t>
            </a:r>
            <a:r>
              <a:rPr lang="tr-TR" dirty="0">
                <a:solidFill>
                  <a:srgbClr val="000000"/>
                </a:solidFill>
                <a:effectLst/>
              </a:rPr>
              <a:t>(A), (B)’ye karşı dava açmış ve dava dilekçesi (B)’ye tebliğ edilmiştir. Bu sırada yürürlükte olan </a:t>
            </a:r>
            <a:r>
              <a:rPr lang="tr-TR" dirty="0" err="1">
                <a:solidFill>
                  <a:srgbClr val="000000"/>
                </a:solidFill>
                <a:effectLst/>
              </a:rPr>
              <a:t>usûl</a:t>
            </a:r>
            <a:r>
              <a:rPr lang="tr-TR" dirty="0">
                <a:solidFill>
                  <a:srgbClr val="000000"/>
                </a:solidFill>
                <a:effectLst/>
              </a:rPr>
              <a:t> kuralına göre cevap süresi, dava dilekçesinin tebliğinden itibaren 10 gündür. Dava dilekçesinin tebliğinden sonraki 8. gün, ilgili </a:t>
            </a:r>
            <a:r>
              <a:rPr lang="tr-TR" dirty="0" err="1">
                <a:solidFill>
                  <a:srgbClr val="000000"/>
                </a:solidFill>
                <a:effectLst/>
              </a:rPr>
              <a:t>usûl</a:t>
            </a:r>
            <a:r>
              <a:rPr lang="tr-TR" dirty="0">
                <a:solidFill>
                  <a:srgbClr val="000000"/>
                </a:solidFill>
                <a:effectLst/>
              </a:rPr>
              <a:t> kuralı değiştirilmiş ve yeni yürürlüğe giren kurala göre cevap süresi, tebliğ tarihinden itibaren iki haftaya çıkarılmıştır. (B), kendisine tebliğ edilmiş olan dava dilekçesine ne zamana kadar cevap verebilir?</a:t>
            </a:r>
          </a:p>
          <a:p>
            <a:pPr algn="just"/>
            <a:endParaRPr lang="tr-TR" dirty="0">
              <a:solidFill>
                <a:srgbClr val="000000"/>
              </a:solidFill>
              <a:effectLst/>
              <a:latin typeface="Times New Roman" panose="02020603050405020304" pitchFamily="18" charset="0"/>
            </a:endParaRPr>
          </a:p>
          <a:p>
            <a:pPr algn="just"/>
            <a:endParaRPr lang="tr-TR" dirty="0">
              <a:solidFill>
                <a:srgbClr val="000000"/>
              </a:solidFill>
              <a:effectLst/>
            </a:endParaRPr>
          </a:p>
          <a:p>
            <a:endParaRPr dirty="0"/>
          </a:p>
        </p:txBody>
      </p:sp>
    </p:spTree>
    <p:extLst>
      <p:ext uri="{BB962C8B-B14F-4D97-AF65-F5344CB8AC3E}">
        <p14:creationId xmlns:p14="http://schemas.microsoft.com/office/powerpoint/2010/main" val="10733979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5C8283-4B5E-9E26-E14E-D392146EA9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0E592A-3E66-461E-C653-7E483BCC8267}"/>
              </a:ext>
            </a:extLst>
          </p:cNvPr>
          <p:cNvSpPr>
            <a:spLocks noGrp="1"/>
          </p:cNvSpPr>
          <p:nvPr>
            <p:ph type="title"/>
          </p:nvPr>
        </p:nvSpPr>
        <p:spPr/>
        <p:txBody>
          <a:bodyPr>
            <a:normAutofit fontScale="90000"/>
          </a:bodyPr>
          <a:lstStyle/>
          <a:p>
            <a:r>
              <a:rPr lang="tr-TR" b="1" dirty="0">
                <a:solidFill>
                  <a:srgbClr val="000000"/>
                </a:solidFill>
                <a:effectLst/>
                <a:latin typeface="+mn-lt"/>
              </a:rPr>
              <a:t>Medenî </a:t>
            </a:r>
            <a:r>
              <a:rPr lang="tr-TR" b="1" dirty="0" err="1">
                <a:solidFill>
                  <a:srgbClr val="000000"/>
                </a:solidFill>
                <a:effectLst/>
                <a:latin typeface="+mn-lt"/>
              </a:rPr>
              <a:t>Usûl</a:t>
            </a:r>
            <a:r>
              <a:rPr lang="tr-TR" b="1" dirty="0">
                <a:solidFill>
                  <a:srgbClr val="000000"/>
                </a:solidFill>
                <a:effectLst/>
                <a:latin typeface="+mn-lt"/>
              </a:rPr>
              <a:t> Hukuku Kurallarının Zaman</a:t>
            </a:r>
            <a:br>
              <a:rPr lang="tr-TR" dirty="0">
                <a:solidFill>
                  <a:srgbClr val="000000"/>
                </a:solidFill>
                <a:effectLst/>
                <a:latin typeface="+mn-lt"/>
              </a:rPr>
            </a:br>
            <a:r>
              <a:rPr lang="tr-TR" b="1" dirty="0">
                <a:solidFill>
                  <a:srgbClr val="000000"/>
                </a:solidFill>
                <a:effectLst/>
                <a:latin typeface="+mn-lt"/>
              </a:rPr>
              <a:t>Bakımından Uygulanması</a:t>
            </a:r>
            <a:endParaRPr lang="tr-TR" dirty="0">
              <a:solidFill>
                <a:srgbClr val="000000"/>
              </a:solidFill>
              <a:effectLst/>
              <a:latin typeface="+mn-lt"/>
            </a:endParaRPr>
          </a:p>
        </p:txBody>
      </p:sp>
      <p:sp>
        <p:nvSpPr>
          <p:cNvPr id="3" name="Content Placeholder 2">
            <a:extLst>
              <a:ext uri="{FF2B5EF4-FFF2-40B4-BE49-F238E27FC236}">
                <a16:creationId xmlns:a16="http://schemas.microsoft.com/office/drawing/2014/main" id="{41DA8E56-0151-4A5C-0CC7-FA041B549456}"/>
              </a:ext>
            </a:extLst>
          </p:cNvPr>
          <p:cNvSpPr>
            <a:spLocks noGrp="1"/>
          </p:cNvSpPr>
          <p:nvPr>
            <p:ph idx="1"/>
          </p:nvPr>
        </p:nvSpPr>
        <p:spPr>
          <a:xfrm>
            <a:off x="457200" y="1901952"/>
            <a:ext cx="8229600" cy="4224211"/>
          </a:xfrm>
        </p:spPr>
        <p:txBody>
          <a:bodyPr>
            <a:normAutofit fontScale="55000" lnSpcReduction="20000"/>
          </a:bodyPr>
          <a:lstStyle/>
          <a:p>
            <a:pPr algn="just"/>
            <a:r>
              <a:rPr lang="tr-TR" sz="4200" dirty="0"/>
              <a:t>Tamamlanmış işlemleri etkilemez.</a:t>
            </a:r>
          </a:p>
          <a:p>
            <a:pPr algn="just"/>
            <a:r>
              <a:rPr lang="tr-TR" sz="4200" dirty="0">
                <a:solidFill>
                  <a:srgbClr val="000000"/>
                </a:solidFill>
                <a:effectLst/>
              </a:rPr>
              <a:t>Tamamlanmış işlemleri etkile</a:t>
            </a:r>
            <a:r>
              <a:rPr lang="tr-TR" sz="4200" dirty="0">
                <a:solidFill>
                  <a:srgbClr val="000000"/>
                </a:solidFill>
              </a:rPr>
              <a:t>memek kaydıyla usul hükümleri derhal uygulanır.</a:t>
            </a:r>
          </a:p>
          <a:p>
            <a:endParaRPr lang="tr-TR" sz="4200" dirty="0">
              <a:solidFill>
                <a:srgbClr val="000000"/>
              </a:solidFill>
            </a:endParaRPr>
          </a:p>
          <a:p>
            <a:r>
              <a:rPr lang="tr-TR" sz="4200" dirty="0">
                <a:solidFill>
                  <a:srgbClr val="000000"/>
                </a:solidFill>
                <a:effectLst/>
              </a:rPr>
              <a:t>Malvarlığına ilişkin dava ve işlerde kanun yoluna başvuru bakımından parasal sınır: </a:t>
            </a:r>
          </a:p>
          <a:p>
            <a:pPr marL="0" indent="0">
              <a:buNone/>
            </a:pPr>
            <a:endParaRPr lang="tr-TR" sz="4200" dirty="0">
              <a:solidFill>
                <a:srgbClr val="000000"/>
              </a:solidFill>
              <a:effectLst/>
            </a:endParaRPr>
          </a:p>
          <a:p>
            <a:pPr marL="0" indent="0">
              <a:buNone/>
            </a:pPr>
            <a:r>
              <a:rPr lang="tr-TR" sz="4200" dirty="0">
                <a:solidFill>
                  <a:srgbClr val="000000"/>
                </a:solidFill>
                <a:effectLst/>
              </a:rPr>
              <a:t>Hukuk Muhakemeleri Kanunu Ek Madde 1 uyarınca, senetle ispat, istinaf, temyiz ve temyizde duruşma yapılmasına ilişkin sınırlar her yıl yeniden güncellenmektedir. </a:t>
            </a:r>
          </a:p>
          <a:p>
            <a:pPr marL="0" indent="0">
              <a:buNone/>
            </a:pPr>
            <a:r>
              <a:rPr lang="tr-TR" sz="4200" dirty="0">
                <a:solidFill>
                  <a:srgbClr val="000000"/>
                </a:solidFill>
                <a:effectLst/>
              </a:rPr>
              <a:t>Kanun yollarına başvuruda dikkate alınması gereken parasal sınır, mevcut durumda işlemin yapıldığı tarihte yürürlükte bulunan kural olan, mahkemece hükmün verildiği tarihteki sınırdır. </a:t>
            </a:r>
            <a:endParaRPr lang="tr-TR" dirty="0">
              <a:solidFill>
                <a:srgbClr val="000000"/>
              </a:solidFill>
              <a:effectLst/>
            </a:endParaRPr>
          </a:p>
          <a:p>
            <a:endParaRPr dirty="0"/>
          </a:p>
        </p:txBody>
      </p:sp>
    </p:spTree>
    <p:extLst>
      <p:ext uri="{BB962C8B-B14F-4D97-AF65-F5344CB8AC3E}">
        <p14:creationId xmlns:p14="http://schemas.microsoft.com/office/powerpoint/2010/main" val="153910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2F9A07-92F9-2AE6-4CEC-A2C00CEC04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A283F-1D8A-BA6B-6368-25CFC3303B62}"/>
              </a:ext>
            </a:extLst>
          </p:cNvPr>
          <p:cNvSpPr>
            <a:spLocks noGrp="1"/>
          </p:cNvSpPr>
          <p:nvPr>
            <p:ph type="title"/>
          </p:nvPr>
        </p:nvSpPr>
        <p:spPr/>
        <p:txBody>
          <a:bodyPr>
            <a:normAutofit fontScale="90000"/>
          </a:bodyPr>
          <a:lstStyle/>
          <a:p>
            <a:r>
              <a:rPr lang="tr-TR" b="1" dirty="0">
                <a:solidFill>
                  <a:srgbClr val="000000"/>
                </a:solidFill>
                <a:effectLst/>
                <a:latin typeface="+mn-lt"/>
              </a:rPr>
              <a:t>Medenî </a:t>
            </a:r>
            <a:r>
              <a:rPr lang="tr-TR" b="1" dirty="0" err="1">
                <a:solidFill>
                  <a:srgbClr val="000000"/>
                </a:solidFill>
                <a:effectLst/>
                <a:latin typeface="+mn-lt"/>
              </a:rPr>
              <a:t>Usûl</a:t>
            </a:r>
            <a:r>
              <a:rPr lang="tr-TR" b="1" dirty="0">
                <a:solidFill>
                  <a:srgbClr val="000000"/>
                </a:solidFill>
                <a:effectLst/>
                <a:latin typeface="+mn-lt"/>
              </a:rPr>
              <a:t> Hukuku Kurallarının Kişi</a:t>
            </a:r>
            <a:br>
              <a:rPr lang="tr-TR" dirty="0">
                <a:solidFill>
                  <a:srgbClr val="000000"/>
                </a:solidFill>
                <a:effectLst/>
                <a:latin typeface="+mn-lt"/>
              </a:rPr>
            </a:br>
            <a:r>
              <a:rPr lang="tr-TR" b="1" dirty="0">
                <a:solidFill>
                  <a:srgbClr val="000000"/>
                </a:solidFill>
                <a:effectLst/>
                <a:latin typeface="+mn-lt"/>
              </a:rPr>
              <a:t>Bakımından Uygulanması</a:t>
            </a:r>
            <a:endParaRPr lang="tr-TR" dirty="0">
              <a:solidFill>
                <a:srgbClr val="000000"/>
              </a:solidFill>
              <a:effectLst/>
              <a:latin typeface="+mn-lt"/>
            </a:endParaRPr>
          </a:p>
        </p:txBody>
      </p:sp>
      <p:sp>
        <p:nvSpPr>
          <p:cNvPr id="3" name="Content Placeholder 2">
            <a:extLst>
              <a:ext uri="{FF2B5EF4-FFF2-40B4-BE49-F238E27FC236}">
                <a16:creationId xmlns:a16="http://schemas.microsoft.com/office/drawing/2014/main" id="{89A82848-FD33-B93F-A91C-780C72EE1BBB}"/>
              </a:ext>
            </a:extLst>
          </p:cNvPr>
          <p:cNvSpPr>
            <a:spLocks noGrp="1"/>
          </p:cNvSpPr>
          <p:nvPr>
            <p:ph idx="1"/>
          </p:nvPr>
        </p:nvSpPr>
        <p:spPr>
          <a:xfrm>
            <a:off x="457200" y="1901952"/>
            <a:ext cx="8229600" cy="4224211"/>
          </a:xfrm>
        </p:spPr>
        <p:txBody>
          <a:bodyPr>
            <a:normAutofit/>
          </a:bodyPr>
          <a:lstStyle/>
          <a:p>
            <a:pPr algn="just"/>
            <a:r>
              <a:rPr lang="tr-TR" dirty="0"/>
              <a:t>Yargı yetkisi </a:t>
            </a:r>
            <a:r>
              <a:rPr lang="tr-TR" b="1" dirty="0"/>
              <a:t>ülke sınırları </a:t>
            </a:r>
            <a:r>
              <a:rPr lang="tr-TR" dirty="0"/>
              <a:t>içindedir. Ülke topraklarının sınırları içinde tüm kişileri ve eşyaları kapsar.</a:t>
            </a:r>
          </a:p>
          <a:p>
            <a:pPr algn="just"/>
            <a:r>
              <a:rPr lang="tr-TR" dirty="0"/>
              <a:t>İstisna: Yargı bağışıklığı</a:t>
            </a:r>
            <a:endParaRPr dirty="0"/>
          </a:p>
        </p:txBody>
      </p:sp>
    </p:spTree>
    <p:extLst>
      <p:ext uri="{BB962C8B-B14F-4D97-AF65-F5344CB8AC3E}">
        <p14:creationId xmlns:p14="http://schemas.microsoft.com/office/powerpoint/2010/main" val="25222655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3C19D37-EA8C-8EFC-9102-20533E08FAEE}"/>
              </a:ext>
            </a:extLst>
          </p:cNvPr>
          <p:cNvSpPr>
            <a:spLocks noGrp="1"/>
          </p:cNvSpPr>
          <p:nvPr>
            <p:ph type="title"/>
          </p:nvPr>
        </p:nvSpPr>
        <p:spPr/>
        <p:txBody>
          <a:bodyPr/>
          <a:lstStyle/>
          <a:p>
            <a:r>
              <a:rPr lang="tr-TR" dirty="0"/>
              <a:t>Yargı Kolları</a:t>
            </a:r>
          </a:p>
        </p:txBody>
      </p:sp>
      <p:graphicFrame>
        <p:nvGraphicFramePr>
          <p:cNvPr id="22" name="İçerik Yer Tutucusu 21">
            <a:extLst>
              <a:ext uri="{FF2B5EF4-FFF2-40B4-BE49-F238E27FC236}">
                <a16:creationId xmlns:a16="http://schemas.microsoft.com/office/drawing/2014/main" id="{D2706D50-C997-5D2B-6AC2-15ABC1E416F0}"/>
              </a:ext>
            </a:extLst>
          </p:cNvPr>
          <p:cNvGraphicFramePr>
            <a:graphicFrameLocks noGrp="1"/>
          </p:cNvGraphicFramePr>
          <p:nvPr>
            <p:ph idx="1"/>
            <p:extLst>
              <p:ext uri="{D42A27DB-BD31-4B8C-83A1-F6EECF244321}">
                <p14:modId xmlns:p14="http://schemas.microsoft.com/office/powerpoint/2010/main" val="372751685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783518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BA6E4D-EC69-07AF-1076-15DE2D5FCDDF}"/>
              </a:ext>
            </a:extLst>
          </p:cNvPr>
          <p:cNvSpPr>
            <a:spLocks noGrp="1"/>
          </p:cNvSpPr>
          <p:nvPr>
            <p:ph type="title"/>
          </p:nvPr>
        </p:nvSpPr>
        <p:spPr/>
        <p:txBody>
          <a:bodyPr/>
          <a:lstStyle/>
          <a:p>
            <a:r>
              <a:rPr lang="tr-TR" dirty="0"/>
              <a:t>Yargı Kolları</a:t>
            </a:r>
          </a:p>
        </p:txBody>
      </p:sp>
      <p:sp>
        <p:nvSpPr>
          <p:cNvPr id="3" name="İçerik Yer Tutucusu 2">
            <a:extLst>
              <a:ext uri="{FF2B5EF4-FFF2-40B4-BE49-F238E27FC236}">
                <a16:creationId xmlns:a16="http://schemas.microsoft.com/office/drawing/2014/main" id="{A311BB81-341E-86F6-5174-4E1097130BDC}"/>
              </a:ext>
            </a:extLst>
          </p:cNvPr>
          <p:cNvSpPr>
            <a:spLocks noGrp="1"/>
          </p:cNvSpPr>
          <p:nvPr>
            <p:ph idx="1"/>
          </p:nvPr>
        </p:nvSpPr>
        <p:spPr/>
        <p:txBody>
          <a:bodyPr/>
          <a:lstStyle/>
          <a:p>
            <a:r>
              <a:rPr lang="tr-TR" dirty="0"/>
              <a:t>Farklı yargı yolları arasındaki ilişki yargı yolu ilişkisidir.</a:t>
            </a:r>
          </a:p>
          <a:p>
            <a:r>
              <a:rPr lang="tr-TR" dirty="0"/>
              <a:t>Yargı yolu ilişkisi kamu düzenindendir ve dava şartıdır (HMK m. 114).</a:t>
            </a:r>
          </a:p>
          <a:p>
            <a:endParaRPr lang="tr-TR" dirty="0"/>
          </a:p>
        </p:txBody>
      </p:sp>
    </p:spTree>
    <p:extLst>
      <p:ext uri="{BB962C8B-B14F-4D97-AF65-F5344CB8AC3E}">
        <p14:creationId xmlns:p14="http://schemas.microsoft.com/office/powerpoint/2010/main" val="11635667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31337F-19F5-C61B-D879-1C63534C985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EB752B3-B22B-6D16-DE9F-55D20B48098F}"/>
              </a:ext>
            </a:extLst>
          </p:cNvPr>
          <p:cNvSpPr>
            <a:spLocks noGrp="1"/>
          </p:cNvSpPr>
          <p:nvPr>
            <p:ph type="title"/>
          </p:nvPr>
        </p:nvSpPr>
        <p:spPr/>
        <p:txBody>
          <a:bodyPr/>
          <a:lstStyle/>
          <a:p>
            <a:r>
              <a:rPr lang="tr-TR" dirty="0"/>
              <a:t>Anayasa Yargısı</a:t>
            </a:r>
          </a:p>
        </p:txBody>
      </p:sp>
      <p:sp>
        <p:nvSpPr>
          <p:cNvPr id="3" name="İçerik Yer Tutucusu 2">
            <a:extLst>
              <a:ext uri="{FF2B5EF4-FFF2-40B4-BE49-F238E27FC236}">
                <a16:creationId xmlns:a16="http://schemas.microsoft.com/office/drawing/2014/main" id="{FD784A15-28A3-265D-AB63-9CEE8363B6A1}"/>
              </a:ext>
            </a:extLst>
          </p:cNvPr>
          <p:cNvSpPr>
            <a:spLocks noGrp="1"/>
          </p:cNvSpPr>
          <p:nvPr>
            <p:ph idx="1"/>
          </p:nvPr>
        </p:nvSpPr>
        <p:spPr/>
        <p:txBody>
          <a:bodyPr>
            <a:normAutofit/>
          </a:bodyPr>
          <a:lstStyle/>
          <a:p>
            <a:r>
              <a:rPr lang="tr-TR" dirty="0"/>
              <a:t>Anayasa Mahkemesi</a:t>
            </a:r>
          </a:p>
          <a:p>
            <a:r>
              <a:rPr lang="tr-TR" i="1" dirty="0">
                <a:solidFill>
                  <a:srgbClr val="000000"/>
                </a:solidFill>
                <a:latin typeface="Times New Roman" panose="02020603050405020304" pitchFamily="18" charset="0"/>
              </a:rPr>
              <a:t>A</a:t>
            </a:r>
            <a:r>
              <a:rPr lang="tr-TR" i="1" dirty="0">
                <a:solidFill>
                  <a:srgbClr val="000000"/>
                </a:solidFill>
                <a:effectLst/>
                <a:latin typeface="Times New Roman" panose="02020603050405020304" pitchFamily="18" charset="0"/>
              </a:rPr>
              <a:t>nayasa değişikliklerini </a:t>
            </a:r>
            <a:r>
              <a:rPr lang="tr-TR" dirty="0">
                <a:solidFill>
                  <a:srgbClr val="000000"/>
                </a:solidFill>
                <a:effectLst/>
                <a:latin typeface="Times New Roman" panose="02020603050405020304" pitchFamily="18" charset="0"/>
              </a:rPr>
              <a:t>şekil bakımından; </a:t>
            </a:r>
            <a:r>
              <a:rPr lang="tr-TR" i="1" dirty="0">
                <a:solidFill>
                  <a:srgbClr val="000000"/>
                </a:solidFill>
                <a:effectLst/>
                <a:latin typeface="Times New Roman" panose="02020603050405020304" pitchFamily="18" charset="0"/>
              </a:rPr>
              <a:t>kanun, Cumhurbaşkanlığı Kararnamesi ve TBMM </a:t>
            </a:r>
            <a:r>
              <a:rPr lang="tr-TR" i="1" dirty="0" err="1">
                <a:solidFill>
                  <a:srgbClr val="000000"/>
                </a:solidFill>
                <a:effectLst/>
                <a:latin typeface="Times New Roman" panose="02020603050405020304" pitchFamily="18" charset="0"/>
              </a:rPr>
              <a:t>İçtüzüğü’nü</a:t>
            </a:r>
            <a:r>
              <a:rPr lang="tr-TR" dirty="0">
                <a:solidFill>
                  <a:srgbClr val="000000"/>
                </a:solidFill>
                <a:effectLst/>
                <a:latin typeface="Times New Roman" panose="02020603050405020304" pitchFamily="18" charset="0"/>
              </a:rPr>
              <a:t> «hem şekil hem de esas </a:t>
            </a:r>
            <a:r>
              <a:rPr lang="tr-TR" dirty="0" err="1">
                <a:solidFill>
                  <a:srgbClr val="000000"/>
                </a:solidFill>
                <a:effectLst/>
                <a:latin typeface="Times New Roman" panose="02020603050405020304" pitchFamily="18" charset="0"/>
              </a:rPr>
              <a:t>bakımından»anayasaya</a:t>
            </a:r>
            <a:r>
              <a:rPr lang="tr-TR" dirty="0">
                <a:solidFill>
                  <a:srgbClr val="000000"/>
                </a:solidFill>
                <a:effectLst/>
                <a:latin typeface="Times New Roman" panose="02020603050405020304" pitchFamily="18" charset="0"/>
              </a:rPr>
              <a:t> uygunluğunu denetler.</a:t>
            </a:r>
          </a:p>
          <a:p>
            <a:r>
              <a:rPr lang="tr-TR" dirty="0">
                <a:solidFill>
                  <a:srgbClr val="000000"/>
                </a:solidFill>
                <a:latin typeface="Times New Roman" panose="02020603050405020304" pitchFamily="18" charset="0"/>
              </a:rPr>
              <a:t>S</a:t>
            </a:r>
            <a:r>
              <a:rPr lang="tr-TR" dirty="0">
                <a:solidFill>
                  <a:srgbClr val="000000"/>
                </a:solidFill>
                <a:effectLst/>
                <a:latin typeface="Times New Roman" panose="02020603050405020304" pitchFamily="18" charset="0"/>
              </a:rPr>
              <a:t>iyasi partilerin kapatılması davalarına bakar.</a:t>
            </a:r>
          </a:p>
          <a:p>
            <a:r>
              <a:rPr lang="tr-TR" dirty="0">
                <a:solidFill>
                  <a:srgbClr val="000000"/>
                </a:solidFill>
                <a:latin typeface="Times New Roman" panose="02020603050405020304" pitchFamily="18" charset="0"/>
              </a:rPr>
              <a:t>Y</a:t>
            </a:r>
            <a:r>
              <a:rPr lang="tr-TR" dirty="0">
                <a:solidFill>
                  <a:srgbClr val="000000"/>
                </a:solidFill>
                <a:effectLst/>
                <a:latin typeface="Times New Roman" panose="02020603050405020304" pitchFamily="18" charset="0"/>
              </a:rPr>
              <a:t>üce divan sıfatıyla yargılama yapar.</a:t>
            </a:r>
          </a:p>
          <a:p>
            <a:r>
              <a:rPr lang="tr-TR" dirty="0">
                <a:solidFill>
                  <a:srgbClr val="000000"/>
                </a:solidFill>
                <a:latin typeface="Times New Roman" panose="02020603050405020304" pitchFamily="18" charset="0"/>
              </a:rPr>
              <a:t>Bireysel başvuruları inceler.</a:t>
            </a:r>
            <a:endParaRPr lang="tr-TR" dirty="0">
              <a:solidFill>
                <a:srgbClr val="000000"/>
              </a:solidFill>
              <a:effectLst/>
              <a:latin typeface="Times New Roman" panose="02020603050405020304" pitchFamily="18" charset="0"/>
            </a:endParaRPr>
          </a:p>
          <a:p>
            <a:endParaRPr lang="tr-TR" dirty="0"/>
          </a:p>
          <a:p>
            <a:endParaRPr lang="tr-TR" dirty="0"/>
          </a:p>
        </p:txBody>
      </p:sp>
    </p:spTree>
    <p:extLst>
      <p:ext uri="{BB962C8B-B14F-4D97-AF65-F5344CB8AC3E}">
        <p14:creationId xmlns:p14="http://schemas.microsoft.com/office/powerpoint/2010/main" val="16857014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48BFF-035F-DFA8-41FA-F07B4F3A544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A5C4DAA-A2C3-9756-85C7-0E3AD617ED58}"/>
              </a:ext>
            </a:extLst>
          </p:cNvPr>
          <p:cNvSpPr>
            <a:spLocks noGrp="1"/>
          </p:cNvSpPr>
          <p:nvPr>
            <p:ph type="title"/>
          </p:nvPr>
        </p:nvSpPr>
        <p:spPr/>
        <p:txBody>
          <a:bodyPr/>
          <a:lstStyle/>
          <a:p>
            <a:r>
              <a:rPr lang="tr-TR" dirty="0"/>
              <a:t>Uyuşmazlık Yargısı</a:t>
            </a:r>
          </a:p>
        </p:txBody>
      </p:sp>
      <p:sp>
        <p:nvSpPr>
          <p:cNvPr id="3" name="İçerik Yer Tutucusu 2">
            <a:extLst>
              <a:ext uri="{FF2B5EF4-FFF2-40B4-BE49-F238E27FC236}">
                <a16:creationId xmlns:a16="http://schemas.microsoft.com/office/drawing/2014/main" id="{2DED6B00-EA76-A13B-79F7-709837644174}"/>
              </a:ext>
            </a:extLst>
          </p:cNvPr>
          <p:cNvSpPr>
            <a:spLocks noGrp="1"/>
          </p:cNvSpPr>
          <p:nvPr>
            <p:ph idx="1"/>
          </p:nvPr>
        </p:nvSpPr>
        <p:spPr/>
        <p:txBody>
          <a:bodyPr>
            <a:normAutofit/>
          </a:bodyPr>
          <a:lstStyle/>
          <a:p>
            <a:r>
              <a:rPr lang="tr-TR" dirty="0">
                <a:solidFill>
                  <a:srgbClr val="000000"/>
                </a:solidFill>
                <a:effectLst/>
                <a:latin typeface="Times New Roman" panose="02020603050405020304" pitchFamily="18" charset="0"/>
              </a:rPr>
              <a:t>Anayasa m. 158: «Adli ve idari yargı mercileri arasındaki görev ve hüküm uyuşmazlıklarını kesin olarak çözümlemeye yetkilidir»</a:t>
            </a:r>
            <a:r>
              <a:rPr lang="tr-TR" dirty="0">
                <a:solidFill>
                  <a:srgbClr val="000000"/>
                </a:solidFill>
                <a:latin typeface="Times New Roman" panose="02020603050405020304" pitchFamily="18" charset="0"/>
              </a:rPr>
              <a:t>.</a:t>
            </a:r>
            <a:endParaRPr lang="tr-TR" dirty="0">
              <a:solidFill>
                <a:srgbClr val="000000"/>
              </a:solidFill>
              <a:effectLst/>
              <a:latin typeface="Times New Roman" panose="02020603050405020304" pitchFamily="18" charset="0"/>
            </a:endParaRPr>
          </a:p>
          <a:p>
            <a:r>
              <a:rPr lang="tr-TR" dirty="0"/>
              <a:t>Olumlu Görev uyuşmazlığı</a:t>
            </a:r>
          </a:p>
          <a:p>
            <a:r>
              <a:rPr lang="tr-TR" dirty="0"/>
              <a:t>Olumsuz Görev uyuşmazlığı</a:t>
            </a:r>
          </a:p>
          <a:p>
            <a:r>
              <a:rPr lang="tr-TR" dirty="0"/>
              <a:t>Hüküm Uyuşmazlığı</a:t>
            </a:r>
          </a:p>
          <a:p>
            <a:endParaRPr lang="tr-TR" dirty="0"/>
          </a:p>
        </p:txBody>
      </p:sp>
    </p:spTree>
    <p:extLst>
      <p:ext uri="{BB962C8B-B14F-4D97-AF65-F5344CB8AC3E}">
        <p14:creationId xmlns:p14="http://schemas.microsoft.com/office/powerpoint/2010/main" val="28815795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9593B-47EB-3277-4E2F-64AA3BB268B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01E8335-7B5B-9567-BCA6-4F43CB3F42A1}"/>
              </a:ext>
            </a:extLst>
          </p:cNvPr>
          <p:cNvSpPr>
            <a:spLocks noGrp="1"/>
          </p:cNvSpPr>
          <p:nvPr>
            <p:ph type="title"/>
          </p:nvPr>
        </p:nvSpPr>
        <p:spPr/>
        <p:txBody>
          <a:bodyPr/>
          <a:lstStyle/>
          <a:p>
            <a:r>
              <a:rPr lang="tr-TR" dirty="0"/>
              <a:t>İdari Yargı</a:t>
            </a:r>
          </a:p>
        </p:txBody>
      </p:sp>
      <p:sp>
        <p:nvSpPr>
          <p:cNvPr id="3" name="İçerik Yer Tutucusu 2">
            <a:extLst>
              <a:ext uri="{FF2B5EF4-FFF2-40B4-BE49-F238E27FC236}">
                <a16:creationId xmlns:a16="http://schemas.microsoft.com/office/drawing/2014/main" id="{DF1D244A-D826-BB50-7649-74EDF00E3551}"/>
              </a:ext>
            </a:extLst>
          </p:cNvPr>
          <p:cNvSpPr>
            <a:spLocks noGrp="1"/>
          </p:cNvSpPr>
          <p:nvPr>
            <p:ph idx="1"/>
          </p:nvPr>
        </p:nvSpPr>
        <p:spPr/>
        <p:txBody>
          <a:bodyPr>
            <a:normAutofit lnSpcReduction="10000"/>
          </a:bodyPr>
          <a:lstStyle/>
          <a:p>
            <a:pPr algn="just"/>
            <a:r>
              <a:rPr lang="tr-TR" dirty="0">
                <a:solidFill>
                  <a:srgbClr val="000000"/>
                </a:solidFill>
                <a:effectLst/>
                <a:latin typeface="Times New Roman" panose="02020603050405020304" pitchFamily="18" charset="0"/>
              </a:rPr>
              <a:t>İdarî yargı, </a:t>
            </a:r>
            <a:r>
              <a:rPr lang="tr-TR" b="1" dirty="0">
                <a:solidFill>
                  <a:srgbClr val="000000"/>
                </a:solidFill>
                <a:effectLst/>
                <a:latin typeface="Times New Roman" panose="02020603050405020304" pitchFamily="18" charset="0"/>
              </a:rPr>
              <a:t>idarenin, kamu hukuku kaynaklı </a:t>
            </a:r>
            <a:r>
              <a:rPr lang="tr-TR" dirty="0">
                <a:solidFill>
                  <a:srgbClr val="000000"/>
                </a:solidFill>
                <a:effectLst/>
                <a:latin typeface="Times New Roman" panose="02020603050405020304" pitchFamily="18" charset="0"/>
              </a:rPr>
              <a:t>bir yetkisini kullanmak suretiyle gerçekleştirmiş olduğu işlem veya eylemlerin denetiminin yapıldığı yargı koludur.</a:t>
            </a:r>
          </a:p>
          <a:p>
            <a:r>
              <a:rPr lang="tr-TR" dirty="0">
                <a:solidFill>
                  <a:srgbClr val="000000"/>
                </a:solidFill>
                <a:effectLst/>
                <a:latin typeface="Times New Roman" panose="02020603050405020304" pitchFamily="18" charset="0"/>
              </a:rPr>
              <a:t>İdarî yargı alanında uygulanacak </a:t>
            </a:r>
            <a:r>
              <a:rPr lang="tr-TR" dirty="0" err="1">
                <a:solidFill>
                  <a:srgbClr val="000000"/>
                </a:solidFill>
                <a:effectLst/>
                <a:latin typeface="Times New Roman" panose="02020603050405020304" pitchFamily="18" charset="0"/>
              </a:rPr>
              <a:t>usûl</a:t>
            </a:r>
            <a:r>
              <a:rPr lang="tr-TR" dirty="0">
                <a:solidFill>
                  <a:srgbClr val="000000"/>
                </a:solidFill>
                <a:effectLst/>
                <a:latin typeface="Times New Roman" panose="02020603050405020304" pitchFamily="18" charset="0"/>
              </a:rPr>
              <a:t> kuralları 2577 sayılı İdari Yargılama </a:t>
            </a:r>
            <a:r>
              <a:rPr lang="tr-TR" dirty="0" err="1">
                <a:solidFill>
                  <a:srgbClr val="000000"/>
                </a:solidFill>
                <a:effectLst/>
                <a:latin typeface="Times New Roman" panose="02020603050405020304" pitchFamily="18" charset="0"/>
              </a:rPr>
              <a:t>Usûlü</a:t>
            </a:r>
            <a:r>
              <a:rPr lang="tr-TR" dirty="0">
                <a:solidFill>
                  <a:srgbClr val="000000"/>
                </a:solidFill>
                <a:effectLst/>
                <a:latin typeface="Times New Roman" panose="02020603050405020304" pitchFamily="18" charset="0"/>
              </a:rPr>
              <a:t> Kanunu’nda (İYUK) düzenlenmiştir. Ayrıca 2575 sayılı Danıştay Kanunu’nda da bu konuda özel düzenlemeler mevcuttur.</a:t>
            </a:r>
          </a:p>
          <a:p>
            <a:pPr algn="just"/>
            <a:endParaRPr lang="tr-TR" dirty="0">
              <a:solidFill>
                <a:srgbClr val="000000"/>
              </a:solidFill>
              <a:effectLst/>
              <a:latin typeface="Times New Roman" panose="02020603050405020304" pitchFamily="18" charset="0"/>
            </a:endParaRPr>
          </a:p>
          <a:p>
            <a:endParaRPr lang="tr-TR" dirty="0"/>
          </a:p>
        </p:txBody>
      </p:sp>
    </p:spTree>
    <p:extLst>
      <p:ext uri="{BB962C8B-B14F-4D97-AF65-F5344CB8AC3E}">
        <p14:creationId xmlns:p14="http://schemas.microsoft.com/office/powerpoint/2010/main" val="2207839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Medeni</a:t>
            </a:r>
            <a:r>
              <a:rPr dirty="0"/>
              <a:t> </a:t>
            </a:r>
            <a:r>
              <a:rPr dirty="0" err="1"/>
              <a:t>Usul</a:t>
            </a:r>
            <a:r>
              <a:rPr dirty="0"/>
              <a:t> </a:t>
            </a:r>
            <a:r>
              <a:rPr dirty="0" err="1"/>
              <a:t>Hukukunun</a:t>
            </a:r>
            <a:r>
              <a:rPr dirty="0"/>
              <a:t> </a:t>
            </a:r>
            <a:r>
              <a:rPr dirty="0" err="1"/>
              <a:t>Tanımı</a:t>
            </a:r>
            <a:endParaRPr dirty="0"/>
          </a:p>
        </p:txBody>
      </p:sp>
      <p:sp>
        <p:nvSpPr>
          <p:cNvPr id="3" name="Content Placeholder 2"/>
          <p:cNvSpPr>
            <a:spLocks noGrp="1"/>
          </p:cNvSpPr>
          <p:nvPr>
            <p:ph idx="1"/>
          </p:nvPr>
        </p:nvSpPr>
        <p:spPr/>
        <p:txBody>
          <a:bodyPr>
            <a:normAutofit fontScale="77500" lnSpcReduction="20000"/>
          </a:bodyPr>
          <a:lstStyle/>
          <a:p>
            <a:pPr algn="just"/>
            <a:r>
              <a:rPr dirty="0"/>
              <a:t> </a:t>
            </a:r>
            <a:r>
              <a:rPr lang="tr-TR" dirty="0" err="1">
                <a:solidFill>
                  <a:srgbClr val="000000"/>
                </a:solidFill>
                <a:effectLst/>
                <a:latin typeface="+mj-lt"/>
              </a:rPr>
              <a:t>Usûl</a:t>
            </a:r>
            <a:r>
              <a:rPr lang="tr-TR" dirty="0">
                <a:solidFill>
                  <a:srgbClr val="000000"/>
                </a:solidFill>
                <a:effectLst/>
                <a:latin typeface="+mj-lt"/>
              </a:rPr>
              <a:t>, belirli bir amaca ulaşmak için izlenen yöntemi ifade eder. Hukukî bir kavram olarak </a:t>
            </a:r>
            <a:r>
              <a:rPr lang="tr-TR" dirty="0" err="1">
                <a:solidFill>
                  <a:srgbClr val="000000"/>
                </a:solidFill>
                <a:effectLst/>
                <a:latin typeface="+mj-lt"/>
              </a:rPr>
              <a:t>usûl</a:t>
            </a:r>
            <a:r>
              <a:rPr lang="tr-TR" dirty="0">
                <a:solidFill>
                  <a:srgbClr val="000000"/>
                </a:solidFill>
                <a:effectLst/>
                <a:latin typeface="+mj-lt"/>
              </a:rPr>
              <a:t> ise, hakkın yargılama aracılığıyla gerçekleştirilmesinde riayet edilmesi gereken prosedürdür. </a:t>
            </a:r>
            <a:endParaRPr lang="tr-TR" dirty="0">
              <a:latin typeface="+mj-lt"/>
            </a:endParaRPr>
          </a:p>
          <a:p>
            <a:pPr algn="just"/>
            <a:r>
              <a:rPr dirty="0" err="1">
                <a:latin typeface="+mj-lt"/>
              </a:rPr>
              <a:t>Medeni</a:t>
            </a:r>
            <a:r>
              <a:rPr dirty="0">
                <a:latin typeface="+mj-lt"/>
              </a:rPr>
              <a:t> </a:t>
            </a:r>
            <a:r>
              <a:rPr dirty="0" err="1">
                <a:latin typeface="+mj-lt"/>
              </a:rPr>
              <a:t>usul</a:t>
            </a:r>
            <a:r>
              <a:rPr dirty="0">
                <a:latin typeface="+mj-lt"/>
              </a:rPr>
              <a:t> </a:t>
            </a:r>
            <a:r>
              <a:rPr dirty="0" err="1">
                <a:latin typeface="+mj-lt"/>
              </a:rPr>
              <a:t>hukuku</a:t>
            </a:r>
            <a:r>
              <a:rPr dirty="0">
                <a:latin typeface="+mj-lt"/>
              </a:rPr>
              <a:t>, </a:t>
            </a:r>
            <a:r>
              <a:rPr dirty="0" err="1">
                <a:latin typeface="+mj-lt"/>
              </a:rPr>
              <a:t>özel</a:t>
            </a:r>
            <a:r>
              <a:rPr dirty="0">
                <a:latin typeface="+mj-lt"/>
              </a:rPr>
              <a:t> </a:t>
            </a:r>
            <a:r>
              <a:rPr dirty="0" err="1">
                <a:latin typeface="+mj-lt"/>
              </a:rPr>
              <a:t>hukuk</a:t>
            </a:r>
            <a:r>
              <a:rPr dirty="0">
                <a:latin typeface="+mj-lt"/>
              </a:rPr>
              <a:t> </a:t>
            </a:r>
            <a:r>
              <a:rPr dirty="0" err="1">
                <a:latin typeface="+mj-lt"/>
              </a:rPr>
              <a:t>uyuşmazlıklarının</a:t>
            </a:r>
            <a:r>
              <a:rPr dirty="0">
                <a:latin typeface="+mj-lt"/>
              </a:rPr>
              <a:t> </a:t>
            </a:r>
            <a:r>
              <a:rPr dirty="0" err="1">
                <a:latin typeface="+mj-lt"/>
              </a:rPr>
              <a:t>devletin</a:t>
            </a:r>
            <a:r>
              <a:rPr dirty="0">
                <a:latin typeface="+mj-lt"/>
              </a:rPr>
              <a:t> </a:t>
            </a:r>
            <a:r>
              <a:rPr dirty="0" err="1">
                <a:latin typeface="+mj-lt"/>
              </a:rPr>
              <a:t>yargı</a:t>
            </a:r>
            <a:r>
              <a:rPr dirty="0">
                <a:latin typeface="+mj-lt"/>
              </a:rPr>
              <a:t> </a:t>
            </a:r>
            <a:r>
              <a:rPr dirty="0" err="1">
                <a:latin typeface="+mj-lt"/>
              </a:rPr>
              <a:t>organları</a:t>
            </a:r>
            <a:r>
              <a:rPr lang="tr-TR" dirty="0">
                <a:latin typeface="+mj-lt"/>
              </a:rPr>
              <a:t> </a:t>
            </a:r>
            <a:r>
              <a:rPr dirty="0" err="1">
                <a:latin typeface="+mj-lt"/>
              </a:rPr>
              <a:t>aracılığıyla</a:t>
            </a:r>
            <a:r>
              <a:rPr dirty="0">
                <a:latin typeface="+mj-lt"/>
              </a:rPr>
              <a:t> </a:t>
            </a:r>
            <a:r>
              <a:rPr dirty="0" err="1">
                <a:latin typeface="+mj-lt"/>
              </a:rPr>
              <a:t>çözülmesini</a:t>
            </a:r>
            <a:r>
              <a:rPr dirty="0">
                <a:latin typeface="+mj-lt"/>
              </a:rPr>
              <a:t> </a:t>
            </a:r>
            <a:r>
              <a:rPr dirty="0" err="1">
                <a:latin typeface="+mj-lt"/>
              </a:rPr>
              <a:t>düzenleyen</a:t>
            </a:r>
            <a:r>
              <a:rPr dirty="0">
                <a:latin typeface="+mj-lt"/>
              </a:rPr>
              <a:t> </a:t>
            </a:r>
            <a:r>
              <a:rPr b="1" dirty="0" err="1">
                <a:latin typeface="+mj-lt"/>
              </a:rPr>
              <a:t>kurallar</a:t>
            </a:r>
            <a:r>
              <a:rPr dirty="0">
                <a:latin typeface="+mj-lt"/>
              </a:rPr>
              <a:t> </a:t>
            </a:r>
            <a:r>
              <a:rPr b="1" dirty="0" err="1">
                <a:latin typeface="+mj-lt"/>
              </a:rPr>
              <a:t>bütünüdür</a:t>
            </a:r>
            <a:r>
              <a:rPr b="1" dirty="0">
                <a:latin typeface="+mj-lt"/>
              </a:rPr>
              <a:t>.</a:t>
            </a:r>
            <a:endParaRPr lang="tr-TR" b="1" dirty="0">
              <a:latin typeface="+mj-lt"/>
            </a:endParaRPr>
          </a:p>
          <a:p>
            <a:pPr algn="just"/>
            <a:r>
              <a:rPr dirty="0">
                <a:latin typeface="+mj-lt"/>
              </a:rPr>
              <a:t> Maddi </a:t>
            </a:r>
            <a:r>
              <a:rPr dirty="0" err="1">
                <a:latin typeface="+mj-lt"/>
              </a:rPr>
              <a:t>hukuktan</a:t>
            </a:r>
            <a:r>
              <a:rPr dirty="0">
                <a:latin typeface="+mj-lt"/>
              </a:rPr>
              <a:t> </a:t>
            </a:r>
            <a:r>
              <a:rPr dirty="0" err="1">
                <a:latin typeface="+mj-lt"/>
              </a:rPr>
              <a:t>doğan</a:t>
            </a:r>
            <a:r>
              <a:rPr dirty="0">
                <a:latin typeface="+mj-lt"/>
              </a:rPr>
              <a:t> </a:t>
            </a:r>
            <a:r>
              <a:rPr dirty="0" err="1">
                <a:latin typeface="+mj-lt"/>
              </a:rPr>
              <a:t>hakların</a:t>
            </a:r>
            <a:r>
              <a:rPr dirty="0">
                <a:latin typeface="+mj-lt"/>
              </a:rPr>
              <a:t> </a:t>
            </a:r>
            <a:r>
              <a:rPr dirty="0" err="1">
                <a:latin typeface="+mj-lt"/>
              </a:rPr>
              <a:t>yargı</a:t>
            </a:r>
            <a:r>
              <a:rPr dirty="0">
                <a:latin typeface="+mj-lt"/>
              </a:rPr>
              <a:t> </a:t>
            </a:r>
            <a:r>
              <a:rPr dirty="0" err="1">
                <a:latin typeface="+mj-lt"/>
              </a:rPr>
              <a:t>yoluyla</a:t>
            </a:r>
            <a:r>
              <a:rPr dirty="0">
                <a:latin typeface="+mj-lt"/>
              </a:rPr>
              <a:t> </a:t>
            </a:r>
            <a:r>
              <a:rPr dirty="0" err="1">
                <a:latin typeface="+mj-lt"/>
              </a:rPr>
              <a:t>hayata</a:t>
            </a:r>
            <a:r>
              <a:rPr dirty="0">
                <a:latin typeface="+mj-lt"/>
              </a:rPr>
              <a:t> </a:t>
            </a:r>
            <a:r>
              <a:rPr dirty="0" err="1">
                <a:latin typeface="+mj-lt"/>
              </a:rPr>
              <a:t>geçirilmesini</a:t>
            </a:r>
            <a:r>
              <a:rPr dirty="0">
                <a:latin typeface="+mj-lt"/>
              </a:rPr>
              <a:t> </a:t>
            </a:r>
            <a:r>
              <a:rPr dirty="0" err="1">
                <a:latin typeface="+mj-lt"/>
              </a:rPr>
              <a:t>sağlar</a:t>
            </a:r>
            <a:r>
              <a:rPr dirty="0">
                <a:latin typeface="+mj-lt"/>
              </a:rPr>
              <a:t>.</a:t>
            </a:r>
            <a:endParaRPr lang="tr-TR" dirty="0">
              <a:latin typeface="+mj-lt"/>
            </a:endParaRPr>
          </a:p>
          <a:p>
            <a:pPr algn="just"/>
            <a:r>
              <a:rPr lang="tr-TR" dirty="0">
                <a:latin typeface="+mj-lt"/>
              </a:rPr>
              <a:t>Maddi hukuk, hakları ve hukuki ilişkileri düzenler. </a:t>
            </a:r>
            <a:r>
              <a:rPr lang="tr-TR" dirty="0">
                <a:solidFill>
                  <a:srgbClr val="000000"/>
                </a:solidFill>
                <a:effectLst/>
                <a:latin typeface="+mj-lt"/>
              </a:rPr>
              <a:t>Maddi hukukun tanımış olduğu bir hakkın (davranış kuralları, haklar veya yükümlülükler) yerine getirilmemesi halinde usul hukukuna başvurulur. </a:t>
            </a:r>
          </a:p>
          <a:p>
            <a:pPr algn="just"/>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E6CDA9-AB8D-505A-6E73-51ECB3D1D57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40109EF-3AE4-782A-64F2-848B5B10C57B}"/>
              </a:ext>
            </a:extLst>
          </p:cNvPr>
          <p:cNvSpPr>
            <a:spLocks noGrp="1"/>
          </p:cNvSpPr>
          <p:nvPr>
            <p:ph type="title"/>
          </p:nvPr>
        </p:nvSpPr>
        <p:spPr/>
        <p:txBody>
          <a:bodyPr/>
          <a:lstStyle/>
          <a:p>
            <a:r>
              <a:rPr lang="tr-TR" dirty="0"/>
              <a:t>İdari Yargı</a:t>
            </a:r>
          </a:p>
        </p:txBody>
      </p:sp>
      <p:sp>
        <p:nvSpPr>
          <p:cNvPr id="3" name="İçerik Yer Tutucusu 2">
            <a:extLst>
              <a:ext uri="{FF2B5EF4-FFF2-40B4-BE49-F238E27FC236}">
                <a16:creationId xmlns:a16="http://schemas.microsoft.com/office/drawing/2014/main" id="{A2377FBF-3E0B-9C7D-E01D-1A0076B34D97}"/>
              </a:ext>
            </a:extLst>
          </p:cNvPr>
          <p:cNvSpPr>
            <a:spLocks noGrp="1"/>
          </p:cNvSpPr>
          <p:nvPr>
            <p:ph idx="1"/>
          </p:nvPr>
        </p:nvSpPr>
        <p:spPr/>
        <p:txBody>
          <a:bodyPr>
            <a:normAutofit fontScale="62500" lnSpcReduction="20000"/>
          </a:bodyPr>
          <a:lstStyle/>
          <a:p>
            <a:pPr marL="0" indent="0">
              <a:buNone/>
            </a:pPr>
            <a:r>
              <a:rPr lang="tr-TR" b="1" i="1" dirty="0">
                <a:solidFill>
                  <a:srgbClr val="000000"/>
                </a:solidFill>
                <a:effectLst/>
                <a:latin typeface="Times New Roman" panose="02020603050405020304" pitchFamily="18" charset="0"/>
              </a:rPr>
              <a:t>Adli yargı alanına giren davalar</a:t>
            </a:r>
          </a:p>
          <a:p>
            <a:r>
              <a:rPr lang="tr-TR" dirty="0">
                <a:solidFill>
                  <a:srgbClr val="000000"/>
                </a:solidFill>
                <a:effectLst/>
                <a:latin typeface="Times New Roman" panose="02020603050405020304" pitchFamily="18" charset="0"/>
              </a:rPr>
              <a:t>tapu sicilinin hukuka aykırı tutulmasından dolayı devlete karşı açılacak tazminat davaları (TMK m.1007), </a:t>
            </a:r>
          </a:p>
          <a:p>
            <a:r>
              <a:rPr lang="tr-TR" dirty="0">
                <a:solidFill>
                  <a:srgbClr val="000000"/>
                </a:solidFill>
                <a:effectLst/>
                <a:latin typeface="Times New Roman" panose="02020603050405020304" pitchFamily="18" charset="0"/>
              </a:rPr>
              <a:t>Türk Medeni Kanunu ve Nüfus Hizmetleri Kanunu gereğince tutulan kişisel durum sicillerinin hukuka aykırı olması nedeni ile açılacak davalar,</a:t>
            </a:r>
          </a:p>
          <a:p>
            <a:r>
              <a:rPr lang="tr-TR" dirty="0">
                <a:solidFill>
                  <a:srgbClr val="000000"/>
                </a:solidFill>
                <a:effectLst/>
                <a:latin typeface="Times New Roman" panose="02020603050405020304" pitchFamily="18" charset="0"/>
              </a:rPr>
              <a:t>Karayolları Trafik Kanunu’nun 110’uncu maddesi çerçevesinde devlet veya diğer kamu kuruluşlarına ait araçların verdiği zararlar sebebiyle açılacak davalar,</a:t>
            </a:r>
          </a:p>
          <a:p>
            <a:r>
              <a:rPr lang="tr-TR" dirty="0">
                <a:solidFill>
                  <a:srgbClr val="000000"/>
                </a:solidFill>
                <a:effectLst/>
                <a:latin typeface="Times New Roman" panose="02020603050405020304" pitchFamily="18" charset="0"/>
              </a:rPr>
              <a:t> icra müdür ve müdür yardımcılarının kusurlarıyla verdikleri zarardan kaynaklanan tazminat davaları (İİK m. 5), </a:t>
            </a:r>
          </a:p>
          <a:p>
            <a:r>
              <a:rPr lang="tr-TR" dirty="0">
                <a:solidFill>
                  <a:srgbClr val="000000"/>
                </a:solidFill>
                <a:effectLst/>
                <a:latin typeface="Times New Roman" panose="02020603050405020304" pitchFamily="18" charset="0"/>
              </a:rPr>
              <a:t>hâkimlerin verdikleri zararlardan dolayı devlete karşı açılacak tazminat davaları (HMK m. 46, 47), </a:t>
            </a:r>
          </a:p>
          <a:p>
            <a:r>
              <a:rPr lang="tr-TR" dirty="0">
                <a:solidFill>
                  <a:srgbClr val="000000"/>
                </a:solidFill>
                <a:effectLst/>
                <a:latin typeface="Times New Roman" panose="02020603050405020304" pitchFamily="18" charset="0"/>
              </a:rPr>
              <a:t>Bilirkişinin sorumluluğunu gerektiren hâllerde devlete karşı açılan tazminat davaları (HMK m. 285, 286), </a:t>
            </a:r>
          </a:p>
          <a:p>
            <a:r>
              <a:rPr lang="tr-TR" dirty="0">
                <a:solidFill>
                  <a:srgbClr val="000000"/>
                </a:solidFill>
                <a:effectLst/>
                <a:latin typeface="Times New Roman" panose="02020603050405020304" pitchFamily="18" charset="0"/>
              </a:rPr>
              <a:t>kamulaştırma bedeline itiraz davaları, orman sınırlarına itiraz davaları,</a:t>
            </a:r>
          </a:p>
          <a:p>
            <a:endParaRPr lang="tr-TR" dirty="0">
              <a:solidFill>
                <a:srgbClr val="000000"/>
              </a:solidFill>
              <a:effectLst/>
              <a:latin typeface="Times New Roman" panose="02020603050405020304" pitchFamily="18" charset="0"/>
            </a:endParaRPr>
          </a:p>
          <a:p>
            <a:pPr algn="just"/>
            <a:endParaRPr lang="tr-TR" dirty="0">
              <a:solidFill>
                <a:srgbClr val="000000"/>
              </a:solidFill>
              <a:effectLst/>
              <a:latin typeface="Times New Roman" panose="02020603050405020304" pitchFamily="18" charset="0"/>
            </a:endParaRPr>
          </a:p>
          <a:p>
            <a:endParaRPr lang="tr-TR" dirty="0"/>
          </a:p>
        </p:txBody>
      </p:sp>
    </p:spTree>
    <p:extLst>
      <p:ext uri="{BB962C8B-B14F-4D97-AF65-F5344CB8AC3E}">
        <p14:creationId xmlns:p14="http://schemas.microsoft.com/office/powerpoint/2010/main" val="11293436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672F0D-85E0-6CAC-F565-244913E68B3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BB44951-25BA-D9D9-0B40-F44C970020F8}"/>
              </a:ext>
            </a:extLst>
          </p:cNvPr>
          <p:cNvSpPr>
            <a:spLocks noGrp="1"/>
          </p:cNvSpPr>
          <p:nvPr>
            <p:ph type="title"/>
          </p:nvPr>
        </p:nvSpPr>
        <p:spPr/>
        <p:txBody>
          <a:bodyPr/>
          <a:lstStyle/>
          <a:p>
            <a:r>
              <a:rPr lang="tr-TR" dirty="0"/>
              <a:t>İdari Yargı</a:t>
            </a:r>
          </a:p>
        </p:txBody>
      </p:sp>
      <p:sp>
        <p:nvSpPr>
          <p:cNvPr id="3" name="İçerik Yer Tutucusu 2">
            <a:extLst>
              <a:ext uri="{FF2B5EF4-FFF2-40B4-BE49-F238E27FC236}">
                <a16:creationId xmlns:a16="http://schemas.microsoft.com/office/drawing/2014/main" id="{0EEC350A-E47B-C134-6261-02D294A8E1DC}"/>
              </a:ext>
            </a:extLst>
          </p:cNvPr>
          <p:cNvSpPr>
            <a:spLocks noGrp="1"/>
          </p:cNvSpPr>
          <p:nvPr>
            <p:ph idx="1"/>
          </p:nvPr>
        </p:nvSpPr>
        <p:spPr/>
        <p:txBody>
          <a:bodyPr>
            <a:normAutofit fontScale="62500" lnSpcReduction="20000"/>
          </a:bodyPr>
          <a:lstStyle/>
          <a:p>
            <a:pPr marL="0" indent="0">
              <a:buNone/>
            </a:pPr>
            <a:r>
              <a:rPr lang="tr-TR" b="1" i="1" dirty="0">
                <a:solidFill>
                  <a:srgbClr val="000000"/>
                </a:solidFill>
                <a:effectLst/>
                <a:latin typeface="Times New Roman" panose="02020603050405020304" pitchFamily="18" charset="0"/>
              </a:rPr>
              <a:t>Adli yargı alanına giren davalar</a:t>
            </a:r>
          </a:p>
          <a:p>
            <a:r>
              <a:rPr lang="tr-TR" dirty="0">
                <a:solidFill>
                  <a:srgbClr val="000000"/>
                </a:solidFill>
                <a:effectLst/>
                <a:latin typeface="Times New Roman" panose="02020603050405020304" pitchFamily="18" charset="0"/>
              </a:rPr>
              <a:t>tapu sicilinin hukuka aykırı tutulmasından dolayı devlete karşı açılacak tazminat davaları (TMK m.1007), </a:t>
            </a:r>
          </a:p>
          <a:p>
            <a:r>
              <a:rPr lang="tr-TR" dirty="0">
                <a:solidFill>
                  <a:srgbClr val="000000"/>
                </a:solidFill>
                <a:effectLst/>
                <a:latin typeface="Times New Roman" panose="02020603050405020304" pitchFamily="18" charset="0"/>
              </a:rPr>
              <a:t>Türk Medeni Kanunu ve Nüfus Hizmetleri Kanunu gereğince tutulan kişisel durum sicillerinin hukuka aykırı olması nedeni ile açılacak davalar,</a:t>
            </a:r>
          </a:p>
          <a:p>
            <a:r>
              <a:rPr lang="tr-TR" dirty="0">
                <a:solidFill>
                  <a:srgbClr val="000000"/>
                </a:solidFill>
                <a:effectLst/>
                <a:latin typeface="Times New Roman" panose="02020603050405020304" pitchFamily="18" charset="0"/>
              </a:rPr>
              <a:t>Karayolları Trafik Kanunu’nun 110’uncu maddesi çerçevesinde devlet veya diğer kamu kuruluşlarına ait araçların verdiği zararlar sebebiyle açılacak davalar,</a:t>
            </a:r>
          </a:p>
          <a:p>
            <a:r>
              <a:rPr lang="tr-TR" dirty="0">
                <a:solidFill>
                  <a:srgbClr val="000000"/>
                </a:solidFill>
                <a:effectLst/>
                <a:latin typeface="Times New Roman" panose="02020603050405020304" pitchFamily="18" charset="0"/>
              </a:rPr>
              <a:t> icra müdür ve müdür yardımcılarının kusurlarıyla verdikleri zarardan kaynaklanan tazminat davaları (İİK m. 5), </a:t>
            </a:r>
          </a:p>
          <a:p>
            <a:r>
              <a:rPr lang="tr-TR" dirty="0">
                <a:solidFill>
                  <a:srgbClr val="000000"/>
                </a:solidFill>
                <a:effectLst/>
                <a:latin typeface="Times New Roman" panose="02020603050405020304" pitchFamily="18" charset="0"/>
              </a:rPr>
              <a:t>hâkimlerin verdikleri zararlardan dolayı devlete karşı açılacak tazminat davaları (HMK m. 46, 47), </a:t>
            </a:r>
          </a:p>
          <a:p>
            <a:r>
              <a:rPr lang="tr-TR" dirty="0">
                <a:solidFill>
                  <a:srgbClr val="000000"/>
                </a:solidFill>
                <a:effectLst/>
                <a:latin typeface="Times New Roman" panose="02020603050405020304" pitchFamily="18" charset="0"/>
              </a:rPr>
              <a:t>Bilirkişinin sorumluluğunu gerektiren hâllerde devlete karşı açılan tazminat davaları (HMK m. 285, 286), </a:t>
            </a:r>
          </a:p>
          <a:p>
            <a:r>
              <a:rPr lang="tr-TR" dirty="0">
                <a:solidFill>
                  <a:srgbClr val="000000"/>
                </a:solidFill>
                <a:effectLst/>
                <a:latin typeface="Times New Roman" panose="02020603050405020304" pitchFamily="18" charset="0"/>
              </a:rPr>
              <a:t>kamulaştırma bedeline itiraz davaları, orman sınırlarına itiraz davaları,</a:t>
            </a:r>
          </a:p>
          <a:p>
            <a:endParaRPr lang="tr-TR" dirty="0">
              <a:solidFill>
                <a:srgbClr val="000000"/>
              </a:solidFill>
              <a:effectLst/>
              <a:latin typeface="Times New Roman" panose="02020603050405020304" pitchFamily="18" charset="0"/>
            </a:endParaRPr>
          </a:p>
          <a:p>
            <a:pPr algn="just"/>
            <a:endParaRPr lang="tr-TR" dirty="0">
              <a:solidFill>
                <a:srgbClr val="000000"/>
              </a:solidFill>
              <a:effectLst/>
              <a:latin typeface="Times New Roman" panose="02020603050405020304" pitchFamily="18" charset="0"/>
            </a:endParaRPr>
          </a:p>
          <a:p>
            <a:endParaRPr lang="tr-TR" dirty="0"/>
          </a:p>
        </p:txBody>
      </p:sp>
    </p:spTree>
    <p:extLst>
      <p:ext uri="{BB962C8B-B14F-4D97-AF65-F5344CB8AC3E}">
        <p14:creationId xmlns:p14="http://schemas.microsoft.com/office/powerpoint/2010/main" val="39341352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DCEFD-0C8C-7FCD-EABF-1F34729CDF0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F9F4898-980A-CFDB-B859-2AA000E1C93C}"/>
              </a:ext>
            </a:extLst>
          </p:cNvPr>
          <p:cNvSpPr>
            <a:spLocks noGrp="1"/>
          </p:cNvSpPr>
          <p:nvPr>
            <p:ph type="title"/>
          </p:nvPr>
        </p:nvSpPr>
        <p:spPr/>
        <p:txBody>
          <a:bodyPr/>
          <a:lstStyle/>
          <a:p>
            <a:r>
              <a:rPr lang="tr-TR" dirty="0"/>
              <a:t>Hesap Yargısı</a:t>
            </a:r>
          </a:p>
        </p:txBody>
      </p:sp>
      <p:sp>
        <p:nvSpPr>
          <p:cNvPr id="3" name="İçerik Yer Tutucusu 2">
            <a:extLst>
              <a:ext uri="{FF2B5EF4-FFF2-40B4-BE49-F238E27FC236}">
                <a16:creationId xmlns:a16="http://schemas.microsoft.com/office/drawing/2014/main" id="{E4509551-5689-D094-5E84-D0A7740A4D0E}"/>
              </a:ext>
            </a:extLst>
          </p:cNvPr>
          <p:cNvSpPr>
            <a:spLocks noGrp="1"/>
          </p:cNvSpPr>
          <p:nvPr>
            <p:ph idx="1"/>
          </p:nvPr>
        </p:nvSpPr>
        <p:spPr/>
        <p:txBody>
          <a:bodyPr>
            <a:normAutofit/>
          </a:bodyPr>
          <a:lstStyle/>
          <a:p>
            <a:pPr marL="0" indent="0">
              <a:buNone/>
            </a:pPr>
            <a:r>
              <a:rPr lang="tr-TR" b="1" i="1" dirty="0">
                <a:solidFill>
                  <a:srgbClr val="000000"/>
                </a:solidFill>
                <a:effectLst/>
                <a:latin typeface="Times New Roman" panose="02020603050405020304" pitchFamily="18" charset="0"/>
              </a:rPr>
              <a:t>Sayıştay (Anayasa m. 160)</a:t>
            </a:r>
            <a:endParaRPr lang="tr-TR" dirty="0">
              <a:solidFill>
                <a:srgbClr val="000000"/>
              </a:solidFill>
              <a:effectLst/>
              <a:latin typeface="Times New Roman" panose="02020603050405020304" pitchFamily="18" charset="0"/>
            </a:endParaRPr>
          </a:p>
          <a:p>
            <a:pPr algn="just"/>
            <a:endParaRPr lang="tr-TR" dirty="0">
              <a:solidFill>
                <a:srgbClr val="000000"/>
              </a:solidFill>
              <a:effectLst/>
              <a:latin typeface="Times New Roman" panose="02020603050405020304" pitchFamily="18" charset="0"/>
            </a:endParaRPr>
          </a:p>
          <a:p>
            <a:endParaRPr lang="tr-TR" dirty="0"/>
          </a:p>
        </p:txBody>
      </p:sp>
    </p:spTree>
    <p:extLst>
      <p:ext uri="{BB962C8B-B14F-4D97-AF65-F5344CB8AC3E}">
        <p14:creationId xmlns:p14="http://schemas.microsoft.com/office/powerpoint/2010/main" val="21596205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793FD-FD99-612B-3513-997DEE9C2E7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0624E5D-2D3D-839D-0DE4-5FEEEF93787F}"/>
              </a:ext>
            </a:extLst>
          </p:cNvPr>
          <p:cNvSpPr>
            <a:spLocks noGrp="1"/>
          </p:cNvSpPr>
          <p:nvPr>
            <p:ph type="title"/>
          </p:nvPr>
        </p:nvSpPr>
        <p:spPr/>
        <p:txBody>
          <a:bodyPr/>
          <a:lstStyle/>
          <a:p>
            <a:r>
              <a:rPr lang="tr-TR" dirty="0"/>
              <a:t>Seçim Yargısı</a:t>
            </a:r>
          </a:p>
        </p:txBody>
      </p:sp>
      <p:sp>
        <p:nvSpPr>
          <p:cNvPr id="3" name="İçerik Yer Tutucusu 2">
            <a:extLst>
              <a:ext uri="{FF2B5EF4-FFF2-40B4-BE49-F238E27FC236}">
                <a16:creationId xmlns:a16="http://schemas.microsoft.com/office/drawing/2014/main" id="{09CDFDA4-2203-592C-4BC5-615A635F3DC1}"/>
              </a:ext>
            </a:extLst>
          </p:cNvPr>
          <p:cNvSpPr>
            <a:spLocks noGrp="1"/>
          </p:cNvSpPr>
          <p:nvPr>
            <p:ph idx="1"/>
          </p:nvPr>
        </p:nvSpPr>
        <p:spPr/>
        <p:txBody>
          <a:bodyPr>
            <a:normAutofit/>
          </a:bodyPr>
          <a:lstStyle/>
          <a:p>
            <a:r>
              <a:rPr lang="tr-TR" dirty="0">
                <a:solidFill>
                  <a:srgbClr val="000000"/>
                </a:solidFill>
                <a:effectLst/>
                <a:latin typeface="Times New Roman" panose="02020603050405020304" pitchFamily="18" charset="0"/>
              </a:rPr>
              <a:t>Yüksek Seçim Kurulu, seçimlerin yönetim ve denetimini gerçekleştirir. </a:t>
            </a:r>
          </a:p>
          <a:p>
            <a:r>
              <a:rPr lang="tr-TR" dirty="0">
                <a:solidFill>
                  <a:srgbClr val="000000"/>
                </a:solidFill>
                <a:effectLst/>
                <a:latin typeface="Times New Roman" panose="02020603050405020304" pitchFamily="18" charset="0"/>
              </a:rPr>
              <a:t>Yüksek Seçim Kurulu kararları aleyhine başkaca bir yargı mercine veya idarî makama başvurulamaz (AY m. 79, II).</a:t>
            </a:r>
          </a:p>
          <a:p>
            <a:endParaRPr lang="tr-TR" dirty="0"/>
          </a:p>
        </p:txBody>
      </p:sp>
    </p:spTree>
    <p:extLst>
      <p:ext uri="{BB962C8B-B14F-4D97-AF65-F5344CB8AC3E}">
        <p14:creationId xmlns:p14="http://schemas.microsoft.com/office/powerpoint/2010/main" val="28058896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64054-EB4D-BD2D-D86D-B645B6926A2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5096720-99D6-B4C8-E0D1-78171567A930}"/>
              </a:ext>
            </a:extLst>
          </p:cNvPr>
          <p:cNvSpPr>
            <a:spLocks noGrp="1"/>
          </p:cNvSpPr>
          <p:nvPr>
            <p:ph type="title"/>
          </p:nvPr>
        </p:nvSpPr>
        <p:spPr/>
        <p:txBody>
          <a:bodyPr/>
          <a:lstStyle/>
          <a:p>
            <a:r>
              <a:rPr lang="tr-TR" dirty="0"/>
              <a:t>Adli Yargı</a:t>
            </a:r>
          </a:p>
        </p:txBody>
      </p:sp>
      <p:sp>
        <p:nvSpPr>
          <p:cNvPr id="3" name="İçerik Yer Tutucusu 2">
            <a:extLst>
              <a:ext uri="{FF2B5EF4-FFF2-40B4-BE49-F238E27FC236}">
                <a16:creationId xmlns:a16="http://schemas.microsoft.com/office/drawing/2014/main" id="{73B38BFF-C613-6751-5636-63A410242B5E}"/>
              </a:ext>
            </a:extLst>
          </p:cNvPr>
          <p:cNvSpPr>
            <a:spLocks noGrp="1"/>
          </p:cNvSpPr>
          <p:nvPr>
            <p:ph idx="1"/>
          </p:nvPr>
        </p:nvSpPr>
        <p:spPr/>
        <p:txBody>
          <a:bodyPr>
            <a:normAutofit fontScale="70000" lnSpcReduction="20000"/>
          </a:bodyPr>
          <a:lstStyle/>
          <a:p>
            <a:r>
              <a:rPr lang="tr-TR" dirty="0"/>
              <a:t>Hukuk ve ceza mahkemeleri</a:t>
            </a:r>
          </a:p>
          <a:p>
            <a:r>
              <a:rPr lang="tr-TR" dirty="0">
                <a:solidFill>
                  <a:srgbClr val="000000"/>
                </a:solidFill>
                <a:effectLst/>
                <a:latin typeface="Times New Roman" panose="02020603050405020304" pitchFamily="18" charset="0"/>
              </a:rPr>
              <a:t>Hukuk mahkemeleri:</a:t>
            </a:r>
          </a:p>
          <a:p>
            <a:pPr marL="0" indent="0">
              <a:buNone/>
            </a:pPr>
            <a:r>
              <a:rPr lang="tr-TR" dirty="0">
                <a:solidFill>
                  <a:srgbClr val="000000"/>
                </a:solidFill>
                <a:effectLst/>
                <a:latin typeface="Times New Roman" panose="02020603050405020304" pitchFamily="18" charset="0"/>
              </a:rPr>
              <a:t>Genel mahkemeler</a:t>
            </a:r>
          </a:p>
          <a:p>
            <a:pPr marL="0" indent="0">
              <a:buNone/>
            </a:pPr>
            <a:r>
              <a:rPr lang="tr-TR" dirty="0">
                <a:solidFill>
                  <a:srgbClr val="000000"/>
                </a:solidFill>
                <a:effectLst/>
                <a:latin typeface="Times New Roman" panose="02020603050405020304" pitchFamily="18" charset="0"/>
              </a:rPr>
              <a:t>	sulh hukuk mahkemesi </a:t>
            </a:r>
          </a:p>
          <a:p>
            <a:pPr marL="0" indent="0">
              <a:buNone/>
            </a:pPr>
            <a:r>
              <a:rPr lang="tr-TR" dirty="0">
                <a:solidFill>
                  <a:srgbClr val="000000"/>
                </a:solidFill>
                <a:effectLst/>
                <a:latin typeface="Times New Roman" panose="02020603050405020304" pitchFamily="18" charset="0"/>
              </a:rPr>
              <a:t>	asliye hukuk mahkemesi;</a:t>
            </a:r>
          </a:p>
          <a:p>
            <a:pPr marL="0" indent="0">
              <a:buNone/>
            </a:pPr>
            <a:r>
              <a:rPr lang="tr-TR" dirty="0">
                <a:solidFill>
                  <a:srgbClr val="000000"/>
                </a:solidFill>
                <a:latin typeface="Times New Roman" panose="02020603050405020304" pitchFamily="18" charset="0"/>
              </a:rPr>
              <a:t>Ö</a:t>
            </a:r>
            <a:r>
              <a:rPr lang="tr-TR" dirty="0">
                <a:solidFill>
                  <a:srgbClr val="000000"/>
                </a:solidFill>
                <a:effectLst/>
                <a:latin typeface="Times New Roman" panose="02020603050405020304" pitchFamily="18" charset="0"/>
              </a:rPr>
              <a:t>zel mahkemeler:</a:t>
            </a:r>
          </a:p>
          <a:p>
            <a:r>
              <a:rPr lang="tr-TR" dirty="0">
                <a:solidFill>
                  <a:srgbClr val="000000"/>
                </a:solidFill>
                <a:effectLst/>
                <a:latin typeface="Times New Roman" panose="02020603050405020304" pitchFamily="18" charset="0"/>
              </a:rPr>
              <a:t>tüketici mahkemeleri</a:t>
            </a:r>
          </a:p>
          <a:p>
            <a:r>
              <a:rPr lang="tr-TR" dirty="0">
                <a:solidFill>
                  <a:srgbClr val="000000"/>
                </a:solidFill>
                <a:effectLst/>
                <a:latin typeface="Times New Roman" panose="02020603050405020304" pitchFamily="18" charset="0"/>
              </a:rPr>
              <a:t> aile mahkemeleri, </a:t>
            </a:r>
          </a:p>
          <a:p>
            <a:r>
              <a:rPr lang="tr-TR" dirty="0">
                <a:solidFill>
                  <a:srgbClr val="000000"/>
                </a:solidFill>
                <a:effectLst/>
                <a:latin typeface="Times New Roman" panose="02020603050405020304" pitchFamily="18" charset="0"/>
              </a:rPr>
              <a:t>İş</a:t>
            </a:r>
            <a:r>
              <a:rPr lang="tr-TR" dirty="0">
                <a:solidFill>
                  <a:srgbClr val="000000"/>
                </a:solidFill>
                <a:latin typeface="Times New Roman" panose="02020603050405020304" pitchFamily="18" charset="0"/>
              </a:rPr>
              <a:t> </a:t>
            </a:r>
            <a:r>
              <a:rPr lang="tr-TR" dirty="0">
                <a:solidFill>
                  <a:srgbClr val="000000"/>
                </a:solidFill>
                <a:effectLst/>
                <a:latin typeface="Times New Roman" panose="02020603050405020304" pitchFamily="18" charset="0"/>
              </a:rPr>
              <a:t>mahkemeleri, </a:t>
            </a:r>
          </a:p>
          <a:p>
            <a:r>
              <a:rPr lang="tr-TR" dirty="0">
                <a:solidFill>
                  <a:srgbClr val="000000"/>
                </a:solidFill>
                <a:effectLst/>
                <a:latin typeface="Times New Roman" panose="02020603050405020304" pitchFamily="18" charset="0"/>
              </a:rPr>
              <a:t>icra mahkemeleri, </a:t>
            </a:r>
          </a:p>
          <a:p>
            <a:r>
              <a:rPr lang="tr-TR" dirty="0">
                <a:solidFill>
                  <a:srgbClr val="000000"/>
                </a:solidFill>
                <a:effectLst/>
                <a:latin typeface="Times New Roman" panose="02020603050405020304" pitchFamily="18" charset="0"/>
              </a:rPr>
              <a:t>kadastro mahkemeleri, </a:t>
            </a:r>
          </a:p>
          <a:p>
            <a:r>
              <a:rPr lang="tr-TR" dirty="0">
                <a:solidFill>
                  <a:srgbClr val="000000"/>
                </a:solidFill>
                <a:effectLst/>
                <a:latin typeface="Times New Roman" panose="02020603050405020304" pitchFamily="18" charset="0"/>
              </a:rPr>
              <a:t>asliye ticaret mahkemeleri </a:t>
            </a:r>
          </a:p>
          <a:p>
            <a:r>
              <a:rPr lang="tr-TR" dirty="0">
                <a:solidFill>
                  <a:srgbClr val="000000"/>
                </a:solidFill>
                <a:effectLst/>
                <a:latin typeface="Times New Roman" panose="02020603050405020304" pitchFamily="18" charset="0"/>
              </a:rPr>
              <a:t>fikrî ve sınaî haklar hukuk mahkemeleri</a:t>
            </a:r>
          </a:p>
          <a:p>
            <a:endParaRPr lang="tr-TR" dirty="0"/>
          </a:p>
        </p:txBody>
      </p:sp>
    </p:spTree>
    <p:extLst>
      <p:ext uri="{BB962C8B-B14F-4D97-AF65-F5344CB8AC3E}">
        <p14:creationId xmlns:p14="http://schemas.microsoft.com/office/powerpoint/2010/main" val="5706201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EEDF71-1D26-8026-9D21-0C726D38E84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7B78129-2F56-A0A9-D56C-E023387060A7}"/>
              </a:ext>
            </a:extLst>
          </p:cNvPr>
          <p:cNvSpPr>
            <a:spLocks noGrp="1"/>
          </p:cNvSpPr>
          <p:nvPr>
            <p:ph type="title"/>
          </p:nvPr>
        </p:nvSpPr>
        <p:spPr/>
        <p:txBody>
          <a:bodyPr/>
          <a:lstStyle/>
          <a:p>
            <a:r>
              <a:rPr lang="tr-TR" dirty="0"/>
              <a:t>Adli Yargı</a:t>
            </a:r>
          </a:p>
        </p:txBody>
      </p:sp>
      <p:sp>
        <p:nvSpPr>
          <p:cNvPr id="3" name="İçerik Yer Tutucusu 2">
            <a:extLst>
              <a:ext uri="{FF2B5EF4-FFF2-40B4-BE49-F238E27FC236}">
                <a16:creationId xmlns:a16="http://schemas.microsoft.com/office/drawing/2014/main" id="{2584910A-F133-83CE-590D-B4B4DDD369F7}"/>
              </a:ext>
            </a:extLst>
          </p:cNvPr>
          <p:cNvSpPr>
            <a:spLocks noGrp="1"/>
          </p:cNvSpPr>
          <p:nvPr>
            <p:ph idx="1"/>
          </p:nvPr>
        </p:nvSpPr>
        <p:spPr/>
        <p:txBody>
          <a:bodyPr>
            <a:normAutofit/>
          </a:bodyPr>
          <a:lstStyle/>
          <a:p>
            <a:r>
              <a:rPr lang="tr-TR" dirty="0">
                <a:solidFill>
                  <a:srgbClr val="000000"/>
                </a:solidFill>
                <a:effectLst/>
                <a:latin typeface="Times New Roman" panose="02020603050405020304" pitchFamily="18" charset="0"/>
              </a:rPr>
              <a:t>BAM- İstinaf</a:t>
            </a:r>
          </a:p>
          <a:p>
            <a:r>
              <a:rPr lang="tr-TR" dirty="0">
                <a:solidFill>
                  <a:srgbClr val="000000"/>
                </a:solidFill>
                <a:latin typeface="Times New Roman" panose="02020603050405020304" pitchFamily="18" charset="0"/>
              </a:rPr>
              <a:t>Yargıtay-Temyiz </a:t>
            </a:r>
          </a:p>
          <a:p>
            <a:r>
              <a:rPr lang="tr-TR" dirty="0">
                <a:solidFill>
                  <a:srgbClr val="000000"/>
                </a:solidFill>
                <a:effectLst/>
                <a:latin typeface="Times New Roman" panose="02020603050405020304" pitchFamily="18" charset="0"/>
              </a:rPr>
              <a:t>Yargıtay Ceza ve Hukuk Genel </a:t>
            </a:r>
            <a:r>
              <a:rPr lang="tr-TR" dirty="0">
                <a:solidFill>
                  <a:srgbClr val="000000"/>
                </a:solidFill>
                <a:latin typeface="Times New Roman" panose="02020603050405020304" pitchFamily="18" charset="0"/>
              </a:rPr>
              <a:t>Kurulu</a:t>
            </a:r>
            <a:endParaRPr lang="tr-TR" dirty="0">
              <a:solidFill>
                <a:srgbClr val="000000"/>
              </a:solidFill>
              <a:effectLst/>
              <a:latin typeface="Times New Roman" panose="02020603050405020304" pitchFamily="18" charset="0"/>
            </a:endParaRPr>
          </a:p>
          <a:p>
            <a:endParaRPr lang="tr-TR" dirty="0"/>
          </a:p>
        </p:txBody>
      </p:sp>
    </p:spTree>
    <p:extLst>
      <p:ext uri="{BB962C8B-B14F-4D97-AF65-F5344CB8AC3E}">
        <p14:creationId xmlns:p14="http://schemas.microsoft.com/office/powerpoint/2010/main" val="17944187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789723-DF18-BAAA-D708-58F196C6128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7C7256F-5707-25A1-B822-BA8937E4A3A3}"/>
              </a:ext>
            </a:extLst>
          </p:cNvPr>
          <p:cNvSpPr>
            <a:spLocks noGrp="1"/>
          </p:cNvSpPr>
          <p:nvPr>
            <p:ph type="title"/>
          </p:nvPr>
        </p:nvSpPr>
        <p:spPr/>
        <p:txBody>
          <a:bodyPr/>
          <a:lstStyle/>
          <a:p>
            <a:r>
              <a:rPr lang="tr-TR" dirty="0"/>
              <a:t>Adli Yargı</a:t>
            </a:r>
          </a:p>
        </p:txBody>
      </p:sp>
      <p:sp>
        <p:nvSpPr>
          <p:cNvPr id="3" name="İçerik Yer Tutucusu 2">
            <a:extLst>
              <a:ext uri="{FF2B5EF4-FFF2-40B4-BE49-F238E27FC236}">
                <a16:creationId xmlns:a16="http://schemas.microsoft.com/office/drawing/2014/main" id="{3EB1A0B5-738A-DC05-C6C1-FEF2D0A0820D}"/>
              </a:ext>
            </a:extLst>
          </p:cNvPr>
          <p:cNvSpPr>
            <a:spLocks noGrp="1"/>
          </p:cNvSpPr>
          <p:nvPr>
            <p:ph idx="1"/>
          </p:nvPr>
        </p:nvSpPr>
        <p:spPr/>
        <p:txBody>
          <a:bodyPr>
            <a:normAutofit/>
          </a:bodyPr>
          <a:lstStyle/>
          <a:p>
            <a:r>
              <a:rPr lang="tr-TR" dirty="0"/>
              <a:t>FİİL</a:t>
            </a:r>
          </a:p>
          <a:p>
            <a:r>
              <a:rPr lang="tr-TR" dirty="0"/>
              <a:t>Medeni Yargıda «haksız fiil»</a:t>
            </a:r>
          </a:p>
          <a:p>
            <a:r>
              <a:rPr lang="tr-TR" dirty="0"/>
              <a:t>Ceza Yargısında «suç»</a:t>
            </a:r>
          </a:p>
          <a:p>
            <a:pPr marL="0" indent="0" algn="just">
              <a:buNone/>
            </a:pPr>
            <a:r>
              <a:rPr lang="tr-TR" sz="1800" dirty="0">
                <a:effectLst/>
                <a:latin typeface="Times New Roman" panose="02020603050405020304" pitchFamily="18" charset="0"/>
                <a:ea typeface="Times New Roman" panose="02020603050405020304" pitchFamily="18" charset="0"/>
              </a:rPr>
              <a:t>	</a:t>
            </a:r>
            <a:r>
              <a:rPr lang="tr-TR" sz="1800" dirty="0">
                <a:latin typeface="Times New Roman" panose="02020603050405020304" pitchFamily="18" charset="0"/>
                <a:ea typeface="Times New Roman" panose="02020603050405020304" pitchFamily="18" charset="0"/>
              </a:rPr>
              <a:t>	M</a:t>
            </a:r>
            <a:r>
              <a:rPr lang="tr-TR" sz="1800" dirty="0">
                <a:effectLst/>
                <a:ea typeface="Times New Roman" panose="02020603050405020304" pitchFamily="18" charset="0"/>
              </a:rPr>
              <a:t>edeni yargı hâkimi ceza yargısına ilişkin olarak karşısına gelen olayı bekletici sorun yapıp yapmama konusunda takdir hakkına sahiptir.</a:t>
            </a:r>
          </a:p>
          <a:p>
            <a:pPr marL="0" indent="0" algn="just">
              <a:buNone/>
            </a:pPr>
            <a:r>
              <a:rPr lang="tr-TR" sz="1800" dirty="0">
                <a:effectLst/>
                <a:ea typeface="Times New Roman" panose="02020603050405020304" pitchFamily="18" charset="0"/>
              </a:rPr>
              <a:t> 		Yargıya duyulan güvenin korunması ve iki mahkemeden </a:t>
            </a:r>
            <a:r>
              <a:rPr lang="tr-TR" sz="1800" b="1" u="sng" dirty="0">
                <a:effectLst/>
                <a:ea typeface="Times New Roman" panose="02020603050405020304" pitchFamily="18" charset="0"/>
              </a:rPr>
              <a:t>aynı olaya ilişkin iki ayrı karar verilmesine engel olmak için</a:t>
            </a:r>
            <a:r>
              <a:rPr lang="tr-TR" sz="1800" dirty="0">
                <a:effectLst/>
                <a:ea typeface="Times New Roman" panose="02020603050405020304" pitchFamily="18" charset="0"/>
              </a:rPr>
              <a:t> bir mahkeme diğer mahkemenin kararını bekletici mesele yapmaktadır. </a:t>
            </a:r>
          </a:p>
          <a:p>
            <a:endParaRPr lang="tr-TR" dirty="0"/>
          </a:p>
        </p:txBody>
      </p:sp>
    </p:spTree>
    <p:extLst>
      <p:ext uri="{BB962C8B-B14F-4D97-AF65-F5344CB8AC3E}">
        <p14:creationId xmlns:p14="http://schemas.microsoft.com/office/powerpoint/2010/main" val="3753919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81EFD-CA02-C351-8930-51872203AB5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1577580-4D8D-1DC6-0C83-0D706D77B8E9}"/>
              </a:ext>
            </a:extLst>
          </p:cNvPr>
          <p:cNvSpPr>
            <a:spLocks noGrp="1"/>
          </p:cNvSpPr>
          <p:nvPr>
            <p:ph type="title"/>
          </p:nvPr>
        </p:nvSpPr>
        <p:spPr/>
        <p:txBody>
          <a:bodyPr/>
          <a:lstStyle/>
          <a:p>
            <a:r>
              <a:rPr lang="tr-TR" dirty="0"/>
              <a:t>Adli Yargı</a:t>
            </a:r>
          </a:p>
        </p:txBody>
      </p:sp>
      <p:sp>
        <p:nvSpPr>
          <p:cNvPr id="3" name="İçerik Yer Tutucusu 2">
            <a:extLst>
              <a:ext uri="{FF2B5EF4-FFF2-40B4-BE49-F238E27FC236}">
                <a16:creationId xmlns:a16="http://schemas.microsoft.com/office/drawing/2014/main" id="{A1BC2F34-FE61-FD6B-D1F3-34DC095B3795}"/>
              </a:ext>
            </a:extLst>
          </p:cNvPr>
          <p:cNvSpPr>
            <a:spLocks noGrp="1"/>
          </p:cNvSpPr>
          <p:nvPr>
            <p:ph idx="1"/>
          </p:nvPr>
        </p:nvSpPr>
        <p:spPr/>
        <p:txBody>
          <a:bodyPr>
            <a:normAutofit fontScale="92500" lnSpcReduction="20000"/>
          </a:bodyPr>
          <a:lstStyle/>
          <a:p>
            <a:pPr indent="0" algn="just">
              <a:spcAft>
                <a:spcPts val="0"/>
              </a:spcAft>
              <a:buNone/>
            </a:pPr>
            <a:r>
              <a:rPr lang="tr-TR" sz="1800" b="1" i="0" u="none" strike="noStrike" dirty="0">
                <a:solidFill>
                  <a:srgbClr val="000000"/>
                </a:solidFill>
                <a:effectLst/>
              </a:rPr>
              <a:t>TBK MADDE 74-</a:t>
            </a:r>
            <a:r>
              <a:rPr lang="tr-TR" b="0" i="0" u="none" strike="noStrike" dirty="0">
                <a:solidFill>
                  <a:srgbClr val="000000"/>
                </a:solidFill>
                <a:effectLst/>
              </a:rPr>
              <a:t> </a:t>
            </a:r>
          </a:p>
          <a:p>
            <a:pPr indent="0" algn="just">
              <a:spcAft>
                <a:spcPts val="0"/>
              </a:spcAft>
              <a:buNone/>
            </a:pPr>
            <a:r>
              <a:rPr lang="tr-TR" b="0" i="1" u="none" strike="noStrike" dirty="0">
                <a:solidFill>
                  <a:srgbClr val="000000"/>
                </a:solidFill>
                <a:effectLst/>
              </a:rPr>
              <a:t>		Hâkim, z</a:t>
            </a:r>
            <a:r>
              <a:rPr lang="tr-TR" b="1" i="1" u="none" strike="noStrike" dirty="0">
                <a:solidFill>
                  <a:srgbClr val="000000"/>
                </a:solidFill>
                <a:effectLst/>
              </a:rPr>
              <a:t>arar verenin kusurunun olup olmadığı,</a:t>
            </a:r>
            <a:r>
              <a:rPr lang="tr-TR" b="0" i="1" u="none" strike="noStrike" dirty="0">
                <a:solidFill>
                  <a:srgbClr val="000000"/>
                </a:solidFill>
                <a:effectLst/>
              </a:rPr>
              <a:t> </a:t>
            </a:r>
            <a:r>
              <a:rPr lang="tr-TR" b="1" i="1" u="none" strike="noStrike" dirty="0">
                <a:solidFill>
                  <a:srgbClr val="000000"/>
                </a:solidFill>
                <a:effectLst/>
              </a:rPr>
              <a:t>ayırt etme gücünün bulunup bulunmadığı </a:t>
            </a:r>
            <a:r>
              <a:rPr lang="tr-TR" b="0" i="1" u="none" strike="noStrike" dirty="0">
                <a:solidFill>
                  <a:srgbClr val="000000"/>
                </a:solidFill>
                <a:effectLst/>
              </a:rPr>
              <a:t>hakkında karar verirken, ceza hukukunun sorumlulukla ilgili hükümleriyle bağlı olmadığı gibi, ceza hâkimi tarafından verilen </a:t>
            </a:r>
            <a:r>
              <a:rPr lang="tr-TR" b="1" i="1" u="none" strike="noStrike" dirty="0">
                <a:solidFill>
                  <a:srgbClr val="000000"/>
                </a:solidFill>
                <a:effectLst/>
              </a:rPr>
              <a:t>beraat kararıyla </a:t>
            </a:r>
            <a:r>
              <a:rPr lang="tr-TR" b="0" i="1" u="none" strike="noStrike" dirty="0">
                <a:solidFill>
                  <a:srgbClr val="000000"/>
                </a:solidFill>
                <a:effectLst/>
              </a:rPr>
              <a:t>da bağlı değildir.</a:t>
            </a:r>
          </a:p>
          <a:p>
            <a:pPr indent="0" algn="just">
              <a:spcAft>
                <a:spcPts val="0"/>
              </a:spcAft>
              <a:buNone/>
            </a:pPr>
            <a:r>
              <a:rPr lang="tr-TR" b="0" i="1" u="none" strike="noStrike" dirty="0">
                <a:solidFill>
                  <a:srgbClr val="000000"/>
                </a:solidFill>
                <a:effectLst/>
              </a:rPr>
              <a:t>		Aynı şekilde, ceza hâkiminin </a:t>
            </a:r>
            <a:r>
              <a:rPr lang="tr-TR" b="1" i="1" u="none" strike="noStrike" dirty="0">
                <a:solidFill>
                  <a:srgbClr val="000000"/>
                </a:solidFill>
                <a:effectLst/>
              </a:rPr>
              <a:t>kusurun değerlendirilmesine </a:t>
            </a:r>
            <a:r>
              <a:rPr lang="tr-TR" b="0" i="1" u="none" strike="noStrike" dirty="0">
                <a:solidFill>
                  <a:srgbClr val="000000"/>
                </a:solidFill>
                <a:effectLst/>
              </a:rPr>
              <a:t>ve </a:t>
            </a:r>
            <a:r>
              <a:rPr lang="tr-TR" b="1" i="1" u="none" strike="noStrike" dirty="0">
                <a:solidFill>
                  <a:srgbClr val="000000"/>
                </a:solidFill>
                <a:effectLst/>
              </a:rPr>
              <a:t>zararın belirlenmesine </a:t>
            </a:r>
            <a:r>
              <a:rPr lang="tr-TR" b="0" i="1" u="none" strike="noStrike" dirty="0">
                <a:solidFill>
                  <a:srgbClr val="000000"/>
                </a:solidFill>
                <a:effectLst/>
              </a:rPr>
              <a:t>ilişkin kararı da, hukuk hâkimini bağlamaz.</a:t>
            </a:r>
          </a:p>
          <a:p>
            <a:pPr indent="0" algn="just">
              <a:spcAft>
                <a:spcPts val="0"/>
              </a:spcAft>
              <a:buNone/>
            </a:pPr>
            <a:r>
              <a:rPr lang="tr-TR" b="0" i="0" u="none" strike="noStrike" dirty="0">
                <a:solidFill>
                  <a:srgbClr val="000000"/>
                </a:solidFill>
                <a:effectLst/>
              </a:rPr>
              <a:t> </a:t>
            </a:r>
          </a:p>
          <a:p>
            <a:endParaRPr lang="tr-TR" dirty="0"/>
          </a:p>
        </p:txBody>
      </p:sp>
    </p:spTree>
    <p:extLst>
      <p:ext uri="{BB962C8B-B14F-4D97-AF65-F5344CB8AC3E}">
        <p14:creationId xmlns:p14="http://schemas.microsoft.com/office/powerpoint/2010/main" val="19379101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CCE0C0-7A46-4569-6350-0119936EB2A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6DB6375-72C6-75DD-EC1E-BB325DC31090}"/>
              </a:ext>
            </a:extLst>
          </p:cNvPr>
          <p:cNvSpPr>
            <a:spLocks noGrp="1"/>
          </p:cNvSpPr>
          <p:nvPr>
            <p:ph type="title"/>
          </p:nvPr>
        </p:nvSpPr>
        <p:spPr/>
        <p:txBody>
          <a:bodyPr/>
          <a:lstStyle/>
          <a:p>
            <a:r>
              <a:rPr lang="tr-TR" dirty="0"/>
              <a:t>Adli Yargı</a:t>
            </a:r>
          </a:p>
        </p:txBody>
      </p:sp>
      <p:sp>
        <p:nvSpPr>
          <p:cNvPr id="3" name="İçerik Yer Tutucusu 2">
            <a:extLst>
              <a:ext uri="{FF2B5EF4-FFF2-40B4-BE49-F238E27FC236}">
                <a16:creationId xmlns:a16="http://schemas.microsoft.com/office/drawing/2014/main" id="{A87C7B35-3C4B-BB43-BD55-89601DF9C620}"/>
              </a:ext>
            </a:extLst>
          </p:cNvPr>
          <p:cNvSpPr>
            <a:spLocks noGrp="1"/>
          </p:cNvSpPr>
          <p:nvPr>
            <p:ph idx="1"/>
          </p:nvPr>
        </p:nvSpPr>
        <p:spPr/>
        <p:txBody>
          <a:bodyPr>
            <a:normAutofit fontScale="92500"/>
          </a:bodyPr>
          <a:lstStyle/>
          <a:p>
            <a:pPr indent="0" algn="just">
              <a:spcAft>
                <a:spcPts val="0"/>
              </a:spcAft>
              <a:buNone/>
            </a:pPr>
            <a:r>
              <a:rPr lang="tr-TR" sz="2600" b="1" dirty="0">
                <a:solidFill>
                  <a:srgbClr val="000000"/>
                </a:solidFill>
              </a:rPr>
              <a:t>HMK </a:t>
            </a:r>
            <a:r>
              <a:rPr lang="tr-TR" sz="2600" b="1" i="0" u="none" strike="noStrike" dirty="0">
                <a:solidFill>
                  <a:srgbClr val="000000"/>
                </a:solidFill>
                <a:effectLst/>
              </a:rPr>
              <a:t>MADDE 214- </a:t>
            </a:r>
          </a:p>
          <a:p>
            <a:pPr marL="0" indent="0" algn="just">
              <a:buNone/>
            </a:pPr>
            <a:r>
              <a:rPr lang="tr-TR" i="1" dirty="0">
                <a:solidFill>
                  <a:srgbClr val="000000"/>
                </a:solidFill>
                <a:effectLst/>
              </a:rPr>
              <a:t>(1)</a:t>
            </a:r>
            <a:r>
              <a:rPr lang="tr-TR" b="1" i="1" dirty="0">
                <a:solidFill>
                  <a:srgbClr val="000000"/>
                </a:solidFill>
                <a:effectLst/>
              </a:rPr>
              <a:t> </a:t>
            </a:r>
            <a:r>
              <a:rPr lang="tr-TR" i="1" dirty="0">
                <a:solidFill>
                  <a:srgbClr val="000000"/>
                </a:solidFill>
                <a:effectLst/>
              </a:rPr>
              <a:t>Belgenin sahte olmadığına dair hukuk mahkemesince verilen karar kesinleştikten sonra, söz konusu belge hakkında ceza mahkemesinde de sahtelik iddiası dinlenmez.</a:t>
            </a:r>
          </a:p>
          <a:p>
            <a:pPr marL="0" indent="0" algn="just">
              <a:buNone/>
            </a:pPr>
            <a:r>
              <a:rPr lang="tr-TR" i="1" dirty="0">
                <a:solidFill>
                  <a:srgbClr val="000000"/>
                </a:solidFill>
                <a:effectLst/>
              </a:rPr>
              <a:t>(2) Ceza mahkemesince belgeyi düzenleyen hakkında ceza verilmesine yer olmadığı ya da beraat kararı verilmiş olması, hukuk mahkemesinin belgenin sahteliğini incelemesini engellemez.</a:t>
            </a:r>
          </a:p>
          <a:p>
            <a:pPr indent="0" algn="just">
              <a:spcAft>
                <a:spcPts val="0"/>
              </a:spcAft>
              <a:buNone/>
            </a:pPr>
            <a:endParaRPr lang="tr-TR" b="0" i="0" u="none" strike="noStrike" dirty="0">
              <a:solidFill>
                <a:srgbClr val="000000"/>
              </a:solidFill>
              <a:effectLst/>
            </a:endParaRPr>
          </a:p>
          <a:p>
            <a:endParaRPr lang="tr-TR" dirty="0"/>
          </a:p>
        </p:txBody>
      </p:sp>
    </p:spTree>
    <p:extLst>
      <p:ext uri="{BB962C8B-B14F-4D97-AF65-F5344CB8AC3E}">
        <p14:creationId xmlns:p14="http://schemas.microsoft.com/office/powerpoint/2010/main" val="10422220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0B32F-C6CA-9549-CA84-2783FCEEF3E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D5C2047-EFA6-2DF4-13C7-53CE78800657}"/>
              </a:ext>
            </a:extLst>
          </p:cNvPr>
          <p:cNvSpPr>
            <a:spLocks noGrp="1"/>
          </p:cNvSpPr>
          <p:nvPr>
            <p:ph type="title"/>
          </p:nvPr>
        </p:nvSpPr>
        <p:spPr/>
        <p:txBody>
          <a:bodyPr/>
          <a:lstStyle/>
          <a:p>
            <a:r>
              <a:rPr lang="tr-TR" dirty="0"/>
              <a:t>Medeni Yargı</a:t>
            </a:r>
          </a:p>
        </p:txBody>
      </p:sp>
      <p:sp>
        <p:nvSpPr>
          <p:cNvPr id="3" name="İçerik Yer Tutucusu 2">
            <a:extLst>
              <a:ext uri="{FF2B5EF4-FFF2-40B4-BE49-F238E27FC236}">
                <a16:creationId xmlns:a16="http://schemas.microsoft.com/office/drawing/2014/main" id="{AC8D5798-D7D9-E5BA-5C52-2CFFDA552F97}"/>
              </a:ext>
            </a:extLst>
          </p:cNvPr>
          <p:cNvSpPr>
            <a:spLocks noGrp="1"/>
          </p:cNvSpPr>
          <p:nvPr>
            <p:ph idx="1"/>
          </p:nvPr>
        </p:nvSpPr>
        <p:spPr/>
        <p:txBody>
          <a:bodyPr>
            <a:normAutofit/>
          </a:bodyPr>
          <a:lstStyle/>
          <a:p>
            <a:r>
              <a:rPr lang="tr-TR" dirty="0"/>
              <a:t>Çekişmeli Yargı: </a:t>
            </a:r>
            <a:r>
              <a:rPr lang="tr-TR" sz="1800" dirty="0"/>
              <a:t>İ</a:t>
            </a:r>
            <a:r>
              <a:rPr lang="tr-TR" sz="1800" dirty="0">
                <a:effectLst/>
                <a:ea typeface="Times New Roman" panose="02020603050405020304" pitchFamily="18" charset="0"/>
              </a:rPr>
              <a:t>ki tarafın bulunduğu ve arada uyuşmazlığın olduğu bir yargılama sürecini ifade eder. «Dava»</a:t>
            </a:r>
            <a:endParaRPr lang="tr-TR" dirty="0"/>
          </a:p>
          <a:p>
            <a:endParaRPr lang="tr-TR" dirty="0"/>
          </a:p>
          <a:p>
            <a:r>
              <a:rPr lang="tr-TR" dirty="0"/>
              <a:t>Çekişmesiz Yargı: Yargılama faaliyeti, kural olarak mahkemelerce görülür.</a:t>
            </a:r>
          </a:p>
          <a:p>
            <a:r>
              <a:rPr lang="tr-TR" dirty="0"/>
              <a:t>İlgili kavramı vardır.</a:t>
            </a:r>
          </a:p>
          <a:p>
            <a:r>
              <a:rPr lang="tr-TR" dirty="0"/>
              <a:t>382. maddede örnek niteliğinde sayılmıştır.</a:t>
            </a:r>
          </a:p>
          <a:p>
            <a:endParaRPr lang="tr-TR" dirty="0"/>
          </a:p>
          <a:p>
            <a:endParaRPr lang="tr-TR" dirty="0"/>
          </a:p>
        </p:txBody>
      </p:sp>
    </p:spTree>
    <p:extLst>
      <p:ext uri="{BB962C8B-B14F-4D97-AF65-F5344CB8AC3E}">
        <p14:creationId xmlns:p14="http://schemas.microsoft.com/office/powerpoint/2010/main" val="2002871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ED0DEF-25A1-D599-8744-B0CF65A9A3DF}"/>
              </a:ext>
            </a:extLst>
          </p:cNvPr>
          <p:cNvSpPr>
            <a:spLocks noGrp="1"/>
          </p:cNvSpPr>
          <p:nvPr>
            <p:ph type="title"/>
          </p:nvPr>
        </p:nvSpPr>
        <p:spPr/>
        <p:txBody>
          <a:bodyPr/>
          <a:lstStyle/>
          <a:p>
            <a:r>
              <a:rPr lang="tr-TR" dirty="0"/>
              <a:t>Medeni Usul Hukukunun Tanımı</a:t>
            </a:r>
          </a:p>
        </p:txBody>
      </p:sp>
      <p:sp>
        <p:nvSpPr>
          <p:cNvPr id="3" name="İçerik Yer Tutucusu 2">
            <a:extLst>
              <a:ext uri="{FF2B5EF4-FFF2-40B4-BE49-F238E27FC236}">
                <a16:creationId xmlns:a16="http://schemas.microsoft.com/office/drawing/2014/main" id="{9D34D6E3-1D6F-5598-5723-D0E8AA6B8734}"/>
              </a:ext>
            </a:extLst>
          </p:cNvPr>
          <p:cNvSpPr>
            <a:spLocks noGrp="1"/>
          </p:cNvSpPr>
          <p:nvPr>
            <p:ph idx="1"/>
          </p:nvPr>
        </p:nvSpPr>
        <p:spPr/>
        <p:txBody>
          <a:bodyPr/>
          <a:lstStyle/>
          <a:p>
            <a:pPr algn="just"/>
            <a:r>
              <a:rPr lang="tr-TR" dirty="0"/>
              <a:t>Şekli bir hukuk kuralıdır. Bir hak bahşetmez. Bir hakka ulaşılmasına, hakkın korunmasına, hakkın tespitine hizmet eder.</a:t>
            </a:r>
          </a:p>
          <a:p>
            <a:pPr algn="just"/>
            <a:r>
              <a:rPr lang="tr-TR" dirty="0"/>
              <a:t>Maddi hukuk ile şekli hukuk ayrımı farklı açılardan önemlidir. Feragat terimi her ikisinde de vardır. İfade edilen anlamlar farklıdır. </a:t>
            </a:r>
          </a:p>
          <a:p>
            <a:pPr algn="just"/>
            <a:r>
              <a:rPr lang="tr-TR" dirty="0"/>
              <a:t>Usul işlemlerindeki eksiklik ile maddi hukuktaki eksikliğin yaptırımları farklıdır.</a:t>
            </a:r>
          </a:p>
          <a:p>
            <a:endParaRPr lang="tr-TR" dirty="0"/>
          </a:p>
        </p:txBody>
      </p:sp>
    </p:spTree>
    <p:extLst>
      <p:ext uri="{BB962C8B-B14F-4D97-AF65-F5344CB8AC3E}">
        <p14:creationId xmlns:p14="http://schemas.microsoft.com/office/powerpoint/2010/main" val="1412321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0F828-1BC0-79FD-7A58-55585C0C2AC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8D14381-4D6F-21A3-912D-6E0A3C89F723}"/>
              </a:ext>
            </a:extLst>
          </p:cNvPr>
          <p:cNvSpPr>
            <a:spLocks noGrp="1"/>
          </p:cNvSpPr>
          <p:nvPr>
            <p:ph type="title"/>
          </p:nvPr>
        </p:nvSpPr>
        <p:spPr/>
        <p:txBody>
          <a:bodyPr/>
          <a:lstStyle/>
          <a:p>
            <a:r>
              <a:rPr lang="tr-TR" dirty="0"/>
              <a:t>Medeni Yargı</a:t>
            </a:r>
          </a:p>
        </p:txBody>
      </p:sp>
      <p:sp>
        <p:nvSpPr>
          <p:cNvPr id="3" name="İçerik Yer Tutucusu 2">
            <a:extLst>
              <a:ext uri="{FF2B5EF4-FFF2-40B4-BE49-F238E27FC236}">
                <a16:creationId xmlns:a16="http://schemas.microsoft.com/office/drawing/2014/main" id="{3057990A-433E-F615-D5F5-1856878FF642}"/>
              </a:ext>
            </a:extLst>
          </p:cNvPr>
          <p:cNvSpPr>
            <a:spLocks noGrp="1"/>
          </p:cNvSpPr>
          <p:nvPr>
            <p:ph idx="1"/>
          </p:nvPr>
        </p:nvSpPr>
        <p:spPr/>
        <p:txBody>
          <a:bodyPr>
            <a:normAutofit fontScale="92500" lnSpcReduction="10000"/>
          </a:bodyPr>
          <a:lstStyle/>
          <a:p>
            <a:pPr marL="0" indent="0">
              <a:buNone/>
            </a:pPr>
            <a:r>
              <a:rPr lang="tr-TR" dirty="0"/>
              <a:t>Çekişmesiz Yargı:</a:t>
            </a:r>
          </a:p>
          <a:p>
            <a:pPr marL="0" indent="0">
              <a:buNone/>
            </a:pPr>
            <a:r>
              <a:rPr lang="tr-TR" dirty="0"/>
              <a:t>Üç ölçüt: </a:t>
            </a:r>
            <a:r>
              <a:rPr lang="tr-TR" dirty="0">
                <a:solidFill>
                  <a:srgbClr val="000000"/>
                </a:solidFill>
                <a:effectLst/>
                <a:latin typeface="Book Antiqua" panose="02040602050305030304" pitchFamily="18" charset="0"/>
              </a:rPr>
              <a:t>bu ölçütlerden birisine giriyorsa, çekişmesiz yargı işi olarak kabul edilerek değerlendirilmelidir. </a:t>
            </a:r>
          </a:p>
          <a:p>
            <a:pPr marL="0" indent="0">
              <a:buNone/>
            </a:pPr>
            <a:endParaRPr lang="tr-TR" dirty="0">
              <a:solidFill>
                <a:srgbClr val="000000"/>
              </a:solidFill>
              <a:effectLst/>
              <a:latin typeface="Book Antiqua" panose="02040602050305030304" pitchFamily="18" charset="0"/>
            </a:endParaRPr>
          </a:p>
          <a:p>
            <a:r>
              <a:rPr lang="tr-TR" dirty="0">
                <a:solidFill>
                  <a:srgbClr val="000000"/>
                </a:solidFill>
                <a:effectLst/>
                <a:latin typeface="Book Antiqua" panose="02040602050305030304" pitchFamily="18" charset="0"/>
              </a:rPr>
              <a:t>uyuşmazlığın bulunmaması</a:t>
            </a:r>
          </a:p>
          <a:p>
            <a:r>
              <a:rPr lang="tr-TR" dirty="0">
                <a:solidFill>
                  <a:srgbClr val="000000"/>
                </a:solidFill>
                <a:effectLst/>
                <a:latin typeface="Book Antiqua" panose="02040602050305030304" pitchFamily="18" charset="0"/>
              </a:rPr>
              <a:t>ilgililerin ileri sürebileceği herhangi bir hakkının bulunmaması</a:t>
            </a:r>
          </a:p>
          <a:p>
            <a:r>
              <a:rPr lang="tr-TR" dirty="0">
                <a:solidFill>
                  <a:srgbClr val="000000"/>
                </a:solidFill>
                <a:effectLst/>
                <a:latin typeface="Book Antiqua" panose="02040602050305030304" pitchFamily="18" charset="0"/>
              </a:rPr>
              <a:t>hâkimin resen harekete geçtiği hâller</a:t>
            </a:r>
            <a:endParaRPr lang="tr-TR" dirty="0"/>
          </a:p>
          <a:p>
            <a:pPr marL="0" indent="0">
              <a:buNone/>
            </a:pPr>
            <a:endParaRPr lang="tr-TR" dirty="0"/>
          </a:p>
          <a:p>
            <a:endParaRPr lang="tr-TR" dirty="0"/>
          </a:p>
        </p:txBody>
      </p:sp>
    </p:spTree>
    <p:extLst>
      <p:ext uri="{BB962C8B-B14F-4D97-AF65-F5344CB8AC3E}">
        <p14:creationId xmlns:p14="http://schemas.microsoft.com/office/powerpoint/2010/main" val="42693419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F5D989-BDB5-8DC7-6526-DF6BD558660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CEF0082-7DD0-FCE5-D39C-7563F70D2F94}"/>
              </a:ext>
            </a:extLst>
          </p:cNvPr>
          <p:cNvSpPr>
            <a:spLocks noGrp="1"/>
          </p:cNvSpPr>
          <p:nvPr>
            <p:ph type="title"/>
          </p:nvPr>
        </p:nvSpPr>
        <p:spPr/>
        <p:txBody>
          <a:bodyPr/>
          <a:lstStyle/>
          <a:p>
            <a:r>
              <a:rPr lang="tr-TR" dirty="0"/>
              <a:t>Medeni Yargı</a:t>
            </a:r>
          </a:p>
        </p:txBody>
      </p:sp>
      <p:sp>
        <p:nvSpPr>
          <p:cNvPr id="3" name="İçerik Yer Tutucusu 2">
            <a:extLst>
              <a:ext uri="{FF2B5EF4-FFF2-40B4-BE49-F238E27FC236}">
                <a16:creationId xmlns:a16="http://schemas.microsoft.com/office/drawing/2014/main" id="{86261D23-70B6-4AAC-42B4-38CD75CDC4AB}"/>
              </a:ext>
            </a:extLst>
          </p:cNvPr>
          <p:cNvSpPr>
            <a:spLocks noGrp="1"/>
          </p:cNvSpPr>
          <p:nvPr>
            <p:ph idx="1"/>
          </p:nvPr>
        </p:nvSpPr>
        <p:spPr/>
        <p:txBody>
          <a:bodyPr>
            <a:normAutofit fontScale="70000" lnSpcReduction="20000"/>
          </a:bodyPr>
          <a:lstStyle/>
          <a:p>
            <a:pPr marL="0" indent="0">
              <a:buNone/>
            </a:pPr>
            <a:r>
              <a:rPr lang="tr-TR" dirty="0"/>
              <a:t>Çekişmeli Yargı ile Çekişmesiz Yargı arasındaki farklar:</a:t>
            </a:r>
          </a:p>
          <a:p>
            <a:r>
              <a:rPr lang="tr-TR" i="1" dirty="0">
                <a:solidFill>
                  <a:srgbClr val="000000"/>
                </a:solidFill>
                <a:effectLst/>
                <a:latin typeface="Book Antiqua" panose="02040602050305030304" pitchFamily="18" charset="0"/>
              </a:rPr>
              <a:t>1. uyuşmazlığın bulunmaması</a:t>
            </a:r>
          </a:p>
          <a:p>
            <a:pPr marL="0" indent="0" algn="just">
              <a:buNone/>
            </a:pPr>
            <a:r>
              <a:rPr lang="tr-TR" dirty="0"/>
              <a:t>	vasiyeti yerine getirme görevlisinin atanmasını isteme</a:t>
            </a:r>
          </a:p>
          <a:p>
            <a:pPr marL="0" indent="0" algn="just">
              <a:buNone/>
            </a:pPr>
            <a:r>
              <a:rPr lang="tr-TR" dirty="0"/>
              <a:t>	kıymetli evrakın iptali </a:t>
            </a:r>
          </a:p>
          <a:p>
            <a:pPr marL="0" indent="0" algn="just">
              <a:buNone/>
            </a:pPr>
            <a:r>
              <a:rPr lang="tr-TR" dirty="0"/>
              <a:t>	Poliçenin iptali</a:t>
            </a:r>
          </a:p>
          <a:p>
            <a:pPr marL="0" indent="0" algn="just">
              <a:buNone/>
            </a:pPr>
            <a:r>
              <a:rPr lang="tr-TR" dirty="0"/>
              <a:t>	Gaiplik kararı</a:t>
            </a:r>
          </a:p>
          <a:p>
            <a:pPr marL="0" indent="0" algn="just">
              <a:buNone/>
            </a:pPr>
            <a:r>
              <a:rPr lang="tr-TR" dirty="0"/>
              <a:t>	On altı yaşındaki bir kimsenin evlenmek için mahkemeden izin talep etmesi</a:t>
            </a:r>
          </a:p>
          <a:p>
            <a:pPr marL="0" indent="0" algn="just">
              <a:buNone/>
            </a:pPr>
            <a:r>
              <a:rPr lang="tr-TR" dirty="0"/>
              <a:t>Bu işlerde karşı taraf yoktur.</a:t>
            </a:r>
          </a:p>
          <a:p>
            <a:r>
              <a:rPr lang="tr-TR" dirty="0">
                <a:solidFill>
                  <a:srgbClr val="000000"/>
                </a:solidFill>
                <a:effectLst/>
                <a:latin typeface="Book Antiqua" panose="02040602050305030304" pitchFamily="18" charset="0"/>
              </a:rPr>
              <a:t>uyuşmazlığın bulunmaması tek başına bir ölçüt değildir.</a:t>
            </a:r>
          </a:p>
          <a:p>
            <a:pPr marL="0" indent="0" algn="just">
              <a:buNone/>
            </a:pPr>
            <a:r>
              <a:rPr lang="tr-TR" dirty="0"/>
              <a:t>	velayetin kaldırılması,</a:t>
            </a:r>
          </a:p>
          <a:p>
            <a:pPr marL="0" indent="0" algn="just">
              <a:buNone/>
            </a:pPr>
            <a:r>
              <a:rPr lang="tr-TR" dirty="0"/>
              <a:t>	velayetin eşlerden birinden alınarak diğerine verilmesi	</a:t>
            </a:r>
          </a:p>
          <a:p>
            <a:pPr marL="514350" indent="-514350">
              <a:buAutoNum type="arabicPeriod"/>
            </a:pPr>
            <a:endParaRPr lang="tr-TR" dirty="0">
              <a:solidFill>
                <a:srgbClr val="000000"/>
              </a:solidFill>
              <a:effectLst/>
              <a:latin typeface="Book Antiqua" panose="02040602050305030304" pitchFamily="18" charset="0"/>
            </a:endParaRPr>
          </a:p>
          <a:p>
            <a:pPr marL="0" indent="0">
              <a:buNone/>
            </a:pPr>
            <a:endParaRPr lang="tr-TR" dirty="0">
              <a:solidFill>
                <a:srgbClr val="000000"/>
              </a:solidFill>
              <a:effectLst/>
              <a:latin typeface="Book Antiqua" panose="02040602050305030304" pitchFamily="18" charset="0"/>
            </a:endParaRPr>
          </a:p>
          <a:p>
            <a:endParaRPr lang="tr-TR" dirty="0"/>
          </a:p>
        </p:txBody>
      </p:sp>
    </p:spTree>
    <p:extLst>
      <p:ext uri="{BB962C8B-B14F-4D97-AF65-F5344CB8AC3E}">
        <p14:creationId xmlns:p14="http://schemas.microsoft.com/office/powerpoint/2010/main" val="24796292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BBDA6-183F-6E0D-42C3-920044E75DA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C8C0392-02B5-5C03-1D83-5D2501B0C547}"/>
              </a:ext>
            </a:extLst>
          </p:cNvPr>
          <p:cNvSpPr>
            <a:spLocks noGrp="1"/>
          </p:cNvSpPr>
          <p:nvPr>
            <p:ph type="title"/>
          </p:nvPr>
        </p:nvSpPr>
        <p:spPr/>
        <p:txBody>
          <a:bodyPr/>
          <a:lstStyle/>
          <a:p>
            <a:r>
              <a:rPr lang="tr-TR" dirty="0"/>
              <a:t>Medeni Yargı</a:t>
            </a:r>
          </a:p>
        </p:txBody>
      </p:sp>
      <p:sp>
        <p:nvSpPr>
          <p:cNvPr id="3" name="İçerik Yer Tutucusu 2">
            <a:extLst>
              <a:ext uri="{FF2B5EF4-FFF2-40B4-BE49-F238E27FC236}">
                <a16:creationId xmlns:a16="http://schemas.microsoft.com/office/drawing/2014/main" id="{B72FDCBF-E99B-8EA0-B559-689DE837A733}"/>
              </a:ext>
            </a:extLst>
          </p:cNvPr>
          <p:cNvSpPr>
            <a:spLocks noGrp="1"/>
          </p:cNvSpPr>
          <p:nvPr>
            <p:ph idx="1"/>
          </p:nvPr>
        </p:nvSpPr>
        <p:spPr/>
        <p:txBody>
          <a:bodyPr>
            <a:normAutofit fontScale="92500" lnSpcReduction="20000"/>
          </a:bodyPr>
          <a:lstStyle/>
          <a:p>
            <a:pPr marL="0" indent="0">
              <a:buNone/>
            </a:pPr>
            <a:r>
              <a:rPr lang="tr-TR" dirty="0"/>
              <a:t>Çekişmeli Yargı ile Çekişmesiz Yargı arasındaki farklar:</a:t>
            </a:r>
          </a:p>
          <a:p>
            <a:pPr marL="0" indent="0">
              <a:buNone/>
            </a:pPr>
            <a:r>
              <a:rPr lang="tr-TR" dirty="0">
                <a:solidFill>
                  <a:srgbClr val="000000"/>
                </a:solidFill>
                <a:effectLst/>
                <a:latin typeface="Book Antiqua" panose="02040602050305030304" pitchFamily="18" charset="0"/>
              </a:rPr>
              <a:t>Çekişmeli yargıda, iki taraf vardır.(davacı ile davalı)- «Şekli taraf» vardır. Maddi taraf esas alınmaz.</a:t>
            </a:r>
          </a:p>
          <a:p>
            <a:pPr marL="0" indent="0">
              <a:buNone/>
            </a:pPr>
            <a:endParaRPr lang="tr-TR" dirty="0">
              <a:solidFill>
                <a:srgbClr val="000000"/>
              </a:solidFill>
              <a:effectLst/>
              <a:latin typeface="Book Antiqua" panose="02040602050305030304" pitchFamily="18" charset="0"/>
            </a:endParaRPr>
          </a:p>
          <a:p>
            <a:pPr marL="0" indent="0">
              <a:buNone/>
            </a:pPr>
            <a:r>
              <a:rPr lang="tr-TR" dirty="0">
                <a:solidFill>
                  <a:srgbClr val="000000"/>
                </a:solidFill>
                <a:latin typeface="Book Antiqua" panose="02040602050305030304" pitchFamily="18" charset="0"/>
              </a:rPr>
              <a:t>Çekişmesiz yargıda, ilgili vardır. Şekli ilgili, </a:t>
            </a:r>
            <a:r>
              <a:rPr lang="tr-TR" dirty="0" err="1">
                <a:solidFill>
                  <a:srgbClr val="000000"/>
                </a:solidFill>
                <a:latin typeface="Book Antiqua" panose="02040602050305030304" pitchFamily="18" charset="0"/>
              </a:rPr>
              <a:t>usuli</a:t>
            </a:r>
            <a:r>
              <a:rPr lang="tr-TR" dirty="0">
                <a:solidFill>
                  <a:srgbClr val="000000"/>
                </a:solidFill>
                <a:latin typeface="Book Antiqua" panose="02040602050305030304" pitchFamily="18" charset="0"/>
              </a:rPr>
              <a:t> işlemlerini bizzat yapan kişidir.</a:t>
            </a:r>
          </a:p>
          <a:p>
            <a:pPr marL="0" indent="0">
              <a:buNone/>
            </a:pPr>
            <a:r>
              <a:rPr lang="tr-TR" dirty="0">
                <a:solidFill>
                  <a:srgbClr val="000000"/>
                </a:solidFill>
                <a:latin typeface="Book Antiqua" panose="02040602050305030304" pitchFamily="18" charset="0"/>
              </a:rPr>
              <a:t>Maddi ilgili, yargı sonunda verilen kararla hukuki durumu etkilenen kişidir.</a:t>
            </a:r>
          </a:p>
          <a:p>
            <a:pPr marL="0" indent="0">
              <a:buNone/>
            </a:pPr>
            <a:endParaRPr lang="tr-TR" dirty="0">
              <a:solidFill>
                <a:srgbClr val="000000"/>
              </a:solidFill>
              <a:latin typeface="Book Antiqua" panose="02040602050305030304" pitchFamily="18" charset="0"/>
            </a:endParaRPr>
          </a:p>
          <a:p>
            <a:pPr marL="514350" indent="-514350">
              <a:buAutoNum type="arabicPeriod"/>
            </a:pPr>
            <a:endParaRPr lang="tr-TR" dirty="0">
              <a:solidFill>
                <a:srgbClr val="000000"/>
              </a:solidFill>
              <a:effectLst/>
              <a:latin typeface="Book Antiqua" panose="02040602050305030304" pitchFamily="18" charset="0"/>
            </a:endParaRPr>
          </a:p>
          <a:p>
            <a:pPr marL="0" indent="0">
              <a:buNone/>
            </a:pPr>
            <a:endParaRPr lang="tr-TR" dirty="0">
              <a:solidFill>
                <a:srgbClr val="000000"/>
              </a:solidFill>
              <a:effectLst/>
              <a:latin typeface="Book Antiqua" panose="02040602050305030304" pitchFamily="18" charset="0"/>
            </a:endParaRPr>
          </a:p>
          <a:p>
            <a:endParaRPr lang="tr-TR" dirty="0"/>
          </a:p>
        </p:txBody>
      </p:sp>
    </p:spTree>
    <p:extLst>
      <p:ext uri="{BB962C8B-B14F-4D97-AF65-F5344CB8AC3E}">
        <p14:creationId xmlns:p14="http://schemas.microsoft.com/office/powerpoint/2010/main" val="27598634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719FD-CD02-B98E-B3ED-14D286C7EEF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D7134E9-E22B-94E2-166B-A75E5C17FE4A}"/>
              </a:ext>
            </a:extLst>
          </p:cNvPr>
          <p:cNvSpPr>
            <a:spLocks noGrp="1"/>
          </p:cNvSpPr>
          <p:nvPr>
            <p:ph type="title"/>
          </p:nvPr>
        </p:nvSpPr>
        <p:spPr/>
        <p:txBody>
          <a:bodyPr/>
          <a:lstStyle/>
          <a:p>
            <a:r>
              <a:rPr lang="tr-TR" dirty="0"/>
              <a:t>Medeni Yargı</a:t>
            </a:r>
          </a:p>
        </p:txBody>
      </p:sp>
      <p:sp>
        <p:nvSpPr>
          <p:cNvPr id="3" name="İçerik Yer Tutucusu 2">
            <a:extLst>
              <a:ext uri="{FF2B5EF4-FFF2-40B4-BE49-F238E27FC236}">
                <a16:creationId xmlns:a16="http://schemas.microsoft.com/office/drawing/2014/main" id="{D13D1FF2-410F-D1EC-2483-79049721308A}"/>
              </a:ext>
            </a:extLst>
          </p:cNvPr>
          <p:cNvSpPr>
            <a:spLocks noGrp="1"/>
          </p:cNvSpPr>
          <p:nvPr>
            <p:ph idx="1"/>
          </p:nvPr>
        </p:nvSpPr>
        <p:spPr/>
        <p:txBody>
          <a:bodyPr>
            <a:normAutofit fontScale="92500" lnSpcReduction="10000"/>
          </a:bodyPr>
          <a:lstStyle/>
          <a:p>
            <a:pPr marL="0" indent="0">
              <a:buNone/>
            </a:pPr>
            <a:r>
              <a:rPr lang="tr-TR" dirty="0"/>
              <a:t>Çekişmeli Yargı ile Çekişmesiz Yargı arasındaki farklar:</a:t>
            </a:r>
          </a:p>
          <a:p>
            <a:pPr marL="0" indent="0">
              <a:buNone/>
            </a:pPr>
            <a:r>
              <a:rPr lang="tr-TR" i="1" dirty="0">
                <a:solidFill>
                  <a:srgbClr val="000000"/>
                </a:solidFill>
                <a:latin typeface="Book Antiqua" panose="02040602050305030304" pitchFamily="18" charset="0"/>
              </a:rPr>
              <a:t>2. Subjektif hakkın yokluğu</a:t>
            </a:r>
          </a:p>
          <a:p>
            <a:r>
              <a:rPr lang="tr-TR" dirty="0">
                <a:solidFill>
                  <a:srgbClr val="000000"/>
                </a:solidFill>
                <a:latin typeface="Book Antiqua" panose="02040602050305030304" pitchFamily="18" charset="0"/>
              </a:rPr>
              <a:t>Çekişmeli yargıda </a:t>
            </a:r>
            <a:r>
              <a:rPr lang="tr-TR" dirty="0">
                <a:solidFill>
                  <a:srgbClr val="000000"/>
                </a:solidFill>
                <a:effectLst/>
                <a:latin typeface="Book Antiqua" panose="02040602050305030304" pitchFamily="18" charset="0"/>
              </a:rPr>
              <a:t>bir başkası tarafından ihlâl edilen veya tehlikeye maruz bırakılan hakkının bu kişiye karşı korunması için talepte bulunulur.</a:t>
            </a:r>
          </a:p>
          <a:p>
            <a:r>
              <a:rPr lang="tr-TR" dirty="0">
                <a:solidFill>
                  <a:srgbClr val="000000"/>
                </a:solidFill>
                <a:latin typeface="Book Antiqua" panose="02040602050305030304" pitchFamily="18" charset="0"/>
              </a:rPr>
              <a:t>Çekişmesiz yargıda ise kural olarak böyle bir hak ve bu hakkın korunması yoktur. Örneğin vasinin azli talebi. </a:t>
            </a:r>
          </a:p>
          <a:p>
            <a:pPr marL="0" indent="0">
              <a:buNone/>
            </a:pPr>
            <a:endParaRPr lang="tr-TR" dirty="0">
              <a:solidFill>
                <a:srgbClr val="000000"/>
              </a:solidFill>
              <a:effectLst/>
              <a:latin typeface="Book Antiqua" panose="02040602050305030304" pitchFamily="18" charset="0"/>
            </a:endParaRPr>
          </a:p>
          <a:p>
            <a:pPr marL="0" indent="0">
              <a:buNone/>
            </a:pPr>
            <a:endParaRPr lang="tr-TR" dirty="0">
              <a:solidFill>
                <a:srgbClr val="000000"/>
              </a:solidFill>
              <a:latin typeface="Book Antiqua" panose="02040602050305030304" pitchFamily="18" charset="0"/>
            </a:endParaRPr>
          </a:p>
          <a:p>
            <a:pPr marL="514350" indent="-514350">
              <a:buAutoNum type="arabicPeriod"/>
            </a:pPr>
            <a:endParaRPr lang="tr-TR" dirty="0">
              <a:solidFill>
                <a:srgbClr val="000000"/>
              </a:solidFill>
              <a:effectLst/>
              <a:latin typeface="Book Antiqua" panose="02040602050305030304" pitchFamily="18" charset="0"/>
            </a:endParaRPr>
          </a:p>
          <a:p>
            <a:pPr marL="0" indent="0">
              <a:buNone/>
            </a:pPr>
            <a:endParaRPr lang="tr-TR" dirty="0">
              <a:solidFill>
                <a:srgbClr val="000000"/>
              </a:solidFill>
              <a:effectLst/>
              <a:latin typeface="Book Antiqua" panose="02040602050305030304" pitchFamily="18" charset="0"/>
            </a:endParaRPr>
          </a:p>
          <a:p>
            <a:endParaRPr lang="tr-TR" dirty="0"/>
          </a:p>
        </p:txBody>
      </p:sp>
    </p:spTree>
    <p:extLst>
      <p:ext uri="{BB962C8B-B14F-4D97-AF65-F5344CB8AC3E}">
        <p14:creationId xmlns:p14="http://schemas.microsoft.com/office/powerpoint/2010/main" val="25124619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82D980-EFE5-8510-425A-1A3D1C17AE9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BD0BD86-E696-6CB8-308B-BF347DCF0BED}"/>
              </a:ext>
            </a:extLst>
          </p:cNvPr>
          <p:cNvSpPr>
            <a:spLocks noGrp="1"/>
          </p:cNvSpPr>
          <p:nvPr>
            <p:ph type="title"/>
          </p:nvPr>
        </p:nvSpPr>
        <p:spPr/>
        <p:txBody>
          <a:bodyPr/>
          <a:lstStyle/>
          <a:p>
            <a:r>
              <a:rPr lang="tr-TR" dirty="0"/>
              <a:t>Medeni Yargı</a:t>
            </a:r>
          </a:p>
        </p:txBody>
      </p:sp>
      <p:sp>
        <p:nvSpPr>
          <p:cNvPr id="3" name="İçerik Yer Tutucusu 2">
            <a:extLst>
              <a:ext uri="{FF2B5EF4-FFF2-40B4-BE49-F238E27FC236}">
                <a16:creationId xmlns:a16="http://schemas.microsoft.com/office/drawing/2014/main" id="{959BC6E4-7A40-7C50-CFAC-F479CB17ABE8}"/>
              </a:ext>
            </a:extLst>
          </p:cNvPr>
          <p:cNvSpPr>
            <a:spLocks noGrp="1"/>
          </p:cNvSpPr>
          <p:nvPr>
            <p:ph idx="1"/>
          </p:nvPr>
        </p:nvSpPr>
        <p:spPr/>
        <p:txBody>
          <a:bodyPr>
            <a:normAutofit/>
          </a:bodyPr>
          <a:lstStyle/>
          <a:p>
            <a:pPr marL="0" indent="0">
              <a:buNone/>
            </a:pPr>
            <a:r>
              <a:rPr lang="tr-TR" dirty="0"/>
              <a:t>Çekişmesiz Yargıya uygulanacak usul hükümleri:</a:t>
            </a:r>
            <a:endParaRPr lang="tr-TR" dirty="0">
              <a:solidFill>
                <a:srgbClr val="000000"/>
              </a:solidFill>
              <a:effectLst/>
              <a:latin typeface="Book Antiqua" panose="02040602050305030304" pitchFamily="18" charset="0"/>
            </a:endParaRPr>
          </a:p>
          <a:p>
            <a:pPr marL="0" indent="0" algn="just">
              <a:buNone/>
            </a:pPr>
            <a:r>
              <a:rPr lang="tr-TR" dirty="0"/>
              <a:t>	1. Çekişmesiz yargıda maddi ilgili kavramı belirir.</a:t>
            </a:r>
          </a:p>
          <a:p>
            <a:pPr marL="0" indent="0" algn="just">
              <a:buNone/>
            </a:pPr>
            <a:r>
              <a:rPr lang="tr-TR" dirty="0"/>
              <a:t>	2. Çekişmesiz yargıda hakim kendiliğinden harekete geçebilir. </a:t>
            </a:r>
            <a:r>
              <a:rPr lang="tr-TR" sz="1800" dirty="0"/>
              <a:t>(</a:t>
            </a:r>
            <a:r>
              <a:rPr lang="tr-TR" sz="1800" dirty="0">
                <a:effectLst/>
                <a:ea typeface="Times New Roman" panose="02020603050405020304" pitchFamily="18" charset="0"/>
              </a:rPr>
              <a:t>hâkimin çocuğun mallarına müdahale ederek </a:t>
            </a:r>
            <a:r>
              <a:rPr lang="tr-TR" sz="1800" i="1" dirty="0">
                <a:effectLst/>
                <a:ea typeface="Times New Roman" panose="02020603050405020304" pitchFamily="18" charset="0"/>
              </a:rPr>
              <a:t>çocuk mallarının yönetimi</a:t>
            </a:r>
            <a:r>
              <a:rPr lang="tr-TR" sz="1800" dirty="0">
                <a:effectLst/>
                <a:ea typeface="Times New Roman" panose="02020603050405020304" pitchFamily="18" charset="0"/>
              </a:rPr>
              <a:t> için kayyım ataması </a:t>
            </a:r>
            <a:r>
              <a:rPr lang="tr-TR" sz="1800" dirty="0" err="1">
                <a:effectLst/>
                <a:ea typeface="Times New Roman" panose="02020603050405020304" pitchFamily="18" charset="0"/>
              </a:rPr>
              <a:t>vs</a:t>
            </a:r>
            <a:r>
              <a:rPr lang="tr-TR" sz="1800" dirty="0">
                <a:effectLst/>
                <a:ea typeface="Times New Roman" panose="02020603050405020304" pitchFamily="18" charset="0"/>
              </a:rPr>
              <a:t>).</a:t>
            </a:r>
            <a:endParaRPr lang="tr-TR" dirty="0"/>
          </a:p>
          <a:p>
            <a:pPr marL="0" indent="0" algn="just">
              <a:buNone/>
            </a:pPr>
            <a:r>
              <a:rPr lang="tr-TR" dirty="0"/>
              <a:t>	3. Çekişmesiz yargıda hakim kendiliğinden araştırma ilkesi geçerlidir. </a:t>
            </a:r>
            <a:r>
              <a:rPr lang="tr-TR" sz="1800" dirty="0"/>
              <a:t>(</a:t>
            </a:r>
            <a:r>
              <a:rPr lang="tr-TR" sz="1800" dirty="0">
                <a:effectLst/>
                <a:ea typeface="Times New Roman" panose="02020603050405020304" pitchFamily="18" charset="0"/>
              </a:rPr>
              <a:t>velayetin kaldırılması davasında hâkim velayetin kaldırılmasını gerektiren bir durumun olup olmadığını kendiliğinden araştırır).</a:t>
            </a:r>
            <a:r>
              <a:rPr lang="tr-TR" sz="1800" dirty="0">
                <a:effectLst/>
              </a:rPr>
              <a:t> </a:t>
            </a:r>
            <a:endParaRPr lang="tr-TR" sz="1800" dirty="0"/>
          </a:p>
          <a:p>
            <a:endParaRPr lang="tr-TR" dirty="0"/>
          </a:p>
        </p:txBody>
      </p:sp>
    </p:spTree>
    <p:extLst>
      <p:ext uri="{BB962C8B-B14F-4D97-AF65-F5344CB8AC3E}">
        <p14:creationId xmlns:p14="http://schemas.microsoft.com/office/powerpoint/2010/main" val="24465569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26539A-6C70-851E-183D-51179C40E40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FB62434-5260-697F-C3EA-58D2D894F46D}"/>
              </a:ext>
            </a:extLst>
          </p:cNvPr>
          <p:cNvSpPr>
            <a:spLocks noGrp="1"/>
          </p:cNvSpPr>
          <p:nvPr>
            <p:ph type="title"/>
          </p:nvPr>
        </p:nvSpPr>
        <p:spPr/>
        <p:txBody>
          <a:bodyPr/>
          <a:lstStyle/>
          <a:p>
            <a:r>
              <a:rPr lang="tr-TR" dirty="0"/>
              <a:t>Medeni Yargı</a:t>
            </a:r>
          </a:p>
        </p:txBody>
      </p:sp>
      <p:sp>
        <p:nvSpPr>
          <p:cNvPr id="3" name="İçerik Yer Tutucusu 2">
            <a:extLst>
              <a:ext uri="{FF2B5EF4-FFF2-40B4-BE49-F238E27FC236}">
                <a16:creationId xmlns:a16="http://schemas.microsoft.com/office/drawing/2014/main" id="{DFFE3349-4995-3E5A-4C3F-CDB735C79F08}"/>
              </a:ext>
            </a:extLst>
          </p:cNvPr>
          <p:cNvSpPr>
            <a:spLocks noGrp="1"/>
          </p:cNvSpPr>
          <p:nvPr>
            <p:ph idx="1"/>
          </p:nvPr>
        </p:nvSpPr>
        <p:spPr/>
        <p:txBody>
          <a:bodyPr>
            <a:normAutofit/>
          </a:bodyPr>
          <a:lstStyle/>
          <a:p>
            <a:pPr marL="0" indent="0">
              <a:buNone/>
            </a:pPr>
            <a:r>
              <a:rPr lang="tr-TR" dirty="0"/>
              <a:t>Çekişmesiz Yargıya uygulanacak usul hükümleri:</a:t>
            </a:r>
            <a:endParaRPr lang="tr-TR" dirty="0">
              <a:solidFill>
                <a:srgbClr val="000000"/>
              </a:solidFill>
              <a:effectLst/>
              <a:latin typeface="Book Antiqua" panose="02040602050305030304" pitchFamily="18" charset="0"/>
            </a:endParaRPr>
          </a:p>
          <a:p>
            <a:pPr marL="0" indent="0" algn="just">
              <a:buNone/>
            </a:pPr>
            <a:r>
              <a:rPr lang="tr-TR" dirty="0"/>
              <a:t>	4. Aksine düzenleme bulunmadıkça sulh hukuk mahkemesi görevlidir (m. 383).</a:t>
            </a:r>
          </a:p>
          <a:p>
            <a:pPr marL="0" indent="0" algn="just">
              <a:buNone/>
            </a:pPr>
            <a:r>
              <a:rPr lang="tr-TR" dirty="0"/>
              <a:t>	5. Yetki, kamu düzenine ilişkindir. </a:t>
            </a:r>
          </a:p>
          <a:p>
            <a:pPr marL="0" indent="0" algn="just">
              <a:buNone/>
            </a:pPr>
            <a:r>
              <a:rPr lang="tr-TR" dirty="0">
                <a:solidFill>
                  <a:srgbClr val="000000"/>
                </a:solidFill>
              </a:rPr>
              <a:t>K</a:t>
            </a:r>
            <a:r>
              <a:rPr lang="tr-TR" dirty="0">
                <a:solidFill>
                  <a:srgbClr val="000000"/>
                </a:solidFill>
                <a:effectLst/>
              </a:rPr>
              <a:t>anunda aksine hüküm bulunmadıkça, çekişmesiz yargı işleri için talepte bulunan kişinin veya ilgililerden birinin oturduğu yer mahkemesi yetkilidir. (M. 384)</a:t>
            </a:r>
          </a:p>
          <a:p>
            <a:pPr marL="0" indent="0" algn="just">
              <a:buNone/>
            </a:pPr>
            <a:endParaRPr lang="tr-TR" dirty="0"/>
          </a:p>
          <a:p>
            <a:pPr marL="0" indent="0" algn="just">
              <a:buNone/>
            </a:pPr>
            <a:endParaRPr lang="tr-TR" dirty="0"/>
          </a:p>
          <a:p>
            <a:endParaRPr lang="tr-TR" dirty="0"/>
          </a:p>
        </p:txBody>
      </p:sp>
    </p:spTree>
    <p:extLst>
      <p:ext uri="{BB962C8B-B14F-4D97-AF65-F5344CB8AC3E}">
        <p14:creationId xmlns:p14="http://schemas.microsoft.com/office/powerpoint/2010/main" val="16237823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695D61-1ABF-ABA2-EFCE-2A93BCB0175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2375539-97C5-F904-3743-9BBFBB621CA7}"/>
              </a:ext>
            </a:extLst>
          </p:cNvPr>
          <p:cNvSpPr>
            <a:spLocks noGrp="1"/>
          </p:cNvSpPr>
          <p:nvPr>
            <p:ph type="title"/>
          </p:nvPr>
        </p:nvSpPr>
        <p:spPr/>
        <p:txBody>
          <a:bodyPr/>
          <a:lstStyle/>
          <a:p>
            <a:r>
              <a:rPr lang="tr-TR" dirty="0"/>
              <a:t>Medeni Yargı</a:t>
            </a:r>
          </a:p>
        </p:txBody>
      </p:sp>
      <p:sp>
        <p:nvSpPr>
          <p:cNvPr id="3" name="İçerik Yer Tutucusu 2">
            <a:extLst>
              <a:ext uri="{FF2B5EF4-FFF2-40B4-BE49-F238E27FC236}">
                <a16:creationId xmlns:a16="http://schemas.microsoft.com/office/drawing/2014/main" id="{9E077A2E-45EC-160C-CC90-9F4E815F513B}"/>
              </a:ext>
            </a:extLst>
          </p:cNvPr>
          <p:cNvSpPr>
            <a:spLocks noGrp="1"/>
          </p:cNvSpPr>
          <p:nvPr>
            <p:ph idx="1"/>
          </p:nvPr>
        </p:nvSpPr>
        <p:spPr/>
        <p:txBody>
          <a:bodyPr>
            <a:normAutofit fontScale="85000" lnSpcReduction="10000"/>
          </a:bodyPr>
          <a:lstStyle/>
          <a:p>
            <a:pPr marL="0" indent="0" algn="just">
              <a:buNone/>
            </a:pPr>
            <a:r>
              <a:rPr lang="tr-TR" dirty="0"/>
              <a:t>	6. Kararlar maddi anlamda kesin hüküm teşkil etmez (m. 388). </a:t>
            </a:r>
          </a:p>
          <a:p>
            <a:pPr marL="0" indent="0" algn="just">
              <a:buNone/>
            </a:pPr>
            <a:r>
              <a:rPr lang="tr-TR" dirty="0">
                <a:solidFill>
                  <a:srgbClr val="000000"/>
                </a:solidFill>
              </a:rPr>
              <a:t>	</a:t>
            </a:r>
            <a:r>
              <a:rPr lang="tr-TR" dirty="0">
                <a:solidFill>
                  <a:srgbClr val="000000"/>
                </a:solidFill>
                <a:effectLst/>
              </a:rPr>
              <a:t>7. Çekişmesiz yargı işlerinde niteliğine uygun düştüğü ölçüde basit yargılama </a:t>
            </a:r>
            <a:r>
              <a:rPr lang="tr-TR" dirty="0" err="1">
                <a:solidFill>
                  <a:srgbClr val="000000"/>
                </a:solidFill>
                <a:effectLst/>
              </a:rPr>
              <a:t>usûlü</a:t>
            </a:r>
            <a:r>
              <a:rPr lang="tr-TR" dirty="0">
                <a:solidFill>
                  <a:srgbClr val="000000"/>
                </a:solidFill>
                <a:effectLst/>
              </a:rPr>
              <a:t> uygulanır (m. 385).</a:t>
            </a:r>
          </a:p>
          <a:p>
            <a:pPr marL="0" indent="0" algn="just">
              <a:buNone/>
            </a:pPr>
            <a:r>
              <a:rPr lang="tr-TR" dirty="0">
                <a:solidFill>
                  <a:srgbClr val="000000"/>
                </a:solidFill>
              </a:rPr>
              <a:t>	8. </a:t>
            </a:r>
            <a:r>
              <a:rPr lang="tr-TR" dirty="0">
                <a:solidFill>
                  <a:srgbClr val="000000"/>
                </a:solidFill>
                <a:effectLst/>
              </a:rPr>
              <a:t>Çekişmesiz yargıda verilen kararlara karşı hukukî yararı bulunan ilgililer, özel hükümler saklı kalmak kaydıyla, kararın öğrenilmesinden itibaren iki hafta içinde istinaf yoluna başvurabilirler (m. 387).  </a:t>
            </a:r>
            <a:r>
              <a:rPr lang="tr-TR" dirty="0">
                <a:solidFill>
                  <a:srgbClr val="000000"/>
                </a:solidFill>
              </a:rPr>
              <a:t>B</a:t>
            </a:r>
            <a:r>
              <a:rPr lang="tr-TR" dirty="0">
                <a:solidFill>
                  <a:srgbClr val="000000"/>
                </a:solidFill>
                <a:effectLst/>
              </a:rPr>
              <a:t>u kararlara karşı </a:t>
            </a:r>
            <a:r>
              <a:rPr lang="tr-TR" b="1" dirty="0">
                <a:solidFill>
                  <a:srgbClr val="000000"/>
                </a:solidFill>
                <a:effectLst/>
              </a:rPr>
              <a:t>temyiz yolu kapalıdır</a:t>
            </a:r>
            <a:r>
              <a:rPr lang="tr-TR" dirty="0">
                <a:solidFill>
                  <a:srgbClr val="000000"/>
                </a:solidFill>
                <a:effectLst/>
              </a:rPr>
              <a:t> (HMK m. 362, I-ç).</a:t>
            </a:r>
          </a:p>
          <a:p>
            <a:pPr marL="0" indent="0" algn="just">
              <a:buNone/>
            </a:pPr>
            <a:r>
              <a:rPr lang="tr-TR" dirty="0">
                <a:solidFill>
                  <a:srgbClr val="000000"/>
                </a:solidFill>
              </a:rPr>
              <a:t>	9. Bazı çekişmesiz yargı işleri için itiraz yolu mümkündür. (</a:t>
            </a:r>
            <a:r>
              <a:rPr lang="tr-TR" dirty="0">
                <a:solidFill>
                  <a:srgbClr val="000000"/>
                </a:solidFill>
                <a:effectLst/>
              </a:rPr>
              <a:t>TMK m. 294).</a:t>
            </a:r>
          </a:p>
          <a:p>
            <a:pPr marL="0" indent="0" algn="just">
              <a:buNone/>
            </a:pPr>
            <a:endParaRPr lang="tr-TR" dirty="0">
              <a:solidFill>
                <a:srgbClr val="000000"/>
              </a:solidFill>
              <a:effectLst/>
            </a:endParaRPr>
          </a:p>
          <a:p>
            <a:pPr marL="0" indent="0" algn="just">
              <a:buNone/>
            </a:pPr>
            <a:endParaRPr lang="tr-TR" dirty="0">
              <a:solidFill>
                <a:srgbClr val="000000"/>
              </a:solidFill>
              <a:effectLst/>
              <a:latin typeface="Book Antiqua" panose="02040602050305030304" pitchFamily="18" charset="0"/>
            </a:endParaRPr>
          </a:p>
          <a:p>
            <a:pPr marL="0" indent="0">
              <a:buNone/>
            </a:pPr>
            <a:endParaRPr lang="tr-TR" dirty="0">
              <a:solidFill>
                <a:srgbClr val="000000"/>
              </a:solidFill>
              <a:effectLst/>
              <a:latin typeface="Book Antiqua" panose="02040602050305030304" pitchFamily="18" charset="0"/>
            </a:endParaRPr>
          </a:p>
          <a:p>
            <a:endParaRPr lang="tr-TR" dirty="0"/>
          </a:p>
        </p:txBody>
      </p:sp>
    </p:spTree>
    <p:extLst>
      <p:ext uri="{BB962C8B-B14F-4D97-AF65-F5344CB8AC3E}">
        <p14:creationId xmlns:p14="http://schemas.microsoft.com/office/powerpoint/2010/main" val="29133189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5F8BF6-D89A-D40C-957B-45BF50CBDFC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AD7E738-E24C-EE0D-5D8D-F84BC9AFE2AC}"/>
              </a:ext>
            </a:extLst>
          </p:cNvPr>
          <p:cNvSpPr>
            <a:spLocks noGrp="1"/>
          </p:cNvSpPr>
          <p:nvPr>
            <p:ph type="title"/>
          </p:nvPr>
        </p:nvSpPr>
        <p:spPr/>
        <p:txBody>
          <a:bodyPr>
            <a:normAutofit fontScale="90000"/>
          </a:bodyPr>
          <a:lstStyle/>
          <a:p>
            <a:r>
              <a:rPr lang="tr-TR" dirty="0">
                <a:solidFill>
                  <a:srgbClr val="000000"/>
                </a:solidFill>
                <a:effectLst/>
                <a:latin typeface="Times New Roman" panose="02020603050405020304" pitchFamily="18" charset="0"/>
              </a:rPr>
              <a:t>Medenî Yargılamaya Hâkim</a:t>
            </a:r>
            <a:br>
              <a:rPr lang="tr-TR" dirty="0">
                <a:solidFill>
                  <a:srgbClr val="000000"/>
                </a:solidFill>
                <a:effectLst/>
                <a:latin typeface="Times New Roman" panose="02020603050405020304" pitchFamily="18" charset="0"/>
              </a:rPr>
            </a:br>
            <a:r>
              <a:rPr lang="tr-TR" dirty="0">
                <a:solidFill>
                  <a:srgbClr val="000000"/>
                </a:solidFill>
                <a:effectLst/>
                <a:latin typeface="Times New Roman" panose="02020603050405020304" pitchFamily="18" charset="0"/>
              </a:rPr>
              <a:t>Olan İlkeler</a:t>
            </a:r>
          </a:p>
        </p:txBody>
      </p:sp>
      <p:sp>
        <p:nvSpPr>
          <p:cNvPr id="3" name="İçerik Yer Tutucusu 2">
            <a:extLst>
              <a:ext uri="{FF2B5EF4-FFF2-40B4-BE49-F238E27FC236}">
                <a16:creationId xmlns:a16="http://schemas.microsoft.com/office/drawing/2014/main" id="{5F3917F7-AAC4-EEE6-4DE0-4199AE989DBE}"/>
              </a:ext>
            </a:extLst>
          </p:cNvPr>
          <p:cNvSpPr>
            <a:spLocks noGrp="1"/>
          </p:cNvSpPr>
          <p:nvPr>
            <p:ph idx="1"/>
          </p:nvPr>
        </p:nvSpPr>
        <p:spPr/>
        <p:txBody>
          <a:bodyPr>
            <a:normAutofit/>
          </a:bodyPr>
          <a:lstStyle/>
          <a:p>
            <a:pPr marL="0" indent="0">
              <a:buNone/>
            </a:pPr>
            <a:endParaRPr lang="tr-TR" sz="1400" dirty="0">
              <a:solidFill>
                <a:srgbClr val="000000"/>
              </a:solidFill>
              <a:effectLst/>
              <a:latin typeface="Times New Roman" panose="02020603050405020304" pitchFamily="18" charset="0"/>
            </a:endParaRPr>
          </a:p>
          <a:p>
            <a:pPr marL="0" indent="0">
              <a:buNone/>
            </a:pPr>
            <a:r>
              <a:rPr lang="tr-TR" sz="2800" dirty="0">
                <a:solidFill>
                  <a:srgbClr val="000000"/>
                </a:solidFill>
                <a:effectLst/>
              </a:rPr>
              <a:t>Medenî yargılamaya hâkim olan ilkelerin bir kısmı bizzat Anayasa’da düzenlenmiştir. Örneğin; adil yargılanma hakkı (AY m. 36), </a:t>
            </a:r>
            <a:r>
              <a:rPr lang="tr-TR" sz="2800" dirty="0" err="1">
                <a:solidFill>
                  <a:srgbClr val="000000"/>
                </a:solidFill>
                <a:effectLst/>
              </a:rPr>
              <a:t>usûl</a:t>
            </a:r>
            <a:r>
              <a:rPr lang="tr-TR" sz="2800" dirty="0">
                <a:solidFill>
                  <a:srgbClr val="000000"/>
                </a:solidFill>
                <a:effectLst/>
              </a:rPr>
              <a:t> ekonomisi (AY m. 141), tabiî hâkim ilkesi (AY m. 37) bu şekildedir. </a:t>
            </a:r>
          </a:p>
          <a:p>
            <a:pPr marL="0" indent="0">
              <a:buNone/>
            </a:pPr>
            <a:endParaRPr lang="tr-TR" sz="2800" dirty="0">
              <a:solidFill>
                <a:srgbClr val="000000"/>
              </a:solidFill>
            </a:endParaRPr>
          </a:p>
          <a:p>
            <a:pPr marL="0" indent="0">
              <a:buNone/>
            </a:pPr>
            <a:endParaRPr lang="tr-TR" sz="2800" dirty="0">
              <a:solidFill>
                <a:srgbClr val="000000"/>
              </a:solidFill>
              <a:effectLst/>
            </a:endParaRPr>
          </a:p>
          <a:p>
            <a:pPr marL="0" indent="0" algn="just">
              <a:buNone/>
            </a:pPr>
            <a:endParaRPr lang="tr-TR" sz="2800" i="1" dirty="0">
              <a:solidFill>
                <a:srgbClr val="000000"/>
              </a:solidFill>
              <a:effectLst/>
            </a:endParaRPr>
          </a:p>
          <a:p>
            <a:pPr marL="0" indent="0" algn="just">
              <a:buNone/>
            </a:pPr>
            <a:endParaRPr lang="tr-TR" dirty="0">
              <a:solidFill>
                <a:srgbClr val="000000"/>
              </a:solidFill>
              <a:effectLst/>
              <a:latin typeface="Book Antiqua" panose="02040602050305030304" pitchFamily="18" charset="0"/>
            </a:endParaRPr>
          </a:p>
          <a:p>
            <a:pPr marL="0" indent="0">
              <a:buNone/>
            </a:pPr>
            <a:endParaRPr lang="tr-TR" dirty="0">
              <a:solidFill>
                <a:srgbClr val="000000"/>
              </a:solidFill>
              <a:effectLst/>
              <a:latin typeface="Book Antiqua" panose="02040602050305030304" pitchFamily="18" charset="0"/>
            </a:endParaRPr>
          </a:p>
          <a:p>
            <a:endParaRPr lang="tr-TR" dirty="0"/>
          </a:p>
        </p:txBody>
      </p:sp>
    </p:spTree>
    <p:extLst>
      <p:ext uri="{BB962C8B-B14F-4D97-AF65-F5344CB8AC3E}">
        <p14:creationId xmlns:p14="http://schemas.microsoft.com/office/powerpoint/2010/main" val="32494689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54B3F1-8A3F-5C62-58DC-9BD673C6895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7F4EB1E-D29D-D407-7935-BF0E9A8D572D}"/>
              </a:ext>
            </a:extLst>
          </p:cNvPr>
          <p:cNvSpPr>
            <a:spLocks noGrp="1"/>
          </p:cNvSpPr>
          <p:nvPr>
            <p:ph type="title"/>
          </p:nvPr>
        </p:nvSpPr>
        <p:spPr/>
        <p:txBody>
          <a:bodyPr>
            <a:normAutofit fontScale="90000"/>
          </a:bodyPr>
          <a:lstStyle/>
          <a:p>
            <a:r>
              <a:rPr lang="tr-TR" dirty="0">
                <a:solidFill>
                  <a:srgbClr val="000000"/>
                </a:solidFill>
                <a:effectLst/>
                <a:latin typeface="Times New Roman" panose="02020603050405020304" pitchFamily="18" charset="0"/>
              </a:rPr>
              <a:t>Medenî Yargılamaya Hâkim</a:t>
            </a:r>
            <a:br>
              <a:rPr lang="tr-TR" dirty="0">
                <a:solidFill>
                  <a:srgbClr val="000000"/>
                </a:solidFill>
                <a:effectLst/>
                <a:latin typeface="Times New Roman" panose="02020603050405020304" pitchFamily="18" charset="0"/>
              </a:rPr>
            </a:br>
            <a:r>
              <a:rPr lang="tr-TR" dirty="0">
                <a:solidFill>
                  <a:srgbClr val="000000"/>
                </a:solidFill>
                <a:effectLst/>
                <a:latin typeface="Times New Roman" panose="02020603050405020304" pitchFamily="18" charset="0"/>
              </a:rPr>
              <a:t>Olan İlkeler</a:t>
            </a:r>
          </a:p>
        </p:txBody>
      </p:sp>
      <p:sp>
        <p:nvSpPr>
          <p:cNvPr id="3" name="İçerik Yer Tutucusu 2">
            <a:extLst>
              <a:ext uri="{FF2B5EF4-FFF2-40B4-BE49-F238E27FC236}">
                <a16:creationId xmlns:a16="http://schemas.microsoft.com/office/drawing/2014/main" id="{E0B6DF1F-780E-4E78-59CA-2EF0EBC185B4}"/>
              </a:ext>
            </a:extLst>
          </p:cNvPr>
          <p:cNvSpPr>
            <a:spLocks noGrp="1"/>
          </p:cNvSpPr>
          <p:nvPr>
            <p:ph idx="1"/>
          </p:nvPr>
        </p:nvSpPr>
        <p:spPr/>
        <p:txBody>
          <a:bodyPr>
            <a:normAutofit/>
          </a:bodyPr>
          <a:lstStyle/>
          <a:p>
            <a:pPr marL="0" indent="0">
              <a:buNone/>
            </a:pPr>
            <a:endParaRPr lang="tr-TR" sz="1400" dirty="0">
              <a:solidFill>
                <a:srgbClr val="000000"/>
              </a:solidFill>
              <a:effectLst/>
              <a:latin typeface="Times New Roman" panose="02020603050405020304" pitchFamily="18" charset="0"/>
            </a:endParaRPr>
          </a:p>
          <a:p>
            <a:pPr marL="0" indent="0">
              <a:buNone/>
            </a:pPr>
            <a:r>
              <a:rPr lang="tr-TR" sz="2800" dirty="0">
                <a:solidFill>
                  <a:srgbClr val="000000"/>
                </a:solidFill>
              </a:rPr>
              <a:t>A</a:t>
            </a:r>
            <a:r>
              <a:rPr lang="tr-TR" sz="2800" dirty="0">
                <a:solidFill>
                  <a:srgbClr val="000000"/>
                </a:solidFill>
                <a:effectLst/>
              </a:rPr>
              <a:t>dil yargılanma hakkı (AY m. 36), </a:t>
            </a:r>
            <a:r>
              <a:rPr lang="tr-TR" sz="2800" dirty="0" err="1">
                <a:solidFill>
                  <a:srgbClr val="000000"/>
                </a:solidFill>
                <a:effectLst/>
              </a:rPr>
              <a:t>usûl</a:t>
            </a:r>
            <a:r>
              <a:rPr lang="tr-TR" sz="2800" dirty="0">
                <a:solidFill>
                  <a:srgbClr val="000000"/>
                </a:solidFill>
                <a:effectLst/>
              </a:rPr>
              <a:t> ekonomisi (AY m. 141), tabiî hâkim ilkesi (AY m. 37) bu şekildedir. </a:t>
            </a:r>
          </a:p>
          <a:p>
            <a:pPr marL="0" indent="0">
              <a:buNone/>
            </a:pPr>
            <a:endParaRPr lang="tr-TR" sz="2400" dirty="0">
              <a:solidFill>
                <a:srgbClr val="000000"/>
              </a:solidFill>
            </a:endParaRPr>
          </a:p>
          <a:p>
            <a:pPr marL="0" indent="0">
              <a:buNone/>
            </a:pPr>
            <a:r>
              <a:rPr lang="tr-TR" sz="2400" i="1" dirty="0">
                <a:solidFill>
                  <a:srgbClr val="000000"/>
                </a:solidFill>
              </a:rPr>
              <a:t>A</a:t>
            </a:r>
            <a:r>
              <a:rPr lang="tr-TR" sz="2400" i="1" dirty="0">
                <a:solidFill>
                  <a:srgbClr val="000000"/>
                </a:solidFill>
                <a:effectLst/>
              </a:rPr>
              <a:t>dil yargılanma hakkı (AY m. 36)</a:t>
            </a:r>
          </a:p>
          <a:p>
            <a:pPr marL="0" indent="0" algn="just">
              <a:buNone/>
            </a:pPr>
            <a:r>
              <a:rPr lang="tr-TR" sz="2400" dirty="0">
                <a:solidFill>
                  <a:srgbClr val="000000"/>
                </a:solidFill>
                <a:effectLst/>
              </a:rPr>
              <a:t>(A), (B)’den olan alacağının ödenmesi amacıyla 2010 yılında (B)’ye karşı dava açmıştır. 2024 yılına girilmiş olmasına rağmen, henüz (A)’</a:t>
            </a:r>
            <a:r>
              <a:rPr lang="tr-TR" sz="2400" dirty="0" err="1">
                <a:solidFill>
                  <a:srgbClr val="000000"/>
                </a:solidFill>
                <a:effectLst/>
              </a:rPr>
              <a:t>nın</a:t>
            </a:r>
            <a:r>
              <a:rPr lang="tr-TR" sz="2400" dirty="0">
                <a:solidFill>
                  <a:srgbClr val="000000"/>
                </a:solidFill>
                <a:effectLst/>
              </a:rPr>
              <a:t> açmış olduğu davada mahkemece nihaî karar verilmemiştir. Bunun üzerine (A)’</a:t>
            </a:r>
            <a:r>
              <a:rPr lang="tr-TR" sz="2400" dirty="0" err="1">
                <a:solidFill>
                  <a:srgbClr val="000000"/>
                </a:solidFill>
                <a:effectLst/>
              </a:rPr>
              <a:t>nın</a:t>
            </a:r>
            <a:r>
              <a:rPr lang="tr-TR" sz="2400" dirty="0">
                <a:solidFill>
                  <a:srgbClr val="000000"/>
                </a:solidFill>
                <a:effectLst/>
              </a:rPr>
              <a:t> başvurabileceği herhangi bir yol var mıdır?</a:t>
            </a:r>
          </a:p>
          <a:p>
            <a:pPr marL="0" indent="0">
              <a:buNone/>
            </a:pPr>
            <a:endParaRPr lang="tr-TR" sz="2800" i="1" dirty="0">
              <a:solidFill>
                <a:srgbClr val="000000"/>
              </a:solidFill>
            </a:endParaRPr>
          </a:p>
          <a:p>
            <a:pPr marL="0" indent="0">
              <a:buNone/>
            </a:pPr>
            <a:endParaRPr lang="tr-TR" sz="2800" dirty="0">
              <a:solidFill>
                <a:srgbClr val="000000"/>
              </a:solidFill>
              <a:effectLst/>
            </a:endParaRPr>
          </a:p>
          <a:p>
            <a:pPr marL="0" indent="0" algn="just">
              <a:buNone/>
            </a:pPr>
            <a:endParaRPr lang="tr-TR" sz="2800" i="1" dirty="0">
              <a:solidFill>
                <a:srgbClr val="000000"/>
              </a:solidFill>
              <a:effectLst/>
            </a:endParaRPr>
          </a:p>
          <a:p>
            <a:pPr marL="0" indent="0" algn="just">
              <a:buNone/>
            </a:pPr>
            <a:endParaRPr lang="tr-TR" dirty="0">
              <a:solidFill>
                <a:srgbClr val="000000"/>
              </a:solidFill>
              <a:effectLst/>
              <a:latin typeface="Book Antiqua" panose="02040602050305030304" pitchFamily="18" charset="0"/>
            </a:endParaRPr>
          </a:p>
          <a:p>
            <a:pPr marL="0" indent="0">
              <a:buNone/>
            </a:pPr>
            <a:endParaRPr lang="tr-TR" dirty="0">
              <a:solidFill>
                <a:srgbClr val="000000"/>
              </a:solidFill>
              <a:effectLst/>
              <a:latin typeface="Book Antiqua" panose="02040602050305030304" pitchFamily="18" charset="0"/>
            </a:endParaRPr>
          </a:p>
          <a:p>
            <a:endParaRPr lang="tr-TR" dirty="0"/>
          </a:p>
        </p:txBody>
      </p:sp>
    </p:spTree>
    <p:extLst>
      <p:ext uri="{BB962C8B-B14F-4D97-AF65-F5344CB8AC3E}">
        <p14:creationId xmlns:p14="http://schemas.microsoft.com/office/powerpoint/2010/main" val="13106487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56C84-B1E5-4E7B-FFD8-AA14C404312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6BFE792-8FDF-6550-79B0-154F72EDF1B2}"/>
              </a:ext>
            </a:extLst>
          </p:cNvPr>
          <p:cNvSpPr>
            <a:spLocks noGrp="1"/>
          </p:cNvSpPr>
          <p:nvPr>
            <p:ph type="title"/>
          </p:nvPr>
        </p:nvSpPr>
        <p:spPr/>
        <p:txBody>
          <a:bodyPr>
            <a:normAutofit fontScale="90000"/>
          </a:bodyPr>
          <a:lstStyle/>
          <a:p>
            <a:r>
              <a:rPr lang="tr-TR" dirty="0">
                <a:solidFill>
                  <a:srgbClr val="000000"/>
                </a:solidFill>
                <a:effectLst/>
                <a:latin typeface="Times New Roman" panose="02020603050405020304" pitchFamily="18" charset="0"/>
              </a:rPr>
              <a:t>Medenî Yargılamaya Hâkim</a:t>
            </a:r>
            <a:br>
              <a:rPr lang="tr-TR" dirty="0">
                <a:solidFill>
                  <a:srgbClr val="000000"/>
                </a:solidFill>
                <a:effectLst/>
                <a:latin typeface="Times New Roman" panose="02020603050405020304" pitchFamily="18" charset="0"/>
              </a:rPr>
            </a:br>
            <a:r>
              <a:rPr lang="tr-TR" dirty="0">
                <a:solidFill>
                  <a:srgbClr val="000000"/>
                </a:solidFill>
                <a:effectLst/>
                <a:latin typeface="Times New Roman" panose="02020603050405020304" pitchFamily="18" charset="0"/>
              </a:rPr>
              <a:t>Olan İlkeler</a:t>
            </a:r>
          </a:p>
        </p:txBody>
      </p:sp>
      <p:sp>
        <p:nvSpPr>
          <p:cNvPr id="3" name="İçerik Yer Tutucusu 2">
            <a:extLst>
              <a:ext uri="{FF2B5EF4-FFF2-40B4-BE49-F238E27FC236}">
                <a16:creationId xmlns:a16="http://schemas.microsoft.com/office/drawing/2014/main" id="{C1A1BD31-0F3A-B67E-9EC3-F10D47FF09F3}"/>
              </a:ext>
            </a:extLst>
          </p:cNvPr>
          <p:cNvSpPr>
            <a:spLocks noGrp="1"/>
          </p:cNvSpPr>
          <p:nvPr>
            <p:ph idx="1"/>
          </p:nvPr>
        </p:nvSpPr>
        <p:spPr/>
        <p:txBody>
          <a:bodyPr>
            <a:normAutofit/>
          </a:bodyPr>
          <a:lstStyle/>
          <a:p>
            <a:pPr marL="0" indent="0">
              <a:buNone/>
            </a:pPr>
            <a:endParaRPr lang="tr-TR" sz="1400" dirty="0">
              <a:solidFill>
                <a:srgbClr val="000000"/>
              </a:solidFill>
              <a:effectLst/>
              <a:latin typeface="Times New Roman" panose="02020603050405020304" pitchFamily="18" charset="0"/>
            </a:endParaRPr>
          </a:p>
          <a:p>
            <a:pPr marL="0" indent="0" algn="just">
              <a:buNone/>
            </a:pPr>
            <a:r>
              <a:rPr lang="tr-TR" sz="2400" dirty="0">
                <a:solidFill>
                  <a:srgbClr val="000000"/>
                </a:solidFill>
                <a:effectLst/>
              </a:rPr>
              <a:t>(A), haksız fiil sebebiyle uğramış olduğu zararlara karşılık olmak üzere (B)’ye karşı maddî tazminat davası açmış ve yargılama giderlerini karşılamaya gücü yetmediği gerekçesiyle adlî yardım talebinde bulunmuştur. </a:t>
            </a:r>
            <a:r>
              <a:rPr lang="tr-TR" sz="2400" i="1" dirty="0">
                <a:solidFill>
                  <a:srgbClr val="000000"/>
                </a:solidFill>
                <a:effectLst/>
              </a:rPr>
              <a:t>Mahkemece adlî yardım talebi, (A)’</a:t>
            </a:r>
            <a:r>
              <a:rPr lang="tr-TR" sz="2400" i="1" dirty="0" err="1">
                <a:solidFill>
                  <a:srgbClr val="000000"/>
                </a:solidFill>
                <a:effectLst/>
              </a:rPr>
              <a:t>nın</a:t>
            </a:r>
            <a:r>
              <a:rPr lang="tr-TR" sz="2400" i="1" dirty="0">
                <a:solidFill>
                  <a:srgbClr val="000000"/>
                </a:solidFill>
                <a:effectLst/>
              </a:rPr>
              <a:t> yabancı olduğu gerekçesiyle reddedilmiştir. </a:t>
            </a:r>
            <a:r>
              <a:rPr lang="tr-TR" sz="2400" dirty="0">
                <a:solidFill>
                  <a:srgbClr val="000000"/>
                </a:solidFill>
                <a:effectLst/>
              </a:rPr>
              <a:t>Bunun üzerine (A)’</a:t>
            </a:r>
            <a:r>
              <a:rPr lang="tr-TR" sz="2400" dirty="0" err="1">
                <a:solidFill>
                  <a:srgbClr val="000000"/>
                </a:solidFill>
                <a:effectLst/>
              </a:rPr>
              <a:t>nın</a:t>
            </a:r>
            <a:r>
              <a:rPr lang="tr-TR" sz="2400" dirty="0">
                <a:solidFill>
                  <a:srgbClr val="000000"/>
                </a:solidFill>
                <a:effectLst/>
              </a:rPr>
              <a:t> başvurabileceği herhangi bir yol var mıdır?</a:t>
            </a:r>
            <a:endParaRPr lang="tr-TR" sz="2400" i="1" dirty="0">
              <a:solidFill>
                <a:srgbClr val="000000"/>
              </a:solidFill>
              <a:effectLst/>
            </a:endParaRPr>
          </a:p>
          <a:p>
            <a:pPr marL="0" indent="0" algn="just">
              <a:buNone/>
            </a:pPr>
            <a:endParaRPr lang="tr-TR" sz="2400" dirty="0">
              <a:solidFill>
                <a:srgbClr val="000000"/>
              </a:solidFill>
              <a:effectLst/>
            </a:endParaRPr>
          </a:p>
          <a:p>
            <a:pPr marL="0" indent="0">
              <a:buNone/>
            </a:pPr>
            <a:endParaRPr lang="tr-TR" sz="2800" i="1" dirty="0">
              <a:solidFill>
                <a:srgbClr val="000000"/>
              </a:solidFill>
            </a:endParaRPr>
          </a:p>
          <a:p>
            <a:pPr marL="0" indent="0">
              <a:buNone/>
            </a:pPr>
            <a:endParaRPr lang="tr-TR" sz="2800" dirty="0">
              <a:solidFill>
                <a:srgbClr val="000000"/>
              </a:solidFill>
              <a:effectLst/>
            </a:endParaRPr>
          </a:p>
          <a:p>
            <a:pPr marL="0" indent="0" algn="just">
              <a:buNone/>
            </a:pPr>
            <a:endParaRPr lang="tr-TR" sz="2800" i="1" dirty="0">
              <a:solidFill>
                <a:srgbClr val="000000"/>
              </a:solidFill>
              <a:effectLst/>
            </a:endParaRPr>
          </a:p>
          <a:p>
            <a:pPr marL="0" indent="0" algn="just">
              <a:buNone/>
            </a:pPr>
            <a:endParaRPr lang="tr-TR" dirty="0">
              <a:solidFill>
                <a:srgbClr val="000000"/>
              </a:solidFill>
              <a:effectLst/>
              <a:latin typeface="Book Antiqua" panose="02040602050305030304" pitchFamily="18" charset="0"/>
            </a:endParaRPr>
          </a:p>
          <a:p>
            <a:pPr marL="0" indent="0">
              <a:buNone/>
            </a:pPr>
            <a:endParaRPr lang="tr-TR" dirty="0">
              <a:solidFill>
                <a:srgbClr val="000000"/>
              </a:solidFill>
              <a:effectLst/>
              <a:latin typeface="Book Antiqua" panose="02040602050305030304" pitchFamily="18" charset="0"/>
            </a:endParaRPr>
          </a:p>
          <a:p>
            <a:endParaRPr lang="tr-TR" dirty="0"/>
          </a:p>
        </p:txBody>
      </p:sp>
    </p:spTree>
    <p:extLst>
      <p:ext uri="{BB962C8B-B14F-4D97-AF65-F5344CB8AC3E}">
        <p14:creationId xmlns:p14="http://schemas.microsoft.com/office/powerpoint/2010/main" val="2062558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A8EE31-2A50-4ECE-8255-B92FF41E2AF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D7969D6-341C-D53F-76F9-2B99E796C3B7}"/>
              </a:ext>
            </a:extLst>
          </p:cNvPr>
          <p:cNvSpPr>
            <a:spLocks noGrp="1"/>
          </p:cNvSpPr>
          <p:nvPr>
            <p:ph type="title"/>
          </p:nvPr>
        </p:nvSpPr>
        <p:spPr/>
        <p:txBody>
          <a:bodyPr/>
          <a:lstStyle/>
          <a:p>
            <a:r>
              <a:rPr lang="tr-TR" dirty="0"/>
              <a:t>Medeni Usul Hukukunun Konusu</a:t>
            </a:r>
          </a:p>
        </p:txBody>
      </p:sp>
      <p:sp>
        <p:nvSpPr>
          <p:cNvPr id="3" name="İçerik Yer Tutucusu 2">
            <a:extLst>
              <a:ext uri="{FF2B5EF4-FFF2-40B4-BE49-F238E27FC236}">
                <a16:creationId xmlns:a16="http://schemas.microsoft.com/office/drawing/2014/main" id="{18DE4111-CD70-2276-81CC-386D0F15D28E}"/>
              </a:ext>
            </a:extLst>
          </p:cNvPr>
          <p:cNvSpPr>
            <a:spLocks noGrp="1"/>
          </p:cNvSpPr>
          <p:nvPr>
            <p:ph idx="1"/>
          </p:nvPr>
        </p:nvSpPr>
        <p:spPr/>
        <p:txBody>
          <a:bodyPr>
            <a:normAutofit fontScale="85000" lnSpcReduction="20000"/>
          </a:bodyPr>
          <a:lstStyle/>
          <a:p>
            <a:pPr algn="just"/>
            <a:r>
              <a:rPr lang="tr-TR" dirty="0">
                <a:solidFill>
                  <a:srgbClr val="000000"/>
                </a:solidFill>
              </a:rPr>
              <a:t>Y</a:t>
            </a:r>
            <a:r>
              <a:rPr lang="tr-TR" dirty="0">
                <a:solidFill>
                  <a:srgbClr val="000000"/>
                </a:solidFill>
                <a:effectLst/>
              </a:rPr>
              <a:t>argılama faaliyetinin konusu, özel hukuktan kaynaklanan bir haktır. Yargısal faaliyet bu hakkın korunmasına yöneliktir. </a:t>
            </a:r>
          </a:p>
          <a:p>
            <a:endParaRPr lang="tr-TR" dirty="0">
              <a:solidFill>
                <a:srgbClr val="000000"/>
              </a:solidFill>
              <a:effectLst/>
            </a:endParaRPr>
          </a:p>
          <a:p>
            <a:pPr algn="just"/>
            <a:r>
              <a:rPr lang="tr-TR" dirty="0">
                <a:solidFill>
                  <a:srgbClr val="000000"/>
                </a:solidFill>
              </a:rPr>
              <a:t>D</a:t>
            </a:r>
            <a:r>
              <a:rPr lang="tr-TR" dirty="0">
                <a:solidFill>
                  <a:srgbClr val="000000"/>
                </a:solidFill>
                <a:effectLst/>
              </a:rPr>
              <a:t>evlet adına yargı yetkisini kullanan mahkemelerin (AY m. 9) kurulmasını, işleyişini, yetki ve görevlerini, uyguladıkları yargılama </a:t>
            </a:r>
            <a:r>
              <a:rPr lang="tr-TR" dirty="0" err="1">
                <a:solidFill>
                  <a:srgbClr val="000000"/>
                </a:solidFill>
                <a:effectLst/>
              </a:rPr>
              <a:t>usûlünü</a:t>
            </a:r>
            <a:r>
              <a:rPr lang="tr-TR" dirty="0">
                <a:solidFill>
                  <a:srgbClr val="000000"/>
                </a:solidFill>
                <a:effectLst/>
              </a:rPr>
              <a:t> düzenler, kuralların konulmasında ve uygulanmasında, yargılama faaliyetine katılan süjeler bakımından bir eşitlikten ve irade serbestisinden söz edilemez; yargılama süreci sonunda çıkan mahkeme kararına gerçeklik </a:t>
            </a:r>
            <a:r>
              <a:rPr lang="tr-TR" dirty="0">
                <a:solidFill>
                  <a:srgbClr val="000000"/>
                </a:solidFill>
              </a:rPr>
              <a:t>tanımı verilir </a:t>
            </a:r>
            <a:r>
              <a:rPr lang="tr-TR" dirty="0">
                <a:solidFill>
                  <a:srgbClr val="000000"/>
                </a:solidFill>
                <a:effectLst/>
              </a:rPr>
              <a:t>ve bu taraflar için bağlayıcıdır. </a:t>
            </a:r>
          </a:p>
          <a:p>
            <a:endParaRPr lang="tr-TR" dirty="0"/>
          </a:p>
        </p:txBody>
      </p:sp>
    </p:spTree>
    <p:extLst>
      <p:ext uri="{BB962C8B-B14F-4D97-AF65-F5344CB8AC3E}">
        <p14:creationId xmlns:p14="http://schemas.microsoft.com/office/powerpoint/2010/main" val="33504431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23F4EB-F02B-1668-FD6F-6620D8267B13}"/>
              </a:ext>
            </a:extLst>
          </p:cNvPr>
          <p:cNvSpPr>
            <a:spLocks noGrp="1"/>
          </p:cNvSpPr>
          <p:nvPr>
            <p:ph type="title"/>
          </p:nvPr>
        </p:nvSpPr>
        <p:spPr/>
        <p:txBody>
          <a:bodyPr/>
          <a:lstStyle/>
          <a:p>
            <a:r>
              <a:rPr lang="tr-TR" i="1" dirty="0"/>
              <a:t>Adil Yargılanma Hakkı</a:t>
            </a:r>
          </a:p>
        </p:txBody>
      </p:sp>
      <p:sp>
        <p:nvSpPr>
          <p:cNvPr id="3" name="İçerik Yer Tutucusu 2">
            <a:extLst>
              <a:ext uri="{FF2B5EF4-FFF2-40B4-BE49-F238E27FC236}">
                <a16:creationId xmlns:a16="http://schemas.microsoft.com/office/drawing/2014/main" id="{6E238C45-2BAD-1944-7F79-C6029BEA5117}"/>
              </a:ext>
            </a:extLst>
          </p:cNvPr>
          <p:cNvSpPr>
            <a:spLocks noGrp="1"/>
          </p:cNvSpPr>
          <p:nvPr>
            <p:ph idx="1"/>
          </p:nvPr>
        </p:nvSpPr>
        <p:spPr/>
        <p:txBody>
          <a:bodyPr>
            <a:normAutofit/>
          </a:bodyPr>
          <a:lstStyle/>
          <a:p>
            <a:pPr algn="just"/>
            <a:r>
              <a:rPr lang="tr-TR" sz="1800" b="1" i="1" dirty="0">
                <a:effectLst/>
                <a:ea typeface="Times New Roman" panose="02020603050405020304" pitchFamily="18" charset="0"/>
              </a:rPr>
              <a:t>Anayasamızın 36. maddesi</a:t>
            </a:r>
            <a:r>
              <a:rPr lang="tr-TR" sz="1800" dirty="0">
                <a:effectLst/>
                <a:ea typeface="Times New Roman" panose="02020603050405020304" pitchFamily="18" charset="0"/>
              </a:rPr>
              <a:t> hükmüne göre, herkes </a:t>
            </a:r>
            <a:r>
              <a:rPr lang="tr-TR" sz="1800" dirty="0" err="1">
                <a:effectLst/>
                <a:ea typeface="Times New Roman" panose="02020603050405020304" pitchFamily="18" charset="0"/>
              </a:rPr>
              <a:t>meşrû</a:t>
            </a:r>
            <a:r>
              <a:rPr lang="tr-TR" sz="1800" dirty="0">
                <a:effectLst/>
                <a:ea typeface="Times New Roman" panose="02020603050405020304" pitchFamily="18" charset="0"/>
              </a:rPr>
              <a:t> vasıta ve yollardan </a:t>
            </a:r>
          </a:p>
          <a:p>
            <a:pPr marL="0" indent="0" algn="just">
              <a:buNone/>
            </a:pPr>
            <a:r>
              <a:rPr lang="tr-TR" sz="1800" dirty="0">
                <a:ea typeface="Times New Roman" panose="02020603050405020304" pitchFamily="18" charset="0"/>
              </a:rPr>
              <a:t>f</a:t>
            </a:r>
            <a:r>
              <a:rPr lang="tr-TR" sz="1800" dirty="0">
                <a:effectLst/>
                <a:ea typeface="Times New Roman" panose="02020603050405020304" pitchFamily="18" charset="0"/>
              </a:rPr>
              <a:t>aydalanmak suretiyle yargı mercileri önünde davacı veya davalı olarak iddia ve savunma ile adil yargılanma hakkına sahiptir. </a:t>
            </a:r>
            <a:endParaRPr lang="tr-TR" sz="1800" dirty="0">
              <a:ea typeface="Times New Roman" panose="02020603050405020304" pitchFamily="18" charset="0"/>
            </a:endParaRPr>
          </a:p>
          <a:p>
            <a:pPr marL="0" indent="0" algn="just">
              <a:buNone/>
            </a:pPr>
            <a:r>
              <a:rPr lang="tr-TR" sz="1500" dirty="0">
                <a:effectLst/>
                <a:ea typeface="Times New Roman" panose="02020603050405020304" pitchFamily="18" charset="0"/>
              </a:rPr>
              <a:t>Adil yargılama hakkının unsurları şunlardır:</a:t>
            </a:r>
          </a:p>
          <a:p>
            <a:pPr marL="0" indent="0" algn="just">
              <a:buNone/>
            </a:pPr>
            <a:r>
              <a:rPr lang="tr-TR" sz="1500" dirty="0">
                <a:effectLst/>
                <a:ea typeface="Times New Roman" panose="02020603050405020304" pitchFamily="18" charset="0"/>
              </a:rPr>
              <a:t>1. Kanuni, bağımsız ve tarafsız bir mahkeme tarafından yargılama yapılması,</a:t>
            </a:r>
          </a:p>
          <a:p>
            <a:pPr marL="400050" lvl="1" indent="0" algn="just">
              <a:buNone/>
            </a:pPr>
            <a:r>
              <a:rPr lang="tr-TR" sz="1500" b="1" i="1" dirty="0">
                <a:effectLst/>
                <a:ea typeface="Times New Roman" panose="02020603050405020304" pitchFamily="18" charset="0"/>
              </a:rPr>
              <a:t>Anayasamızın 142. maddesi.(Mahkemelerin kanunla kurulması)</a:t>
            </a:r>
          </a:p>
          <a:p>
            <a:pPr marL="400050" lvl="1" indent="0" algn="just">
              <a:buNone/>
            </a:pPr>
            <a:r>
              <a:rPr lang="tr-TR" sz="1500" b="1" i="1" dirty="0">
                <a:effectLst/>
                <a:ea typeface="Times New Roman" panose="02020603050405020304" pitchFamily="18" charset="0"/>
              </a:rPr>
              <a:t>Mahkemelerin kanunla kurulması zorunludur</a:t>
            </a:r>
            <a:r>
              <a:rPr lang="tr-TR" sz="1500" b="1" i="1" dirty="0">
                <a:ea typeface="Times New Roman" panose="02020603050405020304" pitchFamily="18" charset="0"/>
              </a:rPr>
              <a:t>. </a:t>
            </a:r>
          </a:p>
          <a:p>
            <a:pPr marL="400050" lvl="1" indent="0" algn="just">
              <a:buNone/>
            </a:pPr>
            <a:r>
              <a:rPr lang="tr-TR" sz="1500" b="1" i="1" dirty="0">
                <a:ea typeface="Times New Roman" panose="02020603050405020304" pitchFamily="18" charset="0"/>
              </a:rPr>
              <a:t>Ba</a:t>
            </a:r>
            <a:r>
              <a:rPr lang="tr-TR" sz="1500" b="1" i="1" dirty="0">
                <a:effectLst/>
                <a:ea typeface="Times New Roman" panose="02020603050405020304" pitchFamily="18" charset="0"/>
              </a:rPr>
              <a:t>ğımsız bir mahkeme olmalıdır. (Anayasa m.138)</a:t>
            </a:r>
          </a:p>
          <a:p>
            <a:pPr marL="400050" lvl="1" indent="0" algn="just">
              <a:buNone/>
            </a:pPr>
            <a:r>
              <a:rPr lang="tr-TR" sz="1500" b="1" i="1" dirty="0">
                <a:effectLst/>
                <a:ea typeface="Times New Roman" panose="02020603050405020304" pitchFamily="18" charset="0"/>
              </a:rPr>
              <a:t>Tarafsızlık ise hakimin taraflara eşit mesafede durmasıdır. </a:t>
            </a:r>
          </a:p>
          <a:p>
            <a:pPr marL="0" indent="0" algn="just">
              <a:buNone/>
            </a:pPr>
            <a:r>
              <a:rPr lang="tr-TR" sz="1500" dirty="0">
                <a:ea typeface="Times New Roman" panose="02020603050405020304" pitchFamily="18" charset="0"/>
              </a:rPr>
              <a:t>2</a:t>
            </a:r>
            <a:r>
              <a:rPr lang="tr-TR" sz="1500" dirty="0">
                <a:effectLst/>
                <a:ea typeface="Times New Roman" panose="02020603050405020304" pitchFamily="18" charset="0"/>
              </a:rPr>
              <a:t>. Yargılamanın makul süre içinde yapılması</a:t>
            </a:r>
          </a:p>
          <a:p>
            <a:pPr marL="0" indent="0" algn="just">
              <a:buNone/>
            </a:pPr>
            <a:r>
              <a:rPr lang="tr-TR" sz="1500" b="1" i="1" dirty="0">
                <a:effectLst/>
                <a:ea typeface="Times New Roman" panose="02020603050405020304" pitchFamily="18" charset="0"/>
              </a:rPr>
              <a:t>	</a:t>
            </a:r>
            <a:r>
              <a:rPr lang="tr-TR" sz="1500" b="1" dirty="0">
                <a:effectLst/>
                <a:ea typeface="Times New Roman" panose="02020603050405020304" pitchFamily="18" charset="0"/>
              </a:rPr>
              <a:t>Anayasamızın 141. maddesine</a:t>
            </a:r>
            <a:r>
              <a:rPr lang="tr-TR" sz="1500" dirty="0">
                <a:effectLst/>
                <a:ea typeface="Times New Roman" panose="02020603050405020304" pitchFamily="18" charset="0"/>
              </a:rPr>
              <a:t> göre, yargı basit, çabuk ve ucuz gerçekleşmelidir. </a:t>
            </a:r>
          </a:p>
          <a:p>
            <a:pPr marL="0" indent="0" algn="just">
              <a:buNone/>
            </a:pPr>
            <a:r>
              <a:rPr lang="tr-TR" sz="1500" dirty="0">
                <a:ea typeface="Times New Roman" panose="02020603050405020304" pitchFamily="18" charset="0"/>
              </a:rPr>
              <a:t>3. </a:t>
            </a:r>
            <a:r>
              <a:rPr lang="tr-TR" sz="1500" dirty="0">
                <a:effectLst/>
                <a:ea typeface="Times New Roman" panose="02020603050405020304" pitchFamily="18" charset="0"/>
              </a:rPr>
              <a:t>Aleni surette yargılanma.</a:t>
            </a:r>
            <a:r>
              <a:rPr lang="tr-TR" sz="1500" dirty="0">
                <a:effectLst/>
              </a:rPr>
              <a:t> </a:t>
            </a:r>
          </a:p>
          <a:p>
            <a:pPr marL="0" indent="0" algn="just">
              <a:buNone/>
            </a:pPr>
            <a:r>
              <a:rPr lang="tr-TR" sz="1500" i="1" dirty="0">
                <a:effectLst/>
                <a:ea typeface="Times New Roman" panose="02020603050405020304" pitchFamily="18" charset="0"/>
              </a:rPr>
              <a:t>“Mahkemelerde duruşmalar herkese açıktır. Duruşmaların bir kısmının veya tamamının kapalı yapılmasına ancak genel ahlâkın veya kamu güvenliğinin kesin olarak gerekli kıldığı hallerde karar verilebilir.”</a:t>
            </a:r>
            <a:r>
              <a:rPr lang="tr-TR" sz="1500" dirty="0">
                <a:effectLst/>
                <a:ea typeface="Times New Roman" panose="02020603050405020304" pitchFamily="18" charset="0"/>
              </a:rPr>
              <a:t> (Anayasa m.141).</a:t>
            </a:r>
          </a:p>
          <a:p>
            <a:pPr marL="0" indent="0" algn="just">
              <a:buNone/>
            </a:pPr>
            <a:r>
              <a:rPr lang="tr-TR" sz="1500" dirty="0">
                <a:ea typeface="Times New Roman" panose="02020603050405020304" pitchFamily="18" charset="0"/>
              </a:rPr>
              <a:t>4. Hakkaniyete uygun yargılama</a:t>
            </a:r>
          </a:p>
        </p:txBody>
      </p:sp>
    </p:spTree>
    <p:extLst>
      <p:ext uri="{BB962C8B-B14F-4D97-AF65-F5344CB8AC3E}">
        <p14:creationId xmlns:p14="http://schemas.microsoft.com/office/powerpoint/2010/main" val="20009085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AFE661-B697-441B-604A-82CDA52DE8C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23BCD78-410E-F827-9C65-CE61D694C6EC}"/>
              </a:ext>
            </a:extLst>
          </p:cNvPr>
          <p:cNvSpPr>
            <a:spLocks noGrp="1"/>
          </p:cNvSpPr>
          <p:nvPr>
            <p:ph type="title"/>
          </p:nvPr>
        </p:nvSpPr>
        <p:spPr/>
        <p:txBody>
          <a:bodyPr/>
          <a:lstStyle/>
          <a:p>
            <a:r>
              <a:rPr lang="tr-TR" i="1" dirty="0"/>
              <a:t>Adil Yargılanma Hakkı</a:t>
            </a:r>
          </a:p>
        </p:txBody>
      </p:sp>
      <p:sp>
        <p:nvSpPr>
          <p:cNvPr id="3" name="İçerik Yer Tutucusu 2">
            <a:extLst>
              <a:ext uri="{FF2B5EF4-FFF2-40B4-BE49-F238E27FC236}">
                <a16:creationId xmlns:a16="http://schemas.microsoft.com/office/drawing/2014/main" id="{951262D2-49FF-9769-8ED3-AC796B5F4D77}"/>
              </a:ext>
            </a:extLst>
          </p:cNvPr>
          <p:cNvSpPr>
            <a:spLocks noGrp="1"/>
          </p:cNvSpPr>
          <p:nvPr>
            <p:ph idx="1"/>
          </p:nvPr>
        </p:nvSpPr>
        <p:spPr/>
        <p:txBody>
          <a:bodyPr>
            <a:normAutofit/>
          </a:bodyPr>
          <a:lstStyle/>
          <a:p>
            <a:pPr algn="just"/>
            <a:r>
              <a:rPr lang="tr-TR" sz="1800" b="1" i="1" dirty="0">
                <a:effectLst/>
                <a:ea typeface="Times New Roman" panose="02020603050405020304" pitchFamily="18" charset="0"/>
              </a:rPr>
              <a:t>Anayasamızın 36. maddesi</a:t>
            </a:r>
            <a:r>
              <a:rPr lang="tr-TR" sz="1800" dirty="0">
                <a:effectLst/>
                <a:ea typeface="Times New Roman" panose="02020603050405020304" pitchFamily="18" charset="0"/>
              </a:rPr>
              <a:t> hükmüne göre, herkes </a:t>
            </a:r>
            <a:r>
              <a:rPr lang="tr-TR" sz="1800" dirty="0" err="1">
                <a:effectLst/>
                <a:ea typeface="Times New Roman" panose="02020603050405020304" pitchFamily="18" charset="0"/>
              </a:rPr>
              <a:t>meşrû</a:t>
            </a:r>
            <a:r>
              <a:rPr lang="tr-TR" sz="1800" dirty="0">
                <a:effectLst/>
                <a:ea typeface="Times New Roman" panose="02020603050405020304" pitchFamily="18" charset="0"/>
              </a:rPr>
              <a:t> vasıta ve yollardan </a:t>
            </a:r>
          </a:p>
          <a:p>
            <a:pPr marL="0" indent="0" algn="just">
              <a:buNone/>
            </a:pPr>
            <a:r>
              <a:rPr lang="tr-TR" sz="1800" dirty="0">
                <a:ea typeface="Times New Roman" panose="02020603050405020304" pitchFamily="18" charset="0"/>
              </a:rPr>
              <a:t>f</a:t>
            </a:r>
            <a:r>
              <a:rPr lang="tr-TR" sz="1800" dirty="0">
                <a:effectLst/>
                <a:ea typeface="Times New Roman" panose="02020603050405020304" pitchFamily="18" charset="0"/>
              </a:rPr>
              <a:t>aydalanmak suretiyle yargı mercileri önünde davacı veya davalı olarak iddia ve savunma ile adil yargılanma hakkına sahiptir. </a:t>
            </a:r>
            <a:endParaRPr lang="tr-TR" sz="1800" dirty="0">
              <a:ea typeface="Times New Roman" panose="02020603050405020304" pitchFamily="18" charset="0"/>
            </a:endParaRPr>
          </a:p>
          <a:p>
            <a:pPr marL="0" indent="0" algn="just">
              <a:buNone/>
            </a:pPr>
            <a:r>
              <a:rPr lang="tr-TR" sz="1500" dirty="0">
                <a:effectLst/>
                <a:ea typeface="Times New Roman" panose="02020603050405020304" pitchFamily="18" charset="0"/>
              </a:rPr>
              <a:t>Adil yargılama hakkının unsurları şunlardır:</a:t>
            </a:r>
          </a:p>
          <a:p>
            <a:pPr marL="0" indent="0" algn="just">
              <a:buNone/>
            </a:pPr>
            <a:r>
              <a:rPr lang="tr-TR" sz="1500" dirty="0">
                <a:effectLst/>
                <a:ea typeface="Times New Roman" panose="02020603050405020304" pitchFamily="18" charset="0"/>
              </a:rPr>
              <a:t>1. Kanuni, bağımsız ve tarafsız bir mahkeme tarafından yargılama yapılması,</a:t>
            </a:r>
          </a:p>
          <a:p>
            <a:pPr marL="400050" lvl="1" indent="0" algn="just">
              <a:buNone/>
            </a:pPr>
            <a:r>
              <a:rPr lang="tr-TR" sz="1500" b="1" i="1" dirty="0">
                <a:effectLst/>
                <a:ea typeface="Times New Roman" panose="02020603050405020304" pitchFamily="18" charset="0"/>
              </a:rPr>
              <a:t>Anayasamızın 142. maddesi.(Mahkemelerin kanunla kurulması)</a:t>
            </a:r>
          </a:p>
          <a:p>
            <a:pPr marL="400050" lvl="1" indent="0" algn="just">
              <a:buNone/>
            </a:pPr>
            <a:r>
              <a:rPr lang="tr-TR" sz="1500" b="1" i="1" dirty="0">
                <a:effectLst/>
                <a:ea typeface="Times New Roman" panose="02020603050405020304" pitchFamily="18" charset="0"/>
              </a:rPr>
              <a:t>Mahkemelerin kanunla kurulması zorunludur</a:t>
            </a:r>
            <a:r>
              <a:rPr lang="tr-TR" sz="1500" b="1" i="1" dirty="0">
                <a:ea typeface="Times New Roman" panose="02020603050405020304" pitchFamily="18" charset="0"/>
              </a:rPr>
              <a:t>. </a:t>
            </a:r>
          </a:p>
          <a:p>
            <a:pPr marL="400050" lvl="1" indent="0" algn="just">
              <a:buNone/>
            </a:pPr>
            <a:r>
              <a:rPr lang="tr-TR" sz="1500" b="1" i="1" dirty="0">
                <a:ea typeface="Times New Roman" panose="02020603050405020304" pitchFamily="18" charset="0"/>
              </a:rPr>
              <a:t>Ba</a:t>
            </a:r>
            <a:r>
              <a:rPr lang="tr-TR" sz="1500" b="1" i="1" dirty="0">
                <a:effectLst/>
                <a:ea typeface="Times New Roman" panose="02020603050405020304" pitchFamily="18" charset="0"/>
              </a:rPr>
              <a:t>ğımsız bir mahkeme olmalıdır. (Anayasa m.138)</a:t>
            </a:r>
          </a:p>
          <a:p>
            <a:pPr marL="400050" lvl="1" indent="0" algn="just">
              <a:buNone/>
            </a:pPr>
            <a:r>
              <a:rPr lang="tr-TR" sz="1500" b="1" i="1" dirty="0">
                <a:effectLst/>
                <a:ea typeface="Times New Roman" panose="02020603050405020304" pitchFamily="18" charset="0"/>
              </a:rPr>
              <a:t>Tarafsızlık ise hakimin taraflara eşit mesafede durmasıdır. </a:t>
            </a:r>
          </a:p>
          <a:p>
            <a:pPr marL="0" indent="0" algn="just">
              <a:buNone/>
            </a:pPr>
            <a:r>
              <a:rPr lang="tr-TR" sz="1500" dirty="0">
                <a:ea typeface="Times New Roman" panose="02020603050405020304" pitchFamily="18" charset="0"/>
              </a:rPr>
              <a:t>2</a:t>
            </a:r>
            <a:r>
              <a:rPr lang="tr-TR" sz="1500" dirty="0">
                <a:effectLst/>
                <a:ea typeface="Times New Roman" panose="02020603050405020304" pitchFamily="18" charset="0"/>
              </a:rPr>
              <a:t>. Yargılamanın makul süre içinde yapılması</a:t>
            </a:r>
          </a:p>
          <a:p>
            <a:pPr marL="0" indent="0" algn="just">
              <a:buNone/>
            </a:pPr>
            <a:r>
              <a:rPr lang="tr-TR" sz="1500" b="1" i="1" dirty="0">
                <a:effectLst/>
                <a:ea typeface="Times New Roman" panose="02020603050405020304" pitchFamily="18" charset="0"/>
              </a:rPr>
              <a:t>	</a:t>
            </a:r>
            <a:r>
              <a:rPr lang="tr-TR" sz="1500" b="1" dirty="0">
                <a:effectLst/>
                <a:ea typeface="Times New Roman" panose="02020603050405020304" pitchFamily="18" charset="0"/>
              </a:rPr>
              <a:t>Anayasamızın 141. maddesine</a:t>
            </a:r>
            <a:r>
              <a:rPr lang="tr-TR" sz="1500" dirty="0">
                <a:effectLst/>
                <a:ea typeface="Times New Roman" panose="02020603050405020304" pitchFamily="18" charset="0"/>
              </a:rPr>
              <a:t> göre, yargı basit, çabuk ve ucuz gerçekleşmelidir. </a:t>
            </a:r>
          </a:p>
          <a:p>
            <a:pPr marL="0" indent="0" algn="just">
              <a:buNone/>
            </a:pPr>
            <a:r>
              <a:rPr lang="tr-TR" sz="1500" dirty="0">
                <a:ea typeface="Times New Roman" panose="02020603050405020304" pitchFamily="18" charset="0"/>
              </a:rPr>
              <a:t>3. </a:t>
            </a:r>
            <a:r>
              <a:rPr lang="tr-TR" sz="1500" dirty="0">
                <a:effectLst/>
                <a:ea typeface="Times New Roman" panose="02020603050405020304" pitchFamily="18" charset="0"/>
              </a:rPr>
              <a:t>Aleni surette yargılanma.</a:t>
            </a:r>
            <a:r>
              <a:rPr lang="tr-TR" sz="1500" dirty="0">
                <a:effectLst/>
              </a:rPr>
              <a:t> </a:t>
            </a:r>
          </a:p>
          <a:p>
            <a:pPr marL="0" indent="0" algn="just">
              <a:buNone/>
            </a:pPr>
            <a:r>
              <a:rPr lang="tr-TR" sz="1500" i="1" dirty="0">
                <a:effectLst/>
                <a:ea typeface="Times New Roman" panose="02020603050405020304" pitchFamily="18" charset="0"/>
              </a:rPr>
              <a:t>“Mahkemelerde duruşmalar herkese açıktır. Duruşmaların bir kısmının veya tamamının kapalı yapılmasına ancak genel ahlâkın veya kamu güvenliğinin kesin olarak gerekli kıldığı hallerde karar verilebilir.”</a:t>
            </a:r>
            <a:r>
              <a:rPr lang="tr-TR" sz="1500" dirty="0">
                <a:effectLst/>
                <a:ea typeface="Times New Roman" panose="02020603050405020304" pitchFamily="18" charset="0"/>
              </a:rPr>
              <a:t> (Anayasa m.141).</a:t>
            </a:r>
          </a:p>
          <a:p>
            <a:pPr marL="0" indent="0" algn="just">
              <a:buNone/>
            </a:pPr>
            <a:r>
              <a:rPr lang="tr-TR" sz="1500" dirty="0">
                <a:ea typeface="Times New Roman" panose="02020603050405020304" pitchFamily="18" charset="0"/>
              </a:rPr>
              <a:t>4. Hakkaniyete uygun yargılama</a:t>
            </a:r>
          </a:p>
        </p:txBody>
      </p:sp>
    </p:spTree>
    <p:extLst>
      <p:ext uri="{BB962C8B-B14F-4D97-AF65-F5344CB8AC3E}">
        <p14:creationId xmlns:p14="http://schemas.microsoft.com/office/powerpoint/2010/main" val="10050259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E6922-6FDC-C38A-BD39-974C1D2CDB0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2FB6760-7ED7-07C2-4189-B5E0A9B63EC7}"/>
              </a:ext>
            </a:extLst>
          </p:cNvPr>
          <p:cNvSpPr>
            <a:spLocks noGrp="1"/>
          </p:cNvSpPr>
          <p:nvPr>
            <p:ph type="title"/>
          </p:nvPr>
        </p:nvSpPr>
        <p:spPr/>
        <p:txBody>
          <a:bodyPr/>
          <a:lstStyle/>
          <a:p>
            <a:r>
              <a:rPr lang="tr-TR" i="1" dirty="0"/>
              <a:t>Adil Yargılanma Hakkı</a:t>
            </a:r>
          </a:p>
        </p:txBody>
      </p:sp>
      <p:sp>
        <p:nvSpPr>
          <p:cNvPr id="3" name="İçerik Yer Tutucusu 2">
            <a:extLst>
              <a:ext uri="{FF2B5EF4-FFF2-40B4-BE49-F238E27FC236}">
                <a16:creationId xmlns:a16="http://schemas.microsoft.com/office/drawing/2014/main" id="{9DE21B37-DD45-7B5B-7205-FE67D19B8B42}"/>
              </a:ext>
            </a:extLst>
          </p:cNvPr>
          <p:cNvSpPr>
            <a:spLocks noGrp="1"/>
          </p:cNvSpPr>
          <p:nvPr>
            <p:ph idx="1"/>
          </p:nvPr>
        </p:nvSpPr>
        <p:spPr/>
        <p:txBody>
          <a:bodyPr>
            <a:normAutofit fontScale="85000" lnSpcReduction="10000"/>
          </a:bodyPr>
          <a:lstStyle/>
          <a:p>
            <a:pPr marL="0" indent="0" algn="just">
              <a:buNone/>
            </a:pPr>
            <a:r>
              <a:rPr lang="tr-TR" sz="1500" dirty="0">
                <a:ea typeface="Times New Roman" panose="02020603050405020304" pitchFamily="18" charset="0"/>
              </a:rPr>
              <a:t>4. </a:t>
            </a:r>
            <a:r>
              <a:rPr lang="tr-TR" sz="1900" dirty="0">
                <a:ea typeface="Times New Roman" panose="02020603050405020304" pitchFamily="18" charset="0"/>
              </a:rPr>
              <a:t>Hakkaniyete uygun yargılama</a:t>
            </a:r>
          </a:p>
          <a:p>
            <a:pPr marL="0" indent="0" algn="just">
              <a:buNone/>
            </a:pPr>
            <a:endParaRPr lang="tr-TR" sz="1500" dirty="0">
              <a:ea typeface="Times New Roman" panose="02020603050405020304" pitchFamily="18" charset="0"/>
            </a:endParaRPr>
          </a:p>
          <a:p>
            <a:r>
              <a:rPr lang="tr-TR" sz="1800" dirty="0">
                <a:solidFill>
                  <a:srgbClr val="000000"/>
                </a:solidFill>
                <a:latin typeface="Times New Roman" panose="02020603050405020304" pitchFamily="18" charset="0"/>
              </a:rPr>
              <a:t>S</a:t>
            </a:r>
            <a:r>
              <a:rPr lang="tr-TR" sz="1800" dirty="0">
                <a:solidFill>
                  <a:srgbClr val="000000"/>
                </a:solidFill>
                <a:effectLst/>
                <a:latin typeface="Times New Roman" panose="02020603050405020304" pitchFamily="18" charset="0"/>
              </a:rPr>
              <a:t>ilahların eşitliği ilkesini, “… </a:t>
            </a:r>
            <a:r>
              <a:rPr lang="tr-TR" sz="1800" i="1" dirty="0">
                <a:solidFill>
                  <a:srgbClr val="000000"/>
                </a:solidFill>
                <a:effectLst/>
                <a:latin typeface="Times New Roman" panose="02020603050405020304" pitchFamily="18" charset="0"/>
              </a:rPr>
              <a:t>davanın taraflarının </a:t>
            </a:r>
            <a:r>
              <a:rPr lang="tr-TR" sz="1800" i="1" dirty="0" err="1">
                <a:solidFill>
                  <a:srgbClr val="000000"/>
                </a:solidFill>
                <a:effectLst/>
                <a:latin typeface="Times New Roman" panose="02020603050405020304" pitchFamily="18" charset="0"/>
              </a:rPr>
              <a:t>usûlî</a:t>
            </a:r>
            <a:r>
              <a:rPr lang="tr-TR" sz="1800" i="1" dirty="0">
                <a:solidFill>
                  <a:srgbClr val="000000"/>
                </a:solidFill>
                <a:effectLst/>
                <a:latin typeface="Times New Roman" panose="02020603050405020304" pitchFamily="18" charset="0"/>
              </a:rPr>
              <a:t> haklar</a:t>
            </a:r>
            <a:r>
              <a:rPr lang="tr-TR" sz="1800" dirty="0">
                <a:solidFill>
                  <a:srgbClr val="000000"/>
                </a:solidFill>
                <a:latin typeface="Times New Roman" panose="02020603050405020304" pitchFamily="18" charset="0"/>
              </a:rPr>
              <a:t> </a:t>
            </a:r>
            <a:r>
              <a:rPr lang="tr-TR" sz="1800" i="1" dirty="0">
                <a:solidFill>
                  <a:srgbClr val="000000"/>
                </a:solidFill>
                <a:effectLst/>
                <a:latin typeface="Times New Roman" panose="02020603050405020304" pitchFamily="18" charset="0"/>
              </a:rPr>
              <a:t>bakımından aynı koşullara tabi tutulması ve taraflardan birinin diğerine</a:t>
            </a:r>
            <a:r>
              <a:rPr lang="tr-TR" sz="1800" dirty="0">
                <a:solidFill>
                  <a:srgbClr val="000000"/>
                </a:solidFill>
                <a:latin typeface="Times New Roman" panose="02020603050405020304" pitchFamily="18" charset="0"/>
              </a:rPr>
              <a:t> </a:t>
            </a:r>
            <a:r>
              <a:rPr lang="tr-TR" sz="1800" i="1" dirty="0">
                <a:solidFill>
                  <a:srgbClr val="000000"/>
                </a:solidFill>
                <a:effectLst/>
                <a:latin typeface="Times New Roman" panose="02020603050405020304" pitchFamily="18" charset="0"/>
              </a:rPr>
              <a:t>göre daha zayıf bir duruma düşürülmeksizin iddia ve savunmalarını makul</a:t>
            </a:r>
            <a:r>
              <a:rPr lang="tr-TR" sz="1800" dirty="0">
                <a:solidFill>
                  <a:srgbClr val="000000"/>
                </a:solidFill>
                <a:latin typeface="Times New Roman" panose="02020603050405020304" pitchFamily="18" charset="0"/>
              </a:rPr>
              <a:t> </a:t>
            </a:r>
            <a:r>
              <a:rPr lang="tr-TR" sz="1800" i="1" dirty="0">
                <a:solidFill>
                  <a:srgbClr val="000000"/>
                </a:solidFill>
                <a:effectLst/>
                <a:latin typeface="Times New Roman" panose="02020603050405020304" pitchFamily="18" charset="0"/>
              </a:rPr>
              <a:t>bir şekilde mahkeme önünde dile getirme imkanına sahip olması</a:t>
            </a:r>
            <a:r>
              <a:rPr lang="tr-TR" sz="1800" dirty="0">
                <a:solidFill>
                  <a:srgbClr val="000000"/>
                </a:solidFill>
                <a:effectLst/>
                <a:latin typeface="Times New Roman" panose="02020603050405020304" pitchFamily="18" charset="0"/>
              </a:rPr>
              <a:t>…” şeklinde tanımlamıştır (AYM, Başvuru Numarası: 2012/775, 06.05.2015, para. 40).</a:t>
            </a:r>
          </a:p>
          <a:p>
            <a:pPr marL="342900" lvl="0" indent="-342900" algn="just">
              <a:buFont typeface="Symbol" pitchFamily="2" charset="2"/>
              <a:buChar char=""/>
            </a:pPr>
            <a:r>
              <a:rPr lang="tr-TR" sz="1800" dirty="0">
                <a:effectLst/>
                <a:latin typeface="Times New Roman" panose="02020603050405020304" pitchFamily="18" charset="0"/>
                <a:ea typeface="Times New Roman" panose="02020603050405020304" pitchFamily="18" charset="0"/>
              </a:rPr>
              <a:t>Tarafların bu hakkına hâkim tarafından uyulup uyulmadığı mahkeme hükmünün gerekçesinde, </a:t>
            </a:r>
            <a:r>
              <a:rPr lang="tr-TR" sz="1800" b="1" dirty="0">
                <a:effectLst/>
                <a:latin typeface="Times New Roman" panose="02020603050405020304" pitchFamily="18" charset="0"/>
                <a:ea typeface="Times New Roman" panose="02020603050405020304" pitchFamily="18" charset="0"/>
              </a:rPr>
              <a:t>iddia ve savunmaların kabul ya da reddedilmelerinin tartışılmış olması ile</a:t>
            </a:r>
            <a:r>
              <a:rPr lang="tr-TR" sz="1800" dirty="0">
                <a:effectLst/>
                <a:latin typeface="Times New Roman" panose="02020603050405020304" pitchFamily="18" charset="0"/>
                <a:ea typeface="Times New Roman" panose="02020603050405020304" pitchFamily="18" charset="0"/>
              </a:rPr>
              <a:t> anlaşılmaktadır. </a:t>
            </a:r>
          </a:p>
          <a:p>
            <a:pPr marL="342900" lvl="0" indent="-342900" algn="just">
              <a:buFont typeface="Symbol" pitchFamily="2" charset="2"/>
              <a:buChar char=""/>
            </a:pPr>
            <a:r>
              <a:rPr lang="tr-TR" sz="1800" dirty="0">
                <a:effectLst/>
                <a:latin typeface="Times New Roman" panose="02020603050405020304" pitchFamily="18" charset="0"/>
                <a:ea typeface="Times New Roman" panose="02020603050405020304" pitchFamily="18" charset="0"/>
              </a:rPr>
              <a:t>Hakkaniyete uygun yargılama:</a:t>
            </a:r>
          </a:p>
          <a:p>
            <a:pPr marL="0" lvl="0" indent="0" algn="just">
              <a:buNone/>
            </a:pPr>
            <a:endParaRPr lang="tr-TR" sz="1800" dirty="0">
              <a:effectLst/>
              <a:latin typeface="Times New Roman" panose="02020603050405020304" pitchFamily="18" charset="0"/>
              <a:ea typeface="Times New Roman" panose="02020603050405020304" pitchFamily="18" charset="0"/>
            </a:endParaRPr>
          </a:p>
          <a:p>
            <a:pPr marL="342900" lvl="0" indent="-342900" algn="just">
              <a:buFont typeface="Symbol" pitchFamily="2" charset="2"/>
              <a:buChar char=""/>
            </a:pPr>
            <a:r>
              <a:rPr lang="tr-TR" sz="1800" dirty="0">
                <a:effectLst/>
                <a:latin typeface="Times New Roman" panose="02020603050405020304" pitchFamily="18" charset="0"/>
                <a:ea typeface="Times New Roman" panose="02020603050405020304" pitchFamily="18" charset="0"/>
              </a:rPr>
              <a:t>Avukat tutma zorunluluğu olmadan, tarafların savunma imkânını kullanması</a:t>
            </a:r>
          </a:p>
          <a:p>
            <a:pPr marL="342900" lvl="0" indent="-342900" algn="just">
              <a:buFont typeface="Symbol" pitchFamily="2" charset="2"/>
              <a:buChar char=""/>
            </a:pPr>
            <a:r>
              <a:rPr lang="tr-TR" sz="1800" dirty="0">
                <a:effectLst/>
                <a:latin typeface="Times New Roman" panose="02020603050405020304" pitchFamily="18" charset="0"/>
                <a:ea typeface="Times New Roman" panose="02020603050405020304" pitchFamily="18" charset="0"/>
              </a:rPr>
              <a:t>dil bilmeyen tarafa ücretsiz tercüman sağlanması, </a:t>
            </a:r>
          </a:p>
          <a:p>
            <a:pPr marL="342900" lvl="0" indent="-342900" algn="just">
              <a:buFont typeface="Symbol" pitchFamily="2" charset="2"/>
              <a:buChar char=""/>
            </a:pPr>
            <a:r>
              <a:rPr lang="tr-TR" sz="1800" dirty="0">
                <a:effectLst/>
                <a:latin typeface="Times New Roman" panose="02020603050405020304" pitchFamily="18" charset="0"/>
                <a:ea typeface="Times New Roman" panose="02020603050405020304" pitchFamily="18" charset="0"/>
              </a:rPr>
              <a:t>kendini savunamayan için ücretsiz avukat temini</a:t>
            </a:r>
          </a:p>
          <a:p>
            <a:pPr marL="342900" lvl="0" indent="-342900" algn="just">
              <a:buFont typeface="Symbol" pitchFamily="2" charset="2"/>
              <a:buChar char=""/>
            </a:pPr>
            <a:r>
              <a:rPr lang="tr-TR" sz="1800" dirty="0">
                <a:effectLst/>
                <a:latin typeface="Times New Roman" panose="02020603050405020304" pitchFamily="18" charset="0"/>
                <a:ea typeface="Times New Roman" panose="02020603050405020304" pitchFamily="18" charset="0"/>
              </a:rPr>
              <a:t>Yabancı belgelerin tercüme edilmesi</a:t>
            </a:r>
          </a:p>
          <a:p>
            <a:r>
              <a:rPr lang="tr-TR" sz="1800" dirty="0">
                <a:effectLst/>
                <a:latin typeface="Times New Roman" panose="02020603050405020304" pitchFamily="18" charset="0"/>
                <a:ea typeface="Times New Roman" panose="02020603050405020304" pitchFamily="18" charset="0"/>
              </a:rPr>
              <a:t>Adli yardım</a:t>
            </a:r>
          </a:p>
          <a:p>
            <a:endParaRPr lang="tr-TR" sz="1800" dirty="0">
              <a:latin typeface="Times New Roman" panose="02020603050405020304" pitchFamily="18" charset="0"/>
              <a:ea typeface="Times New Roman" panose="02020603050405020304" pitchFamily="18" charset="0"/>
            </a:endParaRPr>
          </a:p>
          <a:p>
            <a:r>
              <a:rPr lang="tr-TR" sz="1800" dirty="0">
                <a:latin typeface="Times New Roman" panose="02020603050405020304" pitchFamily="18" charset="0"/>
                <a:ea typeface="Times New Roman" panose="02020603050405020304" pitchFamily="18" charset="0"/>
              </a:rPr>
              <a:t>İşçi lehine yorum ilkesi, usul hukukunda uygulanır mı? Uygulanırsa hangi ilkeler ihlal edilir?</a:t>
            </a:r>
            <a:endParaRPr lang="tr-TR" sz="1500" dirty="0">
              <a:ea typeface="Times New Roman" panose="02020603050405020304" pitchFamily="18" charset="0"/>
            </a:endParaRPr>
          </a:p>
        </p:txBody>
      </p:sp>
    </p:spTree>
    <p:extLst>
      <p:ext uri="{BB962C8B-B14F-4D97-AF65-F5344CB8AC3E}">
        <p14:creationId xmlns:p14="http://schemas.microsoft.com/office/powerpoint/2010/main" val="24122229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884B99-E09D-7804-91A3-0F466D7254B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8E7195E-8786-8628-CD31-8984F1E00835}"/>
              </a:ext>
            </a:extLst>
          </p:cNvPr>
          <p:cNvSpPr>
            <a:spLocks noGrp="1"/>
          </p:cNvSpPr>
          <p:nvPr>
            <p:ph type="title"/>
          </p:nvPr>
        </p:nvSpPr>
        <p:spPr/>
        <p:txBody>
          <a:bodyPr/>
          <a:lstStyle/>
          <a:p>
            <a:r>
              <a:rPr lang="tr-TR" i="1" dirty="0"/>
              <a:t>Adil Yargılanma Hakkı</a:t>
            </a:r>
          </a:p>
        </p:txBody>
      </p:sp>
      <p:sp>
        <p:nvSpPr>
          <p:cNvPr id="3" name="İçerik Yer Tutucusu 2">
            <a:extLst>
              <a:ext uri="{FF2B5EF4-FFF2-40B4-BE49-F238E27FC236}">
                <a16:creationId xmlns:a16="http://schemas.microsoft.com/office/drawing/2014/main" id="{69C9BD67-398E-F29C-0A2F-5D6A7C2A2E86}"/>
              </a:ext>
            </a:extLst>
          </p:cNvPr>
          <p:cNvSpPr>
            <a:spLocks noGrp="1"/>
          </p:cNvSpPr>
          <p:nvPr>
            <p:ph idx="1"/>
          </p:nvPr>
        </p:nvSpPr>
        <p:spPr/>
        <p:txBody>
          <a:bodyPr>
            <a:normAutofit/>
          </a:bodyPr>
          <a:lstStyle/>
          <a:p>
            <a:pPr marL="0" indent="0" algn="just">
              <a:buNone/>
            </a:pPr>
            <a:endParaRPr lang="tr-TR" sz="1800" dirty="0">
              <a:latin typeface="Times New Roman" panose="02020603050405020304" pitchFamily="18" charset="0"/>
              <a:ea typeface="Times New Roman" panose="02020603050405020304" pitchFamily="18" charset="0"/>
            </a:endParaRPr>
          </a:p>
          <a:p>
            <a:pPr marL="0" indent="0" algn="just">
              <a:buNone/>
            </a:pPr>
            <a:r>
              <a:rPr lang="tr-TR" sz="1800" dirty="0">
                <a:latin typeface="Times New Roman" panose="02020603050405020304" pitchFamily="18" charset="0"/>
                <a:ea typeface="Times New Roman" panose="02020603050405020304" pitchFamily="18" charset="0"/>
              </a:rPr>
              <a:t>	</a:t>
            </a:r>
            <a:r>
              <a:rPr lang="tr-TR" sz="2400" i="1" dirty="0">
                <a:ea typeface="Times New Roman" panose="02020603050405020304" pitchFamily="18" charset="0"/>
              </a:rPr>
              <a:t>İşçi lehine yorum ilkesi, usul hukukunda uygulanır mı? Uygulanırsa hangi ilkeler ihlal edilir?</a:t>
            </a:r>
          </a:p>
        </p:txBody>
      </p:sp>
    </p:spTree>
    <p:extLst>
      <p:ext uri="{BB962C8B-B14F-4D97-AF65-F5344CB8AC3E}">
        <p14:creationId xmlns:p14="http://schemas.microsoft.com/office/powerpoint/2010/main" val="5006471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F0762C-8506-447F-D0A3-D5F53BECC45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ED91EF1-00C9-09F9-21CF-8B093BB53789}"/>
              </a:ext>
            </a:extLst>
          </p:cNvPr>
          <p:cNvSpPr>
            <a:spLocks noGrp="1"/>
          </p:cNvSpPr>
          <p:nvPr>
            <p:ph type="title"/>
          </p:nvPr>
        </p:nvSpPr>
        <p:spPr/>
        <p:txBody>
          <a:bodyPr/>
          <a:lstStyle/>
          <a:p>
            <a:r>
              <a:rPr lang="tr-TR" i="1" dirty="0"/>
              <a:t>Hukuki Dinlenilme Hakkı</a:t>
            </a:r>
          </a:p>
        </p:txBody>
      </p:sp>
      <p:sp>
        <p:nvSpPr>
          <p:cNvPr id="3" name="İçerik Yer Tutucusu 2">
            <a:extLst>
              <a:ext uri="{FF2B5EF4-FFF2-40B4-BE49-F238E27FC236}">
                <a16:creationId xmlns:a16="http://schemas.microsoft.com/office/drawing/2014/main" id="{CA45F62E-91B3-CB95-3CCB-1479BE5DE3C5}"/>
              </a:ext>
            </a:extLst>
          </p:cNvPr>
          <p:cNvSpPr>
            <a:spLocks noGrp="1"/>
          </p:cNvSpPr>
          <p:nvPr>
            <p:ph idx="1"/>
          </p:nvPr>
        </p:nvSpPr>
        <p:spPr/>
        <p:txBody>
          <a:bodyPr>
            <a:normAutofit/>
          </a:bodyPr>
          <a:lstStyle/>
          <a:p>
            <a:pPr marL="0" indent="0" algn="just">
              <a:buNone/>
            </a:pPr>
            <a:endParaRPr lang="tr-TR" sz="1500" dirty="0">
              <a:ea typeface="Times New Roman" panose="02020603050405020304" pitchFamily="18" charset="0"/>
            </a:endParaRPr>
          </a:p>
          <a:p>
            <a:pPr marL="0" indent="0">
              <a:buNone/>
            </a:pPr>
            <a:r>
              <a:rPr lang="tr-TR" sz="1800" dirty="0">
                <a:solidFill>
                  <a:srgbClr val="000000"/>
                </a:solidFill>
                <a:effectLst/>
              </a:rPr>
              <a:t>hukukî dinlenilme hakkı üç hususu kapsar:</a:t>
            </a:r>
          </a:p>
          <a:p>
            <a:pPr marL="0" indent="0">
              <a:buNone/>
            </a:pPr>
            <a:r>
              <a:rPr lang="tr-TR" sz="1800" dirty="0">
                <a:solidFill>
                  <a:srgbClr val="000000"/>
                </a:solidFill>
                <a:effectLst/>
              </a:rPr>
              <a:t>i. Bilgi sahibi olunması,</a:t>
            </a:r>
          </a:p>
          <a:p>
            <a:pPr marL="0" indent="0">
              <a:buNone/>
            </a:pPr>
            <a:r>
              <a:rPr lang="tr-TR" sz="1800" dirty="0">
                <a:solidFill>
                  <a:srgbClr val="000000"/>
                </a:solidFill>
                <a:effectLst/>
              </a:rPr>
              <a:t>ii. Açıklama ve ispat hakkı,</a:t>
            </a:r>
          </a:p>
          <a:p>
            <a:pPr marL="0" indent="0">
              <a:buNone/>
            </a:pPr>
            <a:r>
              <a:rPr lang="tr-TR" sz="1800" dirty="0">
                <a:solidFill>
                  <a:srgbClr val="000000"/>
                </a:solidFill>
                <a:effectLst/>
              </a:rPr>
              <a:t>iii. Mahkemenin açıklamaları dikkate alarak değerlendirmesi- (dikkate alınma)</a:t>
            </a:r>
          </a:p>
          <a:p>
            <a:pPr marL="0" indent="0">
              <a:buNone/>
            </a:pPr>
            <a:endParaRPr lang="tr-TR" sz="1800" dirty="0">
              <a:solidFill>
                <a:srgbClr val="000000"/>
              </a:solidFill>
              <a:effectLst/>
            </a:endParaRPr>
          </a:p>
          <a:p>
            <a:pPr marL="0" indent="0">
              <a:buNone/>
            </a:pPr>
            <a:r>
              <a:rPr lang="tr-TR" sz="1800" dirty="0">
                <a:solidFill>
                  <a:srgbClr val="000000"/>
                </a:solidFill>
                <a:effectLst/>
              </a:rPr>
              <a:t> Bilgi sahibi olunması,</a:t>
            </a:r>
          </a:p>
          <a:p>
            <a:pPr marL="0" indent="0">
              <a:buNone/>
            </a:pPr>
            <a:endParaRPr lang="tr-TR" sz="1800" dirty="0">
              <a:solidFill>
                <a:srgbClr val="000000"/>
              </a:solidFill>
            </a:endParaRPr>
          </a:p>
          <a:p>
            <a:pPr marL="0" indent="0">
              <a:buNone/>
            </a:pPr>
            <a:r>
              <a:rPr lang="tr-TR" sz="1800" i="1" dirty="0">
                <a:solidFill>
                  <a:srgbClr val="000000"/>
                </a:solidFill>
                <a:latin typeface="Times New Roman" panose="02020603050405020304" pitchFamily="18" charset="0"/>
              </a:rPr>
              <a:t>D</a:t>
            </a:r>
            <a:r>
              <a:rPr lang="tr-TR" sz="1800" i="1" dirty="0">
                <a:solidFill>
                  <a:srgbClr val="000000"/>
                </a:solidFill>
                <a:effectLst/>
                <a:latin typeface="Times New Roman" panose="02020603050405020304" pitchFamily="18" charset="0"/>
              </a:rPr>
              <a:t>avalıya </a:t>
            </a:r>
            <a:r>
              <a:rPr lang="tr-TR" sz="1800" i="1" dirty="0" err="1">
                <a:solidFill>
                  <a:srgbClr val="000000"/>
                </a:solidFill>
                <a:effectLst/>
                <a:latin typeface="Times New Roman" panose="02020603050405020304" pitchFamily="18" charset="0"/>
              </a:rPr>
              <a:t>usûlüne</a:t>
            </a:r>
            <a:r>
              <a:rPr lang="tr-TR" sz="1800" i="1" dirty="0">
                <a:solidFill>
                  <a:srgbClr val="000000"/>
                </a:solidFill>
                <a:effectLst/>
                <a:latin typeface="Times New Roman" panose="02020603050405020304" pitchFamily="18" charset="0"/>
              </a:rPr>
              <a:t> uygun olarak dava veya cevap dilekçesinin tebliğ edilmemesi</a:t>
            </a:r>
          </a:p>
          <a:p>
            <a:pPr marL="0" indent="0">
              <a:buNone/>
            </a:pPr>
            <a:r>
              <a:rPr lang="tr-TR" sz="1800" i="1" dirty="0">
                <a:solidFill>
                  <a:srgbClr val="000000"/>
                </a:solidFill>
                <a:latin typeface="Times New Roman" panose="02020603050405020304" pitchFamily="18" charset="0"/>
              </a:rPr>
              <a:t>Ö</a:t>
            </a:r>
            <a:r>
              <a:rPr lang="tr-TR" sz="1800" i="1" dirty="0">
                <a:solidFill>
                  <a:srgbClr val="000000"/>
                </a:solidFill>
                <a:effectLst/>
                <a:latin typeface="Times New Roman" panose="02020603050405020304" pitchFamily="18" charset="0"/>
              </a:rPr>
              <a:t>n inceleme ve tahkikat duruşmalarına usulüne</a:t>
            </a:r>
            <a:r>
              <a:rPr lang="tr-TR" sz="1800" i="1" dirty="0">
                <a:solidFill>
                  <a:srgbClr val="000000"/>
                </a:solidFill>
                <a:latin typeface="Times New Roman" panose="02020603050405020304" pitchFamily="18" charset="0"/>
              </a:rPr>
              <a:t> </a:t>
            </a:r>
            <a:r>
              <a:rPr lang="tr-TR" sz="1800" i="1" dirty="0">
                <a:solidFill>
                  <a:srgbClr val="000000"/>
                </a:solidFill>
                <a:effectLst/>
                <a:latin typeface="Times New Roman" panose="02020603050405020304" pitchFamily="18" charset="0"/>
              </a:rPr>
              <a:t>uygun şekilde çağrılmaması </a:t>
            </a:r>
          </a:p>
          <a:p>
            <a:pPr marL="0" indent="0">
              <a:buNone/>
            </a:pPr>
            <a:r>
              <a:rPr lang="tr-TR" sz="1800" i="1" dirty="0">
                <a:solidFill>
                  <a:srgbClr val="000000"/>
                </a:solidFill>
                <a:effectLst/>
                <a:latin typeface="Times New Roman" panose="02020603050405020304" pitchFamily="18" charset="0"/>
              </a:rPr>
              <a:t>göstermesi hâlinde delilleri toplanmadan</a:t>
            </a:r>
            <a:r>
              <a:rPr lang="tr-TR" sz="1800" i="1" dirty="0">
                <a:solidFill>
                  <a:srgbClr val="000000"/>
                </a:solidFill>
                <a:latin typeface="Times New Roman" panose="02020603050405020304" pitchFamily="18" charset="0"/>
              </a:rPr>
              <a:t> </a:t>
            </a:r>
            <a:r>
              <a:rPr lang="tr-TR" sz="1800" i="1" dirty="0">
                <a:solidFill>
                  <a:srgbClr val="000000"/>
                </a:solidFill>
                <a:effectLst/>
                <a:latin typeface="Times New Roman" panose="02020603050405020304" pitchFamily="18" charset="0"/>
              </a:rPr>
              <a:t>yokluğunda hüküm tesisi </a:t>
            </a:r>
          </a:p>
          <a:p>
            <a:pPr marL="0" indent="0">
              <a:buNone/>
            </a:pPr>
            <a:endParaRPr lang="tr-TR" sz="1800" dirty="0">
              <a:solidFill>
                <a:srgbClr val="000000"/>
              </a:solidFill>
              <a:effectLst/>
            </a:endParaRPr>
          </a:p>
        </p:txBody>
      </p:sp>
    </p:spTree>
    <p:extLst>
      <p:ext uri="{BB962C8B-B14F-4D97-AF65-F5344CB8AC3E}">
        <p14:creationId xmlns:p14="http://schemas.microsoft.com/office/powerpoint/2010/main" val="26893972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D2D718-730D-B5F5-0730-5D38B8CD69F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EAD7BF0-F045-293E-0464-EA4D82DF2B51}"/>
              </a:ext>
            </a:extLst>
          </p:cNvPr>
          <p:cNvSpPr>
            <a:spLocks noGrp="1"/>
          </p:cNvSpPr>
          <p:nvPr>
            <p:ph type="title"/>
          </p:nvPr>
        </p:nvSpPr>
        <p:spPr/>
        <p:txBody>
          <a:bodyPr/>
          <a:lstStyle/>
          <a:p>
            <a:r>
              <a:rPr lang="tr-TR" i="1" dirty="0"/>
              <a:t>Aleniyet İlkesi</a:t>
            </a:r>
          </a:p>
        </p:txBody>
      </p:sp>
      <p:sp>
        <p:nvSpPr>
          <p:cNvPr id="5" name="İçerik Yer Tutucusu 4">
            <a:extLst>
              <a:ext uri="{FF2B5EF4-FFF2-40B4-BE49-F238E27FC236}">
                <a16:creationId xmlns:a16="http://schemas.microsoft.com/office/drawing/2014/main" id="{0E72E377-4BDF-A450-0226-8141E20B3387}"/>
              </a:ext>
            </a:extLst>
          </p:cNvPr>
          <p:cNvSpPr>
            <a:spLocks noGrp="1"/>
          </p:cNvSpPr>
          <p:nvPr>
            <p:ph idx="1"/>
          </p:nvPr>
        </p:nvSpPr>
        <p:spPr/>
        <p:txBody>
          <a:bodyPr>
            <a:normAutofit/>
          </a:bodyPr>
          <a:lstStyle/>
          <a:p>
            <a:r>
              <a:rPr lang="tr-TR" dirty="0">
                <a:solidFill>
                  <a:srgbClr val="000000"/>
                </a:solidFill>
                <a:effectLst/>
                <a:latin typeface="Times New Roman" panose="02020603050405020304" pitchFamily="18" charset="0"/>
              </a:rPr>
              <a:t>Avrupa İnsan Hakları Sözleşmesi’nin 6. maddesi ile Anayasa’nın 141 maddesinde açıkça yer verilmiştir.</a:t>
            </a:r>
          </a:p>
          <a:p>
            <a:r>
              <a:rPr lang="tr-TR" dirty="0">
                <a:solidFill>
                  <a:srgbClr val="000000"/>
                </a:solidFill>
                <a:effectLst/>
                <a:latin typeface="Times New Roman" panose="02020603050405020304" pitchFamily="18" charset="0"/>
              </a:rPr>
              <a:t>Anayasa’nın 36’ncı maddesi ile teminat altına alınan adil yargılanma hakkının da bir unsurudur. </a:t>
            </a:r>
            <a:endParaRPr lang="tr-TR" dirty="0"/>
          </a:p>
        </p:txBody>
      </p:sp>
    </p:spTree>
    <p:extLst>
      <p:ext uri="{BB962C8B-B14F-4D97-AF65-F5344CB8AC3E}">
        <p14:creationId xmlns:p14="http://schemas.microsoft.com/office/powerpoint/2010/main" val="271343613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381888-D2D4-AED7-02E2-38B429DE263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C7B4570-66D0-6A89-4785-167D7BD66615}"/>
              </a:ext>
            </a:extLst>
          </p:cNvPr>
          <p:cNvSpPr>
            <a:spLocks noGrp="1"/>
          </p:cNvSpPr>
          <p:nvPr>
            <p:ph type="title"/>
          </p:nvPr>
        </p:nvSpPr>
        <p:spPr/>
        <p:txBody>
          <a:bodyPr/>
          <a:lstStyle/>
          <a:p>
            <a:r>
              <a:rPr lang="tr-TR" i="1" dirty="0"/>
              <a:t>Aleniyet İlkesi</a:t>
            </a:r>
          </a:p>
        </p:txBody>
      </p:sp>
      <p:sp>
        <p:nvSpPr>
          <p:cNvPr id="5" name="İçerik Yer Tutucusu 4">
            <a:extLst>
              <a:ext uri="{FF2B5EF4-FFF2-40B4-BE49-F238E27FC236}">
                <a16:creationId xmlns:a16="http://schemas.microsoft.com/office/drawing/2014/main" id="{5B0FB829-4594-5DD6-CA2B-BA8FF8823841}"/>
              </a:ext>
            </a:extLst>
          </p:cNvPr>
          <p:cNvSpPr>
            <a:spLocks noGrp="1"/>
          </p:cNvSpPr>
          <p:nvPr>
            <p:ph idx="1"/>
          </p:nvPr>
        </p:nvSpPr>
        <p:spPr/>
        <p:txBody>
          <a:bodyPr>
            <a:normAutofit fontScale="62500" lnSpcReduction="20000"/>
          </a:bodyPr>
          <a:lstStyle/>
          <a:p>
            <a:r>
              <a:rPr lang="tr-TR" i="1" dirty="0">
                <a:solidFill>
                  <a:srgbClr val="000000"/>
                </a:solidFill>
                <a:latin typeface="Times New Roman" panose="02020603050405020304" pitchFamily="18" charset="0"/>
              </a:rPr>
              <a:t>Doğrudan aleniyet: </a:t>
            </a:r>
            <a:r>
              <a:rPr lang="tr-TR" dirty="0">
                <a:solidFill>
                  <a:srgbClr val="000000"/>
                </a:solidFill>
                <a:effectLst/>
                <a:latin typeface="Times New Roman" panose="02020603050405020304" pitchFamily="18" charset="0"/>
              </a:rPr>
              <a:t>davanın tarafları dışında isteyen herkesin yargılamayı izleyebilmesini ve hükmün açıklanması sırasında hazır bulunabilmesini ifade eder.</a:t>
            </a:r>
          </a:p>
          <a:p>
            <a:pPr algn="just"/>
            <a:r>
              <a:rPr lang="tr-TR" dirty="0">
                <a:solidFill>
                  <a:srgbClr val="000000"/>
                </a:solidFill>
                <a:effectLst/>
                <a:latin typeface="Times New Roman" panose="02020603050405020304" pitchFamily="18" charset="0"/>
              </a:rPr>
              <a:t> </a:t>
            </a:r>
            <a:r>
              <a:rPr lang="tr-TR" i="1" dirty="0">
                <a:solidFill>
                  <a:srgbClr val="000000"/>
                </a:solidFill>
                <a:effectLst/>
                <a:latin typeface="Times New Roman" panose="02020603050405020304" pitchFamily="18" charset="0"/>
              </a:rPr>
              <a:t>aleniyetin kapsamına </a:t>
            </a:r>
            <a:r>
              <a:rPr lang="tr-TR" b="1" i="1" dirty="0">
                <a:solidFill>
                  <a:srgbClr val="000000"/>
                </a:solidFill>
                <a:effectLst/>
                <a:latin typeface="Times New Roman" panose="02020603050405020304" pitchFamily="18" charset="0"/>
              </a:rPr>
              <a:t>duruşmalar</a:t>
            </a:r>
            <a:r>
              <a:rPr lang="tr-TR" i="1" dirty="0">
                <a:solidFill>
                  <a:srgbClr val="000000"/>
                </a:solidFill>
                <a:effectLst/>
                <a:latin typeface="Times New Roman" panose="02020603050405020304" pitchFamily="18" charset="0"/>
              </a:rPr>
              <a:t> ile </a:t>
            </a:r>
            <a:r>
              <a:rPr lang="tr-TR" b="1" i="1" dirty="0">
                <a:solidFill>
                  <a:srgbClr val="000000"/>
                </a:solidFill>
                <a:effectLst/>
                <a:latin typeface="Times New Roman" panose="02020603050405020304" pitchFamily="18" charset="0"/>
              </a:rPr>
              <a:t>kararların açıklanması </a:t>
            </a:r>
            <a:r>
              <a:rPr lang="tr-TR" i="1" dirty="0">
                <a:solidFill>
                  <a:srgbClr val="000000"/>
                </a:solidFill>
                <a:effectLst/>
                <a:latin typeface="Times New Roman" panose="02020603050405020304" pitchFamily="18" charset="0"/>
              </a:rPr>
              <a:t>dahildir.</a:t>
            </a:r>
          </a:p>
          <a:p>
            <a:pPr marL="0" indent="0" algn="just">
              <a:buNone/>
            </a:pPr>
            <a:endParaRPr lang="tr-TR" i="1" dirty="0">
              <a:solidFill>
                <a:srgbClr val="000000"/>
              </a:solidFill>
              <a:effectLst/>
              <a:latin typeface="Times New Roman" panose="02020603050405020304" pitchFamily="18" charset="0"/>
            </a:endParaRPr>
          </a:p>
          <a:p>
            <a:pPr algn="just"/>
            <a:r>
              <a:rPr lang="tr-TR" i="1" dirty="0">
                <a:solidFill>
                  <a:srgbClr val="000000"/>
                </a:solidFill>
                <a:effectLst/>
                <a:latin typeface="Times New Roman" panose="02020603050405020304" pitchFamily="18" charset="0"/>
              </a:rPr>
              <a:t>Mahkeme resen veya talep üzerine vereceği ara kararla gizlilik kararı verir.</a:t>
            </a:r>
          </a:p>
          <a:p>
            <a:pPr algn="just"/>
            <a:endParaRPr lang="tr-TR" i="1" dirty="0">
              <a:solidFill>
                <a:srgbClr val="000000"/>
              </a:solidFill>
              <a:effectLst/>
              <a:latin typeface="Times New Roman" panose="02020603050405020304" pitchFamily="18" charset="0"/>
            </a:endParaRPr>
          </a:p>
          <a:p>
            <a:pPr algn="just"/>
            <a:r>
              <a:rPr lang="tr-TR" dirty="0">
                <a:solidFill>
                  <a:srgbClr val="000000"/>
                </a:solidFill>
                <a:effectLst/>
                <a:latin typeface="Times New Roman" panose="02020603050405020304" pitchFamily="18" charset="0"/>
              </a:rPr>
              <a:t>İSTİSNA:</a:t>
            </a:r>
          </a:p>
          <a:p>
            <a:pPr algn="just"/>
            <a:r>
              <a:rPr lang="tr-TR" dirty="0">
                <a:solidFill>
                  <a:srgbClr val="000000"/>
                </a:solidFill>
                <a:effectLst/>
                <a:latin typeface="Times New Roman" panose="02020603050405020304" pitchFamily="18" charset="0"/>
              </a:rPr>
              <a:t>keşif icrası, </a:t>
            </a:r>
          </a:p>
          <a:p>
            <a:pPr algn="just"/>
            <a:r>
              <a:rPr lang="tr-TR" dirty="0">
                <a:solidFill>
                  <a:srgbClr val="000000"/>
                </a:solidFill>
                <a:latin typeface="Times New Roman" panose="02020603050405020304" pitchFamily="18" charset="0"/>
              </a:rPr>
              <a:t>İstinabe ile yapılan işlemlerde (</a:t>
            </a:r>
            <a:r>
              <a:rPr lang="tr-TR" dirty="0">
                <a:solidFill>
                  <a:srgbClr val="000000"/>
                </a:solidFill>
                <a:effectLst/>
                <a:latin typeface="Times New Roman" panose="02020603050405020304" pitchFamily="18" charset="0"/>
              </a:rPr>
              <a:t>tanığın bulunduğu yerde dinlenilmesi)</a:t>
            </a:r>
          </a:p>
          <a:p>
            <a:pPr algn="just"/>
            <a:r>
              <a:rPr lang="tr-TR" dirty="0">
                <a:solidFill>
                  <a:srgbClr val="000000"/>
                </a:solidFill>
                <a:effectLst/>
                <a:latin typeface="Times New Roman" panose="02020603050405020304" pitchFamily="18" charset="0"/>
              </a:rPr>
              <a:t>toplu mahkemelerde kararların ve hükmün hâkimler arasında müzakere edilmesi.</a:t>
            </a:r>
          </a:p>
        </p:txBody>
      </p:sp>
    </p:spTree>
    <p:extLst>
      <p:ext uri="{BB962C8B-B14F-4D97-AF65-F5344CB8AC3E}">
        <p14:creationId xmlns:p14="http://schemas.microsoft.com/office/powerpoint/2010/main" val="12779231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118E48-DBE8-948C-723C-1765F8FBEF3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2272547-444A-B0D0-81CA-E9F4316959A7}"/>
              </a:ext>
            </a:extLst>
          </p:cNvPr>
          <p:cNvSpPr>
            <a:spLocks noGrp="1"/>
          </p:cNvSpPr>
          <p:nvPr>
            <p:ph type="title"/>
          </p:nvPr>
        </p:nvSpPr>
        <p:spPr/>
        <p:txBody>
          <a:bodyPr/>
          <a:lstStyle/>
          <a:p>
            <a:r>
              <a:rPr lang="tr-TR" i="1" dirty="0"/>
              <a:t>Aleniyet İlkesi</a:t>
            </a:r>
          </a:p>
        </p:txBody>
      </p:sp>
      <p:sp>
        <p:nvSpPr>
          <p:cNvPr id="5" name="İçerik Yer Tutucusu 4">
            <a:extLst>
              <a:ext uri="{FF2B5EF4-FFF2-40B4-BE49-F238E27FC236}">
                <a16:creationId xmlns:a16="http://schemas.microsoft.com/office/drawing/2014/main" id="{30E13EEE-CF34-1D9D-B592-3E45085251C8}"/>
              </a:ext>
            </a:extLst>
          </p:cNvPr>
          <p:cNvSpPr>
            <a:spLocks noGrp="1"/>
          </p:cNvSpPr>
          <p:nvPr>
            <p:ph idx="1"/>
          </p:nvPr>
        </p:nvSpPr>
        <p:spPr/>
        <p:txBody>
          <a:bodyPr>
            <a:normAutofit/>
          </a:bodyPr>
          <a:lstStyle/>
          <a:p>
            <a:r>
              <a:rPr lang="tr-TR" i="1" dirty="0">
                <a:solidFill>
                  <a:srgbClr val="000000"/>
                </a:solidFill>
                <a:latin typeface="Times New Roman" panose="02020603050405020304" pitchFamily="18" charset="0"/>
              </a:rPr>
              <a:t>Aleniyetin kaldırılması</a:t>
            </a:r>
          </a:p>
          <a:p>
            <a:pPr algn="just"/>
            <a:r>
              <a:rPr lang="tr-TR" dirty="0">
                <a:solidFill>
                  <a:srgbClr val="000000"/>
                </a:solidFill>
                <a:effectLst/>
                <a:latin typeface="Times New Roman" panose="02020603050405020304" pitchFamily="18" charset="0"/>
              </a:rPr>
              <a:t>Duruşmaların bir kısmının veya tamamının</a:t>
            </a:r>
          </a:p>
          <a:p>
            <a:pPr marL="0" indent="0" algn="just">
              <a:buNone/>
            </a:pPr>
            <a:r>
              <a:rPr lang="tr-TR" dirty="0">
                <a:solidFill>
                  <a:srgbClr val="000000"/>
                </a:solidFill>
                <a:effectLst/>
                <a:latin typeface="Times New Roman" panose="02020603050405020304" pitchFamily="18" charset="0"/>
              </a:rPr>
              <a:t>gizli olarak yapılmasına ancak </a:t>
            </a:r>
            <a:r>
              <a:rPr lang="tr-TR" b="1" dirty="0">
                <a:solidFill>
                  <a:srgbClr val="000000"/>
                </a:solidFill>
                <a:effectLst/>
                <a:latin typeface="Times New Roman" panose="02020603050405020304" pitchFamily="18" charset="0"/>
              </a:rPr>
              <a:t>genel ahlâkın </a:t>
            </a:r>
            <a:r>
              <a:rPr lang="tr-TR" dirty="0">
                <a:solidFill>
                  <a:srgbClr val="000000"/>
                </a:solidFill>
                <a:effectLst/>
                <a:latin typeface="Times New Roman" panose="02020603050405020304" pitchFamily="18" charset="0"/>
              </a:rPr>
              <a:t>veya </a:t>
            </a:r>
            <a:r>
              <a:rPr lang="tr-TR" b="1" dirty="0">
                <a:solidFill>
                  <a:srgbClr val="000000"/>
                </a:solidFill>
                <a:effectLst/>
                <a:latin typeface="Times New Roman" panose="02020603050405020304" pitchFamily="18" charset="0"/>
              </a:rPr>
              <a:t>kamu güvenliğinin </a:t>
            </a:r>
            <a:r>
              <a:rPr lang="tr-TR" dirty="0">
                <a:solidFill>
                  <a:srgbClr val="000000"/>
                </a:solidFill>
                <a:effectLst/>
                <a:latin typeface="Times New Roman" panose="02020603050405020304" pitchFamily="18" charset="0"/>
              </a:rPr>
              <a:t>(…) kesin olarak gerekli kıldığı hâllerde, ilgilinin talebi üzerine yahut resen</a:t>
            </a:r>
            <a:r>
              <a:rPr lang="tr-TR" b="1" dirty="0">
                <a:solidFill>
                  <a:srgbClr val="000000"/>
                </a:solidFill>
                <a:effectLst/>
                <a:latin typeface="Times New Roman" panose="02020603050405020304" pitchFamily="18" charset="0"/>
              </a:rPr>
              <a:t> </a:t>
            </a:r>
            <a:r>
              <a:rPr lang="tr-TR" dirty="0">
                <a:solidFill>
                  <a:srgbClr val="000000"/>
                </a:solidFill>
                <a:effectLst/>
                <a:latin typeface="Times New Roman" panose="02020603050405020304" pitchFamily="18" charset="0"/>
              </a:rPr>
              <a:t>mahkemece karar verilebilir (HMK m.28/2).</a:t>
            </a:r>
          </a:p>
          <a:p>
            <a:pPr marL="0" indent="0">
              <a:buNone/>
            </a:pPr>
            <a:endParaRPr lang="tr-TR" dirty="0"/>
          </a:p>
        </p:txBody>
      </p:sp>
    </p:spTree>
    <p:extLst>
      <p:ext uri="{BB962C8B-B14F-4D97-AF65-F5344CB8AC3E}">
        <p14:creationId xmlns:p14="http://schemas.microsoft.com/office/powerpoint/2010/main" val="271735708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5419F-6340-5B0F-33D0-EC708068B0A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B4500EF-E074-0419-2E9F-52D3F74275EE}"/>
              </a:ext>
            </a:extLst>
          </p:cNvPr>
          <p:cNvSpPr>
            <a:spLocks noGrp="1"/>
          </p:cNvSpPr>
          <p:nvPr>
            <p:ph type="title"/>
          </p:nvPr>
        </p:nvSpPr>
        <p:spPr/>
        <p:txBody>
          <a:bodyPr/>
          <a:lstStyle/>
          <a:p>
            <a:r>
              <a:rPr lang="tr-TR" i="1" dirty="0"/>
              <a:t>Aleniyet İlkesi</a:t>
            </a:r>
          </a:p>
        </p:txBody>
      </p:sp>
      <p:sp>
        <p:nvSpPr>
          <p:cNvPr id="5" name="İçerik Yer Tutucusu 4">
            <a:extLst>
              <a:ext uri="{FF2B5EF4-FFF2-40B4-BE49-F238E27FC236}">
                <a16:creationId xmlns:a16="http://schemas.microsoft.com/office/drawing/2014/main" id="{E7F533FA-7F46-2870-F2C6-6C2904B9ACE9}"/>
              </a:ext>
            </a:extLst>
          </p:cNvPr>
          <p:cNvSpPr>
            <a:spLocks noGrp="1"/>
          </p:cNvSpPr>
          <p:nvPr>
            <p:ph idx="1"/>
          </p:nvPr>
        </p:nvSpPr>
        <p:spPr/>
        <p:txBody>
          <a:bodyPr>
            <a:normAutofit fontScale="85000" lnSpcReduction="20000"/>
          </a:bodyPr>
          <a:lstStyle/>
          <a:p>
            <a:r>
              <a:rPr lang="tr-TR" i="1" dirty="0">
                <a:solidFill>
                  <a:srgbClr val="000000"/>
                </a:solidFill>
                <a:latin typeface="Times New Roman" panose="02020603050405020304" pitchFamily="18" charset="0"/>
              </a:rPr>
              <a:t>Aleniyetin kaldırılması</a:t>
            </a:r>
          </a:p>
          <a:p>
            <a:pPr algn="just"/>
            <a:r>
              <a:rPr lang="tr-TR" dirty="0">
                <a:solidFill>
                  <a:srgbClr val="000000"/>
                </a:solidFill>
                <a:effectLst/>
                <a:latin typeface="Times New Roman" panose="02020603050405020304" pitchFamily="18" charset="0"/>
              </a:rPr>
              <a:t>“</a:t>
            </a:r>
            <a:r>
              <a:rPr lang="tr-TR" i="1" dirty="0">
                <a:solidFill>
                  <a:srgbClr val="000000"/>
                </a:solidFill>
                <a:effectLst/>
                <a:latin typeface="Times New Roman" panose="02020603050405020304" pitchFamily="18" charset="0"/>
              </a:rPr>
              <a:t>kişinin dokunulmazlığı, maddi ve manevi varlığının korunması” (Anayasa m.17)</a:t>
            </a:r>
            <a:r>
              <a:rPr lang="tr-TR" dirty="0">
                <a:solidFill>
                  <a:srgbClr val="000000"/>
                </a:solidFill>
                <a:effectLst/>
                <a:latin typeface="Times New Roman" panose="02020603050405020304" pitchFamily="18" charset="0"/>
              </a:rPr>
              <a:t>, “</a:t>
            </a:r>
            <a:r>
              <a:rPr lang="tr-TR" i="1" dirty="0">
                <a:solidFill>
                  <a:srgbClr val="000000"/>
                </a:solidFill>
                <a:effectLst/>
                <a:latin typeface="Times New Roman" panose="02020603050405020304" pitchFamily="18" charset="0"/>
              </a:rPr>
              <a:t>kişi hürriyeti ve güvenliği” (Anayasa m.19),“özel hayatın gizliliği</a:t>
            </a:r>
            <a:r>
              <a:rPr lang="tr-TR" dirty="0">
                <a:solidFill>
                  <a:srgbClr val="000000"/>
                </a:solidFill>
                <a:effectLst/>
                <a:latin typeface="Times New Roman" panose="02020603050405020304" pitchFamily="18" charset="0"/>
              </a:rPr>
              <a:t>”</a:t>
            </a:r>
            <a:r>
              <a:rPr lang="tr-TR" i="1" dirty="0">
                <a:solidFill>
                  <a:srgbClr val="000000"/>
                </a:solidFill>
                <a:effectLst/>
                <a:latin typeface="Times New Roman" panose="02020603050405020304" pitchFamily="18" charset="0"/>
              </a:rPr>
              <a:t> (Anayasa m.20)</a:t>
            </a:r>
            <a:r>
              <a:rPr lang="tr-TR" dirty="0">
                <a:solidFill>
                  <a:srgbClr val="000000"/>
                </a:solidFill>
                <a:effectLst/>
                <a:latin typeface="Times New Roman" panose="02020603050405020304" pitchFamily="18" charset="0"/>
              </a:rPr>
              <a:t>, “</a:t>
            </a:r>
            <a:r>
              <a:rPr lang="tr-TR" i="1" dirty="0">
                <a:solidFill>
                  <a:srgbClr val="000000"/>
                </a:solidFill>
                <a:effectLst/>
                <a:latin typeface="Times New Roman" panose="02020603050405020304" pitchFamily="18" charset="0"/>
              </a:rPr>
              <a:t>ailenin korunması ve çocuk hakları</a:t>
            </a:r>
            <a:r>
              <a:rPr lang="tr-TR" dirty="0">
                <a:solidFill>
                  <a:srgbClr val="000000"/>
                </a:solidFill>
                <a:effectLst/>
                <a:latin typeface="Times New Roman" panose="02020603050405020304" pitchFamily="18" charset="0"/>
              </a:rPr>
              <a:t>” </a:t>
            </a:r>
            <a:r>
              <a:rPr lang="tr-TR" i="1" dirty="0">
                <a:solidFill>
                  <a:srgbClr val="000000"/>
                </a:solidFill>
                <a:effectLst/>
                <a:latin typeface="Times New Roman" panose="02020603050405020304" pitchFamily="18" charset="0"/>
              </a:rPr>
              <a:t>(Anayasa m.41)</a:t>
            </a:r>
            <a:endParaRPr lang="tr-TR" dirty="0">
              <a:solidFill>
                <a:srgbClr val="000000"/>
              </a:solidFill>
              <a:effectLst/>
              <a:latin typeface="Times New Roman" panose="02020603050405020304" pitchFamily="18" charset="0"/>
            </a:endParaRPr>
          </a:p>
          <a:p>
            <a:pPr algn="just"/>
            <a:r>
              <a:rPr lang="tr-TR" dirty="0">
                <a:solidFill>
                  <a:srgbClr val="000000"/>
                </a:solidFill>
                <a:effectLst/>
                <a:latin typeface="Times New Roman" panose="02020603050405020304" pitchFamily="18" charset="0"/>
              </a:rPr>
              <a:t>Anayasa Mahkemesi bireysel başvuru talebi üzerine yaptığı incelemede, HIV virüsü taşıyan bir kimsenin duruşmanın kapalı yürütülmesini istemek konusunda, özel hayata saygı hakkı kapsamında haklı olduğunu belirtmiştir (AYM, Başvuru Numarası: 2014/19081, 01.02.2017). </a:t>
            </a:r>
          </a:p>
          <a:p>
            <a:pPr marL="0" indent="0">
              <a:buNone/>
            </a:pPr>
            <a:endParaRPr lang="tr-TR" dirty="0"/>
          </a:p>
        </p:txBody>
      </p:sp>
    </p:spTree>
    <p:extLst>
      <p:ext uri="{BB962C8B-B14F-4D97-AF65-F5344CB8AC3E}">
        <p14:creationId xmlns:p14="http://schemas.microsoft.com/office/powerpoint/2010/main" val="32234254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8BECFD-999E-DFB8-660C-2FE58E75025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3240689-05F2-8967-F6E1-1885C1465BC7}"/>
              </a:ext>
            </a:extLst>
          </p:cNvPr>
          <p:cNvSpPr>
            <a:spLocks noGrp="1"/>
          </p:cNvSpPr>
          <p:nvPr>
            <p:ph type="title"/>
          </p:nvPr>
        </p:nvSpPr>
        <p:spPr/>
        <p:txBody>
          <a:bodyPr/>
          <a:lstStyle/>
          <a:p>
            <a:r>
              <a:rPr lang="tr-TR" i="1" dirty="0"/>
              <a:t>Aleniyet İlkesi</a:t>
            </a:r>
          </a:p>
        </p:txBody>
      </p:sp>
      <p:sp>
        <p:nvSpPr>
          <p:cNvPr id="5" name="İçerik Yer Tutucusu 4">
            <a:extLst>
              <a:ext uri="{FF2B5EF4-FFF2-40B4-BE49-F238E27FC236}">
                <a16:creationId xmlns:a16="http://schemas.microsoft.com/office/drawing/2014/main" id="{4EC7A4CB-B14D-A9F3-DA0A-BD6A33A38A9F}"/>
              </a:ext>
            </a:extLst>
          </p:cNvPr>
          <p:cNvSpPr>
            <a:spLocks noGrp="1"/>
          </p:cNvSpPr>
          <p:nvPr>
            <p:ph idx="1"/>
          </p:nvPr>
        </p:nvSpPr>
        <p:spPr/>
        <p:txBody>
          <a:bodyPr>
            <a:normAutofit lnSpcReduction="10000"/>
          </a:bodyPr>
          <a:lstStyle/>
          <a:p>
            <a:pPr algn="just"/>
            <a:r>
              <a:rPr lang="tr-TR" i="1" dirty="0">
                <a:solidFill>
                  <a:srgbClr val="000000"/>
                </a:solidFill>
                <a:effectLst/>
              </a:rPr>
              <a:t>Hüküm aleni olarak verilir, şu kadar ki demokratik bir toplulukta </a:t>
            </a:r>
            <a:r>
              <a:rPr lang="tr-TR" i="1" dirty="0" err="1">
                <a:solidFill>
                  <a:srgbClr val="000000"/>
                </a:solidFill>
                <a:effectLst/>
              </a:rPr>
              <a:t>âmme</a:t>
            </a:r>
            <a:r>
              <a:rPr lang="tr-TR" i="1" dirty="0">
                <a:solidFill>
                  <a:srgbClr val="000000"/>
                </a:solidFill>
                <a:effectLst/>
              </a:rPr>
              <a:t> intizamının veya milli güvenliğin veya ahlâkın</a:t>
            </a:r>
            <a:r>
              <a:rPr lang="tr-TR" i="1" dirty="0">
                <a:solidFill>
                  <a:srgbClr val="000000"/>
                </a:solidFill>
              </a:rPr>
              <a:t> </a:t>
            </a:r>
            <a:r>
              <a:rPr lang="tr-TR" i="1" dirty="0">
                <a:solidFill>
                  <a:srgbClr val="000000"/>
                </a:solidFill>
                <a:effectLst/>
              </a:rPr>
              <a:t>yararına veya küçüğün menfaati veya dâvaya taraf olanların korunması veya adaletin selâmetine zarar verebileceği bazı hususi hallerde, mahkemece zaruri görülecek ölçüde, aleniyet dâvanın devamınca tamamen veya kısmen Basın mensupları ve halk hakkında </a:t>
            </a:r>
            <a:r>
              <a:rPr lang="tr-TR" i="1" dirty="0" err="1">
                <a:solidFill>
                  <a:srgbClr val="000000"/>
                </a:solidFill>
                <a:effectLst/>
              </a:rPr>
              <a:t>tahdid</a:t>
            </a:r>
            <a:r>
              <a:rPr lang="tr-TR" i="1" dirty="0">
                <a:solidFill>
                  <a:srgbClr val="000000"/>
                </a:solidFill>
                <a:effectLst/>
              </a:rPr>
              <a:t> edilebilir. (AİHS m.6)</a:t>
            </a:r>
          </a:p>
          <a:p>
            <a:pPr marL="0" indent="0">
              <a:buNone/>
            </a:pPr>
            <a:endParaRPr lang="tr-TR" dirty="0"/>
          </a:p>
        </p:txBody>
      </p:sp>
    </p:spTree>
    <p:extLst>
      <p:ext uri="{BB962C8B-B14F-4D97-AF65-F5344CB8AC3E}">
        <p14:creationId xmlns:p14="http://schemas.microsoft.com/office/powerpoint/2010/main" val="3380441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Amacı</a:t>
            </a:r>
          </a:p>
        </p:txBody>
      </p:sp>
      <p:sp>
        <p:nvSpPr>
          <p:cNvPr id="3" name="Content Placeholder 2"/>
          <p:cNvSpPr>
            <a:spLocks noGrp="1"/>
          </p:cNvSpPr>
          <p:nvPr>
            <p:ph idx="1"/>
          </p:nvPr>
        </p:nvSpPr>
        <p:spPr/>
        <p:txBody>
          <a:bodyPr>
            <a:normAutofit/>
          </a:bodyPr>
          <a:lstStyle/>
          <a:p>
            <a:pPr algn="just"/>
            <a:r>
              <a:rPr lang="tr-TR" dirty="0">
                <a:solidFill>
                  <a:srgbClr val="000000"/>
                </a:solidFill>
                <a:cs typeface="Times New Roman" panose="02020603050405020304" pitchFamily="18" charset="0"/>
              </a:rPr>
              <a:t>M</a:t>
            </a:r>
            <a:r>
              <a:rPr lang="tr-TR" dirty="0">
                <a:solidFill>
                  <a:srgbClr val="000000"/>
                </a:solidFill>
                <a:effectLst/>
                <a:cs typeface="Times New Roman" panose="02020603050405020304" pitchFamily="18" charset="0"/>
              </a:rPr>
              <a:t>ahkeme önüne gelen dava ve işlerin hukuka uygun olarak karara bağlanması suretiyle maddî hukukun ve onun tanıdığı sübjektif hakların mahkeme eliyle gerçekleştirilmesi</a:t>
            </a:r>
          </a:p>
          <a:p>
            <a:pPr algn="just"/>
            <a:r>
              <a:rPr lang="tr-TR" dirty="0">
                <a:cs typeface="Times New Roman" panose="02020603050405020304" pitchFamily="18" charset="0"/>
              </a:rPr>
              <a:t>H</a:t>
            </a:r>
            <a:r>
              <a:rPr dirty="0" err="1">
                <a:cs typeface="Times New Roman" panose="02020603050405020304" pitchFamily="18" charset="0"/>
              </a:rPr>
              <a:t>ukuki</a:t>
            </a:r>
            <a:r>
              <a:rPr dirty="0">
                <a:cs typeface="Times New Roman" panose="02020603050405020304" pitchFamily="18" charset="0"/>
              </a:rPr>
              <a:t> </a:t>
            </a:r>
            <a:r>
              <a:rPr dirty="0" err="1">
                <a:cs typeface="Times New Roman" panose="02020603050405020304" pitchFamily="18" charset="0"/>
              </a:rPr>
              <a:t>güvenli</a:t>
            </a:r>
            <a:r>
              <a:rPr lang="tr-TR" dirty="0">
                <a:cs typeface="Times New Roman" panose="02020603050405020304" pitchFamily="18" charset="0"/>
              </a:rPr>
              <a:t>k ve sosyal barışı temin etmek</a:t>
            </a:r>
          </a:p>
          <a:p>
            <a:pPr algn="just"/>
            <a:r>
              <a:rPr lang="tr-TR" dirty="0">
                <a:cs typeface="Times New Roman" panose="02020603050405020304" pitchFamily="18" charset="0"/>
              </a:rPr>
              <a:t>Maddi gerçeğe ulaşmak</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BCE7B6-4487-D453-D556-3BFF3D4159C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497D95C-13AF-5E31-082D-8F6F37F5EFE9}"/>
              </a:ext>
            </a:extLst>
          </p:cNvPr>
          <p:cNvSpPr>
            <a:spLocks noGrp="1"/>
          </p:cNvSpPr>
          <p:nvPr>
            <p:ph type="title"/>
          </p:nvPr>
        </p:nvSpPr>
        <p:spPr/>
        <p:txBody>
          <a:bodyPr/>
          <a:lstStyle/>
          <a:p>
            <a:r>
              <a:rPr lang="tr-TR" i="1" dirty="0"/>
              <a:t>Aleniyet İlkesi</a:t>
            </a:r>
          </a:p>
        </p:txBody>
      </p:sp>
      <p:sp>
        <p:nvSpPr>
          <p:cNvPr id="5" name="İçerik Yer Tutucusu 4">
            <a:extLst>
              <a:ext uri="{FF2B5EF4-FFF2-40B4-BE49-F238E27FC236}">
                <a16:creationId xmlns:a16="http://schemas.microsoft.com/office/drawing/2014/main" id="{52337B74-B2B4-3EB3-7681-CC0607EE2C07}"/>
              </a:ext>
            </a:extLst>
          </p:cNvPr>
          <p:cNvSpPr>
            <a:spLocks noGrp="1"/>
          </p:cNvSpPr>
          <p:nvPr>
            <p:ph idx="1"/>
          </p:nvPr>
        </p:nvSpPr>
        <p:spPr/>
        <p:txBody>
          <a:bodyPr>
            <a:normAutofit/>
          </a:bodyPr>
          <a:lstStyle/>
          <a:p>
            <a:pPr algn="just"/>
            <a:r>
              <a:rPr lang="tr-TR" i="1" dirty="0">
                <a:solidFill>
                  <a:srgbClr val="000000"/>
                </a:solidFill>
                <a:effectLst/>
              </a:rPr>
              <a:t>Dolaylı aleniyet</a:t>
            </a:r>
            <a:r>
              <a:rPr lang="tr-TR" dirty="0">
                <a:solidFill>
                  <a:srgbClr val="000000"/>
                </a:solidFill>
                <a:effectLst/>
              </a:rPr>
              <a:t>: basının (yazılı ve görsel) duruşmalarda fotoğraf çekmesi, ses ve görüntü kaydı alıp bunu yayınlamasını ifade eder. </a:t>
            </a:r>
          </a:p>
          <a:p>
            <a:pPr marL="0" indent="0" algn="just">
              <a:buNone/>
            </a:pPr>
            <a:endParaRPr lang="tr-TR" dirty="0">
              <a:solidFill>
                <a:srgbClr val="000000"/>
              </a:solidFill>
              <a:effectLst/>
            </a:endParaRPr>
          </a:p>
          <a:p>
            <a:pPr algn="just"/>
            <a:r>
              <a:rPr lang="tr-TR" dirty="0">
                <a:solidFill>
                  <a:srgbClr val="000000"/>
                </a:solidFill>
              </a:rPr>
              <a:t>Taraf aleniyetinin sınırlandırılması: Duruşmanın gizli olması değildir.</a:t>
            </a:r>
            <a:endParaRPr lang="tr-TR" dirty="0">
              <a:solidFill>
                <a:srgbClr val="000000"/>
              </a:solidFill>
              <a:effectLst/>
            </a:endParaRPr>
          </a:p>
          <a:p>
            <a:pPr marL="0" indent="0">
              <a:buNone/>
            </a:pPr>
            <a:endParaRPr lang="tr-TR" dirty="0"/>
          </a:p>
        </p:txBody>
      </p:sp>
    </p:spTree>
    <p:extLst>
      <p:ext uri="{BB962C8B-B14F-4D97-AF65-F5344CB8AC3E}">
        <p14:creationId xmlns:p14="http://schemas.microsoft.com/office/powerpoint/2010/main" val="12599714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826715-5D15-3084-31CD-5E3063754DD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5A1968D-65D9-002F-DA22-8758183979C1}"/>
              </a:ext>
            </a:extLst>
          </p:cNvPr>
          <p:cNvSpPr>
            <a:spLocks noGrp="1"/>
          </p:cNvSpPr>
          <p:nvPr>
            <p:ph type="title"/>
          </p:nvPr>
        </p:nvSpPr>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ECCDB0A1-C84B-8F66-43EB-FAB23011041F}"/>
              </a:ext>
            </a:extLst>
          </p:cNvPr>
          <p:cNvSpPr>
            <a:spLocks noGrp="1"/>
          </p:cNvSpPr>
          <p:nvPr>
            <p:ph idx="1"/>
          </p:nvPr>
        </p:nvSpPr>
        <p:spPr>
          <a:xfrm>
            <a:off x="296562" y="1526060"/>
            <a:ext cx="8229600" cy="4525963"/>
          </a:xfrm>
        </p:spPr>
        <p:txBody>
          <a:bodyPr>
            <a:normAutofit/>
          </a:bodyPr>
          <a:lstStyle/>
          <a:p>
            <a:pPr marL="0" indent="0">
              <a:buNone/>
            </a:pPr>
            <a:r>
              <a:rPr lang="tr-TR" b="1" i="1" dirty="0"/>
              <a:t>Tasarruf ilkesi</a:t>
            </a:r>
            <a:r>
              <a:rPr lang="tr-TR" i="1" dirty="0"/>
              <a:t>:</a:t>
            </a:r>
          </a:p>
          <a:p>
            <a:pPr algn="just"/>
            <a:r>
              <a:rPr lang="tr-TR" dirty="0">
                <a:solidFill>
                  <a:srgbClr val="000000"/>
                </a:solidFill>
                <a:effectLst/>
                <a:latin typeface="Times New Roman" panose="02020603050405020304" pitchFamily="18" charset="0"/>
              </a:rPr>
              <a:t>(B)’den 100.000 Türk Lirası alacaklı olan (A), </a:t>
            </a:r>
          </a:p>
          <a:p>
            <a:pPr marL="0" indent="0" algn="just">
              <a:buNone/>
            </a:pPr>
            <a:r>
              <a:rPr lang="tr-TR" dirty="0">
                <a:solidFill>
                  <a:srgbClr val="000000"/>
                </a:solidFill>
                <a:effectLst/>
                <a:latin typeface="Times New Roman" panose="02020603050405020304" pitchFamily="18" charset="0"/>
              </a:rPr>
              <a:t>açtığı davada alacağının şimdilik 50.000 Türk Lirası tutarındaki kısmını talep etmiştir. Mahkeme, (A)’</a:t>
            </a:r>
            <a:r>
              <a:rPr lang="tr-TR" dirty="0" err="1">
                <a:solidFill>
                  <a:srgbClr val="000000"/>
                </a:solidFill>
                <a:effectLst/>
                <a:latin typeface="Times New Roman" panose="02020603050405020304" pitchFamily="18" charset="0"/>
              </a:rPr>
              <a:t>yı</a:t>
            </a:r>
            <a:r>
              <a:rPr lang="tr-TR" dirty="0">
                <a:solidFill>
                  <a:srgbClr val="000000"/>
                </a:solidFill>
                <a:effectLst/>
                <a:latin typeface="Times New Roman" panose="02020603050405020304" pitchFamily="18" charset="0"/>
              </a:rPr>
              <a:t> alacağının tamamını dava etmeye zorlayabilir mi?</a:t>
            </a:r>
          </a:p>
          <a:p>
            <a:pPr marL="0" indent="0">
              <a:buNone/>
            </a:pPr>
            <a:endParaRPr lang="tr-TR" dirty="0"/>
          </a:p>
        </p:txBody>
      </p:sp>
    </p:spTree>
    <p:extLst>
      <p:ext uri="{BB962C8B-B14F-4D97-AF65-F5344CB8AC3E}">
        <p14:creationId xmlns:p14="http://schemas.microsoft.com/office/powerpoint/2010/main" val="376274968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CD70B7-BE43-9CB0-AF8C-33F8022BDF3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16735A2-53C6-0534-362A-9D6E6D456D88}"/>
              </a:ext>
            </a:extLst>
          </p:cNvPr>
          <p:cNvSpPr>
            <a:spLocks noGrp="1"/>
          </p:cNvSpPr>
          <p:nvPr>
            <p:ph type="title"/>
          </p:nvPr>
        </p:nvSpPr>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4EF89587-0F14-DD80-728A-4F3018D1E41D}"/>
              </a:ext>
            </a:extLst>
          </p:cNvPr>
          <p:cNvSpPr>
            <a:spLocks noGrp="1"/>
          </p:cNvSpPr>
          <p:nvPr>
            <p:ph idx="1"/>
          </p:nvPr>
        </p:nvSpPr>
        <p:spPr/>
        <p:txBody>
          <a:bodyPr>
            <a:normAutofit/>
          </a:bodyPr>
          <a:lstStyle/>
          <a:p>
            <a:pPr marL="0" indent="0">
              <a:buNone/>
            </a:pPr>
            <a:r>
              <a:rPr lang="tr-TR" b="1" i="1" dirty="0"/>
              <a:t>Tasarruf ilkesi</a:t>
            </a:r>
            <a:r>
              <a:rPr lang="tr-TR" i="1" dirty="0"/>
              <a:t>:</a:t>
            </a:r>
          </a:p>
          <a:p>
            <a:pPr algn="just"/>
            <a:r>
              <a:rPr lang="tr-TR" dirty="0">
                <a:solidFill>
                  <a:srgbClr val="000000"/>
                </a:solidFill>
                <a:latin typeface="Times New Roman" panose="02020603050405020304" pitchFamily="18" charset="0"/>
              </a:rPr>
              <a:t>HMK m. 24.</a:t>
            </a:r>
          </a:p>
          <a:p>
            <a:r>
              <a:rPr lang="tr-TR" dirty="0">
                <a:solidFill>
                  <a:srgbClr val="000000"/>
                </a:solidFill>
                <a:effectLst/>
                <a:latin typeface="Times New Roman" panose="02020603050405020304" pitchFamily="18" charset="0"/>
              </a:rPr>
              <a:t>Yargılamanın başlatılması,</a:t>
            </a:r>
          </a:p>
          <a:p>
            <a:r>
              <a:rPr lang="tr-TR" dirty="0">
                <a:solidFill>
                  <a:srgbClr val="000000"/>
                </a:solidFill>
                <a:effectLst/>
                <a:latin typeface="Times New Roman" panose="02020603050405020304" pitchFamily="18" charset="0"/>
              </a:rPr>
              <a:t>Yargılamanın konusunun tespit edilmesi,</a:t>
            </a:r>
          </a:p>
          <a:p>
            <a:r>
              <a:rPr lang="tr-TR" dirty="0">
                <a:solidFill>
                  <a:srgbClr val="000000"/>
                </a:solidFill>
                <a:effectLst/>
                <a:latin typeface="Times New Roman" panose="02020603050405020304" pitchFamily="18" charset="0"/>
              </a:rPr>
              <a:t>Yargılamanın sonlandırılması.</a:t>
            </a:r>
          </a:p>
          <a:p>
            <a:r>
              <a:rPr lang="tr-TR" dirty="0">
                <a:solidFill>
                  <a:srgbClr val="000000"/>
                </a:solidFill>
                <a:effectLst/>
                <a:latin typeface="Times New Roman" panose="02020603050405020304" pitchFamily="18" charset="0"/>
              </a:rPr>
              <a:t>Yargılamanın başlatılması: </a:t>
            </a:r>
            <a:r>
              <a:rPr lang="tr-TR" i="1" dirty="0">
                <a:solidFill>
                  <a:srgbClr val="000000"/>
                </a:solidFill>
                <a:effectLst/>
                <a:latin typeface="Times New Roman" panose="02020603050405020304" pitchFamily="18" charset="0"/>
              </a:rPr>
              <a:t>Hâkim, iki taraftan birinin talebi olmaksızın, kendiliğinden bir davayı inceleyemez ve karara bağlayamaz</a:t>
            </a:r>
            <a:r>
              <a:rPr lang="tr-TR" dirty="0">
                <a:solidFill>
                  <a:srgbClr val="000000"/>
                </a:solidFill>
                <a:effectLst/>
                <a:latin typeface="Times New Roman" panose="02020603050405020304" pitchFamily="18" charset="0"/>
              </a:rPr>
              <a:t>”. </a:t>
            </a:r>
          </a:p>
          <a:p>
            <a:pPr algn="just"/>
            <a:endParaRPr lang="tr-TR" dirty="0"/>
          </a:p>
        </p:txBody>
      </p:sp>
    </p:spTree>
    <p:extLst>
      <p:ext uri="{BB962C8B-B14F-4D97-AF65-F5344CB8AC3E}">
        <p14:creationId xmlns:p14="http://schemas.microsoft.com/office/powerpoint/2010/main" val="385378008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6886DF-E3CE-E34F-C73D-057DF3356A0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87FFE17-7731-4B99-D7C7-A9CAF2DBE3E8}"/>
              </a:ext>
            </a:extLst>
          </p:cNvPr>
          <p:cNvSpPr>
            <a:spLocks noGrp="1"/>
          </p:cNvSpPr>
          <p:nvPr>
            <p:ph type="title"/>
          </p:nvPr>
        </p:nvSpPr>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369C77C2-C9B5-75CA-B9EB-E16AD1087ABE}"/>
              </a:ext>
            </a:extLst>
          </p:cNvPr>
          <p:cNvSpPr>
            <a:spLocks noGrp="1"/>
          </p:cNvSpPr>
          <p:nvPr>
            <p:ph idx="1"/>
          </p:nvPr>
        </p:nvSpPr>
        <p:spPr/>
        <p:txBody>
          <a:bodyPr>
            <a:normAutofit fontScale="92500" lnSpcReduction="10000"/>
          </a:bodyPr>
          <a:lstStyle/>
          <a:p>
            <a:pPr marL="0" indent="0">
              <a:buNone/>
            </a:pPr>
            <a:r>
              <a:rPr lang="tr-TR" b="1" i="1" dirty="0"/>
              <a:t>Tasarruf ilkesi</a:t>
            </a:r>
            <a:r>
              <a:rPr lang="tr-TR" i="1" dirty="0"/>
              <a:t>:</a:t>
            </a:r>
          </a:p>
          <a:p>
            <a:r>
              <a:rPr lang="tr-TR" b="1" i="1" dirty="0" err="1">
                <a:solidFill>
                  <a:srgbClr val="000000"/>
                </a:solidFill>
                <a:effectLst/>
              </a:rPr>
              <a:t>Ubi</a:t>
            </a:r>
            <a:r>
              <a:rPr lang="tr-TR" b="1" i="1" dirty="0">
                <a:solidFill>
                  <a:srgbClr val="000000"/>
                </a:solidFill>
                <a:effectLst/>
              </a:rPr>
              <a:t> </a:t>
            </a:r>
            <a:r>
              <a:rPr lang="tr-TR" b="1" i="1" dirty="0" err="1">
                <a:solidFill>
                  <a:srgbClr val="000000"/>
                </a:solidFill>
                <a:effectLst/>
              </a:rPr>
              <a:t>non</a:t>
            </a:r>
            <a:r>
              <a:rPr lang="tr-TR" b="1" i="1" dirty="0">
                <a:solidFill>
                  <a:srgbClr val="000000"/>
                </a:solidFill>
                <a:effectLst/>
              </a:rPr>
              <a:t> </a:t>
            </a:r>
            <a:r>
              <a:rPr lang="tr-TR" b="1" i="1" dirty="0" err="1">
                <a:solidFill>
                  <a:srgbClr val="000000"/>
                </a:solidFill>
                <a:effectLst/>
              </a:rPr>
              <a:t>uccusator</a:t>
            </a:r>
            <a:r>
              <a:rPr lang="tr-TR" b="1" i="1" dirty="0">
                <a:solidFill>
                  <a:srgbClr val="000000"/>
                </a:solidFill>
                <a:effectLst/>
              </a:rPr>
              <a:t>, </a:t>
            </a:r>
            <a:r>
              <a:rPr lang="tr-TR" b="1" i="1" dirty="0" err="1">
                <a:solidFill>
                  <a:srgbClr val="000000"/>
                </a:solidFill>
                <a:effectLst/>
              </a:rPr>
              <a:t>ibi</a:t>
            </a:r>
            <a:r>
              <a:rPr lang="tr-TR" b="1" i="1" dirty="0">
                <a:solidFill>
                  <a:srgbClr val="000000"/>
                </a:solidFill>
                <a:effectLst/>
              </a:rPr>
              <a:t> </a:t>
            </a:r>
            <a:r>
              <a:rPr lang="tr-TR" b="1" i="1" dirty="0" err="1">
                <a:solidFill>
                  <a:srgbClr val="000000"/>
                </a:solidFill>
                <a:effectLst/>
              </a:rPr>
              <a:t>non</a:t>
            </a:r>
            <a:r>
              <a:rPr lang="tr-TR" b="1" i="1" dirty="0">
                <a:solidFill>
                  <a:srgbClr val="000000"/>
                </a:solidFill>
                <a:effectLst/>
              </a:rPr>
              <a:t> </a:t>
            </a:r>
            <a:r>
              <a:rPr lang="tr-TR" b="1" i="1" dirty="0" err="1">
                <a:solidFill>
                  <a:srgbClr val="000000"/>
                </a:solidFill>
                <a:effectLst/>
              </a:rPr>
              <a:t>iudex</a:t>
            </a:r>
            <a:r>
              <a:rPr lang="tr-TR" b="1" i="1" dirty="0">
                <a:solidFill>
                  <a:srgbClr val="000000"/>
                </a:solidFill>
                <a:effectLst/>
              </a:rPr>
              <a:t>!</a:t>
            </a:r>
            <a:endParaRPr lang="tr-TR" i="1" dirty="0">
              <a:solidFill>
                <a:srgbClr val="000000"/>
              </a:solidFill>
              <a:effectLst/>
            </a:endParaRPr>
          </a:p>
          <a:p>
            <a:pPr marL="0" indent="0">
              <a:buNone/>
            </a:pPr>
            <a:r>
              <a:rPr lang="tr-TR" b="1" dirty="0">
                <a:solidFill>
                  <a:srgbClr val="000000"/>
                </a:solidFill>
                <a:effectLst/>
              </a:rPr>
              <a:t>	Davacı yoksa, hâkim de yoktur.</a:t>
            </a:r>
            <a:endParaRPr lang="tr-TR" dirty="0">
              <a:solidFill>
                <a:srgbClr val="000000"/>
              </a:solidFill>
              <a:effectLst/>
            </a:endParaRPr>
          </a:p>
          <a:p>
            <a:pPr algn="just"/>
            <a:r>
              <a:rPr lang="tr-TR" sz="2000" dirty="0">
                <a:solidFill>
                  <a:srgbClr val="000000"/>
                </a:solidFill>
              </a:rPr>
              <a:t>İstisna: </a:t>
            </a:r>
          </a:p>
          <a:p>
            <a:pPr algn="just"/>
            <a:r>
              <a:rPr lang="tr-TR" sz="2000" dirty="0">
                <a:effectLst/>
                <a:ea typeface="Times New Roman" panose="02020603050405020304" pitchFamily="18" charset="0"/>
              </a:rPr>
              <a:t>Kamu yararı düşüncesi ile bazı davaların savcı tarafından açılması. </a:t>
            </a:r>
            <a:r>
              <a:rPr lang="tr-TR" sz="2000" dirty="0">
                <a:solidFill>
                  <a:srgbClr val="000000"/>
                </a:solidFill>
                <a:effectLst/>
                <a:ea typeface="Times New Roman" panose="02020603050405020304" pitchFamily="18" charset="0"/>
              </a:rPr>
              <a:t>(</a:t>
            </a:r>
            <a:r>
              <a:rPr lang="tr-TR" sz="2000" dirty="0">
                <a:solidFill>
                  <a:srgbClr val="000000"/>
                </a:solidFill>
              </a:rPr>
              <a:t>Z</a:t>
            </a:r>
            <a:r>
              <a:rPr lang="tr-TR" sz="2000" dirty="0">
                <a:solidFill>
                  <a:srgbClr val="000000"/>
                </a:solidFill>
                <a:effectLst/>
              </a:rPr>
              <a:t>arurî durumlar için, Cumhuriyet savcısına hukuk davası açma ödevi yüklemiştir, HMK m. 70). Örneğin, akıl hastalığı sebebiyle evliliğin butlanı</a:t>
            </a:r>
          </a:p>
          <a:p>
            <a:pPr algn="just"/>
            <a:r>
              <a:rPr lang="tr-TR" sz="2000" dirty="0">
                <a:effectLst/>
                <a:ea typeface="Times New Roman" panose="02020603050405020304" pitchFamily="18" charset="0"/>
              </a:rPr>
              <a:t>Kamu düşüncesi ya da başkasının sübjektif menfaatlerinin korunması düşüncesi ile tarafların bazı usul işlemlerinde bulunamaması</a:t>
            </a:r>
            <a:r>
              <a:rPr lang="tr-TR" sz="2000" dirty="0">
                <a:solidFill>
                  <a:srgbClr val="000000"/>
                </a:solidFill>
                <a:ea typeface="Times New Roman" panose="02020603050405020304" pitchFamily="18" charset="0"/>
              </a:rPr>
              <a:t> (boşanma davasında davalının davayı kabul edememesi)</a:t>
            </a:r>
          </a:p>
          <a:p>
            <a:pPr algn="just"/>
            <a:r>
              <a:rPr lang="tr-TR" sz="2000" dirty="0">
                <a:effectLst/>
                <a:ea typeface="Times New Roman" panose="02020603050405020304" pitchFamily="18" charset="0"/>
              </a:rPr>
              <a:t>Davanın hâkim tarafından yürütülmesi</a:t>
            </a:r>
          </a:p>
          <a:p>
            <a:pPr algn="just"/>
            <a:r>
              <a:rPr lang="tr-TR" sz="2000" dirty="0">
                <a:effectLst/>
                <a:ea typeface="Times New Roman" panose="02020603050405020304" pitchFamily="18" charset="0"/>
              </a:rPr>
              <a:t>Hâkimin hukuk kuralını kendiliğinden uygulaması (HMK m. 33).</a:t>
            </a:r>
            <a:endParaRPr lang="tr-TR" sz="2000" i="1" dirty="0">
              <a:solidFill>
                <a:srgbClr val="000000"/>
              </a:solidFill>
              <a:effectLst/>
              <a:ea typeface="Times New Roman" panose="02020603050405020304" pitchFamily="18" charset="0"/>
            </a:endParaRPr>
          </a:p>
          <a:p>
            <a:pPr algn="just"/>
            <a:endParaRPr lang="tr-TR" sz="1400" b="1" i="1" dirty="0">
              <a:solidFill>
                <a:srgbClr val="000000"/>
              </a:solidFill>
              <a:latin typeface="Times New Roman" panose="02020603050405020304" pitchFamily="18" charset="0"/>
              <a:ea typeface="Times New Roman" panose="02020603050405020304" pitchFamily="18" charset="0"/>
            </a:endParaRPr>
          </a:p>
          <a:p>
            <a:pPr algn="just"/>
            <a:endParaRPr lang="tr-TR" sz="1400" dirty="0">
              <a:solidFill>
                <a:srgbClr val="000000"/>
              </a:solidFill>
              <a:effectLst/>
            </a:endParaRPr>
          </a:p>
          <a:p>
            <a:pPr algn="just"/>
            <a:endParaRPr lang="tr-TR" sz="1400" dirty="0">
              <a:solidFill>
                <a:srgbClr val="000000"/>
              </a:solidFill>
              <a:effectLst/>
            </a:endParaRPr>
          </a:p>
          <a:p>
            <a:pPr algn="just"/>
            <a:endParaRPr lang="tr-TR" dirty="0"/>
          </a:p>
        </p:txBody>
      </p:sp>
    </p:spTree>
    <p:extLst>
      <p:ext uri="{BB962C8B-B14F-4D97-AF65-F5344CB8AC3E}">
        <p14:creationId xmlns:p14="http://schemas.microsoft.com/office/powerpoint/2010/main" val="58336715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8FC394-D77B-5D76-57AE-BDDCC6750B8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56ABD03-33C6-12EC-DCB7-4B2DF66AD3C2}"/>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7E2CC1AF-1C17-B31C-855D-3A69CD485045}"/>
              </a:ext>
            </a:extLst>
          </p:cNvPr>
          <p:cNvSpPr>
            <a:spLocks noGrp="1"/>
          </p:cNvSpPr>
          <p:nvPr>
            <p:ph idx="1"/>
          </p:nvPr>
        </p:nvSpPr>
        <p:spPr>
          <a:xfrm>
            <a:off x="197708" y="1453165"/>
            <a:ext cx="8229600" cy="5404835"/>
          </a:xfrm>
        </p:spPr>
        <p:txBody>
          <a:bodyPr>
            <a:normAutofit/>
          </a:bodyPr>
          <a:lstStyle/>
          <a:p>
            <a:pPr marL="0" indent="0">
              <a:buNone/>
            </a:pPr>
            <a:r>
              <a:rPr lang="tr-TR" b="1" i="1" dirty="0"/>
              <a:t>Tasarruf ilkesi</a:t>
            </a:r>
            <a:endParaRPr lang="tr-TR" i="1" dirty="0"/>
          </a:p>
          <a:p>
            <a:pPr algn="just"/>
            <a:endParaRPr lang="tr-TR" dirty="0"/>
          </a:p>
        </p:txBody>
      </p:sp>
      <p:sp>
        <p:nvSpPr>
          <p:cNvPr id="3" name="Sağ Ok 2">
            <a:extLst>
              <a:ext uri="{FF2B5EF4-FFF2-40B4-BE49-F238E27FC236}">
                <a16:creationId xmlns:a16="http://schemas.microsoft.com/office/drawing/2014/main" id="{FC5ED890-EA75-8C8D-38FB-442CF8438DE2}"/>
              </a:ext>
            </a:extLst>
          </p:cNvPr>
          <p:cNvSpPr/>
          <p:nvPr/>
        </p:nvSpPr>
        <p:spPr>
          <a:xfrm>
            <a:off x="2902688" y="1765006"/>
            <a:ext cx="1116419" cy="258370"/>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4" name="Metin kutusu 3">
            <a:extLst>
              <a:ext uri="{FF2B5EF4-FFF2-40B4-BE49-F238E27FC236}">
                <a16:creationId xmlns:a16="http://schemas.microsoft.com/office/drawing/2014/main" id="{1FE45987-8583-585A-FF5B-92A6EE8E7E89}"/>
              </a:ext>
            </a:extLst>
          </p:cNvPr>
          <p:cNvSpPr txBox="1"/>
          <p:nvPr/>
        </p:nvSpPr>
        <p:spPr>
          <a:xfrm>
            <a:off x="4105604" y="1654044"/>
            <a:ext cx="2731131" cy="5940088"/>
          </a:xfrm>
          <a:prstGeom prst="rect">
            <a:avLst/>
          </a:prstGeom>
          <a:noFill/>
        </p:spPr>
        <p:txBody>
          <a:bodyPr wrap="square" rtlCol="0">
            <a:spAutoFit/>
          </a:bodyPr>
          <a:lstStyle/>
          <a:p>
            <a:r>
              <a:rPr lang="tr-TR" sz="3200" dirty="0"/>
              <a:t>Kendiliğinden harekete geçme ilkesi</a:t>
            </a:r>
          </a:p>
          <a:p>
            <a:endParaRPr lang="tr-TR" sz="1400" dirty="0"/>
          </a:p>
          <a:p>
            <a:pPr algn="just"/>
            <a:r>
              <a:rPr lang="tr-TR" sz="1400" dirty="0"/>
              <a:t>Bazı çekişmesiz yargı işlerinde. (TMK m. 183, velayete ilişkin olgularda değişiklik varsa, hakimin resen gerekli önlemleri alması,</a:t>
            </a:r>
          </a:p>
          <a:p>
            <a:pPr algn="just"/>
            <a:endParaRPr lang="tr-TR" sz="1400" dirty="0"/>
          </a:p>
          <a:p>
            <a:pPr algn="just"/>
            <a:r>
              <a:rPr lang="tr-TR" sz="1400" dirty="0"/>
              <a:t>6284 sayılı kanun, m. 5(son): «</a:t>
            </a:r>
            <a:r>
              <a:rPr lang="tr-TR" sz="1400" dirty="0">
                <a:solidFill>
                  <a:srgbClr val="000000"/>
                </a:solidFill>
                <a:effectLst/>
                <a:latin typeface="Times New Roman" panose="02020603050405020304" pitchFamily="18" charset="0"/>
              </a:rPr>
              <a:t>Şiddet uygulayan, aynı zamanda ailenin geçimini sağlayan yahut katkıda bulunan kişi ise 4721 sayılı Kanun hükümlerine göre nafakaya hükmedilmemiş olması kaydıyla</a:t>
            </a:r>
          </a:p>
          <a:p>
            <a:pPr algn="just"/>
            <a:r>
              <a:rPr lang="tr-TR" sz="1400" dirty="0">
                <a:solidFill>
                  <a:srgbClr val="000000"/>
                </a:solidFill>
                <a:effectLst/>
                <a:latin typeface="Times New Roman" panose="02020603050405020304" pitchFamily="18" charset="0"/>
              </a:rPr>
              <a:t>hâkim, şiddet mağdurunun yaşam düzeyini göz önünde bulundurarak talep edilmese dahi</a:t>
            </a:r>
          </a:p>
          <a:p>
            <a:pPr algn="just"/>
            <a:r>
              <a:rPr lang="tr-TR" sz="1400" dirty="0">
                <a:solidFill>
                  <a:srgbClr val="000000"/>
                </a:solidFill>
                <a:effectLst/>
                <a:latin typeface="Times New Roman" panose="02020603050405020304" pitchFamily="18" charset="0"/>
              </a:rPr>
              <a:t>tedbir nafakasına hükmedebilir.»</a:t>
            </a:r>
          </a:p>
          <a:p>
            <a:endParaRPr lang="tr-TR" sz="1400" dirty="0"/>
          </a:p>
          <a:p>
            <a:endParaRPr lang="tr-TR" sz="3200" dirty="0"/>
          </a:p>
        </p:txBody>
      </p:sp>
    </p:spTree>
    <p:extLst>
      <p:ext uri="{BB962C8B-B14F-4D97-AF65-F5344CB8AC3E}">
        <p14:creationId xmlns:p14="http://schemas.microsoft.com/office/powerpoint/2010/main" val="108030754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354489-E2D9-C491-DB66-D5609816E55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FDA1480-B0F2-B4FD-EBF9-FF23576A19F9}"/>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A211C4F6-7523-BDEF-F61A-B0C5B8425CFC}"/>
              </a:ext>
            </a:extLst>
          </p:cNvPr>
          <p:cNvSpPr>
            <a:spLocks noGrp="1"/>
          </p:cNvSpPr>
          <p:nvPr>
            <p:ph idx="1"/>
          </p:nvPr>
        </p:nvSpPr>
        <p:spPr/>
        <p:txBody>
          <a:bodyPr>
            <a:normAutofit fontScale="92500" lnSpcReduction="10000"/>
          </a:bodyPr>
          <a:lstStyle/>
          <a:p>
            <a:pPr marL="0" indent="0" algn="just">
              <a:buNone/>
            </a:pPr>
            <a:r>
              <a:rPr lang="tr-TR" b="1" i="1" dirty="0"/>
              <a:t>Tasarruf ilkesi:</a:t>
            </a:r>
          </a:p>
          <a:p>
            <a:pPr algn="just"/>
            <a:r>
              <a:rPr lang="tr-TR" dirty="0"/>
              <a:t>Yargılama konusunun tespit edilmesi: </a:t>
            </a:r>
            <a:r>
              <a:rPr lang="tr-TR" dirty="0">
                <a:solidFill>
                  <a:srgbClr val="000000"/>
                </a:solidFill>
                <a:effectLst/>
                <a:latin typeface="Times New Roman" panose="02020603050405020304" pitchFamily="18" charset="0"/>
              </a:rPr>
              <a:t>Hâkim tarafların dava ve/veya karşı dava yoluyla mahkeme önüne getirdiği uyuşmazlığı çözebilir.</a:t>
            </a:r>
          </a:p>
          <a:p>
            <a:pPr marL="0" indent="0" algn="just">
              <a:buNone/>
            </a:pPr>
            <a:endParaRPr lang="tr-TR" dirty="0"/>
          </a:p>
          <a:p>
            <a:pPr algn="just"/>
            <a:r>
              <a:rPr lang="tr-TR" dirty="0"/>
              <a:t>Yargılamanın sonlandırılması: Sulh, davayı kabul, davanın geri alınması, davadan feragat, davayı takip etmeyerek dosyanın işlemden kaldırılması, kanun yoluna başvuru, kanun yolundan vazgeçme.</a:t>
            </a:r>
          </a:p>
        </p:txBody>
      </p:sp>
    </p:spTree>
    <p:extLst>
      <p:ext uri="{BB962C8B-B14F-4D97-AF65-F5344CB8AC3E}">
        <p14:creationId xmlns:p14="http://schemas.microsoft.com/office/powerpoint/2010/main" val="22699269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1409C-78DB-D038-16EE-1391F097A40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408D8ED-7E2E-B91F-A922-B95F6133991F}"/>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780B91B1-FD4A-1823-3A95-D2FA18116E42}"/>
              </a:ext>
            </a:extLst>
          </p:cNvPr>
          <p:cNvSpPr>
            <a:spLocks noGrp="1"/>
          </p:cNvSpPr>
          <p:nvPr>
            <p:ph idx="1"/>
          </p:nvPr>
        </p:nvSpPr>
        <p:spPr/>
        <p:txBody>
          <a:bodyPr>
            <a:normAutofit lnSpcReduction="10000"/>
          </a:bodyPr>
          <a:lstStyle/>
          <a:p>
            <a:pPr marL="0" indent="0" algn="just">
              <a:buNone/>
            </a:pPr>
            <a:r>
              <a:rPr lang="tr-TR" b="1" i="1" dirty="0"/>
              <a:t>Taleple Bağlılık İlkesi</a:t>
            </a:r>
            <a:r>
              <a:rPr lang="tr-TR" dirty="0"/>
              <a:t>:</a:t>
            </a:r>
          </a:p>
          <a:p>
            <a:r>
              <a:rPr lang="tr-TR" dirty="0">
                <a:solidFill>
                  <a:srgbClr val="000000"/>
                </a:solidFill>
                <a:effectLst/>
                <a:latin typeface="Times New Roman" panose="02020603050405020304" pitchFamily="18" charset="0"/>
              </a:rPr>
              <a:t>1. HD, 20.1.2014, E. 2013/16082, K. 2014/667</a:t>
            </a:r>
          </a:p>
          <a:p>
            <a:pPr algn="just"/>
            <a:r>
              <a:rPr lang="tr-TR" dirty="0">
                <a:solidFill>
                  <a:srgbClr val="000000"/>
                </a:solidFill>
                <a:effectLst/>
                <a:latin typeface="Times New Roman" panose="02020603050405020304" pitchFamily="18" charset="0"/>
              </a:rPr>
              <a:t> </a:t>
            </a:r>
            <a:r>
              <a:rPr lang="tr-TR" i="1" dirty="0">
                <a:solidFill>
                  <a:srgbClr val="000000"/>
                </a:solidFill>
                <a:effectLst/>
                <a:latin typeface="Times New Roman" panose="02020603050405020304" pitchFamily="18" charset="0"/>
              </a:rPr>
              <a:t>“Somut olayda, istek olmadığı ve kısa kararda hükmedilmediği halde gerekçeli kararda </a:t>
            </a:r>
            <a:r>
              <a:rPr lang="tr-TR" i="1" dirty="0" err="1">
                <a:solidFill>
                  <a:srgbClr val="000000"/>
                </a:solidFill>
                <a:effectLst/>
                <a:latin typeface="Times New Roman" panose="02020603050405020304" pitchFamily="18" charset="0"/>
              </a:rPr>
              <a:t>elatmanın</a:t>
            </a:r>
            <a:r>
              <a:rPr lang="tr-TR" i="1" dirty="0">
                <a:solidFill>
                  <a:srgbClr val="000000"/>
                </a:solidFill>
                <a:effectLst/>
                <a:latin typeface="Times New Roman" panose="02020603050405020304" pitchFamily="18" charset="0"/>
              </a:rPr>
              <a:t> önlenmesine de karar verilmiştir. Hal böyle olunca, davadaki istekler bakımından bir karar verilmesi gerekirken istek aşılmak suretiyle yazılı şekilde karar verilmesi doğru değildir.”</a:t>
            </a:r>
            <a:endParaRPr lang="tr-TR" i="1" dirty="0"/>
          </a:p>
        </p:txBody>
      </p:sp>
    </p:spTree>
    <p:extLst>
      <p:ext uri="{BB962C8B-B14F-4D97-AF65-F5344CB8AC3E}">
        <p14:creationId xmlns:p14="http://schemas.microsoft.com/office/powerpoint/2010/main" val="79071340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C8E37D-AFD7-208B-8690-408EF4BAD09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4E1202F-A91D-FF12-8068-4F495D3FE74B}"/>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C8D32FC6-F382-BC9B-DB82-3F63581DBE5A}"/>
              </a:ext>
            </a:extLst>
          </p:cNvPr>
          <p:cNvSpPr>
            <a:spLocks noGrp="1"/>
          </p:cNvSpPr>
          <p:nvPr>
            <p:ph idx="1"/>
          </p:nvPr>
        </p:nvSpPr>
        <p:spPr/>
        <p:txBody>
          <a:bodyPr>
            <a:normAutofit/>
          </a:bodyPr>
          <a:lstStyle/>
          <a:p>
            <a:pPr marL="0" indent="0" algn="just">
              <a:buNone/>
            </a:pPr>
            <a:r>
              <a:rPr lang="tr-TR" b="1" i="1" dirty="0"/>
              <a:t>Taleple Bağlılık İlkesi:</a:t>
            </a:r>
          </a:p>
          <a:p>
            <a:pPr algn="just"/>
            <a:r>
              <a:rPr lang="tr-TR" dirty="0">
                <a:solidFill>
                  <a:srgbClr val="000000"/>
                </a:solidFill>
                <a:effectLst/>
                <a:latin typeface="Times New Roman" panose="02020603050405020304" pitchFamily="18" charset="0"/>
              </a:rPr>
              <a:t>HMK m. 26: </a:t>
            </a:r>
            <a:r>
              <a:rPr lang="tr-TR" i="1" dirty="0">
                <a:solidFill>
                  <a:srgbClr val="000000"/>
                </a:solidFill>
                <a:effectLst/>
                <a:latin typeface="Times New Roman" panose="02020603050405020304" pitchFamily="18" charset="0"/>
              </a:rPr>
              <a:t>“Hâkim tarafların talep sonucu ile bağlıdır; ondan fazlasına veya başka bir şeye karar</a:t>
            </a:r>
            <a:r>
              <a:rPr lang="tr-TR" i="1" dirty="0">
                <a:solidFill>
                  <a:srgbClr val="000000"/>
                </a:solidFill>
                <a:latin typeface="Times New Roman" panose="02020603050405020304" pitchFamily="18" charset="0"/>
              </a:rPr>
              <a:t> </a:t>
            </a:r>
            <a:r>
              <a:rPr lang="tr-TR" i="1" dirty="0">
                <a:solidFill>
                  <a:srgbClr val="000000"/>
                </a:solidFill>
                <a:effectLst/>
                <a:latin typeface="Times New Roman" panose="02020603050405020304" pitchFamily="18" charset="0"/>
              </a:rPr>
              <a:t>veremez. Duruma göre talep sonucundan daha azına karar verebilir.</a:t>
            </a:r>
            <a:r>
              <a:rPr lang="tr-TR" i="1" dirty="0">
                <a:solidFill>
                  <a:srgbClr val="000000"/>
                </a:solidFill>
                <a:latin typeface="Times New Roman" panose="02020603050405020304" pitchFamily="18" charset="0"/>
              </a:rPr>
              <a:t> </a:t>
            </a:r>
            <a:r>
              <a:rPr lang="tr-TR" i="1" dirty="0">
                <a:solidFill>
                  <a:srgbClr val="000000"/>
                </a:solidFill>
                <a:effectLst/>
                <a:latin typeface="Times New Roman" panose="02020603050405020304" pitchFamily="18" charset="0"/>
              </a:rPr>
              <a:t>Hâkimin tarafların talebiyle bağlı olmadığına ilişkin kanun hükümleri saklıdır.” </a:t>
            </a:r>
          </a:p>
        </p:txBody>
      </p:sp>
    </p:spTree>
    <p:extLst>
      <p:ext uri="{BB962C8B-B14F-4D97-AF65-F5344CB8AC3E}">
        <p14:creationId xmlns:p14="http://schemas.microsoft.com/office/powerpoint/2010/main" val="92688786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3197AE-19E9-D206-6FE7-2A7E7C54FB7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E15BE46-2B75-C83C-47E3-D14E34AF441F}"/>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9A2A26AD-3F22-F935-E4E8-57FD7211D81A}"/>
              </a:ext>
            </a:extLst>
          </p:cNvPr>
          <p:cNvSpPr>
            <a:spLocks noGrp="1"/>
          </p:cNvSpPr>
          <p:nvPr>
            <p:ph idx="1"/>
          </p:nvPr>
        </p:nvSpPr>
        <p:spPr/>
        <p:txBody>
          <a:bodyPr>
            <a:normAutofit fontScale="92500" lnSpcReduction="10000"/>
          </a:bodyPr>
          <a:lstStyle/>
          <a:p>
            <a:pPr marL="0" indent="0" algn="just">
              <a:buNone/>
            </a:pPr>
            <a:r>
              <a:rPr lang="tr-TR" b="1" i="1" dirty="0"/>
              <a:t>Taleple Bağlılık İlkesi</a:t>
            </a:r>
            <a:r>
              <a:rPr lang="tr-TR" dirty="0"/>
              <a:t>:</a:t>
            </a:r>
          </a:p>
          <a:p>
            <a:pPr algn="just"/>
            <a:r>
              <a:rPr lang="tr-TR" dirty="0">
                <a:solidFill>
                  <a:srgbClr val="000000"/>
                </a:solidFill>
                <a:effectLst/>
                <a:latin typeface="Times New Roman" panose="02020603050405020304" pitchFamily="18" charset="0"/>
              </a:rPr>
              <a:t>HMK m. 26: </a:t>
            </a:r>
            <a:r>
              <a:rPr lang="tr-TR" i="1" dirty="0">
                <a:solidFill>
                  <a:srgbClr val="000000"/>
                </a:solidFill>
                <a:effectLst/>
                <a:latin typeface="Times New Roman" panose="02020603050405020304" pitchFamily="18" charset="0"/>
              </a:rPr>
              <a:t>“Hâkim tarafların talep sonucu ile bağlıdır; ondan fazlasına veya başka bir şeye karar</a:t>
            </a:r>
            <a:r>
              <a:rPr lang="tr-TR" i="1" dirty="0">
                <a:solidFill>
                  <a:srgbClr val="000000"/>
                </a:solidFill>
                <a:latin typeface="Times New Roman" panose="02020603050405020304" pitchFamily="18" charset="0"/>
              </a:rPr>
              <a:t> </a:t>
            </a:r>
            <a:r>
              <a:rPr lang="tr-TR" i="1" dirty="0">
                <a:solidFill>
                  <a:srgbClr val="000000"/>
                </a:solidFill>
                <a:effectLst/>
                <a:latin typeface="Times New Roman" panose="02020603050405020304" pitchFamily="18" charset="0"/>
              </a:rPr>
              <a:t>veremez. Duruma göre talep sonucundan daha azına karar verebilir.</a:t>
            </a:r>
            <a:r>
              <a:rPr lang="tr-TR" i="1" dirty="0">
                <a:solidFill>
                  <a:srgbClr val="000000"/>
                </a:solidFill>
                <a:latin typeface="Times New Roman" panose="02020603050405020304" pitchFamily="18" charset="0"/>
              </a:rPr>
              <a:t> </a:t>
            </a:r>
            <a:r>
              <a:rPr lang="tr-TR" i="1" dirty="0">
                <a:solidFill>
                  <a:srgbClr val="000000"/>
                </a:solidFill>
                <a:effectLst/>
                <a:latin typeface="Times New Roman" panose="02020603050405020304" pitchFamily="18" charset="0"/>
              </a:rPr>
              <a:t>Hâkimin tarafların talebiyle bağlı olmadığına ilişkin kanun hükümleri saklıdır.” </a:t>
            </a:r>
          </a:p>
          <a:p>
            <a:pPr algn="just"/>
            <a:r>
              <a:rPr lang="tr-TR" dirty="0">
                <a:solidFill>
                  <a:srgbClr val="000000"/>
                </a:solidFill>
                <a:effectLst/>
                <a:latin typeface="Times New Roman" panose="02020603050405020304" pitchFamily="18" charset="0"/>
              </a:rPr>
              <a:t>Örneğin, davacının faiz talebi yok iken mahkemece dava tarihinden itibaren faize hükmedilemez. </a:t>
            </a:r>
          </a:p>
          <a:p>
            <a:pPr algn="just"/>
            <a:endParaRPr lang="tr-TR" i="1"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05180661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2FB31-1506-FB03-A871-3D952DA6545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DCD4E60-BC7F-89C2-CABA-7AC816C6CD1B}"/>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4A756369-9C3B-D705-E807-353D3F115CA5}"/>
              </a:ext>
            </a:extLst>
          </p:cNvPr>
          <p:cNvSpPr>
            <a:spLocks noGrp="1"/>
          </p:cNvSpPr>
          <p:nvPr>
            <p:ph idx="1"/>
          </p:nvPr>
        </p:nvSpPr>
        <p:spPr/>
        <p:txBody>
          <a:bodyPr>
            <a:normAutofit lnSpcReduction="10000"/>
          </a:bodyPr>
          <a:lstStyle/>
          <a:p>
            <a:pPr marL="0" indent="0" algn="just">
              <a:buNone/>
            </a:pPr>
            <a:r>
              <a:rPr lang="tr-TR" b="1" i="1" dirty="0"/>
              <a:t>Taleple Bağlılık İlkesi:</a:t>
            </a:r>
          </a:p>
          <a:p>
            <a:pPr marL="0" indent="0" algn="just">
              <a:buNone/>
            </a:pPr>
            <a:r>
              <a:rPr lang="tr-TR" i="1" dirty="0">
                <a:solidFill>
                  <a:srgbClr val="000000"/>
                </a:solidFill>
                <a:effectLst/>
                <a:latin typeface="Times New Roman" panose="02020603050405020304" pitchFamily="18" charset="0"/>
              </a:rPr>
              <a:t>İstisnaları:</a:t>
            </a:r>
          </a:p>
          <a:p>
            <a:pPr algn="just"/>
            <a:r>
              <a:rPr lang="tr-TR" i="1" dirty="0">
                <a:solidFill>
                  <a:srgbClr val="000000"/>
                </a:solidFill>
                <a:latin typeface="Times New Roman" panose="02020603050405020304" pitchFamily="18" charset="0"/>
              </a:rPr>
              <a:t>Maddi hukuktan kaynaklanabilir. Boşanma yerine ayrılığa karar verilebilir. (TMK m. 170)</a:t>
            </a:r>
          </a:p>
          <a:p>
            <a:pPr algn="just"/>
            <a:r>
              <a:rPr lang="tr-TR" i="1" dirty="0">
                <a:solidFill>
                  <a:srgbClr val="000000"/>
                </a:solidFill>
                <a:effectLst/>
                <a:latin typeface="Times New Roman" panose="02020603050405020304" pitchFamily="18" charset="0"/>
              </a:rPr>
              <a:t>Manevi tazminat davasında tazminat yerine başka bir giderim biçimi de kararlaştırılabilir (TBK m. 58)</a:t>
            </a:r>
          </a:p>
          <a:p>
            <a:pPr algn="just"/>
            <a:r>
              <a:rPr lang="tr-TR" i="1" dirty="0">
                <a:solidFill>
                  <a:srgbClr val="000000"/>
                </a:solidFill>
                <a:latin typeface="Times New Roman" panose="02020603050405020304" pitchFamily="18" charset="0"/>
              </a:rPr>
              <a:t>Usul hukukundan kaynaklanabilir. Yargılama giderleri (HMK m. 332).</a:t>
            </a:r>
            <a:endParaRPr lang="tr-TR" i="1" dirty="0">
              <a:solidFill>
                <a:srgbClr val="000000"/>
              </a:solidFill>
              <a:effectLst/>
              <a:latin typeface="Times New Roman" panose="02020603050405020304" pitchFamily="18" charset="0"/>
            </a:endParaRPr>
          </a:p>
        </p:txBody>
      </p:sp>
      <p:sp>
        <p:nvSpPr>
          <p:cNvPr id="3" name="Metin kutusu 2">
            <a:extLst>
              <a:ext uri="{FF2B5EF4-FFF2-40B4-BE49-F238E27FC236}">
                <a16:creationId xmlns:a16="http://schemas.microsoft.com/office/drawing/2014/main" id="{6E5C7ADD-7AD4-5078-6EDE-C8BB32404B2E}"/>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158456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Tartışma Sorusu</a:t>
            </a:r>
          </a:p>
        </p:txBody>
      </p:sp>
      <p:sp>
        <p:nvSpPr>
          <p:cNvPr id="3" name="Content Placeholder 2"/>
          <p:cNvSpPr>
            <a:spLocks noGrp="1"/>
          </p:cNvSpPr>
          <p:nvPr>
            <p:ph idx="1"/>
          </p:nvPr>
        </p:nvSpPr>
        <p:spPr/>
        <p:txBody>
          <a:bodyPr/>
          <a:lstStyle/>
          <a:p>
            <a:pPr marL="0" indent="0" algn="just">
              <a:buNone/>
            </a:pPr>
            <a:endParaRPr lang="tr-TR" dirty="0"/>
          </a:p>
          <a:p>
            <a:pPr marL="0" indent="0" algn="just">
              <a:buNone/>
            </a:pPr>
            <a:r>
              <a:rPr dirty="0"/>
              <a:t>“Maddi </a:t>
            </a:r>
            <a:r>
              <a:rPr dirty="0" err="1"/>
              <a:t>hukuk</a:t>
            </a:r>
            <a:r>
              <a:rPr dirty="0"/>
              <a:t> </a:t>
            </a:r>
            <a:r>
              <a:rPr dirty="0" err="1"/>
              <a:t>kuralları</a:t>
            </a:r>
            <a:r>
              <a:rPr dirty="0"/>
              <a:t> </a:t>
            </a:r>
            <a:r>
              <a:rPr dirty="0" err="1"/>
              <a:t>tek</a:t>
            </a:r>
            <a:r>
              <a:rPr dirty="0"/>
              <a:t> </a:t>
            </a:r>
            <a:r>
              <a:rPr dirty="0" err="1"/>
              <a:t>başına</a:t>
            </a:r>
            <a:r>
              <a:rPr dirty="0"/>
              <a:t> </a:t>
            </a:r>
            <a:r>
              <a:rPr dirty="0" err="1"/>
              <a:t>kişilere</a:t>
            </a:r>
            <a:r>
              <a:rPr dirty="0"/>
              <a:t> </a:t>
            </a:r>
            <a:r>
              <a:rPr dirty="0" err="1"/>
              <a:t>hakkını</a:t>
            </a:r>
            <a:r>
              <a:rPr dirty="0"/>
              <a:t> </a:t>
            </a:r>
            <a:r>
              <a:rPr dirty="0" err="1"/>
              <a:t>arama</a:t>
            </a:r>
            <a:r>
              <a:rPr dirty="0"/>
              <a:t> </a:t>
            </a:r>
            <a:r>
              <a:rPr dirty="0" err="1"/>
              <a:t>imkanı</a:t>
            </a:r>
            <a:r>
              <a:rPr dirty="0"/>
              <a:t> </a:t>
            </a:r>
            <a:r>
              <a:rPr dirty="0" err="1"/>
              <a:t>verir</a:t>
            </a:r>
            <a:r>
              <a:rPr dirty="0"/>
              <a:t> mi,</a:t>
            </a:r>
            <a:r>
              <a:rPr lang="tr-TR" dirty="0"/>
              <a:t> </a:t>
            </a:r>
            <a:r>
              <a:rPr dirty="0" err="1"/>
              <a:t>yoksa</a:t>
            </a:r>
            <a:r>
              <a:rPr dirty="0"/>
              <a:t> </a:t>
            </a:r>
            <a:r>
              <a:rPr dirty="0" err="1"/>
              <a:t>usul</a:t>
            </a:r>
            <a:r>
              <a:rPr dirty="0"/>
              <a:t> </a:t>
            </a:r>
            <a:r>
              <a:rPr dirty="0" err="1"/>
              <a:t>hukukuna</a:t>
            </a:r>
            <a:r>
              <a:rPr dirty="0"/>
              <a:t> </a:t>
            </a:r>
            <a:r>
              <a:rPr dirty="0" err="1"/>
              <a:t>ihtiyaç</a:t>
            </a:r>
            <a:r>
              <a:rPr dirty="0"/>
              <a:t> var </a:t>
            </a:r>
            <a:r>
              <a:rPr dirty="0" err="1"/>
              <a:t>mıdır</a:t>
            </a:r>
            <a:r>
              <a:rPr dirty="0"/>
              <a:t>?”</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0C4174-FD56-64AE-0367-2B5A22DFD08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A860B89-3915-85D3-E6D7-998D4BAA76E8}"/>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92414C72-0387-8B58-7EE8-3497617FC5D9}"/>
              </a:ext>
            </a:extLst>
          </p:cNvPr>
          <p:cNvSpPr>
            <a:spLocks noGrp="1"/>
          </p:cNvSpPr>
          <p:nvPr>
            <p:ph idx="1"/>
          </p:nvPr>
        </p:nvSpPr>
        <p:spPr/>
        <p:txBody>
          <a:bodyPr>
            <a:normAutofit lnSpcReduction="10000"/>
          </a:bodyPr>
          <a:lstStyle/>
          <a:p>
            <a:pPr marL="0" indent="0" algn="just">
              <a:buNone/>
            </a:pPr>
            <a:r>
              <a:rPr lang="tr-TR" b="1" i="1" dirty="0">
                <a:solidFill>
                  <a:srgbClr val="000000"/>
                </a:solidFill>
                <a:effectLst/>
                <a:latin typeface="Times New Roman" panose="02020603050405020304" pitchFamily="18" charset="0"/>
              </a:rPr>
              <a:t>Taraflarca getirilme ilkesi</a:t>
            </a:r>
            <a:r>
              <a:rPr lang="tr-TR" i="1" dirty="0">
                <a:solidFill>
                  <a:srgbClr val="000000"/>
                </a:solidFill>
                <a:effectLst/>
                <a:latin typeface="Times New Roman" panose="02020603050405020304" pitchFamily="18" charset="0"/>
              </a:rPr>
              <a:t>:</a:t>
            </a:r>
          </a:p>
          <a:p>
            <a:pPr marL="0" indent="0" algn="just">
              <a:buNone/>
            </a:pPr>
            <a:r>
              <a:rPr lang="tr-TR" dirty="0">
                <a:solidFill>
                  <a:srgbClr val="000000"/>
                </a:solidFill>
                <a:effectLst/>
                <a:latin typeface="Times New Roman" panose="02020603050405020304" pitchFamily="18" charset="0"/>
              </a:rPr>
              <a:t>13. HD, 14.01.2014, E. 2013/22383, K. 2014/320: </a:t>
            </a:r>
            <a:r>
              <a:rPr lang="tr-TR" i="1" dirty="0">
                <a:solidFill>
                  <a:srgbClr val="000000"/>
                </a:solidFill>
                <a:effectLst/>
                <a:latin typeface="Times New Roman" panose="02020603050405020304" pitchFamily="18" charset="0"/>
              </a:rPr>
              <a:t>«Eldeki davada davalılarca zamanaşımı savunması ileri sürülmediğinden mahkemece işin esasına girilerek hasıl olacak sonuca göre karar verilmesi gerekirken, zamanaşımı nedeni ile davanın reddine karar verilmesi usul ve yasaya aykırı olup bozmayı gerektirir.»</a:t>
            </a:r>
            <a:endParaRPr lang="tr-TR" i="1" dirty="0">
              <a:solidFill>
                <a:srgbClr val="000000"/>
              </a:solidFill>
              <a:latin typeface="Times New Roman" panose="02020603050405020304" pitchFamily="18" charset="0"/>
            </a:endParaRPr>
          </a:p>
          <a:p>
            <a:pPr marL="0" indent="0" algn="just">
              <a:buNone/>
            </a:pPr>
            <a:endParaRPr lang="tr-TR" i="1" dirty="0">
              <a:solidFill>
                <a:srgbClr val="000000"/>
              </a:solidFill>
              <a:effectLst/>
              <a:latin typeface="Times New Roman" panose="02020603050405020304" pitchFamily="18" charset="0"/>
            </a:endParaRPr>
          </a:p>
        </p:txBody>
      </p:sp>
      <p:sp>
        <p:nvSpPr>
          <p:cNvPr id="3" name="Metin kutusu 2">
            <a:extLst>
              <a:ext uri="{FF2B5EF4-FFF2-40B4-BE49-F238E27FC236}">
                <a16:creationId xmlns:a16="http://schemas.microsoft.com/office/drawing/2014/main" id="{D7000FA2-1320-E180-2CF8-67A634910A16}"/>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84819072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58E1C0-645F-7597-F354-99D77F86129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7E762F4-2E0D-9AE2-A825-CA06205B0075}"/>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33673A42-D322-0B69-DBDF-0555BD0CB843}"/>
              </a:ext>
            </a:extLst>
          </p:cNvPr>
          <p:cNvSpPr>
            <a:spLocks noGrp="1"/>
          </p:cNvSpPr>
          <p:nvPr>
            <p:ph idx="1"/>
          </p:nvPr>
        </p:nvSpPr>
        <p:spPr/>
        <p:txBody>
          <a:bodyPr>
            <a:normAutofit/>
          </a:bodyPr>
          <a:lstStyle/>
          <a:p>
            <a:pPr marL="0" indent="0" algn="just">
              <a:buNone/>
            </a:pPr>
            <a:r>
              <a:rPr lang="tr-TR" b="1" i="1" dirty="0">
                <a:solidFill>
                  <a:srgbClr val="000000"/>
                </a:solidFill>
                <a:effectLst/>
                <a:latin typeface="Times New Roman" panose="02020603050405020304" pitchFamily="18" charset="0"/>
              </a:rPr>
              <a:t>Taraflarca getirilme ilkesi:</a:t>
            </a:r>
          </a:p>
          <a:p>
            <a:pPr marL="0" indent="0" algn="just">
              <a:buNone/>
            </a:pPr>
            <a:r>
              <a:rPr lang="tr-TR" dirty="0">
                <a:solidFill>
                  <a:srgbClr val="000000"/>
                </a:solidFill>
                <a:effectLst/>
                <a:latin typeface="Times New Roman" panose="02020603050405020304" pitchFamily="18" charset="0"/>
              </a:rPr>
              <a:t>7. HD, 24.06.2013, 7830/11855: </a:t>
            </a:r>
            <a:r>
              <a:rPr lang="tr-TR" i="1" dirty="0">
                <a:solidFill>
                  <a:srgbClr val="000000"/>
                </a:solidFill>
                <a:effectLst/>
                <a:latin typeface="Times New Roman" panose="02020603050405020304" pitchFamily="18" charset="0"/>
              </a:rPr>
              <a:t>«Mahkemece dosyada bulunan deliller çerçevesinde bordrolarda geçen ücret üzerinden hüküm kurulması gerekirken delil olarak dayanılmayan başka bir dosyadaki veriler üzerinden gidilerek iddia edilmeyen ve ispatlanamayan ücrete itibar edilmesi isabetsiz olmuştur.»</a:t>
            </a:r>
          </a:p>
          <a:p>
            <a:pPr marL="0" indent="0" algn="just">
              <a:buNone/>
            </a:pPr>
            <a:endParaRPr lang="tr-TR" i="1" dirty="0">
              <a:solidFill>
                <a:srgbClr val="000000"/>
              </a:solidFill>
              <a:effectLst/>
              <a:latin typeface="Times New Roman" panose="02020603050405020304" pitchFamily="18" charset="0"/>
            </a:endParaRPr>
          </a:p>
        </p:txBody>
      </p:sp>
      <p:sp>
        <p:nvSpPr>
          <p:cNvPr id="3" name="Metin kutusu 2">
            <a:extLst>
              <a:ext uri="{FF2B5EF4-FFF2-40B4-BE49-F238E27FC236}">
                <a16:creationId xmlns:a16="http://schemas.microsoft.com/office/drawing/2014/main" id="{206DDE7A-596F-B529-FB7D-B23E40F30A9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66864786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BE7EB8-BA53-0297-95C3-7BF77E8A477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7E723A2-C10F-00A1-BB13-2F6D84E99AA8}"/>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0E2C9BF2-E64A-BE22-5DAC-97180FBEA7DA}"/>
              </a:ext>
            </a:extLst>
          </p:cNvPr>
          <p:cNvSpPr>
            <a:spLocks noGrp="1"/>
          </p:cNvSpPr>
          <p:nvPr>
            <p:ph idx="1"/>
          </p:nvPr>
        </p:nvSpPr>
        <p:spPr/>
        <p:txBody>
          <a:bodyPr>
            <a:normAutofit/>
          </a:bodyPr>
          <a:lstStyle/>
          <a:p>
            <a:pPr marL="0" indent="0" algn="just">
              <a:buNone/>
            </a:pPr>
            <a:r>
              <a:rPr lang="tr-TR" b="1" i="1" dirty="0">
                <a:solidFill>
                  <a:srgbClr val="000000"/>
                </a:solidFill>
                <a:effectLst/>
                <a:latin typeface="Times New Roman" panose="02020603050405020304" pitchFamily="18" charset="0"/>
              </a:rPr>
              <a:t>Taraflarca getirilme ilkesi:</a:t>
            </a:r>
          </a:p>
          <a:p>
            <a:pPr algn="just"/>
            <a:r>
              <a:rPr lang="tr-TR" dirty="0">
                <a:solidFill>
                  <a:srgbClr val="000000"/>
                </a:solidFill>
                <a:effectLst/>
                <a:latin typeface="Times New Roman" panose="02020603050405020304" pitchFamily="18" charset="0"/>
              </a:rPr>
              <a:t>(A), (B)’ye karşı, aracıyla karıştığı trafik kazasında B’nin, kendi arabasına çarptığı ve zarar verdiği gerekçesiyle maddî tazminat davası açmıştır. Kaza gerçekleştiği sırada orada bulunan ve (B)’</a:t>
            </a:r>
            <a:r>
              <a:rPr lang="tr-TR" dirty="0" err="1">
                <a:solidFill>
                  <a:srgbClr val="000000"/>
                </a:solidFill>
                <a:effectLst/>
                <a:latin typeface="Times New Roman" panose="02020603050405020304" pitchFamily="18" charset="0"/>
              </a:rPr>
              <a:t>nin</a:t>
            </a:r>
            <a:r>
              <a:rPr lang="tr-TR" dirty="0">
                <a:solidFill>
                  <a:srgbClr val="000000"/>
                </a:solidFill>
                <a:effectLst/>
                <a:latin typeface="Times New Roman" panose="02020603050405020304" pitchFamily="18" charset="0"/>
              </a:rPr>
              <a:t> aslında kırmızı ışıkta geçtiğine gören hâkim (H), bu bilgisini eldeki davada kullanabilir mi?</a:t>
            </a:r>
          </a:p>
          <a:p>
            <a:pPr marL="0" indent="0" algn="just">
              <a:buNone/>
            </a:pPr>
            <a:endParaRPr lang="tr-TR" i="1" dirty="0">
              <a:solidFill>
                <a:srgbClr val="000000"/>
              </a:solidFill>
              <a:effectLst/>
              <a:latin typeface="Times New Roman" panose="02020603050405020304" pitchFamily="18" charset="0"/>
            </a:endParaRPr>
          </a:p>
        </p:txBody>
      </p:sp>
      <p:sp>
        <p:nvSpPr>
          <p:cNvPr id="3" name="Metin kutusu 2">
            <a:extLst>
              <a:ext uri="{FF2B5EF4-FFF2-40B4-BE49-F238E27FC236}">
                <a16:creationId xmlns:a16="http://schemas.microsoft.com/office/drawing/2014/main" id="{DE5D4C50-F48F-976A-5AD0-FAE43710AD0D}"/>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90842576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C8F2A6-5E19-C7EE-A002-46620AD5961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C4E0C21-BD06-3ACE-FCC8-D652C218259D}"/>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45E2F031-1579-4AE4-4DCC-7ED1EFD0D940}"/>
              </a:ext>
            </a:extLst>
          </p:cNvPr>
          <p:cNvSpPr>
            <a:spLocks noGrp="1"/>
          </p:cNvSpPr>
          <p:nvPr>
            <p:ph idx="1"/>
          </p:nvPr>
        </p:nvSpPr>
        <p:spPr/>
        <p:txBody>
          <a:bodyPr>
            <a:normAutofit lnSpcReduction="10000"/>
          </a:bodyPr>
          <a:lstStyle/>
          <a:p>
            <a:pPr marL="0" indent="0" algn="just">
              <a:buNone/>
            </a:pPr>
            <a:r>
              <a:rPr lang="tr-TR" b="1" i="1" dirty="0">
                <a:solidFill>
                  <a:srgbClr val="000000"/>
                </a:solidFill>
                <a:effectLst/>
                <a:latin typeface="Times New Roman" panose="02020603050405020304" pitchFamily="18" charset="0"/>
              </a:rPr>
              <a:t>Taraflarca getirilme ilkesi:</a:t>
            </a:r>
          </a:p>
          <a:p>
            <a:pPr marL="0" indent="0" algn="just">
              <a:buNone/>
            </a:pPr>
            <a:r>
              <a:rPr lang="tr-TR" dirty="0">
                <a:solidFill>
                  <a:srgbClr val="000000"/>
                </a:solidFill>
                <a:effectLst/>
                <a:latin typeface="Times New Roman" panose="02020603050405020304" pitchFamily="18" charset="0"/>
              </a:rPr>
              <a:t>	Talebin haklı olup olmadığını belirleyebilmek için üç husus önemlidir.</a:t>
            </a:r>
          </a:p>
          <a:p>
            <a:pPr marL="514350" indent="-514350" algn="just">
              <a:buAutoNum type="arabicPeriod"/>
            </a:pPr>
            <a:r>
              <a:rPr lang="tr-TR" i="1" dirty="0">
                <a:solidFill>
                  <a:srgbClr val="000000"/>
                </a:solidFill>
                <a:latin typeface="Times New Roman" panose="02020603050405020304" pitchFamily="18" charset="0"/>
              </a:rPr>
              <a:t>Talebin maddi hukuktaki dayanağını oluşturan hukuk kuralı</a:t>
            </a:r>
          </a:p>
          <a:p>
            <a:pPr marL="514350" indent="-514350" algn="just">
              <a:buAutoNum type="arabicPeriod"/>
            </a:pPr>
            <a:r>
              <a:rPr lang="tr-TR" i="1" dirty="0">
                <a:solidFill>
                  <a:srgbClr val="000000"/>
                </a:solidFill>
                <a:latin typeface="Times New Roman" panose="02020603050405020304" pitchFamily="18" charset="0"/>
              </a:rPr>
              <a:t>Soyut hukuk kuralının </a:t>
            </a:r>
            <a:r>
              <a:rPr lang="tr-TR" i="1" dirty="0">
                <a:solidFill>
                  <a:srgbClr val="000000"/>
                </a:solidFill>
                <a:effectLst/>
                <a:latin typeface="Times New Roman" panose="02020603050405020304" pitchFamily="18" charset="0"/>
              </a:rPr>
              <a:t>dayanağını oluşturan , maddi hukuktaki talebi karşılayan vakıalar</a:t>
            </a:r>
          </a:p>
          <a:p>
            <a:pPr marL="514350" indent="-514350" algn="just">
              <a:buAutoNum type="arabicPeriod"/>
            </a:pPr>
            <a:r>
              <a:rPr lang="tr-TR" i="1" dirty="0">
                <a:solidFill>
                  <a:srgbClr val="000000"/>
                </a:solidFill>
                <a:latin typeface="Times New Roman" panose="02020603050405020304" pitchFamily="18" charset="0"/>
              </a:rPr>
              <a:t>Vakıalar hakkında bilgi sahibi olunması (deliller)</a:t>
            </a:r>
            <a:endParaRPr lang="tr-TR" i="1" dirty="0">
              <a:solidFill>
                <a:srgbClr val="000000"/>
              </a:solidFill>
              <a:effectLst/>
              <a:latin typeface="Times New Roman" panose="02020603050405020304" pitchFamily="18" charset="0"/>
            </a:endParaRPr>
          </a:p>
        </p:txBody>
      </p:sp>
      <p:sp>
        <p:nvSpPr>
          <p:cNvPr id="3" name="Metin kutusu 2">
            <a:extLst>
              <a:ext uri="{FF2B5EF4-FFF2-40B4-BE49-F238E27FC236}">
                <a16:creationId xmlns:a16="http://schemas.microsoft.com/office/drawing/2014/main" id="{CE8AA1F9-B631-6639-DE5E-1A4F798931B0}"/>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7082161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2C3F0-8F8A-5BDD-F346-0C0E91183A5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4450CA0-5215-1077-F1AC-43140598256E}"/>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26811839-3B68-AD54-F309-6BEB87445B0D}"/>
              </a:ext>
            </a:extLst>
          </p:cNvPr>
          <p:cNvSpPr>
            <a:spLocks noGrp="1"/>
          </p:cNvSpPr>
          <p:nvPr>
            <p:ph idx="1"/>
          </p:nvPr>
        </p:nvSpPr>
        <p:spPr/>
        <p:txBody>
          <a:bodyPr>
            <a:normAutofit/>
          </a:bodyPr>
          <a:lstStyle/>
          <a:p>
            <a:pPr marL="0" indent="0" algn="just">
              <a:buNone/>
            </a:pPr>
            <a:r>
              <a:rPr lang="tr-TR" b="1" i="1" dirty="0">
                <a:solidFill>
                  <a:srgbClr val="000000"/>
                </a:solidFill>
                <a:effectLst/>
                <a:latin typeface="Times New Roman" panose="02020603050405020304" pitchFamily="18" charset="0"/>
              </a:rPr>
              <a:t>Taraflarca getirilme ilkesi:</a:t>
            </a:r>
          </a:p>
          <a:p>
            <a:pPr marL="0" indent="0" algn="just">
              <a:buNone/>
            </a:pPr>
            <a:r>
              <a:rPr lang="tr-TR" dirty="0">
                <a:solidFill>
                  <a:srgbClr val="000000"/>
                </a:solidFill>
                <a:effectLst/>
                <a:latin typeface="Times New Roman" panose="02020603050405020304" pitchFamily="18" charset="0"/>
              </a:rPr>
              <a:t>	Hukuk kuralı kendiliğinden uygulanır (HMK m. 33).</a:t>
            </a:r>
          </a:p>
          <a:p>
            <a:pPr marL="0" indent="0" algn="just">
              <a:buNone/>
            </a:pPr>
            <a:endParaRPr lang="tr-TR" dirty="0">
              <a:solidFill>
                <a:srgbClr val="000000"/>
              </a:solidFill>
              <a:latin typeface="Times New Roman" panose="02020603050405020304" pitchFamily="18" charset="0"/>
            </a:endParaRPr>
          </a:p>
          <a:p>
            <a:pPr marL="0" indent="0" algn="just">
              <a:buNone/>
            </a:pPr>
            <a:r>
              <a:rPr lang="tr-TR" dirty="0">
                <a:solidFill>
                  <a:srgbClr val="000000"/>
                </a:solidFill>
                <a:effectLst/>
                <a:latin typeface="Times New Roman" panose="02020603050405020304" pitchFamily="18" charset="0"/>
              </a:rPr>
              <a:t>	Vakıalar 		deliller 			dava malzemesi</a:t>
            </a:r>
          </a:p>
          <a:p>
            <a:pPr marL="0" indent="0" algn="just">
              <a:buNone/>
            </a:pPr>
            <a:endParaRPr lang="tr-TR" dirty="0">
              <a:solidFill>
                <a:srgbClr val="000000"/>
              </a:solidFill>
              <a:latin typeface="Times New Roman" panose="02020603050405020304" pitchFamily="18" charset="0"/>
            </a:endParaRPr>
          </a:p>
          <a:p>
            <a:pPr marL="0" indent="0" algn="just">
              <a:buNone/>
            </a:pPr>
            <a:r>
              <a:rPr lang="tr-TR" dirty="0">
                <a:solidFill>
                  <a:srgbClr val="000000"/>
                </a:solidFill>
                <a:effectLst/>
                <a:latin typeface="Times New Roman" panose="02020603050405020304" pitchFamily="18" charset="0"/>
              </a:rPr>
              <a:t>	Vakıalar ve deliller kural olarak yargılamanın taraflarınca getirilir.</a:t>
            </a:r>
          </a:p>
        </p:txBody>
      </p:sp>
      <p:sp>
        <p:nvSpPr>
          <p:cNvPr id="3" name="Metin kutusu 2">
            <a:extLst>
              <a:ext uri="{FF2B5EF4-FFF2-40B4-BE49-F238E27FC236}">
                <a16:creationId xmlns:a16="http://schemas.microsoft.com/office/drawing/2014/main" id="{EC83CED3-5863-4D49-14A9-B650C82D6488}"/>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4" name="Artı 3">
            <a:extLst>
              <a:ext uri="{FF2B5EF4-FFF2-40B4-BE49-F238E27FC236}">
                <a16:creationId xmlns:a16="http://schemas.microsoft.com/office/drawing/2014/main" id="{A05BE611-CCE0-5EFC-4802-B4610485BB62}"/>
              </a:ext>
            </a:extLst>
          </p:cNvPr>
          <p:cNvSpPr/>
          <p:nvPr/>
        </p:nvSpPr>
        <p:spPr>
          <a:xfrm>
            <a:off x="2483708" y="4034481"/>
            <a:ext cx="729049" cy="345989"/>
          </a:xfrm>
          <a:prstGeom prst="mathPlus">
            <a:avLst>
              <a:gd name="adj1" fmla="val 2092"/>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6" name="Eşit 5">
            <a:extLst>
              <a:ext uri="{FF2B5EF4-FFF2-40B4-BE49-F238E27FC236}">
                <a16:creationId xmlns:a16="http://schemas.microsoft.com/office/drawing/2014/main" id="{424C3C88-DBAA-398E-FF74-E2ECD5C7DB3D}"/>
              </a:ext>
            </a:extLst>
          </p:cNvPr>
          <p:cNvSpPr/>
          <p:nvPr/>
        </p:nvSpPr>
        <p:spPr>
          <a:xfrm>
            <a:off x="4664675" y="4034481"/>
            <a:ext cx="729049" cy="259492"/>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solidFill>
                <a:schemeClr val="tx1"/>
              </a:solidFill>
            </a:endParaRPr>
          </a:p>
        </p:txBody>
      </p:sp>
    </p:spTree>
    <p:extLst>
      <p:ext uri="{BB962C8B-B14F-4D97-AF65-F5344CB8AC3E}">
        <p14:creationId xmlns:p14="http://schemas.microsoft.com/office/powerpoint/2010/main" val="331618566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6201C2-DF38-41F6-9D59-67F1190CD7C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547AAB5-41B4-5BE3-BC45-D50FC90984FF}"/>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E7107BF9-F3B0-9E0E-18EC-7277321B9038}"/>
              </a:ext>
            </a:extLst>
          </p:cNvPr>
          <p:cNvSpPr>
            <a:spLocks noGrp="1"/>
          </p:cNvSpPr>
          <p:nvPr>
            <p:ph idx="1"/>
          </p:nvPr>
        </p:nvSpPr>
        <p:spPr/>
        <p:txBody>
          <a:bodyPr>
            <a:normAutofit/>
          </a:bodyPr>
          <a:lstStyle/>
          <a:p>
            <a:pPr marL="0" indent="0" algn="just">
              <a:buNone/>
            </a:pPr>
            <a:r>
              <a:rPr lang="tr-TR" b="1" i="1" dirty="0">
                <a:solidFill>
                  <a:srgbClr val="000000"/>
                </a:solidFill>
                <a:effectLst/>
                <a:latin typeface="Times New Roman" panose="02020603050405020304" pitchFamily="18" charset="0"/>
              </a:rPr>
              <a:t>Taraflarca getirilme ilkesi:</a:t>
            </a:r>
          </a:p>
          <a:p>
            <a:pPr algn="just"/>
            <a:r>
              <a:rPr lang="tr-TR" dirty="0">
                <a:solidFill>
                  <a:srgbClr val="000000"/>
                </a:solidFill>
                <a:effectLst/>
                <a:latin typeface="Times New Roman" panose="02020603050405020304" pitchFamily="18" charset="0"/>
              </a:rPr>
              <a:t>	 HMK m. 25: </a:t>
            </a:r>
            <a:r>
              <a:rPr lang="tr-TR" i="1" dirty="0">
                <a:solidFill>
                  <a:srgbClr val="000000"/>
                </a:solidFill>
                <a:effectLst/>
                <a:latin typeface="Times New Roman" panose="02020603050405020304" pitchFamily="18" charset="0"/>
              </a:rPr>
              <a:t>Kanunda öngörülen istisnalar dışında, hâkim, iki taraftan birinin söylemediği</a:t>
            </a:r>
            <a:r>
              <a:rPr lang="tr-TR" dirty="0">
                <a:solidFill>
                  <a:srgbClr val="000000"/>
                </a:solidFill>
                <a:latin typeface="Times New Roman" panose="02020603050405020304" pitchFamily="18" charset="0"/>
              </a:rPr>
              <a:t> </a:t>
            </a:r>
            <a:r>
              <a:rPr lang="tr-TR" i="1" dirty="0">
                <a:solidFill>
                  <a:srgbClr val="000000"/>
                </a:solidFill>
                <a:effectLst/>
                <a:latin typeface="Times New Roman" panose="02020603050405020304" pitchFamily="18" charset="0"/>
              </a:rPr>
              <a:t>şeyi veya vakıaları kendiliğinden dikkate alamaz ve onları hatırlatabilecek</a:t>
            </a:r>
            <a:r>
              <a:rPr lang="tr-TR" dirty="0">
                <a:solidFill>
                  <a:srgbClr val="000000"/>
                </a:solidFill>
                <a:latin typeface="Times New Roman" panose="02020603050405020304" pitchFamily="18" charset="0"/>
              </a:rPr>
              <a:t> </a:t>
            </a:r>
            <a:r>
              <a:rPr lang="tr-TR" i="1" dirty="0">
                <a:solidFill>
                  <a:srgbClr val="000000"/>
                </a:solidFill>
                <a:effectLst/>
                <a:latin typeface="Times New Roman" panose="02020603050405020304" pitchFamily="18" charset="0"/>
              </a:rPr>
              <a:t>davranışlarda dahi bulunamaz.</a:t>
            </a:r>
            <a:endParaRPr lang="tr-TR" dirty="0">
              <a:solidFill>
                <a:srgbClr val="000000"/>
              </a:solidFill>
              <a:effectLst/>
              <a:latin typeface="Times New Roman" panose="02020603050405020304" pitchFamily="18" charset="0"/>
            </a:endParaRPr>
          </a:p>
          <a:p>
            <a:pPr algn="just"/>
            <a:r>
              <a:rPr lang="tr-TR" i="1" dirty="0">
                <a:solidFill>
                  <a:srgbClr val="000000"/>
                </a:solidFill>
                <a:latin typeface="Times New Roman" panose="02020603050405020304" pitchFamily="18" charset="0"/>
              </a:rPr>
              <a:t>K</a:t>
            </a:r>
            <a:r>
              <a:rPr lang="tr-TR" i="1" dirty="0">
                <a:solidFill>
                  <a:srgbClr val="000000"/>
                </a:solidFill>
                <a:effectLst/>
                <a:latin typeface="Times New Roman" panose="02020603050405020304" pitchFamily="18" charset="0"/>
              </a:rPr>
              <a:t>anunla belirtilen durumlar dışında, hâkim, kendiliğinden delil</a:t>
            </a:r>
            <a:r>
              <a:rPr lang="tr-TR" i="1" dirty="0">
                <a:solidFill>
                  <a:srgbClr val="000000"/>
                </a:solidFill>
                <a:latin typeface="Times New Roman" panose="02020603050405020304" pitchFamily="18" charset="0"/>
              </a:rPr>
              <a:t> </a:t>
            </a:r>
            <a:r>
              <a:rPr lang="tr-TR" i="1" dirty="0">
                <a:solidFill>
                  <a:srgbClr val="000000"/>
                </a:solidFill>
                <a:effectLst/>
                <a:latin typeface="Times New Roman" panose="02020603050405020304" pitchFamily="18" charset="0"/>
              </a:rPr>
              <a:t>toplayamaz.</a:t>
            </a:r>
          </a:p>
          <a:p>
            <a:pPr marL="0" indent="0" algn="just">
              <a:buNone/>
            </a:pPr>
            <a:endParaRPr lang="tr-TR" dirty="0">
              <a:solidFill>
                <a:srgbClr val="000000"/>
              </a:solidFill>
              <a:effectLst/>
              <a:latin typeface="Times New Roman" panose="02020603050405020304" pitchFamily="18" charset="0"/>
            </a:endParaRPr>
          </a:p>
        </p:txBody>
      </p:sp>
      <p:sp>
        <p:nvSpPr>
          <p:cNvPr id="3" name="Metin kutusu 2">
            <a:extLst>
              <a:ext uri="{FF2B5EF4-FFF2-40B4-BE49-F238E27FC236}">
                <a16:creationId xmlns:a16="http://schemas.microsoft.com/office/drawing/2014/main" id="{43248444-0BF6-7566-BC38-E240EAA0F721}"/>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20542023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9F0A35-9F4B-CF85-F666-3BE9D4463BF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F0F34CB-997C-5BE1-EF86-C7599D04277E}"/>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78ADB0B1-3161-C494-48CC-0CCD711872E6}"/>
              </a:ext>
            </a:extLst>
          </p:cNvPr>
          <p:cNvSpPr>
            <a:spLocks noGrp="1"/>
          </p:cNvSpPr>
          <p:nvPr>
            <p:ph idx="1"/>
          </p:nvPr>
        </p:nvSpPr>
        <p:spPr/>
        <p:txBody>
          <a:bodyPr>
            <a:normAutofit/>
          </a:bodyPr>
          <a:lstStyle/>
          <a:p>
            <a:pPr marL="0" indent="0" algn="just">
              <a:buNone/>
            </a:pPr>
            <a:r>
              <a:rPr lang="tr-TR" b="1" i="1" dirty="0">
                <a:solidFill>
                  <a:srgbClr val="000000"/>
                </a:solidFill>
                <a:effectLst/>
                <a:latin typeface="Times New Roman" panose="02020603050405020304" pitchFamily="18" charset="0"/>
              </a:rPr>
              <a:t>Taraflarca getirilme ilkesi:</a:t>
            </a:r>
          </a:p>
          <a:p>
            <a:pPr algn="just"/>
            <a:r>
              <a:rPr lang="tr-TR" dirty="0">
                <a:solidFill>
                  <a:srgbClr val="000000"/>
                </a:solidFill>
                <a:effectLst/>
                <a:latin typeface="Times New Roman" panose="02020603050405020304" pitchFamily="18" charset="0"/>
              </a:rPr>
              <a:t>	</a:t>
            </a:r>
            <a:r>
              <a:rPr lang="tr-TR" i="1" dirty="0">
                <a:solidFill>
                  <a:srgbClr val="000000"/>
                </a:solidFill>
                <a:effectLst/>
                <a:latin typeface="Times New Roman" panose="02020603050405020304" pitchFamily="18" charset="0"/>
              </a:rPr>
              <a:t>Tarafların dilekçelerinde dayanmadıkları vakıaların, bir şekilde dava dosyasına girmiş olması durumunda dahi mahkemece buna dayalı olarak hüküm kurulamaz. (tanığın beyanıyla ortaya çıkan bir vakıa)</a:t>
            </a:r>
          </a:p>
        </p:txBody>
      </p:sp>
      <p:sp>
        <p:nvSpPr>
          <p:cNvPr id="3" name="Metin kutusu 2">
            <a:extLst>
              <a:ext uri="{FF2B5EF4-FFF2-40B4-BE49-F238E27FC236}">
                <a16:creationId xmlns:a16="http://schemas.microsoft.com/office/drawing/2014/main" id="{F3D2F492-B4B3-7AEB-DC36-4919F30F76F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29677711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10488D-DFE3-BB93-FEA3-A39C4000CA4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E603BE2-8F0B-86B8-A6E0-1965970EB2EA}"/>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FE511E95-41F0-177B-E239-4A2641060A5F}"/>
              </a:ext>
            </a:extLst>
          </p:cNvPr>
          <p:cNvSpPr>
            <a:spLocks noGrp="1"/>
          </p:cNvSpPr>
          <p:nvPr>
            <p:ph idx="1"/>
          </p:nvPr>
        </p:nvSpPr>
        <p:spPr/>
        <p:txBody>
          <a:bodyPr>
            <a:normAutofit fontScale="92500" lnSpcReduction="20000"/>
          </a:bodyPr>
          <a:lstStyle/>
          <a:p>
            <a:pPr marL="0" indent="0" algn="just">
              <a:buNone/>
            </a:pPr>
            <a:r>
              <a:rPr lang="tr-TR" b="1" i="1" dirty="0">
                <a:solidFill>
                  <a:srgbClr val="000000"/>
                </a:solidFill>
                <a:effectLst/>
              </a:rPr>
              <a:t>Taraflarca getirilme ilkesi </a:t>
            </a:r>
          </a:p>
          <a:p>
            <a:endParaRPr lang="tr-TR" dirty="0"/>
          </a:p>
          <a:p>
            <a:pPr algn="just"/>
            <a:r>
              <a:rPr lang="tr-TR" dirty="0"/>
              <a:t>Kendiliğinden araştırma ilkesi, kamu menfaatinin olduğu davalarda (derneğin amacının ahlaka aykırı hale geldiği gerekçesiyle açılan davalarda), çekişmesiz yargı işlerinde geçerlidir. </a:t>
            </a:r>
          </a:p>
          <a:p>
            <a:pPr algn="just"/>
            <a:r>
              <a:rPr lang="tr-TR" dirty="0"/>
              <a:t>Dava şartlarında da geçerlidir.</a:t>
            </a:r>
          </a:p>
          <a:p>
            <a:pPr algn="just"/>
            <a:r>
              <a:rPr lang="tr-TR" dirty="0"/>
              <a:t>Deliller bakımından da iki istisna vardır: Keşif ve bilirkişi</a:t>
            </a:r>
          </a:p>
          <a:p>
            <a:pPr marL="0" indent="0" algn="just">
              <a:buNone/>
            </a:pPr>
            <a:r>
              <a:rPr lang="tr-TR" dirty="0">
                <a:solidFill>
                  <a:srgbClr val="000000"/>
                </a:solidFill>
                <a:effectLst/>
                <a:latin typeface="Times New Roman" panose="02020603050405020304" pitchFamily="18" charset="0"/>
              </a:rPr>
              <a:t>	</a:t>
            </a:r>
            <a:endParaRPr lang="tr-TR" i="1" dirty="0">
              <a:solidFill>
                <a:srgbClr val="000000"/>
              </a:solidFill>
              <a:effectLst/>
              <a:latin typeface="Times New Roman" panose="02020603050405020304" pitchFamily="18" charset="0"/>
            </a:endParaRPr>
          </a:p>
        </p:txBody>
      </p:sp>
      <p:sp>
        <p:nvSpPr>
          <p:cNvPr id="3" name="Metin kutusu 2">
            <a:extLst>
              <a:ext uri="{FF2B5EF4-FFF2-40B4-BE49-F238E27FC236}">
                <a16:creationId xmlns:a16="http://schemas.microsoft.com/office/drawing/2014/main" id="{E23668B4-4102-3FA4-D3D7-1200E5233F70}"/>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4" name="Sağ Ok 3">
            <a:extLst>
              <a:ext uri="{FF2B5EF4-FFF2-40B4-BE49-F238E27FC236}">
                <a16:creationId xmlns:a16="http://schemas.microsoft.com/office/drawing/2014/main" id="{03A5C280-C6EB-F410-E262-527FE383D420}"/>
              </a:ext>
            </a:extLst>
          </p:cNvPr>
          <p:cNvSpPr/>
          <p:nvPr/>
        </p:nvSpPr>
        <p:spPr>
          <a:xfrm>
            <a:off x="4941860" y="1716440"/>
            <a:ext cx="1116419" cy="459210"/>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6" name="Metin kutusu 5">
            <a:extLst>
              <a:ext uri="{FF2B5EF4-FFF2-40B4-BE49-F238E27FC236}">
                <a16:creationId xmlns:a16="http://schemas.microsoft.com/office/drawing/2014/main" id="{FD470492-A3E7-04B4-91C6-630B2602B3FB}"/>
              </a:ext>
            </a:extLst>
          </p:cNvPr>
          <p:cNvSpPr txBox="1"/>
          <p:nvPr/>
        </p:nvSpPr>
        <p:spPr>
          <a:xfrm>
            <a:off x="6058279" y="1600201"/>
            <a:ext cx="2813871" cy="1077218"/>
          </a:xfrm>
          <a:prstGeom prst="rect">
            <a:avLst/>
          </a:prstGeom>
          <a:noFill/>
        </p:spPr>
        <p:txBody>
          <a:bodyPr wrap="square" rtlCol="0">
            <a:spAutoFit/>
          </a:bodyPr>
          <a:lstStyle/>
          <a:p>
            <a:r>
              <a:rPr lang="tr-TR" sz="3200" b="1" dirty="0"/>
              <a:t>Kendiliğinden araştırma ilkesi</a:t>
            </a:r>
          </a:p>
        </p:txBody>
      </p:sp>
    </p:spTree>
    <p:extLst>
      <p:ext uri="{BB962C8B-B14F-4D97-AF65-F5344CB8AC3E}">
        <p14:creationId xmlns:p14="http://schemas.microsoft.com/office/powerpoint/2010/main" val="384155909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AB33A-CEC7-C063-37EE-3630CBBA979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850C8C0-9417-A0CD-AB7D-C7E4C101BC35}"/>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56936442-DF15-8D71-2DCB-45EC95AEC117}"/>
              </a:ext>
            </a:extLst>
          </p:cNvPr>
          <p:cNvSpPr>
            <a:spLocks noGrp="1"/>
          </p:cNvSpPr>
          <p:nvPr>
            <p:ph idx="1"/>
          </p:nvPr>
        </p:nvSpPr>
        <p:spPr/>
        <p:txBody>
          <a:bodyPr>
            <a:normAutofit fontScale="92500" lnSpcReduction="20000"/>
          </a:bodyPr>
          <a:lstStyle/>
          <a:p>
            <a:pPr marL="0" indent="0" algn="just">
              <a:buNone/>
            </a:pPr>
            <a:r>
              <a:rPr lang="tr-TR" dirty="0">
                <a:solidFill>
                  <a:srgbClr val="000000"/>
                </a:solidFill>
                <a:effectLst/>
                <a:latin typeface="Times New Roman" panose="02020603050405020304" pitchFamily="18" charset="0"/>
              </a:rPr>
              <a:t>	</a:t>
            </a:r>
            <a:r>
              <a:rPr lang="tr-TR" b="1" i="1" dirty="0">
                <a:solidFill>
                  <a:srgbClr val="000000"/>
                </a:solidFill>
                <a:effectLst/>
              </a:rPr>
              <a:t>Teksif ilkesi</a:t>
            </a:r>
          </a:p>
          <a:p>
            <a:pPr marL="0" indent="0" algn="just">
              <a:buNone/>
            </a:pPr>
            <a:endParaRPr lang="tr-TR" i="1" dirty="0">
              <a:solidFill>
                <a:srgbClr val="000000"/>
              </a:solidFill>
              <a:latin typeface="Times New Roman" panose="02020603050405020304" pitchFamily="18" charset="0"/>
            </a:endParaRPr>
          </a:p>
          <a:p>
            <a:pPr marL="0" indent="0" algn="just">
              <a:buNone/>
            </a:pPr>
            <a:r>
              <a:rPr lang="tr-TR" i="1" dirty="0">
                <a:solidFill>
                  <a:srgbClr val="000000"/>
                </a:solidFill>
                <a:effectLst/>
                <a:latin typeface="Times New Roman" panose="02020603050405020304" pitchFamily="18" charset="0"/>
              </a:rPr>
              <a:t>Medenî yargılama hukuku alanında tarafların iddia ve savunmaları ile delillerini belirli bir </a:t>
            </a:r>
            <a:r>
              <a:rPr lang="tr-TR" b="1" i="1" dirty="0" err="1">
                <a:solidFill>
                  <a:srgbClr val="000000"/>
                </a:solidFill>
                <a:effectLst/>
                <a:latin typeface="Times New Roman" panose="02020603050405020304" pitchFamily="18" charset="0"/>
              </a:rPr>
              <a:t>usûlî</a:t>
            </a:r>
            <a:r>
              <a:rPr lang="tr-TR" b="1" i="1" dirty="0">
                <a:solidFill>
                  <a:srgbClr val="000000"/>
                </a:solidFill>
                <a:effectLst/>
                <a:latin typeface="Times New Roman" panose="02020603050405020304" pitchFamily="18" charset="0"/>
              </a:rPr>
              <a:t> kesit içerisinde </a:t>
            </a:r>
            <a:r>
              <a:rPr lang="tr-TR" i="1" dirty="0">
                <a:solidFill>
                  <a:srgbClr val="000000"/>
                </a:solidFill>
                <a:effectLst/>
                <a:latin typeface="Times New Roman" panose="02020603050405020304" pitchFamily="18" charset="0"/>
              </a:rPr>
              <a:t>ileri sürebilmeleridir.</a:t>
            </a:r>
          </a:p>
          <a:p>
            <a:pPr marL="0" indent="0" algn="just">
              <a:buNone/>
            </a:pPr>
            <a:endParaRPr lang="tr-TR" i="1" dirty="0">
              <a:solidFill>
                <a:srgbClr val="000000"/>
              </a:solidFill>
              <a:latin typeface="Times New Roman" panose="02020603050405020304" pitchFamily="18" charset="0"/>
            </a:endParaRPr>
          </a:p>
          <a:p>
            <a:pPr marL="0" indent="0" algn="just">
              <a:buNone/>
            </a:pPr>
            <a:r>
              <a:rPr lang="tr-TR" i="1" dirty="0">
                <a:solidFill>
                  <a:srgbClr val="000000"/>
                </a:solidFill>
                <a:effectLst/>
                <a:latin typeface="Times New Roman" panose="02020603050405020304" pitchFamily="18" charset="0"/>
              </a:rPr>
              <a:t>Bu ilke, Kanunun ilgili hükümlerinden çıkarılmaktadır.</a:t>
            </a:r>
          </a:p>
          <a:p>
            <a:pPr marL="0" indent="0" algn="just">
              <a:buNone/>
            </a:pPr>
            <a:r>
              <a:rPr lang="tr-TR" i="1" dirty="0">
                <a:solidFill>
                  <a:srgbClr val="000000"/>
                </a:solidFill>
                <a:effectLst/>
                <a:latin typeface="Times New Roman" panose="02020603050405020304" pitchFamily="18" charset="0"/>
              </a:rPr>
              <a:t> </a:t>
            </a:r>
          </a:p>
          <a:p>
            <a:pPr marL="0" indent="0" algn="just">
              <a:buNone/>
            </a:pPr>
            <a:r>
              <a:rPr lang="tr-TR" i="1" dirty="0">
                <a:solidFill>
                  <a:srgbClr val="000000"/>
                </a:solidFill>
                <a:effectLst/>
                <a:latin typeface="Times New Roman" panose="02020603050405020304" pitchFamily="18" charset="0"/>
              </a:rPr>
              <a:t>dava malzemesinin getirilmesiyle ilgili bir ilke.</a:t>
            </a:r>
          </a:p>
          <a:p>
            <a:pPr marL="0" indent="0" algn="just">
              <a:buNone/>
            </a:pPr>
            <a:endParaRPr lang="tr-TR" i="1" dirty="0">
              <a:solidFill>
                <a:srgbClr val="000000"/>
              </a:solidFill>
              <a:effectLst/>
              <a:latin typeface="Times New Roman" panose="02020603050405020304" pitchFamily="18" charset="0"/>
            </a:endParaRPr>
          </a:p>
          <a:p>
            <a:pPr marL="0" indent="0" algn="just">
              <a:buNone/>
            </a:pPr>
            <a:endParaRPr lang="tr-TR" b="1" i="1" dirty="0">
              <a:solidFill>
                <a:srgbClr val="000000"/>
              </a:solidFill>
            </a:endParaRPr>
          </a:p>
          <a:p>
            <a:pPr marL="0" indent="0" algn="just">
              <a:buNone/>
            </a:pPr>
            <a:endParaRPr lang="tr-TR" b="1" i="1" dirty="0">
              <a:solidFill>
                <a:srgbClr val="000000"/>
              </a:solidFill>
              <a:effectLst/>
            </a:endParaRPr>
          </a:p>
        </p:txBody>
      </p:sp>
      <p:sp>
        <p:nvSpPr>
          <p:cNvPr id="3" name="Metin kutusu 2">
            <a:extLst>
              <a:ext uri="{FF2B5EF4-FFF2-40B4-BE49-F238E27FC236}">
                <a16:creationId xmlns:a16="http://schemas.microsoft.com/office/drawing/2014/main" id="{74A40F72-CDC8-F8B7-28D7-25C4260732CD}"/>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3852007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5F94B-3DA8-12DC-6A93-1DA6A9B40FB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558D786-D590-0108-6077-DD82812AE219}"/>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0A01F54F-1995-C3CF-D063-C1666394818B}"/>
              </a:ext>
            </a:extLst>
          </p:cNvPr>
          <p:cNvSpPr>
            <a:spLocks noGrp="1"/>
          </p:cNvSpPr>
          <p:nvPr>
            <p:ph idx="1"/>
          </p:nvPr>
        </p:nvSpPr>
        <p:spPr/>
        <p:txBody>
          <a:bodyPr>
            <a:normAutofit/>
          </a:bodyPr>
          <a:lstStyle/>
          <a:p>
            <a:pPr marL="0" indent="0" algn="just">
              <a:buNone/>
            </a:pPr>
            <a:r>
              <a:rPr lang="tr-TR" dirty="0">
                <a:solidFill>
                  <a:srgbClr val="000000"/>
                </a:solidFill>
                <a:effectLst/>
                <a:latin typeface="Times New Roman" panose="02020603050405020304" pitchFamily="18" charset="0"/>
              </a:rPr>
              <a:t>	</a:t>
            </a:r>
          </a:p>
          <a:p>
            <a:pPr marL="0" indent="0" algn="just">
              <a:buNone/>
            </a:pPr>
            <a:r>
              <a:rPr lang="tr-TR" b="1" i="1" dirty="0">
                <a:solidFill>
                  <a:srgbClr val="000000"/>
                </a:solidFill>
                <a:effectLst/>
              </a:rPr>
              <a:t>		Taraflarca getirilme ilkesi</a:t>
            </a:r>
          </a:p>
          <a:p>
            <a:pPr marL="0" indent="0" algn="just">
              <a:buNone/>
            </a:pPr>
            <a:endParaRPr lang="tr-TR" i="1" dirty="0">
              <a:solidFill>
                <a:srgbClr val="000000"/>
              </a:solidFill>
              <a:latin typeface="Times New Roman" panose="02020603050405020304" pitchFamily="18" charset="0"/>
            </a:endParaRPr>
          </a:p>
          <a:p>
            <a:pPr marL="0" indent="0" algn="just">
              <a:buNone/>
            </a:pPr>
            <a:endParaRPr lang="tr-TR" i="1" dirty="0">
              <a:solidFill>
                <a:srgbClr val="000000"/>
              </a:solidFill>
              <a:effectLst/>
              <a:latin typeface="Times New Roman" panose="02020603050405020304" pitchFamily="18" charset="0"/>
            </a:endParaRPr>
          </a:p>
          <a:p>
            <a:pPr marL="0" indent="0" algn="just">
              <a:buNone/>
            </a:pPr>
            <a:r>
              <a:rPr lang="tr-TR" dirty="0"/>
              <a:t>		Dava malzemesinin </a:t>
            </a:r>
            <a:r>
              <a:rPr lang="tr-TR" b="1" i="1" dirty="0"/>
              <a:t>kim</a:t>
            </a:r>
            <a:r>
              <a:rPr lang="tr-TR" dirty="0"/>
              <a:t> tarafından getirileceği</a:t>
            </a:r>
          </a:p>
          <a:p>
            <a:pPr marL="0" indent="0" algn="just">
              <a:buNone/>
            </a:pPr>
            <a:endParaRPr lang="tr-TR" b="1" i="1" dirty="0">
              <a:solidFill>
                <a:srgbClr val="000000"/>
              </a:solidFill>
            </a:endParaRPr>
          </a:p>
          <a:p>
            <a:pPr marL="0" indent="0" algn="just">
              <a:buNone/>
            </a:pPr>
            <a:endParaRPr lang="tr-TR" b="1" i="1" dirty="0">
              <a:solidFill>
                <a:srgbClr val="000000"/>
              </a:solidFill>
              <a:effectLst/>
            </a:endParaRPr>
          </a:p>
        </p:txBody>
      </p:sp>
      <p:sp>
        <p:nvSpPr>
          <p:cNvPr id="3" name="Metin kutusu 2">
            <a:extLst>
              <a:ext uri="{FF2B5EF4-FFF2-40B4-BE49-F238E27FC236}">
                <a16:creationId xmlns:a16="http://schemas.microsoft.com/office/drawing/2014/main" id="{7F4BA5EC-B5AD-CE1E-FE30-84DDEDD0BADC}"/>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7" name="Aşağı Ok 6">
            <a:extLst>
              <a:ext uri="{FF2B5EF4-FFF2-40B4-BE49-F238E27FC236}">
                <a16:creationId xmlns:a16="http://schemas.microsoft.com/office/drawing/2014/main" id="{710C9DE4-C051-690E-7664-9B11AD8011F3}"/>
              </a:ext>
            </a:extLst>
          </p:cNvPr>
          <p:cNvSpPr/>
          <p:nvPr/>
        </p:nvSpPr>
        <p:spPr>
          <a:xfrm>
            <a:off x="2817341" y="3002006"/>
            <a:ext cx="333632" cy="853987"/>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899083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solidFill>
                  <a:srgbClr val="000000"/>
                </a:solidFill>
                <a:effectLst/>
                <a:latin typeface="+mn-lt"/>
              </a:rPr>
              <a:t>Medenî </a:t>
            </a:r>
            <a:r>
              <a:rPr lang="tr-TR" b="1" dirty="0" err="1">
                <a:solidFill>
                  <a:srgbClr val="000000"/>
                </a:solidFill>
                <a:effectLst/>
                <a:latin typeface="+mn-lt"/>
              </a:rPr>
              <a:t>Usûl</a:t>
            </a:r>
            <a:r>
              <a:rPr lang="tr-TR" b="1" dirty="0">
                <a:solidFill>
                  <a:srgbClr val="000000"/>
                </a:solidFill>
                <a:effectLst/>
                <a:latin typeface="+mn-lt"/>
              </a:rPr>
              <a:t> Hukuku Kurallarının Yer</a:t>
            </a:r>
            <a:br>
              <a:rPr lang="tr-TR" dirty="0">
                <a:solidFill>
                  <a:srgbClr val="000000"/>
                </a:solidFill>
                <a:effectLst/>
                <a:latin typeface="+mn-lt"/>
              </a:rPr>
            </a:br>
            <a:r>
              <a:rPr lang="tr-TR" b="1" dirty="0">
                <a:solidFill>
                  <a:srgbClr val="000000"/>
                </a:solidFill>
                <a:effectLst/>
                <a:latin typeface="+mn-lt"/>
              </a:rPr>
              <a:t>Bakımından Uygulanması</a:t>
            </a:r>
            <a:endParaRPr lang="tr-TR" dirty="0">
              <a:solidFill>
                <a:srgbClr val="000000"/>
              </a:solidFill>
              <a:effectLst/>
              <a:latin typeface="+mn-lt"/>
            </a:endParaRPr>
          </a:p>
        </p:txBody>
      </p:sp>
      <p:sp>
        <p:nvSpPr>
          <p:cNvPr id="3" name="Content Placeholder 2"/>
          <p:cNvSpPr>
            <a:spLocks noGrp="1"/>
          </p:cNvSpPr>
          <p:nvPr>
            <p:ph idx="1"/>
          </p:nvPr>
        </p:nvSpPr>
        <p:spPr>
          <a:xfrm>
            <a:off x="457200" y="1901952"/>
            <a:ext cx="8229600" cy="4224211"/>
          </a:xfrm>
        </p:spPr>
        <p:txBody>
          <a:bodyPr>
            <a:normAutofit fontScale="92500" lnSpcReduction="20000"/>
          </a:bodyPr>
          <a:lstStyle/>
          <a:p>
            <a:pPr algn="just"/>
            <a:r>
              <a:rPr dirty="0"/>
              <a:t> </a:t>
            </a:r>
            <a:r>
              <a:rPr lang="tr-TR" dirty="0">
                <a:solidFill>
                  <a:srgbClr val="000000"/>
                </a:solidFill>
                <a:effectLst/>
              </a:rPr>
              <a:t>Türk vatandaşı (A) ile </a:t>
            </a:r>
            <a:r>
              <a:rPr lang="tr-TR" dirty="0">
                <a:solidFill>
                  <a:srgbClr val="000000"/>
                </a:solidFill>
                <a:effectLst/>
                <a:latin typeface="Times New Roman" panose="02020603050405020304" pitchFamily="18" charset="0"/>
              </a:rPr>
              <a:t>Alman hukukuna göre kurulan ve faaliyet gösteren adî şirket</a:t>
            </a:r>
            <a:r>
              <a:rPr lang="tr-TR" dirty="0">
                <a:solidFill>
                  <a:srgbClr val="000000"/>
                </a:solidFill>
                <a:effectLst/>
              </a:rPr>
              <a:t>in temsilcisi (B), </a:t>
            </a:r>
            <a:r>
              <a:rPr lang="tr-TR" dirty="0">
                <a:solidFill>
                  <a:srgbClr val="000000"/>
                </a:solidFill>
              </a:rPr>
              <a:t>Berlin</a:t>
            </a:r>
            <a:r>
              <a:rPr lang="tr-TR" dirty="0">
                <a:solidFill>
                  <a:srgbClr val="000000"/>
                </a:solidFill>
                <a:effectLst/>
              </a:rPr>
              <a:t>’de, sözlü şekilde bir satım sözleşmesi yapılmıştır. Sözleşmeye göre, mal, B’ye Hamburg Limanı’nda teslim edilecektir. Bedelin ödenmemesi sebebiyle (A), Ankara Asliye Hukuk Mahkemesi’nde B’ye karşı dava açmıştır. (B), bu davada taraf olabilir mi? Satım sözleşmesinin varlığının ve bedelin ne kadar olduğunun ispatı açısından hangi ülke hukuku (Türk hukuku– Alman hukuku) uygulanacaktır?</a:t>
            </a:r>
          </a:p>
          <a:p>
            <a:endParaRPr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53FF0A-B71F-E755-E2A5-1D8AC4DCC41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C7AEE07-61EC-9439-3876-7D7D76F5BE5C}"/>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CE0FCE3A-F23F-71DB-AD7E-953C999B8CED}"/>
              </a:ext>
            </a:extLst>
          </p:cNvPr>
          <p:cNvSpPr>
            <a:spLocks noGrp="1"/>
          </p:cNvSpPr>
          <p:nvPr>
            <p:ph idx="1"/>
          </p:nvPr>
        </p:nvSpPr>
        <p:spPr/>
        <p:txBody>
          <a:bodyPr>
            <a:normAutofit/>
          </a:bodyPr>
          <a:lstStyle/>
          <a:p>
            <a:pPr marL="0" indent="0" algn="just">
              <a:buNone/>
            </a:pPr>
            <a:r>
              <a:rPr lang="tr-TR" dirty="0">
                <a:solidFill>
                  <a:srgbClr val="000000"/>
                </a:solidFill>
                <a:effectLst/>
                <a:latin typeface="Times New Roman" panose="02020603050405020304" pitchFamily="18" charset="0"/>
              </a:rPr>
              <a:t>	</a:t>
            </a:r>
          </a:p>
          <a:p>
            <a:pPr marL="0" indent="0" algn="just">
              <a:buNone/>
            </a:pPr>
            <a:r>
              <a:rPr lang="tr-TR" b="1" i="1" dirty="0">
                <a:solidFill>
                  <a:srgbClr val="000000"/>
                </a:solidFill>
              </a:rPr>
              <a:t>		Teksif ilkesi</a:t>
            </a:r>
            <a:endParaRPr lang="tr-TR" b="1" i="1" dirty="0">
              <a:solidFill>
                <a:srgbClr val="000000"/>
              </a:solidFill>
              <a:effectLst/>
            </a:endParaRPr>
          </a:p>
          <a:p>
            <a:pPr marL="0" indent="0" algn="just">
              <a:buNone/>
            </a:pPr>
            <a:endParaRPr lang="tr-TR" i="1" dirty="0">
              <a:solidFill>
                <a:srgbClr val="000000"/>
              </a:solidFill>
              <a:latin typeface="Times New Roman" panose="02020603050405020304" pitchFamily="18" charset="0"/>
            </a:endParaRPr>
          </a:p>
          <a:p>
            <a:pPr marL="0" indent="0" algn="just">
              <a:buNone/>
            </a:pPr>
            <a:endParaRPr lang="tr-TR" i="1" dirty="0">
              <a:solidFill>
                <a:srgbClr val="000000"/>
              </a:solidFill>
              <a:effectLst/>
              <a:latin typeface="Times New Roman" panose="02020603050405020304" pitchFamily="18" charset="0"/>
            </a:endParaRPr>
          </a:p>
          <a:p>
            <a:pPr marL="0" indent="0" algn="just">
              <a:buNone/>
            </a:pPr>
            <a:r>
              <a:rPr lang="tr-TR" dirty="0"/>
              <a:t>		Dava malzemesinin </a:t>
            </a:r>
            <a:r>
              <a:rPr lang="tr-TR" b="1" i="1" dirty="0"/>
              <a:t>ne zaman</a:t>
            </a:r>
            <a:r>
              <a:rPr lang="tr-TR" dirty="0"/>
              <a:t> getirileceği</a:t>
            </a:r>
          </a:p>
          <a:p>
            <a:pPr marL="0" indent="0" algn="just">
              <a:buNone/>
            </a:pPr>
            <a:endParaRPr lang="tr-TR" b="1" i="1" dirty="0">
              <a:solidFill>
                <a:srgbClr val="000000"/>
              </a:solidFill>
            </a:endParaRPr>
          </a:p>
          <a:p>
            <a:pPr marL="0" indent="0" algn="just">
              <a:buNone/>
            </a:pPr>
            <a:endParaRPr lang="tr-TR" b="1" i="1" dirty="0">
              <a:solidFill>
                <a:srgbClr val="000000"/>
              </a:solidFill>
              <a:effectLst/>
            </a:endParaRPr>
          </a:p>
        </p:txBody>
      </p:sp>
      <p:sp>
        <p:nvSpPr>
          <p:cNvPr id="3" name="Metin kutusu 2">
            <a:extLst>
              <a:ext uri="{FF2B5EF4-FFF2-40B4-BE49-F238E27FC236}">
                <a16:creationId xmlns:a16="http://schemas.microsoft.com/office/drawing/2014/main" id="{2E0192AD-C7D3-AF1C-E1AF-41586BC6A9EA}"/>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6" name="Metin kutusu 5">
            <a:extLst>
              <a:ext uri="{FF2B5EF4-FFF2-40B4-BE49-F238E27FC236}">
                <a16:creationId xmlns:a16="http://schemas.microsoft.com/office/drawing/2014/main" id="{5516C142-8264-BAA4-2454-6A632A37BF96}"/>
              </a:ext>
            </a:extLst>
          </p:cNvPr>
          <p:cNvSpPr txBox="1"/>
          <p:nvPr/>
        </p:nvSpPr>
        <p:spPr>
          <a:xfrm>
            <a:off x="2421924" y="1927654"/>
            <a:ext cx="8660055" cy="369332"/>
          </a:xfrm>
          <a:prstGeom prst="rect">
            <a:avLst/>
          </a:prstGeom>
          <a:noFill/>
        </p:spPr>
        <p:txBody>
          <a:bodyPr wrap="square" rtlCol="0">
            <a:spAutoFit/>
          </a:bodyPr>
          <a:lstStyle/>
          <a:p>
            <a:endParaRPr lang="tr-TR" dirty="0"/>
          </a:p>
        </p:txBody>
      </p:sp>
      <p:sp>
        <p:nvSpPr>
          <p:cNvPr id="7" name="Aşağı Ok 6">
            <a:extLst>
              <a:ext uri="{FF2B5EF4-FFF2-40B4-BE49-F238E27FC236}">
                <a16:creationId xmlns:a16="http://schemas.microsoft.com/office/drawing/2014/main" id="{0F9AAD2F-4086-1743-ACEB-6652E92F161B}"/>
              </a:ext>
            </a:extLst>
          </p:cNvPr>
          <p:cNvSpPr/>
          <p:nvPr/>
        </p:nvSpPr>
        <p:spPr>
          <a:xfrm>
            <a:off x="2255108" y="2917590"/>
            <a:ext cx="333632" cy="853987"/>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16916350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032C8A-3C7B-F786-7BE3-782B0CC7A29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AF7B65F-B8E4-A4A6-B062-5EB56B460394}"/>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D9727691-5174-8127-C106-7F8A5B055ED8}"/>
              </a:ext>
            </a:extLst>
          </p:cNvPr>
          <p:cNvSpPr>
            <a:spLocks noGrp="1"/>
          </p:cNvSpPr>
          <p:nvPr>
            <p:ph idx="1"/>
          </p:nvPr>
        </p:nvSpPr>
        <p:spPr/>
        <p:txBody>
          <a:bodyPr>
            <a:normAutofit/>
          </a:bodyPr>
          <a:lstStyle/>
          <a:p>
            <a:pPr marL="0" indent="0" algn="just">
              <a:buNone/>
            </a:pPr>
            <a:r>
              <a:rPr lang="tr-TR" b="1" i="1" dirty="0">
                <a:solidFill>
                  <a:srgbClr val="000000"/>
                </a:solidFill>
              </a:rPr>
              <a:t>Teksif ilkesi</a:t>
            </a:r>
            <a:endParaRPr lang="tr-TR" b="1" i="1" dirty="0">
              <a:solidFill>
                <a:srgbClr val="000000"/>
              </a:solidFill>
              <a:effectLst/>
            </a:endParaRPr>
          </a:p>
          <a:p>
            <a:pPr marL="0" indent="0" algn="just">
              <a:buNone/>
            </a:pPr>
            <a:r>
              <a:rPr lang="tr-TR" b="1" i="1" dirty="0">
                <a:solidFill>
                  <a:srgbClr val="000000"/>
                </a:solidFill>
              </a:rPr>
              <a:t>Vakıalar bakımından 141. madde</a:t>
            </a:r>
          </a:p>
          <a:p>
            <a:pPr marL="0" indent="0" algn="just">
              <a:buNone/>
            </a:pPr>
            <a:r>
              <a:rPr lang="tr-TR" b="1" i="1" dirty="0">
                <a:solidFill>
                  <a:srgbClr val="000000"/>
                </a:solidFill>
              </a:rPr>
              <a:t>Deliller bakımından 119, 121, 129, 139, 140, 145</a:t>
            </a:r>
          </a:p>
        </p:txBody>
      </p:sp>
      <p:sp>
        <p:nvSpPr>
          <p:cNvPr id="3" name="Metin kutusu 2">
            <a:extLst>
              <a:ext uri="{FF2B5EF4-FFF2-40B4-BE49-F238E27FC236}">
                <a16:creationId xmlns:a16="http://schemas.microsoft.com/office/drawing/2014/main" id="{DC9C8BD4-F494-A756-0826-DB539F22554B}"/>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6" name="Metin kutusu 5">
            <a:extLst>
              <a:ext uri="{FF2B5EF4-FFF2-40B4-BE49-F238E27FC236}">
                <a16:creationId xmlns:a16="http://schemas.microsoft.com/office/drawing/2014/main" id="{0B2F5CDB-C5C3-DA22-1D0E-B705106280D8}"/>
              </a:ext>
            </a:extLst>
          </p:cNvPr>
          <p:cNvSpPr txBox="1"/>
          <p:nvPr/>
        </p:nvSpPr>
        <p:spPr>
          <a:xfrm>
            <a:off x="2421924" y="1927654"/>
            <a:ext cx="8660055" cy="369332"/>
          </a:xfrm>
          <a:prstGeom prst="rect">
            <a:avLst/>
          </a:prstGeom>
          <a:noFill/>
        </p:spPr>
        <p:txBody>
          <a:bodyPr wrap="square" rtlCol="0">
            <a:spAutoFit/>
          </a:bodyPr>
          <a:lstStyle/>
          <a:p>
            <a:endParaRPr lang="tr-TR" dirty="0"/>
          </a:p>
        </p:txBody>
      </p:sp>
    </p:spTree>
    <p:extLst>
      <p:ext uri="{BB962C8B-B14F-4D97-AF65-F5344CB8AC3E}">
        <p14:creationId xmlns:p14="http://schemas.microsoft.com/office/powerpoint/2010/main" val="331036245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1F56C-0085-3173-6E3C-ED18F67F15A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1AD0B59-6F91-7995-69C3-ACBC8098E715}"/>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95585BCB-878B-436B-A0C1-03717E9C5416}"/>
              </a:ext>
            </a:extLst>
          </p:cNvPr>
          <p:cNvSpPr>
            <a:spLocks noGrp="1"/>
          </p:cNvSpPr>
          <p:nvPr>
            <p:ph idx="1"/>
          </p:nvPr>
        </p:nvSpPr>
        <p:spPr/>
        <p:txBody>
          <a:bodyPr>
            <a:normAutofit fontScale="92500" lnSpcReduction="10000"/>
          </a:bodyPr>
          <a:lstStyle/>
          <a:p>
            <a:pPr marL="0" indent="0" algn="just">
              <a:buNone/>
            </a:pPr>
            <a:r>
              <a:rPr lang="tr-TR" b="1" i="1" dirty="0">
                <a:solidFill>
                  <a:srgbClr val="000000"/>
                </a:solidFill>
              </a:rPr>
              <a:t>Teksif ilkesi</a:t>
            </a:r>
            <a:endParaRPr lang="tr-TR" b="1" i="1" dirty="0">
              <a:solidFill>
                <a:srgbClr val="000000"/>
              </a:solidFill>
              <a:effectLst/>
            </a:endParaRPr>
          </a:p>
          <a:p>
            <a:pPr marL="0" indent="0" algn="just">
              <a:buNone/>
            </a:pPr>
            <a:r>
              <a:rPr lang="tr-TR" b="1" i="1" dirty="0">
                <a:solidFill>
                  <a:srgbClr val="000000"/>
                </a:solidFill>
              </a:rPr>
              <a:t>Vakıalar bakımından 141. madde</a:t>
            </a:r>
          </a:p>
          <a:p>
            <a:pPr algn="just"/>
            <a:r>
              <a:rPr lang="tr-TR" i="1" dirty="0">
                <a:solidFill>
                  <a:srgbClr val="000000"/>
                </a:solidFill>
                <a:effectLst/>
                <a:latin typeface="Times New Roman" panose="02020603050405020304" pitchFamily="18" charset="0"/>
              </a:rPr>
              <a:t>“Taraflar, cevaba cevap ve ikinci cevap</a:t>
            </a:r>
            <a:r>
              <a:rPr lang="tr-TR" i="1" dirty="0">
                <a:solidFill>
                  <a:srgbClr val="000000"/>
                </a:solidFill>
                <a:latin typeface="Times New Roman" panose="02020603050405020304" pitchFamily="18" charset="0"/>
              </a:rPr>
              <a:t> </a:t>
            </a:r>
            <a:r>
              <a:rPr lang="tr-TR" i="1" dirty="0">
                <a:solidFill>
                  <a:srgbClr val="000000"/>
                </a:solidFill>
                <a:effectLst/>
                <a:latin typeface="Times New Roman" panose="02020603050405020304" pitchFamily="18" charset="0"/>
              </a:rPr>
              <a:t>dilekçeleri ile serbestçe iddia veya savunmalarını genişletebilir yahut değiştirebilirler. Dilekçelerin karşılıklı verilmesinden sonra iddia veya savunma genişletilemez yahut değiştirilemez. İddia ve savunmanın genişletilip değiştirilmesi konusunda ıslah ve karşı tarafın açık muvafakati hükümleri saklıdır.”</a:t>
            </a:r>
          </a:p>
          <a:p>
            <a:pPr algn="just"/>
            <a:endParaRPr lang="tr-TR" i="1" dirty="0">
              <a:solidFill>
                <a:srgbClr val="000000"/>
              </a:solidFill>
              <a:effectLst/>
              <a:latin typeface="Times New Roman" panose="02020603050405020304" pitchFamily="18" charset="0"/>
            </a:endParaRPr>
          </a:p>
          <a:p>
            <a:endParaRPr lang="tr-TR" dirty="0">
              <a:solidFill>
                <a:srgbClr val="000000"/>
              </a:solidFill>
              <a:effectLst/>
              <a:latin typeface="Times New Roman" panose="02020603050405020304" pitchFamily="18" charset="0"/>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0624455C-C183-E44E-4670-989AFFED264B}"/>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6" name="Metin kutusu 5">
            <a:extLst>
              <a:ext uri="{FF2B5EF4-FFF2-40B4-BE49-F238E27FC236}">
                <a16:creationId xmlns:a16="http://schemas.microsoft.com/office/drawing/2014/main" id="{37742C68-1E86-B741-15CD-7F72C0CFDF4D}"/>
              </a:ext>
            </a:extLst>
          </p:cNvPr>
          <p:cNvSpPr txBox="1"/>
          <p:nvPr/>
        </p:nvSpPr>
        <p:spPr>
          <a:xfrm>
            <a:off x="2421924" y="1927654"/>
            <a:ext cx="8660055" cy="369332"/>
          </a:xfrm>
          <a:prstGeom prst="rect">
            <a:avLst/>
          </a:prstGeom>
          <a:noFill/>
        </p:spPr>
        <p:txBody>
          <a:bodyPr wrap="square" rtlCol="0">
            <a:spAutoFit/>
          </a:bodyPr>
          <a:lstStyle/>
          <a:p>
            <a:endParaRPr lang="tr-TR" dirty="0"/>
          </a:p>
        </p:txBody>
      </p:sp>
    </p:spTree>
    <p:extLst>
      <p:ext uri="{BB962C8B-B14F-4D97-AF65-F5344CB8AC3E}">
        <p14:creationId xmlns:p14="http://schemas.microsoft.com/office/powerpoint/2010/main" val="23299382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7579D4-2F24-8918-7AC1-F121BA0DEFB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270B330-AAB1-31C8-4198-854B4CFAD64E}"/>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4A4DF4C7-E68A-FC11-60C8-04B8E3424F4E}"/>
              </a:ext>
            </a:extLst>
          </p:cNvPr>
          <p:cNvSpPr>
            <a:spLocks noGrp="1"/>
          </p:cNvSpPr>
          <p:nvPr>
            <p:ph idx="1"/>
          </p:nvPr>
        </p:nvSpPr>
        <p:spPr/>
        <p:txBody>
          <a:bodyPr>
            <a:normAutofit fontScale="92500" lnSpcReduction="10000"/>
          </a:bodyPr>
          <a:lstStyle/>
          <a:p>
            <a:pPr marL="0" indent="0" algn="just">
              <a:buNone/>
            </a:pPr>
            <a:r>
              <a:rPr lang="tr-TR" b="1" i="1" dirty="0">
                <a:solidFill>
                  <a:srgbClr val="000000"/>
                </a:solidFill>
              </a:rPr>
              <a:t>Teksif ilkesi</a:t>
            </a:r>
            <a:endParaRPr lang="tr-TR" b="1" i="1" dirty="0">
              <a:solidFill>
                <a:srgbClr val="000000"/>
              </a:solidFill>
              <a:effectLst/>
            </a:endParaRPr>
          </a:p>
          <a:p>
            <a:pPr marL="0" indent="0" algn="just">
              <a:buNone/>
            </a:pPr>
            <a:r>
              <a:rPr lang="tr-TR" b="1" i="1" dirty="0">
                <a:solidFill>
                  <a:srgbClr val="000000"/>
                </a:solidFill>
              </a:rPr>
              <a:t>Vakıalar bakımından 141. madde</a:t>
            </a:r>
          </a:p>
          <a:p>
            <a:pPr algn="just"/>
            <a:r>
              <a:rPr lang="tr-TR" i="1" dirty="0">
                <a:solidFill>
                  <a:srgbClr val="000000"/>
                </a:solidFill>
                <a:latin typeface="Times New Roman" panose="02020603050405020304" pitchFamily="18" charset="0"/>
              </a:rPr>
              <a:t>Kural: dilekçeler aşaması tamamlanıncaya kadar.</a:t>
            </a:r>
          </a:p>
          <a:p>
            <a:pPr algn="just"/>
            <a:r>
              <a:rPr lang="tr-TR" i="1" dirty="0">
                <a:solidFill>
                  <a:srgbClr val="000000"/>
                </a:solidFill>
                <a:effectLst/>
                <a:latin typeface="Times New Roman" panose="02020603050405020304" pitchFamily="18" charset="0"/>
              </a:rPr>
              <a:t>İstisna: karşı taraf</a:t>
            </a:r>
            <a:r>
              <a:rPr lang="tr-TR" i="1" dirty="0">
                <a:solidFill>
                  <a:srgbClr val="000000"/>
                </a:solidFill>
                <a:latin typeface="Times New Roman" panose="02020603050405020304" pitchFamily="18" charset="0"/>
              </a:rPr>
              <a:t>ın açık rızası, </a:t>
            </a:r>
            <a:r>
              <a:rPr lang="tr-TR" i="1" dirty="0">
                <a:solidFill>
                  <a:srgbClr val="000000"/>
                </a:solidFill>
                <a:effectLst/>
                <a:latin typeface="Times New Roman" panose="02020603050405020304" pitchFamily="18" charset="0"/>
              </a:rPr>
              <a:t>Islah </a:t>
            </a:r>
          </a:p>
          <a:p>
            <a:pPr algn="just"/>
            <a:r>
              <a:rPr lang="tr-TR" i="1" dirty="0">
                <a:solidFill>
                  <a:srgbClr val="000000"/>
                </a:solidFill>
                <a:latin typeface="Times New Roman" panose="02020603050405020304" pitchFamily="18" charset="0"/>
              </a:rPr>
              <a:t>Kendiliğinden araştırma ilkesi geçerliyse, tahkikatın sonuna kadar yeni vakıa getirilebilir.</a:t>
            </a:r>
          </a:p>
          <a:p>
            <a:pPr algn="just"/>
            <a:r>
              <a:rPr lang="tr-TR" i="1" dirty="0">
                <a:solidFill>
                  <a:srgbClr val="000000"/>
                </a:solidFill>
                <a:effectLst/>
                <a:latin typeface="Times New Roman" panose="02020603050405020304" pitchFamily="18" charset="0"/>
              </a:rPr>
              <a:t>Taraf değişikliği, yasal mirasçıyla davayla devam edilmesi, dava konusu devri gibi hallerde de yeni somut ilişki gereği vakıa getirilebilir.</a:t>
            </a:r>
          </a:p>
          <a:p>
            <a:pPr marL="0" indent="0" algn="just">
              <a:buNone/>
            </a:pPr>
            <a:endParaRPr lang="tr-TR" dirty="0">
              <a:solidFill>
                <a:srgbClr val="000000"/>
              </a:solidFill>
              <a:effectLst/>
              <a:latin typeface="Times New Roman" panose="02020603050405020304" pitchFamily="18" charset="0"/>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D150C08D-767A-0601-43C0-156F013F2294}"/>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6" name="Metin kutusu 5">
            <a:extLst>
              <a:ext uri="{FF2B5EF4-FFF2-40B4-BE49-F238E27FC236}">
                <a16:creationId xmlns:a16="http://schemas.microsoft.com/office/drawing/2014/main" id="{16DE6F6C-4D8E-0C59-ACAA-D2C1046CF75F}"/>
              </a:ext>
            </a:extLst>
          </p:cNvPr>
          <p:cNvSpPr txBox="1"/>
          <p:nvPr/>
        </p:nvSpPr>
        <p:spPr>
          <a:xfrm>
            <a:off x="2421924" y="1927654"/>
            <a:ext cx="8660055" cy="369332"/>
          </a:xfrm>
          <a:prstGeom prst="rect">
            <a:avLst/>
          </a:prstGeom>
          <a:noFill/>
        </p:spPr>
        <p:txBody>
          <a:bodyPr wrap="square" rtlCol="0">
            <a:spAutoFit/>
          </a:bodyPr>
          <a:lstStyle/>
          <a:p>
            <a:endParaRPr lang="tr-TR" dirty="0"/>
          </a:p>
        </p:txBody>
      </p:sp>
    </p:spTree>
    <p:extLst>
      <p:ext uri="{BB962C8B-B14F-4D97-AF65-F5344CB8AC3E}">
        <p14:creationId xmlns:p14="http://schemas.microsoft.com/office/powerpoint/2010/main" val="80201320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ED554-92BE-AB07-44C0-62E1D297D83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9CD250E-8726-41D4-F7F2-1C9FC791D198}"/>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B091F607-DE72-3174-7BD6-7FEE3F4E8A01}"/>
              </a:ext>
            </a:extLst>
          </p:cNvPr>
          <p:cNvSpPr>
            <a:spLocks noGrp="1"/>
          </p:cNvSpPr>
          <p:nvPr>
            <p:ph idx="1"/>
          </p:nvPr>
        </p:nvSpPr>
        <p:spPr/>
        <p:txBody>
          <a:bodyPr>
            <a:normAutofit fontScale="40000" lnSpcReduction="20000"/>
          </a:bodyPr>
          <a:lstStyle/>
          <a:p>
            <a:pPr marL="0" indent="0" algn="just">
              <a:buNone/>
            </a:pPr>
            <a:r>
              <a:rPr lang="tr-TR" sz="5000" b="1" i="1" dirty="0">
                <a:solidFill>
                  <a:srgbClr val="000000"/>
                </a:solidFill>
              </a:rPr>
              <a:t>Teksif ilkesi</a:t>
            </a:r>
            <a:endParaRPr lang="tr-TR" sz="5000" b="1" i="1" dirty="0">
              <a:solidFill>
                <a:srgbClr val="000000"/>
              </a:solidFill>
              <a:effectLst/>
            </a:endParaRPr>
          </a:p>
          <a:p>
            <a:pPr marL="0" indent="0" algn="just">
              <a:buNone/>
            </a:pPr>
            <a:r>
              <a:rPr lang="tr-TR" sz="5000" b="1" i="1" dirty="0">
                <a:solidFill>
                  <a:srgbClr val="000000"/>
                </a:solidFill>
              </a:rPr>
              <a:t>Deliller bakımından 119, 121, 129, 139, 140, 145 maddeleri</a:t>
            </a:r>
          </a:p>
          <a:p>
            <a:pPr marL="0" indent="0" algn="just">
              <a:buNone/>
            </a:pPr>
            <a:endParaRPr lang="tr-TR" b="1" i="1" dirty="0">
              <a:solidFill>
                <a:srgbClr val="000000"/>
              </a:solidFill>
            </a:endParaRPr>
          </a:p>
          <a:p>
            <a:pPr algn="just"/>
            <a:r>
              <a:rPr lang="tr-TR" sz="4500" dirty="0">
                <a:solidFill>
                  <a:srgbClr val="000000"/>
                </a:solidFill>
                <a:effectLst/>
              </a:rPr>
              <a:t>Davacı ve davalı iddiasını dayandırdığı vakıaları ispata yarayan delilleri dava dilekçesinde göstermesi (m.119, 129)</a:t>
            </a:r>
          </a:p>
          <a:p>
            <a:pPr algn="just"/>
            <a:r>
              <a:rPr lang="tr-TR" sz="4500" dirty="0">
                <a:solidFill>
                  <a:srgbClr val="000000"/>
                </a:solidFill>
              </a:rPr>
              <a:t>B</a:t>
            </a:r>
            <a:r>
              <a:rPr lang="tr-TR" sz="4500" dirty="0">
                <a:solidFill>
                  <a:srgbClr val="000000"/>
                </a:solidFill>
                <a:effectLst/>
              </a:rPr>
              <a:t>elge niteliğinde olanları dava dilekçesine eklemesi, başka yerden getirtilecek olan belgelerle ilgili olarak da bilgi vermesi (m.121)</a:t>
            </a:r>
          </a:p>
          <a:p>
            <a:pPr algn="just"/>
            <a:r>
              <a:rPr lang="tr-TR" sz="4500" dirty="0">
                <a:solidFill>
                  <a:srgbClr val="000000"/>
                </a:solidFill>
              </a:rPr>
              <a:t>Öninceleme duruşmasına d</a:t>
            </a:r>
            <a:r>
              <a:rPr lang="tr-TR" sz="4500" dirty="0">
                <a:solidFill>
                  <a:srgbClr val="000000"/>
                </a:solidFill>
                <a:effectLst/>
              </a:rPr>
              <a:t>avetiyenin tebliğinden itibaren iki haftalık kesin süre içinde tarafların dilekçelerinde gösterdikleri, ancak henüz sunmadıkları belgeleri mahkemeye sunmaları veya başka yerden getirtilecek belgelerin getirtilebilmesi amacıyla gereken açıklamayı yapmaları (m.139)</a:t>
            </a:r>
          </a:p>
          <a:p>
            <a:pPr algn="just"/>
            <a:r>
              <a:rPr lang="tr-TR" sz="4500" dirty="0">
                <a:solidFill>
                  <a:srgbClr val="000000"/>
                </a:solidFill>
                <a:effectLst/>
              </a:rPr>
              <a:t>139 uncu madde uyarınca yapılan ihtara rağmen dilekçelerinde gösterdikleri belgeleri sunmayan veya belgelerin getirtilmesi için gerekli açıklamayı yapması (m.140)</a:t>
            </a:r>
          </a:p>
          <a:p>
            <a:pPr algn="just"/>
            <a:r>
              <a:rPr lang="tr-TR" sz="4500" dirty="0">
                <a:solidFill>
                  <a:srgbClr val="000000"/>
                </a:solidFill>
              </a:rPr>
              <a:t>B</a:t>
            </a:r>
            <a:r>
              <a:rPr lang="tr-TR" sz="4500" dirty="0">
                <a:solidFill>
                  <a:srgbClr val="000000"/>
                </a:solidFill>
                <a:effectLst/>
              </a:rPr>
              <a:t>ir delilin sonradan ileri sürülmesi yargılamayı geciktirme amacı taşımıyorsa veya</a:t>
            </a:r>
          </a:p>
          <a:p>
            <a:pPr marL="0" indent="0" algn="just">
              <a:buNone/>
            </a:pPr>
            <a:r>
              <a:rPr lang="tr-TR" sz="4500" dirty="0">
                <a:solidFill>
                  <a:srgbClr val="000000"/>
                </a:solidFill>
                <a:effectLst/>
              </a:rPr>
              <a:t>süresinde ileri sürülememesi ilgili tarafın kusurundan kaynaklanmıyorsa, o delilin sonradan gösterilmesine izin verilebilmesi (m.145).</a:t>
            </a:r>
          </a:p>
          <a:p>
            <a:endParaRPr lang="tr-TR" dirty="0">
              <a:solidFill>
                <a:srgbClr val="000000"/>
              </a:solidFill>
              <a:effectLst/>
              <a:latin typeface="Times New Roman" panose="02020603050405020304" pitchFamily="18" charset="0"/>
            </a:endParaRPr>
          </a:p>
          <a:p>
            <a:endParaRPr lang="tr-TR" dirty="0">
              <a:solidFill>
                <a:srgbClr val="000000"/>
              </a:solidFill>
              <a:effectLst/>
              <a:latin typeface="Times New Roman" panose="02020603050405020304" pitchFamily="18" charset="0"/>
            </a:endParaRPr>
          </a:p>
          <a:p>
            <a:pPr algn="just"/>
            <a:endParaRPr lang="tr-TR" dirty="0">
              <a:solidFill>
                <a:srgbClr val="000000"/>
              </a:solidFill>
              <a:effectLst/>
              <a:latin typeface="Times New Roman" panose="02020603050405020304" pitchFamily="18" charset="0"/>
            </a:endParaRPr>
          </a:p>
          <a:p>
            <a:pPr algn="just"/>
            <a:endParaRPr lang="tr-TR" dirty="0">
              <a:solidFill>
                <a:srgbClr val="000000"/>
              </a:solidFill>
              <a:effectLst/>
              <a:latin typeface="Times New Roman" panose="02020603050405020304" pitchFamily="18" charset="0"/>
            </a:endParaRPr>
          </a:p>
          <a:p>
            <a:pPr marL="0" indent="0" algn="just">
              <a:buNone/>
            </a:pPr>
            <a:endParaRPr lang="tr-TR" dirty="0">
              <a:solidFill>
                <a:srgbClr val="000000"/>
              </a:solidFill>
              <a:effectLst/>
              <a:latin typeface="Times New Roman" panose="02020603050405020304" pitchFamily="18" charset="0"/>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541AF8E3-1C14-351A-2B75-C9B3316ADFF2}"/>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6" name="Metin kutusu 5">
            <a:extLst>
              <a:ext uri="{FF2B5EF4-FFF2-40B4-BE49-F238E27FC236}">
                <a16:creationId xmlns:a16="http://schemas.microsoft.com/office/drawing/2014/main" id="{4CF6D1F2-A3B6-7D38-0FCC-B5D7A9250075}"/>
              </a:ext>
            </a:extLst>
          </p:cNvPr>
          <p:cNvSpPr txBox="1"/>
          <p:nvPr/>
        </p:nvSpPr>
        <p:spPr>
          <a:xfrm>
            <a:off x="2421924" y="1927654"/>
            <a:ext cx="8660055" cy="369332"/>
          </a:xfrm>
          <a:prstGeom prst="rect">
            <a:avLst/>
          </a:prstGeom>
          <a:noFill/>
        </p:spPr>
        <p:txBody>
          <a:bodyPr wrap="square" rtlCol="0">
            <a:spAutoFit/>
          </a:bodyPr>
          <a:lstStyle/>
          <a:p>
            <a:endParaRPr lang="tr-TR" dirty="0"/>
          </a:p>
        </p:txBody>
      </p:sp>
    </p:spTree>
    <p:extLst>
      <p:ext uri="{BB962C8B-B14F-4D97-AF65-F5344CB8AC3E}">
        <p14:creationId xmlns:p14="http://schemas.microsoft.com/office/powerpoint/2010/main" val="408597878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312E53-E391-31D5-AC43-C032BD5DE4A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6474892-8C35-479A-E4F0-8B9A0F266090}"/>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026146A7-136D-D043-8B2F-C552A3E3A345}"/>
              </a:ext>
            </a:extLst>
          </p:cNvPr>
          <p:cNvSpPr>
            <a:spLocks noGrp="1"/>
          </p:cNvSpPr>
          <p:nvPr>
            <p:ph idx="1"/>
          </p:nvPr>
        </p:nvSpPr>
        <p:spPr/>
        <p:txBody>
          <a:bodyPr>
            <a:normAutofit lnSpcReduction="10000"/>
          </a:bodyPr>
          <a:lstStyle/>
          <a:p>
            <a:pPr marL="0" indent="0" algn="just">
              <a:buNone/>
            </a:pPr>
            <a:r>
              <a:rPr lang="tr-TR" sz="1800" b="1" i="1" dirty="0">
                <a:solidFill>
                  <a:srgbClr val="000000"/>
                </a:solidFill>
              </a:rPr>
              <a:t>Dürüst Davranma ve Doğruyu Söyleme Yükümlülüğü</a:t>
            </a:r>
            <a:endParaRPr lang="tr-TR" sz="1800" dirty="0">
              <a:solidFill>
                <a:srgbClr val="000000"/>
              </a:solidFill>
              <a:effectLst/>
              <a:latin typeface="Times New Roman" panose="02020603050405020304" pitchFamily="18" charset="0"/>
            </a:endParaRPr>
          </a:p>
          <a:p>
            <a:r>
              <a:rPr lang="tr-TR" sz="1800" i="1" dirty="0">
                <a:solidFill>
                  <a:srgbClr val="000000"/>
                </a:solidFill>
                <a:effectLst/>
              </a:rPr>
              <a:t>A’nın B’den olan alacağı için 10 ayrı 1000 TL’li</a:t>
            </a:r>
            <a:r>
              <a:rPr lang="tr-TR" sz="1800" i="1" dirty="0">
                <a:solidFill>
                  <a:srgbClr val="000000"/>
                </a:solidFill>
              </a:rPr>
              <a:t>k dava açılması mümkün müdür?</a:t>
            </a:r>
            <a:endParaRPr lang="tr-TR" sz="1800" i="1" dirty="0">
              <a:solidFill>
                <a:srgbClr val="000000"/>
              </a:solidFill>
              <a:effectLst/>
            </a:endParaRPr>
          </a:p>
          <a:p>
            <a:pPr algn="just"/>
            <a:r>
              <a:rPr lang="tr-TR" sz="1800" dirty="0">
                <a:solidFill>
                  <a:srgbClr val="000000"/>
                </a:solidFill>
                <a:effectLst/>
              </a:rPr>
              <a:t>TMK m. 2 «dürüstlük ilkesi ve onun bir görünüm (uygulama) biçimi olan hakkın kötüye kullanılması yasağı»</a:t>
            </a:r>
          </a:p>
          <a:p>
            <a:pPr algn="just"/>
            <a:r>
              <a:rPr lang="tr-TR" sz="1800" dirty="0"/>
              <a:t>HMK m. 29: (1) </a:t>
            </a:r>
            <a:r>
              <a:rPr lang="tr-TR" sz="1800" b="1" dirty="0"/>
              <a:t>Taraflar,</a:t>
            </a:r>
            <a:r>
              <a:rPr lang="tr-TR" sz="1800" dirty="0"/>
              <a:t> dürüstlük kuralına uygun davranmak zorundadırlar. </a:t>
            </a:r>
            <a:r>
              <a:rPr lang="tr-TR" sz="1800" dirty="0">
                <a:solidFill>
                  <a:srgbClr val="000000"/>
                </a:solidFill>
                <a:effectLst/>
              </a:rPr>
              <a:t>(2) Taraflar, davanın dayanağı olan </a:t>
            </a:r>
            <a:r>
              <a:rPr lang="tr-TR" sz="1800" b="1" dirty="0">
                <a:solidFill>
                  <a:srgbClr val="000000"/>
                </a:solidFill>
                <a:effectLst/>
              </a:rPr>
              <a:t>vakıalara ilişkin açıklamalarını gerçeğe uygun bir biçimde yapmakla</a:t>
            </a:r>
            <a:r>
              <a:rPr lang="tr-TR" sz="1800" dirty="0">
                <a:solidFill>
                  <a:srgbClr val="000000"/>
                </a:solidFill>
                <a:effectLst/>
              </a:rPr>
              <a:t> yükümlüdürler.</a:t>
            </a:r>
          </a:p>
          <a:p>
            <a:pPr algn="just"/>
            <a:r>
              <a:rPr lang="tr-TR" sz="1200" dirty="0">
                <a:solidFill>
                  <a:srgbClr val="000000"/>
                </a:solidFill>
                <a:effectLst/>
              </a:rPr>
              <a:t>Tanık, bilirkişi, müdahiller ve mahkeme için de geçerlidir.</a:t>
            </a:r>
          </a:p>
          <a:p>
            <a:pPr algn="just"/>
            <a:r>
              <a:rPr lang="tr-TR" sz="1200" dirty="0">
                <a:solidFill>
                  <a:srgbClr val="000000"/>
                </a:solidFill>
                <a:effectLst/>
                <a:latin typeface="Times New Roman" panose="02020603050405020304" pitchFamily="18" charset="0"/>
              </a:rPr>
              <a:t>HMK m. 327: Gereksiz yere davanın uzamasına veya gider yapılmasına sebebiyet vermiş olan taraf, davada</a:t>
            </a:r>
            <a:r>
              <a:rPr lang="tr-TR" sz="1200" b="1" dirty="0">
                <a:solidFill>
                  <a:srgbClr val="000000"/>
                </a:solidFill>
                <a:effectLst/>
                <a:latin typeface="Times New Roman" panose="02020603050405020304" pitchFamily="18" charset="0"/>
              </a:rPr>
              <a:t> </a:t>
            </a:r>
            <a:r>
              <a:rPr lang="tr-TR" sz="1200" dirty="0">
                <a:solidFill>
                  <a:srgbClr val="000000"/>
                </a:solidFill>
                <a:effectLst/>
                <a:latin typeface="Times New Roman" panose="02020603050405020304" pitchFamily="18" charset="0"/>
              </a:rPr>
              <a:t>lehine karar verilmiş olsa bile, karar ve ilam harcı dışında kalan </a:t>
            </a:r>
            <a:r>
              <a:rPr lang="tr-TR" sz="1200" b="1" dirty="0">
                <a:solidFill>
                  <a:srgbClr val="000000"/>
                </a:solidFill>
                <a:effectLst/>
                <a:latin typeface="Times New Roman" panose="02020603050405020304" pitchFamily="18" charset="0"/>
              </a:rPr>
              <a:t>yargılama giderlerinin tamamını veya bir kısmını ödemeye mahkûm edilebilir. </a:t>
            </a:r>
          </a:p>
          <a:p>
            <a:pPr algn="just"/>
            <a:r>
              <a:rPr lang="tr-TR" sz="1200" dirty="0">
                <a:solidFill>
                  <a:srgbClr val="000000"/>
                </a:solidFill>
                <a:effectLst/>
                <a:latin typeface="Times New Roman" panose="02020603050405020304" pitchFamily="18" charset="0"/>
              </a:rPr>
              <a:t>Bir kişi davada sıfatı olmadığı hâlde, davacıyı, davalı sıfatı kendisine aitmiş gibi yanıltıp, kendisine karşı dava açılmasına sebebiyet verirse, davanın sıfat yokluğu nedeniyle reddi hâlinde, davalı yararına yargılama giderlerine hükmedilemez.</a:t>
            </a:r>
          </a:p>
          <a:p>
            <a:r>
              <a:rPr lang="tr-TR" sz="1200" dirty="0">
                <a:solidFill>
                  <a:srgbClr val="000000"/>
                </a:solidFill>
                <a:effectLst/>
                <a:latin typeface="Times New Roman" panose="02020603050405020304" pitchFamily="18" charset="0"/>
              </a:rPr>
              <a:t>HMK m. 329: (1) </a:t>
            </a:r>
            <a:r>
              <a:rPr lang="tr-TR" sz="1200" dirty="0" err="1">
                <a:solidFill>
                  <a:srgbClr val="000000"/>
                </a:solidFill>
                <a:effectLst/>
                <a:latin typeface="Times New Roman" panose="02020603050405020304" pitchFamily="18" charset="0"/>
              </a:rPr>
              <a:t>Kötüniyetli</a:t>
            </a:r>
            <a:r>
              <a:rPr lang="tr-TR" sz="1200" dirty="0">
                <a:solidFill>
                  <a:srgbClr val="000000"/>
                </a:solidFill>
                <a:effectLst/>
                <a:latin typeface="Times New Roman" panose="02020603050405020304" pitchFamily="18" charset="0"/>
              </a:rPr>
              <a:t> davalı veya hiçbir hakkı olmadığı hâlde dava açan taraf, yargılama giderlerinden başka, diğer </a:t>
            </a:r>
            <a:r>
              <a:rPr lang="tr-TR" sz="1200" b="1" dirty="0">
                <a:solidFill>
                  <a:srgbClr val="000000"/>
                </a:solidFill>
                <a:effectLst/>
                <a:latin typeface="Times New Roman" panose="02020603050405020304" pitchFamily="18" charset="0"/>
              </a:rPr>
              <a:t>tarafın vekiliyle aralarında kararlaştırılan vekâlet ücretinin tamamı veya bir kısmını ödemeye mahkûm edilebilir</a:t>
            </a:r>
            <a:r>
              <a:rPr lang="tr-TR" sz="1200" dirty="0">
                <a:solidFill>
                  <a:srgbClr val="000000"/>
                </a:solidFill>
                <a:effectLst/>
                <a:latin typeface="Times New Roman" panose="02020603050405020304" pitchFamily="18" charset="0"/>
              </a:rPr>
              <a:t>. Vekâlet ücretinin miktarı hakkında uyuşmazlık çıkması veya mahkemece miktarının fahiş bulunması hâlinde, bu miktar doğrudan mahkemece takdir olunur.</a:t>
            </a:r>
          </a:p>
          <a:p>
            <a:r>
              <a:rPr lang="tr-TR" sz="1200" dirty="0">
                <a:solidFill>
                  <a:srgbClr val="000000"/>
                </a:solidFill>
                <a:effectLst/>
                <a:latin typeface="Times New Roman" panose="02020603050405020304" pitchFamily="18" charset="0"/>
              </a:rPr>
              <a:t>(2) </a:t>
            </a:r>
            <a:r>
              <a:rPr lang="tr-TR" sz="1200" dirty="0" err="1">
                <a:solidFill>
                  <a:srgbClr val="000000"/>
                </a:solidFill>
                <a:effectLst/>
                <a:latin typeface="Times New Roman" panose="02020603050405020304" pitchFamily="18" charset="0"/>
              </a:rPr>
              <a:t>Kötüniyet</a:t>
            </a:r>
            <a:r>
              <a:rPr lang="tr-TR" sz="1200" dirty="0">
                <a:solidFill>
                  <a:srgbClr val="000000"/>
                </a:solidFill>
                <a:effectLst/>
                <a:latin typeface="Times New Roman" panose="02020603050405020304" pitchFamily="18" charset="0"/>
              </a:rPr>
              <a:t> sahibi davalı veya hiçbir hakkı olmadığı hâlde dava açan taraf, bundan başka </a:t>
            </a:r>
            <a:r>
              <a:rPr lang="tr-TR" sz="1200" dirty="0" err="1">
                <a:solidFill>
                  <a:srgbClr val="000000"/>
                </a:solidFill>
                <a:effectLst/>
                <a:latin typeface="Times New Roman" panose="02020603050405020304" pitchFamily="18" charset="0"/>
              </a:rPr>
              <a:t>beşyüz</a:t>
            </a:r>
            <a:r>
              <a:rPr lang="tr-TR" sz="1200" dirty="0">
                <a:solidFill>
                  <a:srgbClr val="000000"/>
                </a:solidFill>
                <a:effectLst/>
                <a:latin typeface="Times New Roman" panose="02020603050405020304" pitchFamily="18" charset="0"/>
              </a:rPr>
              <a:t> Türk Lirasından </a:t>
            </a:r>
            <a:r>
              <a:rPr lang="tr-TR" sz="1200" dirty="0" err="1">
                <a:solidFill>
                  <a:srgbClr val="000000"/>
                </a:solidFill>
                <a:effectLst/>
                <a:latin typeface="Times New Roman" panose="02020603050405020304" pitchFamily="18" charset="0"/>
              </a:rPr>
              <a:t>beşbin</a:t>
            </a:r>
            <a:r>
              <a:rPr lang="tr-TR" sz="1200" dirty="0">
                <a:solidFill>
                  <a:srgbClr val="000000"/>
                </a:solidFill>
                <a:effectLst/>
                <a:latin typeface="Times New Roman" panose="02020603050405020304" pitchFamily="18" charset="0"/>
              </a:rPr>
              <a:t> Türk Lirasına</a:t>
            </a:r>
            <a:r>
              <a:rPr lang="tr-TR" sz="1200" b="1" dirty="0">
                <a:solidFill>
                  <a:srgbClr val="000000"/>
                </a:solidFill>
                <a:effectLst/>
                <a:latin typeface="Times New Roman" panose="02020603050405020304" pitchFamily="18" charset="0"/>
              </a:rPr>
              <a:t> </a:t>
            </a:r>
            <a:r>
              <a:rPr lang="tr-TR" sz="1200" dirty="0">
                <a:solidFill>
                  <a:srgbClr val="000000"/>
                </a:solidFill>
                <a:effectLst/>
                <a:latin typeface="Times New Roman" panose="02020603050405020304" pitchFamily="18" charset="0"/>
              </a:rPr>
              <a:t>kadar disiplin para cezası ile mahkûm edilebilir. Bu hâllere vekil sebebiyet vermiş ise disiplin para cezası vekil hakkında uygulanır.</a:t>
            </a:r>
          </a:p>
          <a:p>
            <a:endParaRPr lang="tr-TR" sz="1100" dirty="0">
              <a:solidFill>
                <a:srgbClr val="000000"/>
              </a:solidFill>
              <a:effectLst/>
              <a:latin typeface="Times New Roman" panose="02020603050405020304" pitchFamily="18" charset="0"/>
            </a:endParaRPr>
          </a:p>
          <a:p>
            <a:pPr algn="just"/>
            <a:endParaRPr lang="tr-TR" sz="1800" dirty="0">
              <a:solidFill>
                <a:srgbClr val="000000"/>
              </a:solidFill>
              <a:effectLst/>
            </a:endParaRPr>
          </a:p>
          <a:p>
            <a:pPr algn="just"/>
            <a:endParaRPr lang="tr-TR" sz="1050" dirty="0">
              <a:solidFill>
                <a:srgbClr val="000000"/>
              </a:solidFill>
              <a:effectLst/>
              <a:latin typeface="Times New Roman" panose="02020603050405020304" pitchFamily="18" charset="0"/>
            </a:endParaRPr>
          </a:p>
          <a:p>
            <a:pPr algn="just"/>
            <a:endParaRPr lang="tr-TR" sz="1600" dirty="0"/>
          </a:p>
          <a:p>
            <a:pPr algn="just"/>
            <a:endParaRPr lang="tr-TR" dirty="0">
              <a:solidFill>
                <a:srgbClr val="000000"/>
              </a:solidFill>
              <a:effectLst/>
            </a:endParaRPr>
          </a:p>
          <a:p>
            <a:pPr algn="just"/>
            <a:endParaRPr lang="tr-TR" dirty="0">
              <a:solidFill>
                <a:srgbClr val="000000"/>
              </a:solidFill>
              <a:effectLst/>
              <a:latin typeface="Times New Roman" panose="02020603050405020304" pitchFamily="18" charset="0"/>
            </a:endParaRPr>
          </a:p>
          <a:p>
            <a:pPr marL="0" indent="0" algn="just">
              <a:buNone/>
            </a:pPr>
            <a:endParaRPr lang="tr-TR" dirty="0">
              <a:solidFill>
                <a:srgbClr val="000000"/>
              </a:solidFill>
              <a:effectLst/>
              <a:latin typeface="Times New Roman" panose="02020603050405020304" pitchFamily="18" charset="0"/>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C6A5A0EA-868F-1B91-C32B-1A214F4111AB}"/>
              </a:ext>
            </a:extLst>
          </p:cNvPr>
          <p:cNvSpPr txBox="1"/>
          <p:nvPr/>
        </p:nvSpPr>
        <p:spPr>
          <a:xfrm>
            <a:off x="1173892" y="5449330"/>
            <a:ext cx="184731" cy="369332"/>
          </a:xfrm>
          <a:prstGeom prst="rect">
            <a:avLst/>
          </a:prstGeom>
          <a:noFill/>
        </p:spPr>
        <p:txBody>
          <a:bodyPr wrap="none" rtlCol="0">
            <a:spAutoFit/>
          </a:bodyPr>
          <a:lstStyle/>
          <a:p>
            <a:endParaRPr lang="tr-TR" dirty="0"/>
          </a:p>
        </p:txBody>
      </p:sp>
      <p:sp>
        <p:nvSpPr>
          <p:cNvPr id="6" name="Metin kutusu 5">
            <a:extLst>
              <a:ext uri="{FF2B5EF4-FFF2-40B4-BE49-F238E27FC236}">
                <a16:creationId xmlns:a16="http://schemas.microsoft.com/office/drawing/2014/main" id="{17DAE89A-A0D8-EC3A-A5EA-DD6BC1364BF8}"/>
              </a:ext>
            </a:extLst>
          </p:cNvPr>
          <p:cNvSpPr txBox="1"/>
          <p:nvPr/>
        </p:nvSpPr>
        <p:spPr>
          <a:xfrm>
            <a:off x="2421924" y="1927654"/>
            <a:ext cx="8660055" cy="369332"/>
          </a:xfrm>
          <a:prstGeom prst="rect">
            <a:avLst/>
          </a:prstGeom>
          <a:noFill/>
        </p:spPr>
        <p:txBody>
          <a:bodyPr wrap="square" rtlCol="0">
            <a:spAutoFit/>
          </a:bodyPr>
          <a:lstStyle/>
          <a:p>
            <a:endParaRPr lang="tr-TR" dirty="0"/>
          </a:p>
        </p:txBody>
      </p:sp>
    </p:spTree>
    <p:extLst>
      <p:ext uri="{BB962C8B-B14F-4D97-AF65-F5344CB8AC3E}">
        <p14:creationId xmlns:p14="http://schemas.microsoft.com/office/powerpoint/2010/main" val="232101834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F5FD8-05A1-6F44-FDD4-E619FBF1860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6C8F646-B22A-4CCE-35F4-ACD0FED35D7B}"/>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9971EA28-DD42-028E-6C8F-64551A6B3128}"/>
              </a:ext>
            </a:extLst>
          </p:cNvPr>
          <p:cNvSpPr>
            <a:spLocks noGrp="1"/>
          </p:cNvSpPr>
          <p:nvPr>
            <p:ph idx="1"/>
          </p:nvPr>
        </p:nvSpPr>
        <p:spPr/>
        <p:txBody>
          <a:bodyPr>
            <a:normAutofit/>
          </a:bodyPr>
          <a:lstStyle/>
          <a:p>
            <a:pPr marL="0" indent="0" algn="just">
              <a:buNone/>
            </a:pPr>
            <a:r>
              <a:rPr lang="tr-TR" sz="1800" b="1" i="1" dirty="0">
                <a:solidFill>
                  <a:srgbClr val="000000"/>
                </a:solidFill>
              </a:rPr>
              <a:t>Dürüst Davranma ve Doğruyu Söyleme Yükümlülüğü</a:t>
            </a:r>
            <a:endParaRPr lang="tr-TR" sz="1800" dirty="0">
              <a:solidFill>
                <a:srgbClr val="000000"/>
              </a:solidFill>
              <a:effectLst/>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buNone/>
            </a:pPr>
            <a:r>
              <a:rPr lang="tr-TR" sz="1100" b="1" dirty="0">
                <a:solidFill>
                  <a:srgbClr val="000000"/>
                </a:solidFill>
                <a:latin typeface="Times New Roman" panose="02020603050405020304" pitchFamily="18" charset="0"/>
              </a:rPr>
              <a:t>Mahkemenin yetkisiyle ilgili,</a:t>
            </a:r>
          </a:p>
          <a:p>
            <a:pPr marL="0" indent="0">
              <a:buNone/>
            </a:pPr>
            <a:endParaRPr lang="tr-TR" sz="1100" dirty="0">
              <a:solidFill>
                <a:srgbClr val="000000"/>
              </a:solidFill>
              <a:effectLst/>
              <a:latin typeface="Times New Roman" panose="02020603050405020304" pitchFamily="18" charset="0"/>
            </a:endParaRPr>
          </a:p>
          <a:p>
            <a:pPr marL="0" indent="0" algn="just">
              <a:buNone/>
            </a:pPr>
            <a:r>
              <a:rPr lang="tr-TR" sz="1200" dirty="0">
                <a:solidFill>
                  <a:srgbClr val="000000"/>
                </a:solidFill>
                <a:effectLst/>
                <a:latin typeface="Times New Roman" panose="02020603050405020304" pitchFamily="18" charset="0"/>
              </a:rPr>
              <a:t>HMK </a:t>
            </a:r>
            <a:r>
              <a:rPr lang="tr-TR" sz="1200" dirty="0">
                <a:solidFill>
                  <a:srgbClr val="000000"/>
                </a:solidFill>
                <a:latin typeface="Times New Roman" panose="02020603050405020304" pitchFamily="18" charset="0"/>
              </a:rPr>
              <a:t>m. 7: </a:t>
            </a:r>
            <a:r>
              <a:rPr lang="tr-TR" sz="1200" dirty="0">
                <a:solidFill>
                  <a:srgbClr val="000000"/>
                </a:solidFill>
                <a:effectLst/>
                <a:latin typeface="Times New Roman" panose="02020603050405020304" pitchFamily="18" charset="0"/>
              </a:rPr>
              <a:t>Birden fazla davalının bulunduğu hâllerde, davanın, davalılardan birini sırf kendi yerleşim yeri mahkemesinden başka bir mahkemeye getirmek amacıyla açıldığı, deliller veya belirtilerle anlaşılırsa, mahkeme, ilgili davalının itirazı üzerine, onun hakkındaki davayı ayırarak yetkisizlik kararı verir.</a:t>
            </a:r>
          </a:p>
          <a:p>
            <a:pPr algn="just"/>
            <a:endParaRPr lang="tr-TR" sz="1100" dirty="0">
              <a:solidFill>
                <a:srgbClr val="000000"/>
              </a:solidFill>
              <a:latin typeface="Times New Roman" panose="02020603050405020304" pitchFamily="18" charset="0"/>
            </a:endParaRPr>
          </a:p>
          <a:p>
            <a:pPr marL="0" indent="0" algn="just">
              <a:buNone/>
            </a:pPr>
            <a:r>
              <a:rPr lang="tr-TR" sz="1200" b="1" dirty="0">
                <a:solidFill>
                  <a:srgbClr val="000000"/>
                </a:solidFill>
                <a:effectLst/>
                <a:latin typeface="Times New Roman" panose="02020603050405020304" pitchFamily="18" charset="0"/>
              </a:rPr>
              <a:t>Islahla ilgili,</a:t>
            </a:r>
            <a:endParaRPr lang="tr-TR" sz="1200" dirty="0">
              <a:solidFill>
                <a:srgbClr val="000000"/>
              </a:solidFill>
              <a:effectLst/>
              <a:latin typeface="Times New Roman" panose="02020603050405020304" pitchFamily="18" charset="0"/>
            </a:endParaRPr>
          </a:p>
          <a:p>
            <a:pPr marL="0" indent="0" algn="just">
              <a:buNone/>
            </a:pPr>
            <a:endParaRPr lang="tr-TR" sz="1200" b="1" dirty="0">
              <a:solidFill>
                <a:srgbClr val="000000"/>
              </a:solidFill>
              <a:effectLst/>
              <a:latin typeface="Times New Roman" panose="02020603050405020304" pitchFamily="18" charset="0"/>
            </a:endParaRPr>
          </a:p>
          <a:p>
            <a:pPr marL="0" indent="0" algn="just">
              <a:buNone/>
            </a:pPr>
            <a:r>
              <a:rPr lang="tr-TR" sz="1200" b="1" dirty="0">
                <a:solidFill>
                  <a:srgbClr val="000000"/>
                </a:solidFill>
                <a:effectLst/>
                <a:latin typeface="Times New Roman" panose="02020603050405020304" pitchFamily="18" charset="0"/>
              </a:rPr>
              <a:t>MADDE 182-</a:t>
            </a:r>
            <a:r>
              <a:rPr lang="tr-TR" sz="1200" dirty="0">
                <a:solidFill>
                  <a:srgbClr val="000000"/>
                </a:solidFill>
                <a:effectLst/>
                <a:latin typeface="Times New Roman" panose="02020603050405020304" pitchFamily="18" charset="0"/>
              </a:rPr>
              <a:t> (1) Islahın davayı uzatmak veya karşı tarafı rahatsız etmek gibi </a:t>
            </a:r>
            <a:r>
              <a:rPr lang="tr-TR" sz="1200" dirty="0" err="1">
                <a:solidFill>
                  <a:srgbClr val="000000"/>
                </a:solidFill>
                <a:effectLst/>
                <a:latin typeface="Times New Roman" panose="02020603050405020304" pitchFamily="18" charset="0"/>
              </a:rPr>
              <a:t>kötüniyetli</a:t>
            </a:r>
            <a:r>
              <a:rPr lang="tr-TR" sz="1200" dirty="0">
                <a:solidFill>
                  <a:srgbClr val="000000"/>
                </a:solidFill>
                <a:effectLst/>
                <a:latin typeface="Times New Roman" panose="02020603050405020304" pitchFamily="18" charset="0"/>
              </a:rPr>
              <a:t> düşüncelerle yapıldığı deliller veya belirtilerle anlaşılırsa, mahkeme, ıslahı dikkate almadan karar verir. Ayrıca hâkim, </a:t>
            </a:r>
            <a:r>
              <a:rPr lang="tr-TR" sz="1200" dirty="0" err="1">
                <a:solidFill>
                  <a:srgbClr val="000000"/>
                </a:solidFill>
                <a:effectLst/>
                <a:latin typeface="Times New Roman" panose="02020603050405020304" pitchFamily="18" charset="0"/>
              </a:rPr>
              <a:t>kötüniyetle</a:t>
            </a:r>
            <a:r>
              <a:rPr lang="tr-TR" sz="1200" dirty="0">
                <a:solidFill>
                  <a:srgbClr val="000000"/>
                </a:solidFill>
                <a:effectLst/>
                <a:latin typeface="Times New Roman" panose="02020603050405020304" pitchFamily="18" charset="0"/>
              </a:rPr>
              <a:t> ıslaha başvuranı, karşı tarafın bu yüzden uğradığı bütün zararlarını ödemeye ve </a:t>
            </a:r>
            <a:r>
              <a:rPr lang="tr-TR" sz="1200" dirty="0" err="1">
                <a:solidFill>
                  <a:srgbClr val="000000"/>
                </a:solidFill>
                <a:effectLst/>
                <a:latin typeface="Times New Roman" panose="02020603050405020304" pitchFamily="18" charset="0"/>
              </a:rPr>
              <a:t>beşyüz</a:t>
            </a:r>
            <a:r>
              <a:rPr lang="tr-TR" sz="1200" dirty="0">
                <a:solidFill>
                  <a:srgbClr val="000000"/>
                </a:solidFill>
                <a:effectLst/>
                <a:latin typeface="Times New Roman" panose="02020603050405020304" pitchFamily="18" charset="0"/>
              </a:rPr>
              <a:t> Türk Lirasından </a:t>
            </a:r>
            <a:r>
              <a:rPr lang="tr-TR" sz="1200" dirty="0" err="1">
                <a:solidFill>
                  <a:srgbClr val="000000"/>
                </a:solidFill>
                <a:effectLst/>
                <a:latin typeface="Times New Roman" panose="02020603050405020304" pitchFamily="18" charset="0"/>
              </a:rPr>
              <a:t>beşbin</a:t>
            </a:r>
            <a:r>
              <a:rPr lang="tr-TR" sz="1200" dirty="0">
                <a:solidFill>
                  <a:srgbClr val="000000"/>
                </a:solidFill>
                <a:effectLst/>
                <a:latin typeface="Times New Roman" panose="02020603050405020304" pitchFamily="18" charset="0"/>
              </a:rPr>
              <a:t> Türk Lirasına </a:t>
            </a:r>
            <a:r>
              <a:rPr lang="tr-TR" sz="1200" dirty="0" err="1">
                <a:solidFill>
                  <a:srgbClr val="000000"/>
                </a:solidFill>
                <a:effectLst/>
                <a:latin typeface="Times New Roman" panose="02020603050405020304" pitchFamily="18" charset="0"/>
              </a:rPr>
              <a:t>kadardisiplin</a:t>
            </a:r>
            <a:r>
              <a:rPr lang="tr-TR" sz="1200" dirty="0">
                <a:solidFill>
                  <a:srgbClr val="000000"/>
                </a:solidFill>
                <a:effectLst/>
                <a:latin typeface="Times New Roman" panose="02020603050405020304" pitchFamily="18" charset="0"/>
              </a:rPr>
              <a:t> para cezasına mahkûm eder.</a:t>
            </a:r>
          </a:p>
          <a:p>
            <a:pPr marL="0" indent="0" algn="just">
              <a:buNone/>
            </a:pPr>
            <a:endParaRPr lang="tr-TR" sz="1100" dirty="0">
              <a:solidFill>
                <a:srgbClr val="000000"/>
              </a:solidFill>
              <a:latin typeface="Times New Roman" panose="02020603050405020304" pitchFamily="18" charset="0"/>
            </a:endParaRPr>
          </a:p>
          <a:p>
            <a:pPr marL="0" indent="0" algn="just">
              <a:buNone/>
            </a:pPr>
            <a:r>
              <a:rPr lang="tr-TR" sz="1100" b="1" dirty="0">
                <a:solidFill>
                  <a:srgbClr val="000000"/>
                </a:solidFill>
                <a:effectLst/>
                <a:latin typeface="Times New Roman" panose="02020603050405020304" pitchFamily="18" charset="0"/>
              </a:rPr>
              <a:t>Hakimin reddiyle ilgili, </a:t>
            </a:r>
          </a:p>
          <a:p>
            <a:pPr marL="0" indent="0" algn="just">
              <a:buNone/>
            </a:pPr>
            <a:r>
              <a:rPr lang="tr-TR" sz="1200" dirty="0">
                <a:solidFill>
                  <a:srgbClr val="000000"/>
                </a:solidFill>
                <a:latin typeface="Times New Roman" panose="02020603050405020304" pitchFamily="18" charset="0"/>
                <a:cs typeface="Times New Roman" panose="02020603050405020304" pitchFamily="18" charset="0"/>
              </a:rPr>
              <a:t>Madde 42: </a:t>
            </a:r>
            <a:r>
              <a:rPr lang="tr-TR" sz="1200" dirty="0">
                <a:solidFill>
                  <a:srgbClr val="000000"/>
                </a:solidFill>
                <a:effectLst/>
                <a:latin typeface="Times New Roman" panose="02020603050405020304" pitchFamily="18" charset="0"/>
                <a:cs typeface="Times New Roman" panose="02020603050405020304" pitchFamily="18" charset="0"/>
              </a:rPr>
              <a:t>Ret talebinin, </a:t>
            </a:r>
            <a:r>
              <a:rPr lang="tr-TR" sz="1200" dirty="0" err="1">
                <a:solidFill>
                  <a:srgbClr val="000000"/>
                </a:solidFill>
                <a:effectLst/>
                <a:latin typeface="Times New Roman" panose="02020603050405020304" pitchFamily="18" charset="0"/>
                <a:cs typeface="Times New Roman" panose="02020603050405020304" pitchFamily="18" charset="0"/>
              </a:rPr>
              <a:t>kötüniyetle</a:t>
            </a:r>
            <a:r>
              <a:rPr lang="tr-TR" sz="1200" dirty="0">
                <a:solidFill>
                  <a:srgbClr val="000000"/>
                </a:solidFill>
                <a:effectLst/>
                <a:latin typeface="Times New Roman" panose="02020603050405020304" pitchFamily="18" charset="0"/>
                <a:cs typeface="Times New Roman" panose="02020603050405020304" pitchFamily="18" charset="0"/>
              </a:rPr>
              <a:t> yapıldığının anlaşılması ve esas yönünden kabul edilmemesi hâlinde, talepte bulunanların her biri hakkında </a:t>
            </a:r>
            <a:r>
              <a:rPr lang="tr-TR" sz="1200" dirty="0" err="1">
                <a:solidFill>
                  <a:srgbClr val="000000"/>
                </a:solidFill>
                <a:effectLst/>
                <a:latin typeface="Times New Roman" panose="02020603050405020304" pitchFamily="18" charset="0"/>
                <a:cs typeface="Times New Roman" panose="02020603050405020304" pitchFamily="18" charset="0"/>
              </a:rPr>
              <a:t>beşyüz</a:t>
            </a:r>
            <a:r>
              <a:rPr lang="tr-TR" sz="1200" dirty="0">
                <a:solidFill>
                  <a:srgbClr val="000000"/>
                </a:solidFill>
                <a:effectLst/>
                <a:latin typeface="Times New Roman" panose="02020603050405020304" pitchFamily="18" charset="0"/>
                <a:cs typeface="Times New Roman" panose="02020603050405020304" pitchFamily="18" charset="0"/>
              </a:rPr>
              <a:t> Türk Lirasından </a:t>
            </a:r>
            <a:r>
              <a:rPr lang="tr-TR" sz="1200" dirty="0" err="1">
                <a:solidFill>
                  <a:srgbClr val="000000"/>
                </a:solidFill>
                <a:effectLst/>
                <a:latin typeface="Times New Roman" panose="02020603050405020304" pitchFamily="18" charset="0"/>
                <a:cs typeface="Times New Roman" panose="02020603050405020304" pitchFamily="18" charset="0"/>
              </a:rPr>
              <a:t>beşbin</a:t>
            </a:r>
            <a:r>
              <a:rPr lang="tr-TR" sz="1200" dirty="0">
                <a:solidFill>
                  <a:srgbClr val="000000"/>
                </a:solidFill>
                <a:latin typeface="Times New Roman" panose="02020603050405020304" pitchFamily="18" charset="0"/>
                <a:cs typeface="Times New Roman" panose="02020603050405020304" pitchFamily="18" charset="0"/>
              </a:rPr>
              <a:t> </a:t>
            </a:r>
            <a:r>
              <a:rPr lang="tr-TR" sz="1200" dirty="0">
                <a:solidFill>
                  <a:srgbClr val="000000"/>
                </a:solidFill>
                <a:effectLst/>
                <a:latin typeface="Times New Roman" panose="02020603050405020304" pitchFamily="18" charset="0"/>
                <a:cs typeface="Times New Roman" panose="02020603050405020304" pitchFamily="18" charset="0"/>
              </a:rPr>
              <a:t>Türk Lirasına kadar disiplin para cezasına hükmolunur.</a:t>
            </a:r>
          </a:p>
          <a:p>
            <a:pPr marL="0" indent="0">
              <a:buNone/>
            </a:pPr>
            <a:endParaRPr lang="tr-TR" sz="1100" dirty="0">
              <a:solidFill>
                <a:srgbClr val="000000"/>
              </a:solidFill>
              <a:effectLst/>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endParaRPr lang="tr-TR" sz="1800" dirty="0">
              <a:solidFill>
                <a:srgbClr val="000000"/>
              </a:solidFill>
              <a:effectLst/>
            </a:endParaRPr>
          </a:p>
          <a:p>
            <a:pPr algn="just"/>
            <a:endParaRPr lang="tr-TR" sz="1050" dirty="0">
              <a:solidFill>
                <a:srgbClr val="000000"/>
              </a:solidFill>
              <a:effectLst/>
              <a:latin typeface="Times New Roman" panose="02020603050405020304" pitchFamily="18" charset="0"/>
            </a:endParaRPr>
          </a:p>
          <a:p>
            <a:pPr algn="just"/>
            <a:endParaRPr lang="tr-TR" sz="1600" dirty="0"/>
          </a:p>
          <a:p>
            <a:pPr algn="just"/>
            <a:endParaRPr lang="tr-TR" dirty="0">
              <a:solidFill>
                <a:srgbClr val="000000"/>
              </a:solidFill>
              <a:effectLst/>
            </a:endParaRPr>
          </a:p>
          <a:p>
            <a:pPr algn="just"/>
            <a:endParaRPr lang="tr-TR" dirty="0">
              <a:solidFill>
                <a:srgbClr val="000000"/>
              </a:solidFill>
              <a:effectLst/>
              <a:latin typeface="Times New Roman" panose="02020603050405020304" pitchFamily="18" charset="0"/>
            </a:endParaRPr>
          </a:p>
          <a:p>
            <a:pPr marL="0" indent="0" algn="just">
              <a:buNone/>
            </a:pPr>
            <a:endParaRPr lang="tr-TR" dirty="0">
              <a:solidFill>
                <a:srgbClr val="000000"/>
              </a:solidFill>
              <a:effectLst/>
              <a:latin typeface="Times New Roman" panose="02020603050405020304" pitchFamily="18" charset="0"/>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CFBC7F2E-027E-7813-64D5-808F00E10C96}"/>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46787825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64CFD3-6604-C84B-1DC8-41DFD7ABDD0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DD898F8-1127-FEDC-5F5F-D2543F3F776A}"/>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1635CD9E-6BD9-E63E-C386-600A3619BE79}"/>
              </a:ext>
            </a:extLst>
          </p:cNvPr>
          <p:cNvSpPr>
            <a:spLocks noGrp="1"/>
          </p:cNvSpPr>
          <p:nvPr>
            <p:ph idx="1"/>
          </p:nvPr>
        </p:nvSpPr>
        <p:spPr/>
        <p:txBody>
          <a:bodyPr>
            <a:normAutofit/>
          </a:bodyPr>
          <a:lstStyle/>
          <a:p>
            <a:pPr marL="0" indent="0" algn="just">
              <a:buNone/>
            </a:pPr>
            <a:r>
              <a:rPr lang="tr-TR" sz="1800" b="1" i="1" dirty="0">
                <a:solidFill>
                  <a:srgbClr val="000000"/>
                </a:solidFill>
              </a:rPr>
              <a:t>Dürüst Davranma ve Doğruyu Söyleme Yükümlülüğü</a:t>
            </a:r>
            <a:endParaRPr lang="tr-TR" sz="1800" dirty="0">
              <a:solidFill>
                <a:srgbClr val="000000"/>
              </a:solidFill>
              <a:effectLst/>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b="1" dirty="0">
              <a:effectLst/>
              <a:ea typeface="Times New Roman" panose="02020603050405020304" pitchFamily="18" charset="0"/>
            </a:endParaRPr>
          </a:p>
          <a:p>
            <a:pPr marL="0" indent="0" algn="just">
              <a:buNone/>
            </a:pPr>
            <a:r>
              <a:rPr lang="tr-TR" sz="1800" b="1" dirty="0">
                <a:effectLst/>
                <a:ea typeface="Times New Roman" panose="02020603050405020304" pitchFamily="18" charset="0"/>
              </a:rPr>
              <a:t>Doğruyu söyleme yükümlülüğü, </a:t>
            </a:r>
            <a:r>
              <a:rPr lang="tr-TR" sz="1800" dirty="0">
                <a:effectLst/>
                <a:ea typeface="Times New Roman" panose="02020603050405020304" pitchFamily="18" charset="0"/>
              </a:rPr>
              <a:t>davanın tarafının, diğer taraf aleyhine </a:t>
            </a:r>
            <a:r>
              <a:rPr lang="tr-TR" sz="1800" b="1" dirty="0">
                <a:effectLst/>
                <a:ea typeface="Times New Roman" panose="02020603050405020304" pitchFamily="18" charset="0"/>
              </a:rPr>
              <a:t>gerçek olmadığını bildiği bir hususu yargılamada ileri sürmemesi</a:t>
            </a:r>
            <a:r>
              <a:rPr lang="tr-TR" sz="1800" dirty="0">
                <a:effectLst/>
                <a:ea typeface="Times New Roman" panose="02020603050405020304" pitchFamily="18" charset="0"/>
              </a:rPr>
              <a:t> ile karşı tarafın ileri sürdüğü ve </a:t>
            </a:r>
            <a:r>
              <a:rPr lang="tr-TR" sz="1800" b="1" dirty="0">
                <a:effectLst/>
                <a:ea typeface="Times New Roman" panose="02020603050405020304" pitchFamily="18" charset="0"/>
              </a:rPr>
              <a:t>kendisinin doğru olduğunu bildiği hususlara karşı koymamasını </a:t>
            </a:r>
            <a:r>
              <a:rPr lang="tr-TR" sz="1800" dirty="0">
                <a:effectLst/>
                <a:ea typeface="Times New Roman" panose="02020603050405020304" pitchFamily="18" charset="0"/>
              </a:rPr>
              <a:t>ifade eder. </a:t>
            </a:r>
          </a:p>
          <a:p>
            <a:pPr marL="0" indent="0" algn="just">
              <a:buNone/>
            </a:pPr>
            <a:endParaRPr lang="tr-TR" sz="1800" dirty="0">
              <a:ea typeface="Times New Roman" panose="02020603050405020304" pitchFamily="18" charset="0"/>
            </a:endParaRPr>
          </a:p>
          <a:p>
            <a:pPr marL="0" indent="0" algn="just">
              <a:buNone/>
            </a:pPr>
            <a:r>
              <a:rPr lang="tr-TR" sz="1800" dirty="0">
                <a:effectLst/>
                <a:ea typeface="Times New Roman" panose="02020603050405020304" pitchFamily="18" charset="0"/>
              </a:rPr>
              <a:t>Tarafın bildiği ve fakat aleyhine olan bir vakıayı ileri sürmemiş olması bu kapsama girmez.</a:t>
            </a:r>
          </a:p>
          <a:p>
            <a:pPr marL="0" indent="0">
              <a:buNone/>
            </a:pPr>
            <a:endParaRPr lang="tr-TR" sz="1100" dirty="0">
              <a:solidFill>
                <a:srgbClr val="000000"/>
              </a:solidFill>
              <a:effectLst/>
              <a:latin typeface="Times New Roman" panose="02020603050405020304" pitchFamily="18" charset="0"/>
            </a:endParaRPr>
          </a:p>
          <a:p>
            <a:pPr algn="just"/>
            <a:endParaRPr lang="tr-TR" sz="1800" dirty="0">
              <a:solidFill>
                <a:srgbClr val="000000"/>
              </a:solidFill>
              <a:effectLst/>
            </a:endParaRPr>
          </a:p>
          <a:p>
            <a:pPr algn="just"/>
            <a:endParaRPr lang="tr-TR" sz="1050" dirty="0">
              <a:solidFill>
                <a:srgbClr val="000000"/>
              </a:solidFill>
              <a:effectLst/>
              <a:latin typeface="Times New Roman" panose="02020603050405020304" pitchFamily="18" charset="0"/>
            </a:endParaRPr>
          </a:p>
          <a:p>
            <a:pPr algn="just"/>
            <a:endParaRPr lang="tr-TR" sz="1600" dirty="0"/>
          </a:p>
          <a:p>
            <a:pPr algn="just"/>
            <a:endParaRPr lang="tr-TR" dirty="0">
              <a:solidFill>
                <a:srgbClr val="000000"/>
              </a:solidFill>
              <a:effectLst/>
            </a:endParaRPr>
          </a:p>
          <a:p>
            <a:pPr algn="just"/>
            <a:endParaRPr lang="tr-TR" dirty="0">
              <a:solidFill>
                <a:srgbClr val="000000"/>
              </a:solidFill>
              <a:effectLst/>
              <a:latin typeface="Times New Roman" panose="02020603050405020304" pitchFamily="18" charset="0"/>
            </a:endParaRPr>
          </a:p>
          <a:p>
            <a:pPr marL="0" indent="0" algn="just">
              <a:buNone/>
            </a:pPr>
            <a:endParaRPr lang="tr-TR" dirty="0">
              <a:solidFill>
                <a:srgbClr val="000000"/>
              </a:solidFill>
              <a:effectLst/>
              <a:latin typeface="Times New Roman" panose="02020603050405020304" pitchFamily="18" charset="0"/>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391A40A0-D10C-31C4-D773-15A714087CC9}"/>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95985579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C04B5-776D-3B09-C2FA-302FC56658A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301DFF8-5BDB-5BB5-3D69-D262B9C4A5D0}"/>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87B87790-78E1-443B-999F-FBFA61B0257B}"/>
              </a:ext>
            </a:extLst>
          </p:cNvPr>
          <p:cNvSpPr>
            <a:spLocks noGrp="1"/>
          </p:cNvSpPr>
          <p:nvPr>
            <p:ph idx="1"/>
          </p:nvPr>
        </p:nvSpPr>
        <p:spPr/>
        <p:txBody>
          <a:bodyPr>
            <a:normAutofit/>
          </a:bodyPr>
          <a:lstStyle/>
          <a:p>
            <a:pPr marL="0" indent="0" algn="just">
              <a:buNone/>
            </a:pPr>
            <a:r>
              <a:rPr lang="tr-TR" sz="1800" b="1" i="1" dirty="0">
                <a:solidFill>
                  <a:srgbClr val="000000"/>
                </a:solidFill>
              </a:rPr>
              <a:t>Usul ekonomisi ilkesi</a:t>
            </a:r>
          </a:p>
          <a:p>
            <a:pPr marL="0" indent="0" algn="just">
              <a:buNone/>
            </a:pPr>
            <a:endParaRPr lang="tr-TR" sz="1800" b="1" i="1" dirty="0">
              <a:solidFill>
                <a:srgbClr val="000000"/>
              </a:solidFill>
              <a:effectLst/>
              <a:latin typeface="Times New Roman" panose="02020603050405020304" pitchFamily="18" charset="0"/>
            </a:endParaRPr>
          </a:p>
          <a:p>
            <a:pPr marL="0" indent="0" algn="just">
              <a:buNone/>
            </a:pPr>
            <a:r>
              <a:rPr lang="tr-TR" sz="1800" b="1" i="1" dirty="0">
                <a:solidFill>
                  <a:srgbClr val="000000"/>
                </a:solidFill>
                <a:latin typeface="Times New Roman" panose="02020603050405020304" pitchFamily="18" charset="0"/>
              </a:rPr>
              <a:t>Dayanağı, Anayasa m. 141 ve HMK m. 30.</a:t>
            </a:r>
          </a:p>
          <a:p>
            <a:pPr marL="0" indent="0" algn="just">
              <a:buNone/>
            </a:pPr>
            <a:endParaRPr lang="tr-TR" sz="1800" b="1" i="1" dirty="0">
              <a:solidFill>
                <a:srgbClr val="000000"/>
              </a:solidFill>
              <a:effectLst/>
              <a:latin typeface="Times New Roman" panose="02020603050405020304" pitchFamily="18" charset="0"/>
            </a:endParaRPr>
          </a:p>
          <a:p>
            <a:pPr marL="0" indent="0">
              <a:buNone/>
            </a:pPr>
            <a:r>
              <a:rPr lang="tr-TR" sz="1100" b="1" dirty="0">
                <a:solidFill>
                  <a:srgbClr val="000000"/>
                </a:solidFill>
                <a:effectLst/>
                <a:latin typeface="Times New Roman" panose="02020603050405020304" pitchFamily="18" charset="0"/>
              </a:rPr>
              <a:t>HMK m. 30: </a:t>
            </a:r>
            <a:r>
              <a:rPr lang="tr-TR" sz="1100" i="1" dirty="0">
                <a:solidFill>
                  <a:srgbClr val="000000"/>
                </a:solidFill>
                <a:effectLst/>
                <a:latin typeface="Times New Roman" panose="02020603050405020304" pitchFamily="18" charset="0"/>
              </a:rPr>
              <a:t>Hâkim, yargılamanın </a:t>
            </a:r>
            <a:r>
              <a:rPr lang="tr-TR" sz="1100" b="1" i="1" dirty="0">
                <a:solidFill>
                  <a:srgbClr val="000000"/>
                </a:solidFill>
                <a:effectLst/>
                <a:latin typeface="Times New Roman" panose="02020603050405020304" pitchFamily="18" charset="0"/>
              </a:rPr>
              <a:t>makul süre içinde </a:t>
            </a:r>
            <a:r>
              <a:rPr lang="tr-TR" sz="1100" i="1" dirty="0">
                <a:solidFill>
                  <a:srgbClr val="000000"/>
                </a:solidFill>
                <a:effectLst/>
                <a:latin typeface="Times New Roman" panose="02020603050405020304" pitchFamily="18" charset="0"/>
              </a:rPr>
              <a:t>ve </a:t>
            </a:r>
            <a:r>
              <a:rPr lang="tr-TR" sz="1100" b="1" i="1" dirty="0">
                <a:solidFill>
                  <a:srgbClr val="000000"/>
                </a:solidFill>
                <a:effectLst/>
                <a:latin typeface="Times New Roman" panose="02020603050405020304" pitchFamily="18" charset="0"/>
              </a:rPr>
              <a:t>düzenli bir biçimde yürütülmesini </a:t>
            </a:r>
            <a:r>
              <a:rPr lang="tr-TR" sz="1100" i="1" dirty="0">
                <a:solidFill>
                  <a:srgbClr val="000000"/>
                </a:solidFill>
                <a:effectLst/>
                <a:latin typeface="Times New Roman" panose="02020603050405020304" pitchFamily="18" charset="0"/>
              </a:rPr>
              <a:t>ve </a:t>
            </a:r>
            <a:r>
              <a:rPr lang="tr-TR" sz="1100" b="1" i="1" dirty="0">
                <a:solidFill>
                  <a:srgbClr val="000000"/>
                </a:solidFill>
                <a:effectLst/>
                <a:latin typeface="Times New Roman" panose="02020603050405020304" pitchFamily="18" charset="0"/>
              </a:rPr>
              <a:t>gereksiz gider yapılmamasını </a:t>
            </a:r>
            <a:r>
              <a:rPr lang="tr-TR" sz="1100" i="1" dirty="0">
                <a:solidFill>
                  <a:srgbClr val="000000"/>
                </a:solidFill>
                <a:effectLst/>
                <a:latin typeface="Times New Roman" panose="02020603050405020304" pitchFamily="18" charset="0"/>
              </a:rPr>
              <a:t>sağlamakla yükümlüdür.</a:t>
            </a:r>
          </a:p>
          <a:p>
            <a:pPr marL="0" indent="0">
              <a:buNone/>
            </a:pPr>
            <a:endParaRPr lang="tr-TR" sz="1100" i="1" dirty="0">
              <a:solidFill>
                <a:srgbClr val="000000"/>
              </a:solidFill>
              <a:latin typeface="Times New Roman" panose="02020603050405020304" pitchFamily="18" charset="0"/>
            </a:endParaRPr>
          </a:p>
          <a:p>
            <a:pPr marL="0" indent="0">
              <a:buNone/>
            </a:pPr>
            <a:r>
              <a:rPr lang="tr-TR" sz="1100" i="1" dirty="0">
                <a:solidFill>
                  <a:srgbClr val="000000"/>
                </a:solidFill>
                <a:effectLst/>
                <a:latin typeface="Times New Roman" panose="02020603050405020304" pitchFamily="18" charset="0"/>
              </a:rPr>
              <a:t>Üç unsur: makul süre, düzenli bir biçimde, gereksiz gider yapılmaması</a:t>
            </a:r>
          </a:p>
          <a:p>
            <a:pPr marL="0" indent="0" algn="just">
              <a:buNone/>
            </a:pPr>
            <a:endParaRPr lang="tr-TR" sz="1800" i="1" dirty="0">
              <a:solidFill>
                <a:srgbClr val="000000"/>
              </a:solidFill>
              <a:latin typeface="Times New Roman" panose="02020603050405020304" pitchFamily="18" charset="0"/>
            </a:endParaRPr>
          </a:p>
          <a:p>
            <a:pPr marL="0" indent="0" algn="just">
              <a:buNone/>
            </a:pPr>
            <a:r>
              <a:rPr lang="tr-TR" sz="1800" i="1" dirty="0">
                <a:solidFill>
                  <a:srgbClr val="000000"/>
                </a:solidFill>
                <a:effectLst/>
                <a:latin typeface="Times New Roman" panose="02020603050405020304" pitchFamily="18" charset="0"/>
              </a:rPr>
              <a:t>Duruşma aralıklarının belirlenmesi, bilirkişiye veri</a:t>
            </a:r>
            <a:r>
              <a:rPr lang="tr-TR" sz="1800" i="1" dirty="0">
                <a:solidFill>
                  <a:srgbClr val="000000"/>
                </a:solidFill>
                <a:latin typeface="Times New Roman" panose="02020603050405020304" pitchFamily="18" charset="0"/>
              </a:rPr>
              <a:t>lecek sürenin belirlenmesinde, davaların birleştirilmesi ve ayrılmasında </a:t>
            </a:r>
            <a:endParaRPr lang="tr-TR" sz="1100" dirty="0">
              <a:solidFill>
                <a:srgbClr val="000000"/>
              </a:solidFill>
              <a:effectLst/>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endParaRPr lang="tr-TR" sz="1800" dirty="0">
              <a:solidFill>
                <a:srgbClr val="000000"/>
              </a:solidFill>
              <a:effectLst/>
            </a:endParaRPr>
          </a:p>
          <a:p>
            <a:pPr algn="just"/>
            <a:endParaRPr lang="tr-TR" sz="1050" dirty="0">
              <a:solidFill>
                <a:srgbClr val="000000"/>
              </a:solidFill>
              <a:effectLst/>
              <a:latin typeface="Times New Roman" panose="02020603050405020304" pitchFamily="18" charset="0"/>
            </a:endParaRPr>
          </a:p>
          <a:p>
            <a:pPr algn="just"/>
            <a:endParaRPr lang="tr-TR" sz="1600" dirty="0"/>
          </a:p>
          <a:p>
            <a:pPr algn="just"/>
            <a:endParaRPr lang="tr-TR" dirty="0">
              <a:solidFill>
                <a:srgbClr val="000000"/>
              </a:solidFill>
              <a:effectLst/>
            </a:endParaRPr>
          </a:p>
          <a:p>
            <a:pPr algn="just"/>
            <a:endParaRPr lang="tr-TR" dirty="0">
              <a:solidFill>
                <a:srgbClr val="000000"/>
              </a:solidFill>
              <a:effectLst/>
              <a:latin typeface="Times New Roman" panose="02020603050405020304" pitchFamily="18" charset="0"/>
            </a:endParaRPr>
          </a:p>
          <a:p>
            <a:pPr marL="0" indent="0" algn="just">
              <a:buNone/>
            </a:pPr>
            <a:endParaRPr lang="tr-TR" dirty="0">
              <a:solidFill>
                <a:srgbClr val="000000"/>
              </a:solidFill>
              <a:effectLst/>
              <a:latin typeface="Times New Roman" panose="02020603050405020304" pitchFamily="18" charset="0"/>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67F44A1A-7BA0-EC87-8161-8545FC088C51}"/>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78027432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803A2D-757C-F239-B1C7-3F2F6981813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71C143F-A826-DAB2-3BFD-BAA80A85CC7F}"/>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E7B503DD-8B73-C00A-1FB4-384C52CF4736}"/>
              </a:ext>
            </a:extLst>
          </p:cNvPr>
          <p:cNvSpPr>
            <a:spLocks noGrp="1"/>
          </p:cNvSpPr>
          <p:nvPr>
            <p:ph idx="1"/>
          </p:nvPr>
        </p:nvSpPr>
        <p:spPr/>
        <p:txBody>
          <a:bodyPr>
            <a:normAutofit lnSpcReduction="10000"/>
          </a:bodyPr>
          <a:lstStyle/>
          <a:p>
            <a:pPr marL="0" indent="0" algn="just">
              <a:buNone/>
            </a:pPr>
            <a:r>
              <a:rPr lang="tr-TR" sz="1800" b="1" i="1" dirty="0">
                <a:solidFill>
                  <a:srgbClr val="000000"/>
                </a:solidFill>
              </a:rPr>
              <a:t>Hakimin davayı aydınlatma ödevi</a:t>
            </a:r>
          </a:p>
          <a:p>
            <a:pPr marL="0" indent="0" algn="just">
              <a:buNone/>
            </a:pPr>
            <a:endParaRPr lang="tr-TR" sz="1800" b="1" i="1" dirty="0">
              <a:solidFill>
                <a:srgbClr val="000000"/>
              </a:solidFill>
              <a:cs typeface="Times New Roman" panose="02020603050405020304" pitchFamily="18" charset="0"/>
            </a:endParaRPr>
          </a:p>
          <a:p>
            <a:pPr marL="0" indent="0" algn="just">
              <a:buNone/>
            </a:pPr>
            <a:r>
              <a:rPr lang="tr-TR" sz="1800" dirty="0">
                <a:solidFill>
                  <a:srgbClr val="000000"/>
                </a:solidFill>
                <a:effectLst/>
                <a:cs typeface="Times New Roman" panose="02020603050405020304" pitchFamily="18" charset="0"/>
              </a:rPr>
              <a:t>HMK </a:t>
            </a:r>
            <a:r>
              <a:rPr lang="tr-TR" sz="1800" dirty="0">
                <a:solidFill>
                  <a:srgbClr val="000000"/>
                </a:solidFill>
                <a:cs typeface="Times New Roman" panose="02020603050405020304" pitchFamily="18" charset="0"/>
              </a:rPr>
              <a:t>m. 31: </a:t>
            </a:r>
            <a:r>
              <a:rPr lang="tr-TR" sz="1800" dirty="0">
                <a:solidFill>
                  <a:srgbClr val="000000"/>
                </a:solidFill>
                <a:effectLst/>
                <a:cs typeface="Times New Roman" panose="02020603050405020304" pitchFamily="18" charset="0"/>
              </a:rPr>
              <a:t>Hâkim, uyuşmazlığın aydınlatılmasının zorunlu kıldığı durumlarda, maddi veya hukuki açıdan </a:t>
            </a:r>
            <a:r>
              <a:rPr lang="tr-TR" sz="1800" b="1" dirty="0">
                <a:solidFill>
                  <a:srgbClr val="000000"/>
                </a:solidFill>
                <a:effectLst/>
                <a:cs typeface="Times New Roman" panose="02020603050405020304" pitchFamily="18" charset="0"/>
              </a:rPr>
              <a:t>belirsiz</a:t>
            </a:r>
            <a:r>
              <a:rPr lang="tr-TR" sz="1800" dirty="0">
                <a:solidFill>
                  <a:srgbClr val="000000"/>
                </a:solidFill>
                <a:effectLst/>
                <a:cs typeface="Times New Roman" panose="02020603050405020304" pitchFamily="18" charset="0"/>
              </a:rPr>
              <a:t> yahut </a:t>
            </a:r>
            <a:r>
              <a:rPr lang="tr-TR" sz="1800" b="1" dirty="0">
                <a:solidFill>
                  <a:srgbClr val="000000"/>
                </a:solidFill>
                <a:effectLst/>
                <a:cs typeface="Times New Roman" panose="02020603050405020304" pitchFamily="18" charset="0"/>
              </a:rPr>
              <a:t>çelişkili</a:t>
            </a:r>
            <a:r>
              <a:rPr lang="tr-TR" sz="1800" dirty="0">
                <a:solidFill>
                  <a:srgbClr val="000000"/>
                </a:solidFill>
                <a:effectLst/>
                <a:cs typeface="Times New Roman" panose="02020603050405020304" pitchFamily="18" charset="0"/>
              </a:rPr>
              <a:t> gördüğü hususlar hakkında, taraflara açıklama yaptırabilir; soru sorabilir; delil gösterilmesini isteyebilir.</a:t>
            </a:r>
          </a:p>
          <a:p>
            <a:pPr marL="0" indent="0" algn="just">
              <a:buNone/>
            </a:pPr>
            <a:endParaRPr lang="tr-TR" sz="1800" b="1" i="1" dirty="0">
              <a:solidFill>
                <a:srgbClr val="000000"/>
              </a:solidFill>
            </a:endParaRPr>
          </a:p>
          <a:p>
            <a:pPr marL="0" indent="0" algn="just">
              <a:buNone/>
            </a:pPr>
            <a:r>
              <a:rPr lang="tr-TR" sz="1800" b="1" i="1" dirty="0">
                <a:solidFill>
                  <a:srgbClr val="000000"/>
                </a:solidFill>
              </a:rPr>
              <a:t>Belirsizlik; </a:t>
            </a:r>
          </a:p>
          <a:p>
            <a:pPr marL="0" indent="0" algn="just">
              <a:buNone/>
            </a:pPr>
            <a:r>
              <a:rPr lang="tr-TR" sz="1800" b="1" i="1" dirty="0">
                <a:solidFill>
                  <a:srgbClr val="000000"/>
                </a:solidFill>
              </a:rPr>
              <a:t>Davacının talebi anlaşılmıyorsa,</a:t>
            </a:r>
            <a:r>
              <a:rPr lang="tr-TR" sz="1800" i="1" dirty="0">
                <a:solidFill>
                  <a:srgbClr val="000000"/>
                </a:solidFill>
              </a:rPr>
              <a:t> (ayıba karşı tekeffül hükümleri kapsamında, bedelde indirim ve malın ayıpsız misliyle değiştirilmesi talep edildiğinde hangisinin istendiği belli değilse.)</a:t>
            </a:r>
          </a:p>
          <a:p>
            <a:pPr marL="0" indent="0" algn="just">
              <a:buNone/>
            </a:pPr>
            <a:r>
              <a:rPr lang="tr-TR" sz="1800" b="1" i="1" dirty="0">
                <a:solidFill>
                  <a:srgbClr val="000000"/>
                </a:solidFill>
              </a:rPr>
              <a:t>Vakıada belirsizlik veya çelişki varsa, </a:t>
            </a:r>
            <a:r>
              <a:rPr lang="tr-TR" sz="1800" i="1" dirty="0">
                <a:solidFill>
                  <a:srgbClr val="000000"/>
                </a:solidFill>
              </a:rPr>
              <a:t>(sözleşme ve sebepsiz zenginleşme vakıalarından hangisine dayandığı hakkında)</a:t>
            </a:r>
          </a:p>
          <a:p>
            <a:pPr marL="0" indent="0" algn="just">
              <a:buNone/>
            </a:pPr>
            <a:r>
              <a:rPr lang="tr-TR" sz="1800" b="1" i="1" dirty="0">
                <a:solidFill>
                  <a:srgbClr val="000000"/>
                </a:solidFill>
              </a:rPr>
              <a:t>Hukuki sebebin tespitinde. </a:t>
            </a:r>
            <a:r>
              <a:rPr lang="tr-TR" sz="1800" i="1" dirty="0">
                <a:solidFill>
                  <a:srgbClr val="000000"/>
                </a:solidFill>
              </a:rPr>
              <a:t>(TBK m.60: </a:t>
            </a:r>
            <a:r>
              <a:rPr lang="tr-TR" sz="1800" i="1" u="none" strike="noStrike" dirty="0">
                <a:solidFill>
                  <a:srgbClr val="000000"/>
                </a:solidFill>
                <a:effectLst/>
              </a:rPr>
              <a:t>Bir kişinin sorumluluğu, birden çok sebebe dayandırılabiliyorsa hâkim, zarar gören aksini istemiş olmadıkça veya kanunda aksi öngörülmedikçe, zarar görene en iyi giderim imkânı sağlayan sorumluluk sebebine göre karar verir.)</a:t>
            </a:r>
          </a:p>
          <a:p>
            <a:pPr marL="0" indent="0" algn="just">
              <a:buNone/>
            </a:pPr>
            <a:endParaRPr lang="tr-TR" sz="1800" b="1" i="1" dirty="0">
              <a:solidFill>
                <a:srgbClr val="000000"/>
              </a:solidFill>
            </a:endParaRPr>
          </a:p>
          <a:p>
            <a:pPr marL="0" indent="0" algn="just">
              <a:buNone/>
            </a:pPr>
            <a:endParaRPr lang="tr-TR" sz="1800" b="1" i="1" dirty="0">
              <a:solidFill>
                <a:srgbClr val="000000"/>
              </a:solidFill>
            </a:endParaRPr>
          </a:p>
          <a:p>
            <a:pPr marL="0" indent="0" algn="just">
              <a:buNone/>
            </a:pPr>
            <a:endParaRPr lang="tr-TR" sz="1800" b="1" i="1" dirty="0">
              <a:solidFill>
                <a:srgbClr val="000000"/>
              </a:solidFill>
            </a:endParaRPr>
          </a:p>
          <a:p>
            <a:pPr marL="0" indent="0" algn="just">
              <a:buNone/>
            </a:pPr>
            <a:endParaRPr lang="tr-TR" sz="1800" b="1" i="1" dirty="0">
              <a:solidFill>
                <a:srgbClr val="000000"/>
              </a:solidFill>
              <a:effectLst/>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endParaRPr lang="tr-TR" sz="1800" dirty="0">
              <a:solidFill>
                <a:srgbClr val="000000"/>
              </a:solidFill>
              <a:effectLst/>
            </a:endParaRPr>
          </a:p>
          <a:p>
            <a:pPr algn="just"/>
            <a:endParaRPr lang="tr-TR" sz="1050" dirty="0">
              <a:solidFill>
                <a:srgbClr val="000000"/>
              </a:solidFill>
              <a:effectLst/>
              <a:latin typeface="Times New Roman" panose="02020603050405020304" pitchFamily="18" charset="0"/>
            </a:endParaRPr>
          </a:p>
          <a:p>
            <a:pPr algn="just"/>
            <a:endParaRPr lang="tr-TR" sz="1600" dirty="0"/>
          </a:p>
          <a:p>
            <a:pPr algn="just"/>
            <a:endParaRPr lang="tr-TR" dirty="0">
              <a:solidFill>
                <a:srgbClr val="000000"/>
              </a:solidFill>
              <a:effectLst/>
            </a:endParaRPr>
          </a:p>
          <a:p>
            <a:pPr algn="just"/>
            <a:endParaRPr lang="tr-TR" dirty="0">
              <a:solidFill>
                <a:srgbClr val="000000"/>
              </a:solidFill>
              <a:effectLst/>
              <a:latin typeface="Times New Roman" panose="02020603050405020304" pitchFamily="18" charset="0"/>
            </a:endParaRPr>
          </a:p>
          <a:p>
            <a:pPr marL="0" indent="0" algn="just">
              <a:buNone/>
            </a:pPr>
            <a:endParaRPr lang="tr-TR" dirty="0">
              <a:solidFill>
                <a:srgbClr val="000000"/>
              </a:solidFill>
              <a:effectLst/>
              <a:latin typeface="Times New Roman" panose="02020603050405020304" pitchFamily="18" charset="0"/>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C6AC76A5-3974-6165-9C0E-FDAC38EC0C22}"/>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487089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FF0E7C-7834-04F4-AA09-08030B1CC6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E420E2-C5B3-BDD8-B67B-87EAF685DD0F}"/>
              </a:ext>
            </a:extLst>
          </p:cNvPr>
          <p:cNvSpPr>
            <a:spLocks noGrp="1"/>
          </p:cNvSpPr>
          <p:nvPr>
            <p:ph type="title"/>
          </p:nvPr>
        </p:nvSpPr>
        <p:spPr/>
        <p:txBody>
          <a:bodyPr>
            <a:normAutofit fontScale="90000"/>
          </a:bodyPr>
          <a:lstStyle/>
          <a:p>
            <a:r>
              <a:rPr lang="tr-TR" b="1" dirty="0">
                <a:solidFill>
                  <a:srgbClr val="000000"/>
                </a:solidFill>
                <a:effectLst/>
                <a:latin typeface="+mn-lt"/>
              </a:rPr>
              <a:t>Medenî </a:t>
            </a:r>
            <a:r>
              <a:rPr lang="tr-TR" b="1" dirty="0" err="1">
                <a:solidFill>
                  <a:srgbClr val="000000"/>
                </a:solidFill>
                <a:effectLst/>
                <a:latin typeface="+mn-lt"/>
              </a:rPr>
              <a:t>Usûl</a:t>
            </a:r>
            <a:r>
              <a:rPr lang="tr-TR" b="1" dirty="0">
                <a:solidFill>
                  <a:srgbClr val="000000"/>
                </a:solidFill>
                <a:effectLst/>
                <a:latin typeface="+mn-lt"/>
              </a:rPr>
              <a:t> Hukuku Kurallarının Yer</a:t>
            </a:r>
            <a:br>
              <a:rPr lang="tr-TR" dirty="0">
                <a:solidFill>
                  <a:srgbClr val="000000"/>
                </a:solidFill>
                <a:effectLst/>
                <a:latin typeface="+mn-lt"/>
              </a:rPr>
            </a:br>
            <a:r>
              <a:rPr lang="tr-TR" b="1" dirty="0">
                <a:solidFill>
                  <a:srgbClr val="000000"/>
                </a:solidFill>
                <a:effectLst/>
                <a:latin typeface="+mn-lt"/>
              </a:rPr>
              <a:t>Bakımından Uygulanması</a:t>
            </a:r>
            <a:endParaRPr lang="tr-TR" dirty="0">
              <a:solidFill>
                <a:srgbClr val="000000"/>
              </a:solidFill>
              <a:effectLst/>
              <a:latin typeface="+mn-lt"/>
            </a:endParaRPr>
          </a:p>
        </p:txBody>
      </p:sp>
      <p:sp>
        <p:nvSpPr>
          <p:cNvPr id="3" name="Content Placeholder 2">
            <a:extLst>
              <a:ext uri="{FF2B5EF4-FFF2-40B4-BE49-F238E27FC236}">
                <a16:creationId xmlns:a16="http://schemas.microsoft.com/office/drawing/2014/main" id="{29F45570-8CFE-7B10-54E7-A733D7A4A562}"/>
              </a:ext>
            </a:extLst>
          </p:cNvPr>
          <p:cNvSpPr>
            <a:spLocks noGrp="1"/>
          </p:cNvSpPr>
          <p:nvPr>
            <p:ph idx="1"/>
          </p:nvPr>
        </p:nvSpPr>
        <p:spPr>
          <a:xfrm>
            <a:off x="457200" y="1901952"/>
            <a:ext cx="8229600" cy="4224211"/>
          </a:xfrm>
        </p:spPr>
        <p:txBody>
          <a:bodyPr>
            <a:normAutofit lnSpcReduction="10000"/>
          </a:bodyPr>
          <a:lstStyle/>
          <a:p>
            <a:pPr algn="just"/>
            <a:r>
              <a:rPr dirty="0"/>
              <a:t> </a:t>
            </a:r>
            <a:r>
              <a:rPr lang="tr-TR" i="1" dirty="0" err="1">
                <a:solidFill>
                  <a:srgbClr val="000000"/>
                </a:solidFill>
                <a:effectLst/>
              </a:rPr>
              <a:t>lex</a:t>
            </a:r>
            <a:r>
              <a:rPr lang="tr-TR" i="1" dirty="0">
                <a:solidFill>
                  <a:srgbClr val="000000"/>
                </a:solidFill>
                <a:effectLst/>
              </a:rPr>
              <a:t> </a:t>
            </a:r>
            <a:r>
              <a:rPr lang="tr-TR" i="1" dirty="0" err="1">
                <a:solidFill>
                  <a:srgbClr val="000000"/>
                </a:solidFill>
                <a:effectLst/>
              </a:rPr>
              <a:t>causae</a:t>
            </a:r>
            <a:r>
              <a:rPr lang="tr-TR" dirty="0">
                <a:solidFill>
                  <a:srgbClr val="000000"/>
                </a:solidFill>
                <a:effectLst/>
              </a:rPr>
              <a:t>: asıl olarak olayın esasına uygulanacak hukuk </a:t>
            </a:r>
          </a:p>
          <a:p>
            <a:pPr algn="just"/>
            <a:r>
              <a:rPr lang="tr-TR" dirty="0">
                <a:solidFill>
                  <a:srgbClr val="000000"/>
                </a:solidFill>
                <a:effectLst/>
              </a:rPr>
              <a:t>Yargılama yürütülürken uygulanacak hukukun tespiti:</a:t>
            </a:r>
            <a:endParaRPr lang="tr-TR" i="1" dirty="0">
              <a:solidFill>
                <a:srgbClr val="000000"/>
              </a:solidFill>
              <a:effectLst/>
            </a:endParaRPr>
          </a:p>
          <a:p>
            <a:pPr marL="0" indent="0" algn="just">
              <a:buNone/>
            </a:pPr>
            <a:r>
              <a:rPr lang="tr-TR" i="1" dirty="0">
                <a:solidFill>
                  <a:srgbClr val="000000"/>
                </a:solidFill>
              </a:rPr>
              <a:t>	</a:t>
            </a:r>
            <a:r>
              <a:rPr lang="tr-TR" i="1" dirty="0" err="1">
                <a:solidFill>
                  <a:srgbClr val="000000"/>
                </a:solidFill>
              </a:rPr>
              <a:t>lex</a:t>
            </a:r>
            <a:r>
              <a:rPr lang="tr-TR" i="1" dirty="0">
                <a:solidFill>
                  <a:srgbClr val="000000"/>
                </a:solidFill>
              </a:rPr>
              <a:t> </a:t>
            </a:r>
            <a:r>
              <a:rPr lang="tr-TR" i="1" dirty="0" err="1">
                <a:solidFill>
                  <a:srgbClr val="000000"/>
                </a:solidFill>
              </a:rPr>
              <a:t>fori</a:t>
            </a:r>
            <a:r>
              <a:rPr lang="tr-TR" i="1" dirty="0">
                <a:solidFill>
                  <a:srgbClr val="000000"/>
                </a:solidFill>
              </a:rPr>
              <a:t>: </a:t>
            </a:r>
            <a:r>
              <a:rPr lang="tr-TR" dirty="0">
                <a:solidFill>
                  <a:srgbClr val="000000"/>
                </a:solidFill>
              </a:rPr>
              <a:t>ha</a:t>
            </a:r>
            <a:r>
              <a:rPr lang="tr-TR" dirty="0">
                <a:solidFill>
                  <a:srgbClr val="000000"/>
                </a:solidFill>
                <a:effectLst/>
              </a:rPr>
              <a:t>kimin hukukunun uygulanması.</a:t>
            </a:r>
          </a:p>
          <a:p>
            <a:pPr algn="just"/>
            <a:r>
              <a:rPr lang="tr-TR" dirty="0">
                <a:solidFill>
                  <a:srgbClr val="000000"/>
                </a:solidFill>
                <a:effectLst/>
                <a:latin typeface="Times New Roman" panose="02020603050405020304" pitchFamily="18" charset="0"/>
              </a:rPr>
              <a:t>Uyuşmazlığın esasına yabancı hukuk uygulansa dahi usul kuralları hakimin hukukuna göre uygulanır.</a:t>
            </a:r>
          </a:p>
          <a:p>
            <a:pPr marL="0" indent="0" algn="just">
              <a:buNone/>
            </a:pPr>
            <a:endParaRPr lang="tr-TR" dirty="0">
              <a:solidFill>
                <a:srgbClr val="000000"/>
              </a:solidFill>
              <a:effectLst/>
              <a:latin typeface="Times New Roman" panose="02020603050405020304" pitchFamily="18" charset="0"/>
            </a:endParaRPr>
          </a:p>
          <a:p>
            <a:pPr algn="just"/>
            <a:endParaRPr lang="tr-TR" dirty="0">
              <a:solidFill>
                <a:srgbClr val="000000"/>
              </a:solidFill>
              <a:effectLst/>
              <a:latin typeface="Times New Roman" panose="02020603050405020304" pitchFamily="18" charset="0"/>
            </a:endParaRPr>
          </a:p>
          <a:p>
            <a:pPr algn="just"/>
            <a:endParaRPr lang="tr-TR" dirty="0">
              <a:solidFill>
                <a:srgbClr val="000000"/>
              </a:solidFill>
              <a:effectLst/>
              <a:latin typeface="Times New Roman" panose="02020603050405020304" pitchFamily="18" charset="0"/>
            </a:endParaRPr>
          </a:p>
          <a:p>
            <a:pPr algn="just"/>
            <a:endParaRPr lang="tr-TR" dirty="0">
              <a:solidFill>
                <a:srgbClr val="000000"/>
              </a:solidFill>
              <a:effectLst/>
            </a:endParaRPr>
          </a:p>
          <a:p>
            <a:endParaRPr dirty="0"/>
          </a:p>
        </p:txBody>
      </p:sp>
    </p:spTree>
    <p:extLst>
      <p:ext uri="{BB962C8B-B14F-4D97-AF65-F5344CB8AC3E}">
        <p14:creationId xmlns:p14="http://schemas.microsoft.com/office/powerpoint/2010/main" val="189784713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1DE933-7AD6-2426-951D-ECE40426ECD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05872FC-2C6D-AF99-A4AD-0F504B848971}"/>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8321EA72-C2F0-4407-8763-FC7C8CB80AFF}"/>
              </a:ext>
            </a:extLst>
          </p:cNvPr>
          <p:cNvSpPr>
            <a:spLocks noGrp="1"/>
          </p:cNvSpPr>
          <p:nvPr>
            <p:ph idx="1"/>
          </p:nvPr>
        </p:nvSpPr>
        <p:spPr/>
        <p:txBody>
          <a:bodyPr>
            <a:normAutofit/>
          </a:bodyPr>
          <a:lstStyle/>
          <a:p>
            <a:pPr marL="0" indent="0" algn="just">
              <a:buNone/>
            </a:pPr>
            <a:r>
              <a:rPr lang="tr-TR" sz="1800" b="1" i="1" dirty="0">
                <a:solidFill>
                  <a:srgbClr val="000000"/>
                </a:solidFill>
              </a:rPr>
              <a:t>Yargılamanın sevk ve idaresi</a:t>
            </a:r>
          </a:p>
          <a:p>
            <a:pPr marL="0" indent="0" algn="just">
              <a:buNone/>
            </a:pPr>
            <a:endParaRPr lang="tr-TR" sz="1800" b="1" i="1" dirty="0">
              <a:solidFill>
                <a:srgbClr val="000000"/>
              </a:solidFill>
            </a:endParaRPr>
          </a:p>
          <a:p>
            <a:pPr marL="0" indent="0" algn="just">
              <a:buNone/>
            </a:pPr>
            <a:r>
              <a:rPr lang="tr-TR" sz="1400" b="1" i="1" dirty="0">
                <a:solidFill>
                  <a:srgbClr val="000000"/>
                </a:solidFill>
                <a:effectLst/>
                <a:latin typeface="Times New Roman" panose="02020603050405020304" pitchFamily="18" charset="0"/>
              </a:rPr>
              <a:t>MADDE 32- </a:t>
            </a:r>
            <a:r>
              <a:rPr lang="tr-TR" sz="1400" i="1" dirty="0">
                <a:solidFill>
                  <a:srgbClr val="000000"/>
                </a:solidFill>
                <a:effectLst/>
                <a:latin typeface="Times New Roman" panose="02020603050405020304" pitchFamily="18" charset="0"/>
              </a:rPr>
              <a:t>(1) Yargılamayı, hâkim sevk ve idare eder; yargılama düzeninin bozulmaması için gerekli her türlü tedbiri alır.</a:t>
            </a:r>
          </a:p>
          <a:p>
            <a:pPr marL="0" indent="0" algn="just">
              <a:buNone/>
            </a:pPr>
            <a:r>
              <a:rPr lang="tr-TR" sz="1400" i="1" dirty="0">
                <a:solidFill>
                  <a:srgbClr val="000000"/>
                </a:solidFill>
                <a:effectLst/>
                <a:latin typeface="Times New Roman" panose="02020603050405020304" pitchFamily="18" charset="0"/>
              </a:rPr>
              <a:t>(2) Okunamayan veya uygunsuz yahut ilgisiz olan dilekçenin yeniden düzenlenmesi için uygun bir süre verilir ve bu dilekçe dosyada kalır. Verilen süre içinde yeni bir dilekçe düzenlenmezse, tekrar süre verilemez.</a:t>
            </a:r>
          </a:p>
          <a:p>
            <a:pPr marL="0" indent="0" algn="just">
              <a:buNone/>
            </a:pPr>
            <a:endParaRPr lang="tr-TR" sz="1800" b="1" i="1" dirty="0">
              <a:solidFill>
                <a:srgbClr val="000000"/>
              </a:solidFill>
            </a:endParaRPr>
          </a:p>
          <a:p>
            <a:r>
              <a:rPr lang="tr-TR" sz="1100" dirty="0">
                <a:solidFill>
                  <a:srgbClr val="000000"/>
                </a:solidFill>
                <a:latin typeface="Times New Roman" panose="02020603050405020304" pitchFamily="18" charset="0"/>
                <a:cs typeface="Times New Roman" panose="02020603050405020304" pitchFamily="18" charset="0"/>
              </a:rPr>
              <a:t>Cevap dilekçesinde davalının «</a:t>
            </a:r>
            <a:r>
              <a:rPr lang="tr-TR" sz="1100" b="1" dirty="0">
                <a:solidFill>
                  <a:srgbClr val="000000"/>
                </a:solidFill>
                <a:effectLst/>
                <a:latin typeface="Times New Roman" panose="02020603050405020304" pitchFamily="18" charset="0"/>
                <a:cs typeface="Times New Roman" panose="02020603050405020304" pitchFamily="18" charset="0"/>
              </a:rPr>
              <a:t>Türkiye’de adaletin bulunmadığından, hâkimlerin yeterli bilgiye ve donanıma sahip olmadığından, davacı avukatının yaptığının çok ayıp bir iş olduğundan, ahlâksızca ve utanmadan bu </a:t>
            </a:r>
            <a:r>
              <a:rPr lang="tr-TR" sz="1100" b="1" i="1" dirty="0">
                <a:solidFill>
                  <a:srgbClr val="000000"/>
                </a:solidFill>
                <a:effectLst/>
                <a:latin typeface="Times New Roman" panose="02020603050405020304" pitchFamily="18" charset="0"/>
                <a:cs typeface="Times New Roman" panose="02020603050405020304" pitchFamily="18" charset="0"/>
              </a:rPr>
              <a:t>davayı</a:t>
            </a:r>
            <a:r>
              <a:rPr lang="tr-TR" sz="1100" b="1" dirty="0">
                <a:solidFill>
                  <a:srgbClr val="000000"/>
                </a:solidFill>
                <a:effectLst/>
                <a:latin typeface="Times New Roman" panose="02020603050405020304" pitchFamily="18" charset="0"/>
                <a:cs typeface="Times New Roman" panose="02020603050405020304" pitchFamily="18" charset="0"/>
              </a:rPr>
              <a:t> açma cesareti gösterdiğinden» </a:t>
            </a:r>
            <a:r>
              <a:rPr lang="tr-TR" sz="1100" dirty="0">
                <a:solidFill>
                  <a:srgbClr val="000000"/>
                </a:solidFill>
                <a:effectLst/>
                <a:latin typeface="Times New Roman" panose="02020603050405020304" pitchFamily="18" charset="0"/>
                <a:cs typeface="Times New Roman" panose="02020603050405020304" pitchFamily="18" charset="0"/>
              </a:rPr>
              <a:t>söz edilmesi.</a:t>
            </a:r>
            <a:endParaRPr lang="tr-TR" sz="1200"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endParaRPr>
          </a:p>
          <a:p>
            <a:pPr marL="0" indent="0" algn="just">
              <a:buNone/>
            </a:pPr>
            <a:r>
              <a:rPr lang="tr-TR" sz="1800" b="1" i="1" dirty="0">
                <a:solidFill>
                  <a:srgbClr val="000000"/>
                </a:solidFill>
              </a:rPr>
              <a:t>Dilekçe şekil veya içerik yönünden uygun olmayabilir.</a:t>
            </a:r>
          </a:p>
          <a:p>
            <a:pPr marL="0" indent="0" algn="just">
              <a:buNone/>
            </a:pPr>
            <a:endParaRPr lang="tr-TR" sz="1800" b="1" i="1" dirty="0">
              <a:solidFill>
                <a:srgbClr val="000000"/>
              </a:solidFill>
              <a:effectLst/>
              <a:latin typeface="Times New Roman" panose="02020603050405020304" pitchFamily="18" charset="0"/>
            </a:endParaRPr>
          </a:p>
          <a:p>
            <a:pPr marL="0" indent="0">
              <a:buNone/>
            </a:pPr>
            <a:r>
              <a:rPr lang="tr-TR" sz="1100" dirty="0">
                <a:solidFill>
                  <a:srgbClr val="000000"/>
                </a:solidFill>
                <a:effectLst/>
                <a:latin typeface="Times New Roman" panose="02020603050405020304" pitchFamily="18" charset="0"/>
              </a:rPr>
              <a:t>Şekil yönünden dava dilekçesi, alelade dilekçe gibi yazılmış,</a:t>
            </a:r>
          </a:p>
          <a:p>
            <a:pPr marL="0" indent="0">
              <a:buNone/>
            </a:pPr>
            <a:r>
              <a:rPr lang="tr-TR" sz="1100" dirty="0">
                <a:solidFill>
                  <a:srgbClr val="000000"/>
                </a:solidFill>
                <a:latin typeface="Times New Roman" panose="02020603050405020304" pitchFamily="18" charset="0"/>
              </a:rPr>
              <a:t>İçerik yönünden, şiddet iddialarına karşı «</a:t>
            </a:r>
            <a:r>
              <a:rPr lang="tr-TR" sz="1100" dirty="0">
                <a:solidFill>
                  <a:srgbClr val="000000"/>
                </a:solidFill>
                <a:latin typeface="Times New Roman" panose="02020603050405020304" pitchFamily="18" charset="0"/>
                <a:cs typeface="Times New Roman" panose="02020603050405020304" pitchFamily="18" charset="0"/>
              </a:rPr>
              <a:t>Ben çok iyi insanım, her ay düzenli bağış yaparım.» gibi iddia konusu dışında açıklamalarda bulunması</a:t>
            </a:r>
            <a:endParaRPr lang="tr-TR" sz="1100" dirty="0">
              <a:solidFill>
                <a:srgbClr val="000000"/>
              </a:solidFill>
              <a:effectLst/>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endParaRPr lang="tr-TR" sz="1800" dirty="0">
              <a:solidFill>
                <a:srgbClr val="000000"/>
              </a:solidFill>
              <a:effectLst/>
            </a:endParaRPr>
          </a:p>
          <a:p>
            <a:pPr algn="just"/>
            <a:endParaRPr lang="tr-TR" sz="1050" dirty="0">
              <a:solidFill>
                <a:srgbClr val="000000"/>
              </a:solidFill>
              <a:effectLst/>
              <a:latin typeface="Times New Roman" panose="02020603050405020304" pitchFamily="18" charset="0"/>
            </a:endParaRPr>
          </a:p>
          <a:p>
            <a:pPr algn="just"/>
            <a:endParaRPr lang="tr-TR" sz="1600" dirty="0"/>
          </a:p>
          <a:p>
            <a:pPr algn="just"/>
            <a:endParaRPr lang="tr-TR" dirty="0">
              <a:solidFill>
                <a:srgbClr val="000000"/>
              </a:solidFill>
              <a:effectLst/>
            </a:endParaRPr>
          </a:p>
          <a:p>
            <a:pPr algn="just"/>
            <a:endParaRPr lang="tr-TR" dirty="0">
              <a:solidFill>
                <a:srgbClr val="000000"/>
              </a:solidFill>
              <a:effectLst/>
              <a:latin typeface="Times New Roman" panose="02020603050405020304" pitchFamily="18" charset="0"/>
            </a:endParaRPr>
          </a:p>
          <a:p>
            <a:pPr marL="0" indent="0" algn="just">
              <a:buNone/>
            </a:pPr>
            <a:endParaRPr lang="tr-TR" dirty="0">
              <a:solidFill>
                <a:srgbClr val="000000"/>
              </a:solidFill>
              <a:effectLst/>
              <a:latin typeface="Times New Roman" panose="02020603050405020304" pitchFamily="18" charset="0"/>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B324869B-76C1-746D-54CA-FAA19776D5A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07659906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53D87-459E-5BD2-C798-00B5EB46707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16F81DD-7F4E-D29C-F64C-020B262C5D24}"/>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D45FEDAB-F8C9-8759-CBC0-739B0EB615A0}"/>
              </a:ext>
            </a:extLst>
          </p:cNvPr>
          <p:cNvSpPr>
            <a:spLocks noGrp="1"/>
          </p:cNvSpPr>
          <p:nvPr>
            <p:ph idx="1"/>
          </p:nvPr>
        </p:nvSpPr>
        <p:spPr/>
        <p:txBody>
          <a:bodyPr>
            <a:normAutofit/>
          </a:bodyPr>
          <a:lstStyle/>
          <a:p>
            <a:pPr marL="0" indent="0" algn="just">
              <a:buNone/>
            </a:pPr>
            <a:r>
              <a:rPr lang="tr-TR" sz="1800" b="1" i="1" dirty="0">
                <a:solidFill>
                  <a:srgbClr val="000000"/>
                </a:solidFill>
              </a:rPr>
              <a:t>Hakimin hukuku resen uygulaması ilkesi (</a:t>
            </a:r>
            <a:r>
              <a:rPr lang="tr-TR" sz="1800" b="1" i="1" dirty="0" err="1">
                <a:solidFill>
                  <a:srgbClr val="000000"/>
                </a:solidFill>
              </a:rPr>
              <a:t>iura</a:t>
            </a:r>
            <a:r>
              <a:rPr lang="tr-TR" sz="1800" b="1" i="1" dirty="0">
                <a:solidFill>
                  <a:srgbClr val="000000"/>
                </a:solidFill>
              </a:rPr>
              <a:t> </a:t>
            </a:r>
            <a:r>
              <a:rPr lang="tr-TR" sz="1800" b="1" i="1" dirty="0" err="1">
                <a:solidFill>
                  <a:srgbClr val="000000"/>
                </a:solidFill>
              </a:rPr>
              <a:t>novit</a:t>
            </a:r>
            <a:r>
              <a:rPr lang="tr-TR" sz="1800" b="1" i="1" dirty="0">
                <a:solidFill>
                  <a:srgbClr val="000000"/>
                </a:solidFill>
              </a:rPr>
              <a:t> </a:t>
            </a:r>
            <a:r>
              <a:rPr lang="tr-TR" sz="1800" b="1" i="1" dirty="0" err="1">
                <a:solidFill>
                  <a:srgbClr val="000000"/>
                </a:solidFill>
              </a:rPr>
              <a:t>curia</a:t>
            </a:r>
            <a:r>
              <a:rPr lang="tr-TR" sz="1800" b="1" i="1" dirty="0">
                <a:solidFill>
                  <a:srgbClr val="000000"/>
                </a:solidFill>
              </a:rPr>
              <a:t>)</a:t>
            </a:r>
          </a:p>
          <a:p>
            <a:pPr marL="0" indent="0" algn="just">
              <a:buNone/>
            </a:pPr>
            <a:endParaRPr lang="tr-TR" sz="1800" b="1" i="1" dirty="0">
              <a:solidFill>
                <a:srgbClr val="000000"/>
              </a:solidFill>
            </a:endParaRPr>
          </a:p>
          <a:p>
            <a:pPr marL="0" indent="0" algn="just">
              <a:buNone/>
            </a:pPr>
            <a:r>
              <a:rPr lang="tr-TR" sz="1800" i="1" dirty="0">
                <a:solidFill>
                  <a:srgbClr val="000000"/>
                </a:solidFill>
              </a:rPr>
              <a:t>Yabancılık unsuru içeren sözleşmeye yabancı hukuk uygulanacaksa, hakim taraflara ilgili uyuşmazlığa ilişkin düzenlemeleri mahkemeye sunma ödevi yükleyebilir mi?</a:t>
            </a:r>
          </a:p>
          <a:p>
            <a:pPr marL="0" indent="0" algn="just">
              <a:buNone/>
            </a:pPr>
            <a:endParaRPr lang="tr-TR" sz="1800" b="1" i="1" dirty="0">
              <a:solidFill>
                <a:srgbClr val="000000"/>
              </a:solidFill>
              <a:effectLst/>
            </a:endParaRPr>
          </a:p>
          <a:p>
            <a:pPr marL="0" indent="0" algn="just">
              <a:buNone/>
            </a:pPr>
            <a:r>
              <a:rPr lang="tr-TR" sz="1800" b="1" i="1" dirty="0">
                <a:solidFill>
                  <a:srgbClr val="000000"/>
                </a:solidFill>
              </a:rPr>
              <a:t>Dava malzemesinin yargılamaya getirilmesinde taraflar; </a:t>
            </a:r>
          </a:p>
          <a:p>
            <a:pPr marL="0" indent="0" algn="just">
              <a:buNone/>
            </a:pPr>
            <a:r>
              <a:rPr lang="tr-TR" sz="1800" b="1" i="1" dirty="0">
                <a:solidFill>
                  <a:srgbClr val="000000"/>
                </a:solidFill>
                <a:effectLst/>
              </a:rPr>
              <a:t>Getirilen v</a:t>
            </a:r>
            <a:r>
              <a:rPr lang="tr-TR" sz="1800" b="1" i="1" dirty="0">
                <a:solidFill>
                  <a:srgbClr val="000000"/>
                </a:solidFill>
              </a:rPr>
              <a:t>akıaların soyut hukuku kuralına </a:t>
            </a:r>
            <a:r>
              <a:rPr lang="tr-TR" sz="1800" b="1" i="1" dirty="0" err="1">
                <a:solidFill>
                  <a:srgbClr val="000000"/>
                </a:solidFill>
              </a:rPr>
              <a:t>altlama</a:t>
            </a:r>
            <a:r>
              <a:rPr lang="tr-TR" sz="1800" b="1" i="1" dirty="0">
                <a:solidFill>
                  <a:srgbClr val="000000"/>
                </a:solidFill>
              </a:rPr>
              <a:t> görevi ise hakime aittir.</a:t>
            </a:r>
            <a:endParaRPr lang="tr-TR" sz="1800" b="1" i="1" dirty="0">
              <a:solidFill>
                <a:srgbClr val="000000"/>
              </a:solidFill>
              <a:effectLst/>
            </a:endParaRPr>
          </a:p>
          <a:p>
            <a:pPr marL="0" indent="0">
              <a:buNone/>
            </a:pPr>
            <a:endParaRPr lang="tr-TR" sz="1100" dirty="0">
              <a:solidFill>
                <a:srgbClr val="000000"/>
              </a:solidFill>
              <a:effectLst/>
            </a:endParaRPr>
          </a:p>
          <a:p>
            <a:endParaRPr lang="tr-TR" sz="1100" dirty="0">
              <a:solidFill>
                <a:srgbClr val="000000"/>
              </a:solidFill>
              <a:effectLst/>
            </a:endParaRPr>
          </a:p>
          <a:p>
            <a:r>
              <a:rPr lang="tr-TR" sz="1600" dirty="0">
                <a:solidFill>
                  <a:srgbClr val="000000"/>
                </a:solidFill>
                <a:effectLst/>
              </a:rPr>
              <a:t>Da </a:t>
            </a:r>
            <a:r>
              <a:rPr lang="tr-TR" sz="1600" dirty="0" err="1">
                <a:solidFill>
                  <a:srgbClr val="000000"/>
                </a:solidFill>
                <a:effectLst/>
              </a:rPr>
              <a:t>mihi</a:t>
            </a:r>
            <a:r>
              <a:rPr lang="tr-TR" sz="1600" dirty="0">
                <a:solidFill>
                  <a:srgbClr val="000000"/>
                </a:solidFill>
                <a:effectLst/>
              </a:rPr>
              <a:t> </a:t>
            </a:r>
            <a:r>
              <a:rPr lang="tr-TR" sz="1600" dirty="0" err="1">
                <a:solidFill>
                  <a:srgbClr val="000000"/>
                </a:solidFill>
                <a:effectLst/>
              </a:rPr>
              <a:t>facta</a:t>
            </a:r>
            <a:r>
              <a:rPr lang="tr-TR" sz="1600" dirty="0">
                <a:solidFill>
                  <a:srgbClr val="000000"/>
                </a:solidFill>
                <a:effectLst/>
              </a:rPr>
              <a:t>, </a:t>
            </a:r>
            <a:r>
              <a:rPr lang="tr-TR" sz="1600" dirty="0" err="1">
                <a:solidFill>
                  <a:srgbClr val="000000"/>
                </a:solidFill>
                <a:effectLst/>
              </a:rPr>
              <a:t>dabo</a:t>
            </a:r>
            <a:r>
              <a:rPr lang="tr-TR" sz="1600" dirty="0">
                <a:solidFill>
                  <a:srgbClr val="000000"/>
                </a:solidFill>
                <a:effectLst/>
              </a:rPr>
              <a:t> </a:t>
            </a:r>
            <a:r>
              <a:rPr lang="tr-TR" sz="1600" dirty="0" err="1">
                <a:solidFill>
                  <a:srgbClr val="000000"/>
                </a:solidFill>
                <a:effectLst/>
              </a:rPr>
              <a:t>tibi</a:t>
            </a:r>
            <a:r>
              <a:rPr lang="tr-TR" sz="1600" dirty="0">
                <a:solidFill>
                  <a:srgbClr val="000000"/>
                </a:solidFill>
              </a:rPr>
              <a:t> </a:t>
            </a:r>
            <a:r>
              <a:rPr lang="tr-TR" sz="1600" dirty="0" err="1">
                <a:solidFill>
                  <a:srgbClr val="000000"/>
                </a:solidFill>
                <a:effectLst/>
              </a:rPr>
              <a:t>ins</a:t>
            </a:r>
            <a:r>
              <a:rPr lang="tr-TR" sz="1600" dirty="0">
                <a:solidFill>
                  <a:srgbClr val="000000"/>
                </a:solidFill>
                <a:effectLst/>
              </a:rPr>
              <a:t>!</a:t>
            </a:r>
            <a:r>
              <a:rPr lang="tr-TR" sz="1600" dirty="0">
                <a:solidFill>
                  <a:srgbClr val="000000"/>
                </a:solidFill>
              </a:rPr>
              <a:t>  </a:t>
            </a:r>
            <a:r>
              <a:rPr lang="tr-TR" sz="1600" dirty="0">
                <a:solidFill>
                  <a:srgbClr val="000000"/>
                </a:solidFill>
                <a:effectLst/>
              </a:rPr>
              <a:t>(Bana vakıaları ver ki sana hukuku vereyim)</a:t>
            </a:r>
          </a:p>
          <a:p>
            <a:pPr marL="0" indent="0" algn="just">
              <a:buNone/>
            </a:pPr>
            <a:endParaRPr lang="tr-TR" sz="1800" dirty="0">
              <a:solidFill>
                <a:srgbClr val="000000"/>
              </a:solidFill>
              <a:effectLst/>
            </a:endParaRPr>
          </a:p>
          <a:p>
            <a:pPr algn="just"/>
            <a:endParaRPr lang="tr-TR" sz="1050" dirty="0">
              <a:solidFill>
                <a:srgbClr val="000000"/>
              </a:solidFill>
              <a:effectLst/>
              <a:latin typeface="Times New Roman" panose="02020603050405020304" pitchFamily="18" charset="0"/>
            </a:endParaRPr>
          </a:p>
          <a:p>
            <a:pPr algn="just"/>
            <a:endParaRPr lang="tr-TR" sz="1600" dirty="0"/>
          </a:p>
          <a:p>
            <a:pPr algn="just"/>
            <a:endParaRPr lang="tr-TR" dirty="0">
              <a:solidFill>
                <a:srgbClr val="000000"/>
              </a:solidFill>
              <a:effectLst/>
            </a:endParaRPr>
          </a:p>
          <a:p>
            <a:pPr algn="just"/>
            <a:endParaRPr lang="tr-TR" dirty="0">
              <a:solidFill>
                <a:srgbClr val="000000"/>
              </a:solidFill>
              <a:effectLst/>
              <a:latin typeface="Times New Roman" panose="02020603050405020304" pitchFamily="18" charset="0"/>
            </a:endParaRPr>
          </a:p>
          <a:p>
            <a:pPr marL="0" indent="0" algn="just">
              <a:buNone/>
            </a:pPr>
            <a:endParaRPr lang="tr-TR" dirty="0">
              <a:solidFill>
                <a:srgbClr val="000000"/>
              </a:solidFill>
              <a:effectLst/>
              <a:latin typeface="Times New Roman" panose="02020603050405020304" pitchFamily="18" charset="0"/>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578AC0B1-0ABB-90A8-EA43-00194B47BB8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5234998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09315-81EF-D2C1-4123-57FB8072EE5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19050E2-8F67-E193-0C91-EF4653E08F68}"/>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C89FCEEB-EE0E-B4C4-F516-F149DE9B0C1C}"/>
              </a:ext>
            </a:extLst>
          </p:cNvPr>
          <p:cNvSpPr>
            <a:spLocks noGrp="1"/>
          </p:cNvSpPr>
          <p:nvPr>
            <p:ph idx="1"/>
          </p:nvPr>
        </p:nvSpPr>
        <p:spPr/>
        <p:txBody>
          <a:bodyPr>
            <a:normAutofit/>
          </a:bodyPr>
          <a:lstStyle/>
          <a:p>
            <a:pPr marL="0" indent="0" algn="just">
              <a:buNone/>
            </a:pPr>
            <a:r>
              <a:rPr lang="tr-TR" sz="1800" b="1" i="1" dirty="0">
                <a:solidFill>
                  <a:srgbClr val="000000"/>
                </a:solidFill>
              </a:rPr>
              <a:t>Doğrudanlık ilkesi</a:t>
            </a:r>
          </a:p>
          <a:p>
            <a:pPr marL="0" indent="0" algn="just">
              <a:buNone/>
            </a:pPr>
            <a:endParaRPr lang="tr-TR" sz="1800" b="1" i="1" dirty="0">
              <a:solidFill>
                <a:srgbClr val="000000"/>
              </a:solidFill>
            </a:endParaRPr>
          </a:p>
          <a:p>
            <a:pPr marL="0" indent="0" algn="just">
              <a:buNone/>
            </a:pPr>
            <a:r>
              <a:rPr lang="tr-TR" sz="1600" dirty="0">
                <a:solidFill>
                  <a:srgbClr val="000000"/>
                </a:solidFill>
              </a:rPr>
              <a:t>A</a:t>
            </a:r>
            <a:r>
              <a:rPr lang="tr-TR" sz="1600" dirty="0">
                <a:solidFill>
                  <a:srgbClr val="000000"/>
                </a:solidFill>
                <a:effectLst/>
              </a:rPr>
              <a:t>raya aracı olarak bir başka makam ya da kışı girmeden yargılamanın doğrudan doğruya davanın açıldığı, uyuşmazlığın önüne götürüldüğü mahkeme tarafından incelenip karara bağlanmasını ifade eder. </a:t>
            </a:r>
          </a:p>
          <a:p>
            <a:pPr marL="0" indent="0" algn="just">
              <a:buNone/>
            </a:pPr>
            <a:endParaRPr lang="tr-TR" sz="1600" dirty="0">
              <a:solidFill>
                <a:srgbClr val="000000"/>
              </a:solidFill>
              <a:effectLst/>
            </a:endParaRPr>
          </a:p>
          <a:p>
            <a:pPr algn="just"/>
            <a:r>
              <a:rPr lang="tr-TR" sz="1600" dirty="0">
                <a:solidFill>
                  <a:srgbClr val="000000"/>
                </a:solidFill>
                <a:effectLst/>
              </a:rPr>
              <a:t>Tanığın bizzat, yargılamayı yürüten hakim tarafından dinlenmesi.</a:t>
            </a:r>
          </a:p>
          <a:p>
            <a:pPr algn="just"/>
            <a:endParaRPr lang="tr-TR" sz="1600" dirty="0">
              <a:solidFill>
                <a:srgbClr val="000000"/>
              </a:solidFill>
            </a:endParaRPr>
          </a:p>
          <a:p>
            <a:pPr algn="just"/>
            <a:r>
              <a:rPr lang="tr-TR" sz="1600" dirty="0">
                <a:solidFill>
                  <a:srgbClr val="000000"/>
                </a:solidFill>
                <a:effectLst/>
              </a:rPr>
              <a:t>İstisnaları: İstinabe, tanığa soru kağıdı gönderilmesi.</a:t>
            </a:r>
          </a:p>
          <a:p>
            <a:pPr algn="just"/>
            <a:endParaRPr lang="tr-TR" sz="1800" dirty="0">
              <a:solidFill>
                <a:srgbClr val="000000"/>
              </a:solidFill>
              <a:effectLst/>
            </a:endParaRPr>
          </a:p>
          <a:p>
            <a:pPr algn="just"/>
            <a:endParaRPr lang="tr-TR" sz="1050" dirty="0">
              <a:solidFill>
                <a:srgbClr val="000000"/>
              </a:solidFill>
              <a:effectLst/>
              <a:latin typeface="Times New Roman" panose="02020603050405020304" pitchFamily="18" charset="0"/>
            </a:endParaRPr>
          </a:p>
          <a:p>
            <a:pPr algn="just"/>
            <a:endParaRPr lang="tr-TR" sz="1600" dirty="0"/>
          </a:p>
          <a:p>
            <a:pPr algn="just"/>
            <a:endParaRPr lang="tr-TR" dirty="0">
              <a:solidFill>
                <a:srgbClr val="000000"/>
              </a:solidFill>
              <a:effectLst/>
            </a:endParaRPr>
          </a:p>
          <a:p>
            <a:pPr algn="just"/>
            <a:endParaRPr lang="tr-TR" dirty="0">
              <a:solidFill>
                <a:srgbClr val="000000"/>
              </a:solidFill>
              <a:effectLst/>
              <a:latin typeface="Times New Roman" panose="02020603050405020304" pitchFamily="18" charset="0"/>
            </a:endParaRPr>
          </a:p>
          <a:p>
            <a:pPr marL="0" indent="0" algn="just">
              <a:buNone/>
            </a:pPr>
            <a:endParaRPr lang="tr-TR" dirty="0">
              <a:solidFill>
                <a:srgbClr val="000000"/>
              </a:solidFill>
              <a:effectLst/>
              <a:latin typeface="Times New Roman" panose="02020603050405020304" pitchFamily="18" charset="0"/>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C687DBA0-64DA-4633-4A38-397BDE481DA9}"/>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99065133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A3B3E-759A-C9A0-9E61-FB217CB3AA6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50595A9-A8E5-CA01-528D-947EDD01C7E6}"/>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ED9D227F-3521-094A-DC39-6F967E3F9788}"/>
              </a:ext>
            </a:extLst>
          </p:cNvPr>
          <p:cNvSpPr>
            <a:spLocks noGrp="1"/>
          </p:cNvSpPr>
          <p:nvPr>
            <p:ph idx="1"/>
          </p:nvPr>
        </p:nvSpPr>
        <p:spPr/>
        <p:txBody>
          <a:bodyPr>
            <a:normAutofit/>
          </a:bodyPr>
          <a:lstStyle/>
          <a:p>
            <a:pPr algn="just"/>
            <a:r>
              <a:rPr lang="tr-TR" sz="1800" b="1" dirty="0">
                <a:effectLst/>
                <a:ea typeface="Times New Roman" panose="02020603050405020304" pitchFamily="18" charset="0"/>
              </a:rPr>
              <a:t>Hâkimin Delilleri Serbestçe Değerlendirmesi</a:t>
            </a:r>
            <a:endParaRPr lang="tr-TR" sz="1800" dirty="0">
              <a:effectLst/>
              <a:ea typeface="Times New Roman" panose="02020603050405020304" pitchFamily="18" charset="0"/>
            </a:endParaRPr>
          </a:p>
          <a:p>
            <a:pPr marL="0" indent="0" algn="just">
              <a:buNone/>
            </a:pPr>
            <a:endParaRPr lang="tr-TR" sz="1100" dirty="0">
              <a:solidFill>
                <a:srgbClr val="000000"/>
              </a:solidFill>
              <a:effectLst/>
            </a:endParaRPr>
          </a:p>
          <a:p>
            <a:pPr marL="0" indent="0" algn="just">
              <a:buNone/>
            </a:pPr>
            <a:r>
              <a:rPr lang="tr-TR" sz="1800" i="1" dirty="0">
                <a:solidFill>
                  <a:srgbClr val="000000"/>
                </a:solidFill>
                <a:effectLst/>
              </a:rPr>
              <a:t>HMK m. 198: Kanuni istisnalar dışında hâkim delilleri serbestçe değerlendirir.</a:t>
            </a:r>
          </a:p>
          <a:p>
            <a:pPr marL="0" indent="0" algn="just">
              <a:buNone/>
            </a:pPr>
            <a:endParaRPr lang="tr-TR" sz="1800" i="1" dirty="0">
              <a:solidFill>
                <a:srgbClr val="000000"/>
              </a:solidFill>
            </a:endParaRPr>
          </a:p>
          <a:p>
            <a:pPr marL="0" indent="0" algn="just">
              <a:buNone/>
            </a:pPr>
            <a:r>
              <a:rPr lang="tr-TR" sz="1800" i="1" dirty="0">
                <a:solidFill>
                  <a:srgbClr val="000000"/>
                </a:solidFill>
                <a:effectLst/>
              </a:rPr>
              <a:t>Kanuni delil sistemi geçerli, bu ilke, takdiri delillerle bağlantılı değerlendirilmeli.</a:t>
            </a:r>
          </a:p>
          <a:p>
            <a:pPr marL="0" indent="0" algn="just">
              <a:buNone/>
            </a:pPr>
            <a:endParaRPr lang="tr-TR" sz="1800" dirty="0">
              <a:solidFill>
                <a:srgbClr val="000000"/>
              </a:solidFill>
              <a:effectLst/>
            </a:endParaRPr>
          </a:p>
          <a:p>
            <a:pPr marL="0" indent="0" algn="just">
              <a:buNone/>
            </a:pPr>
            <a:r>
              <a:rPr lang="tr-TR" sz="1800" dirty="0">
                <a:effectLst/>
                <a:ea typeface="Times New Roman" panose="02020603050405020304" pitchFamily="18" charset="0"/>
              </a:rPr>
              <a:t>Delillerin değerlendirilmesinde serbest olması, </a:t>
            </a:r>
            <a:r>
              <a:rPr lang="tr-TR" sz="1800" dirty="0">
                <a:ea typeface="Times New Roman" panose="02020603050405020304" pitchFamily="18" charset="0"/>
              </a:rPr>
              <a:t>h</a:t>
            </a:r>
            <a:r>
              <a:rPr lang="tr-TR" sz="1800" dirty="0">
                <a:effectLst/>
                <a:ea typeface="Times New Roman" panose="02020603050405020304" pitchFamily="18" charset="0"/>
              </a:rPr>
              <a:t>âkimin serbestçe hareket edeceği anlamın</a:t>
            </a:r>
            <a:r>
              <a:rPr lang="tr-TR" sz="1800" dirty="0">
                <a:ea typeface="Times New Roman" panose="02020603050405020304" pitchFamily="18" charset="0"/>
              </a:rPr>
              <a:t>a gelmez; h</a:t>
            </a:r>
            <a:r>
              <a:rPr lang="tr-TR" sz="1800" dirty="0">
                <a:effectLst/>
                <a:ea typeface="Times New Roman" panose="02020603050405020304" pitchFamily="18" charset="0"/>
              </a:rPr>
              <a:t>âkim </a:t>
            </a:r>
            <a:r>
              <a:rPr lang="tr-TR" sz="1800" u="sng" dirty="0">
                <a:effectLst/>
                <a:ea typeface="Times New Roman" panose="02020603050405020304" pitchFamily="18" charset="0"/>
              </a:rPr>
              <a:t>kanuni sınırlamalar içinde delillerini değerlendirmeli ve delil değerlendirmesi akla, mantığa dayanmalı, kendi içinde ve olayla bağlantılı ve tutarlı</a:t>
            </a:r>
            <a:r>
              <a:rPr lang="tr-TR" sz="1800" dirty="0">
                <a:effectLst/>
                <a:ea typeface="Times New Roman" panose="02020603050405020304" pitchFamily="18" charset="0"/>
              </a:rPr>
              <a:t> olmalıdır.</a:t>
            </a: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F5BAAE86-7585-0CB4-8274-E247BD392B32}"/>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49675668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59B1E-0E35-4277-7DE0-00AE185E881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08187C0-1331-AB95-4123-1180C6426B3F}"/>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F3E095FA-3826-D83C-1691-995E6CA0BA01}"/>
              </a:ext>
            </a:extLst>
          </p:cNvPr>
          <p:cNvSpPr>
            <a:spLocks noGrp="1"/>
          </p:cNvSpPr>
          <p:nvPr>
            <p:ph idx="1"/>
          </p:nvPr>
        </p:nvSpPr>
        <p:spPr/>
        <p:txBody>
          <a:bodyPr>
            <a:normAutofit lnSpcReduction="10000"/>
          </a:bodyPr>
          <a:lstStyle/>
          <a:p>
            <a:pPr algn="just"/>
            <a:r>
              <a:rPr lang="tr-TR" sz="1800" b="1" dirty="0">
                <a:effectLst/>
                <a:ea typeface="Times New Roman" panose="02020603050405020304" pitchFamily="18" charset="0"/>
              </a:rPr>
              <a:t>Sözlülük- Yazılılık ilkesi</a:t>
            </a:r>
          </a:p>
          <a:p>
            <a:pPr algn="just"/>
            <a:r>
              <a:rPr lang="tr-TR" sz="1800" dirty="0">
                <a:ea typeface="Times New Roman" panose="02020603050405020304" pitchFamily="18" charset="0"/>
              </a:rPr>
              <a:t>Dilekçe ve tutanaklar (taraf ve mahkeme usul işlemlerinin ispatını sağlar.)</a:t>
            </a:r>
          </a:p>
          <a:p>
            <a:pPr algn="just"/>
            <a:endParaRPr lang="tr-TR" sz="1800" dirty="0">
              <a:ea typeface="Times New Roman" panose="02020603050405020304" pitchFamily="18" charset="0"/>
            </a:endParaRPr>
          </a:p>
          <a:p>
            <a:pPr algn="just"/>
            <a:r>
              <a:rPr lang="tr-TR" sz="1800" dirty="0">
                <a:effectLst/>
                <a:ea typeface="Times New Roman" panose="02020603050405020304" pitchFamily="18" charset="0"/>
              </a:rPr>
              <a:t>Tutanaklar yazı</a:t>
            </a:r>
            <a:r>
              <a:rPr lang="tr-TR" sz="1800" dirty="0">
                <a:ea typeface="Times New Roman" panose="02020603050405020304" pitchFamily="18" charset="0"/>
              </a:rPr>
              <a:t>lı olmak zorundadır. Belgeleme işlevini görür.</a:t>
            </a:r>
          </a:p>
          <a:p>
            <a:pPr marL="0" indent="0" algn="just">
              <a:buNone/>
            </a:pPr>
            <a:endParaRPr lang="tr-TR" sz="1800" dirty="0">
              <a:ea typeface="Times New Roman" panose="02020603050405020304" pitchFamily="18" charset="0"/>
            </a:endParaRPr>
          </a:p>
          <a:p>
            <a:pPr algn="just"/>
            <a:r>
              <a:rPr lang="tr-TR" sz="1800" dirty="0">
                <a:effectLst/>
                <a:ea typeface="Times New Roman" panose="02020603050405020304" pitchFamily="18" charset="0"/>
              </a:rPr>
              <a:t>Tanığın dinlenmesi</a:t>
            </a:r>
            <a:r>
              <a:rPr lang="tr-TR" sz="1800" dirty="0">
                <a:ea typeface="Times New Roman" panose="02020603050405020304" pitchFamily="18" charset="0"/>
              </a:rPr>
              <a:t>nde (kişisel edinim kazanmak için önemlidir), sözlü yargılama aşamasında (hukuki dinlenilme hakkı kapsamında önemlidir) sözlülük ilkesi dikkate alınacaktır.</a:t>
            </a:r>
            <a:endParaRPr lang="tr-TR" sz="1800" dirty="0">
              <a:effectLst/>
              <a:ea typeface="Times New Roman" panose="02020603050405020304" pitchFamily="18" charset="0"/>
            </a:endParaRPr>
          </a:p>
          <a:p>
            <a:pPr marL="0" indent="0" algn="just">
              <a:buNone/>
            </a:pPr>
            <a:endParaRPr lang="tr-TR" sz="1600" dirty="0"/>
          </a:p>
          <a:p>
            <a:pPr marL="0" lvl="0" indent="0" algn="just">
              <a:buNone/>
            </a:pPr>
            <a:r>
              <a:rPr lang="tr-TR" sz="1800" b="1" dirty="0">
                <a:effectLst/>
                <a:ea typeface="Times New Roman" panose="02020603050405020304" pitchFamily="18" charset="0"/>
              </a:rPr>
              <a:t>Mahkemede kullanılan dil </a:t>
            </a:r>
          </a:p>
          <a:p>
            <a:pPr marL="342900" lvl="0" indent="-342900" algn="just">
              <a:buFont typeface="Symbol" pitchFamily="2" charset="2"/>
              <a:buChar char=""/>
            </a:pPr>
            <a:r>
              <a:rPr lang="tr-TR" sz="1800" dirty="0">
                <a:effectLst/>
                <a:ea typeface="Times New Roman" panose="02020603050405020304" pitchFamily="18" charset="0"/>
              </a:rPr>
              <a:t>Türkçe dili kullanılacak, taraflar </a:t>
            </a:r>
            <a:r>
              <a:rPr lang="tr-TR" sz="1800" b="1" u="sng" dirty="0">
                <a:effectLst/>
                <a:ea typeface="Times New Roman" panose="02020603050405020304" pitchFamily="18" charset="0"/>
              </a:rPr>
              <a:t>aksini kararlaştıramaz.</a:t>
            </a:r>
            <a:endParaRPr lang="tr-TR" sz="1800" dirty="0">
              <a:effectLst/>
              <a:ea typeface="Times New Roman" panose="02020603050405020304" pitchFamily="18" charset="0"/>
            </a:endParaRPr>
          </a:p>
          <a:p>
            <a:pPr marL="342900" lvl="0" indent="-342900" algn="just">
              <a:buFont typeface="Symbol" pitchFamily="2" charset="2"/>
              <a:buChar char=""/>
            </a:pPr>
            <a:r>
              <a:rPr lang="tr-TR" sz="1800" dirty="0">
                <a:effectLst/>
                <a:ea typeface="Times New Roman" panose="02020603050405020304" pitchFamily="18" charset="0"/>
              </a:rPr>
              <a:t>Tanık ya da taraf Türkçe bilmiyorsa, tercüman aracılığı ile dinlenir. </a:t>
            </a:r>
          </a:p>
          <a:p>
            <a:pPr marL="342900" lvl="0" indent="-342900" algn="just">
              <a:buFont typeface="Symbol" pitchFamily="2" charset="2"/>
              <a:buChar char=""/>
            </a:pPr>
            <a:r>
              <a:rPr lang="tr-TR" sz="1800" dirty="0">
                <a:effectLst/>
                <a:ea typeface="Times New Roman" panose="02020603050405020304" pitchFamily="18" charset="0"/>
              </a:rPr>
              <a:t>Yabancı dil ile yazılmış belgeler ise Türkçeye çevrilecektir </a:t>
            </a:r>
            <a:r>
              <a:rPr lang="tr-TR" sz="1800" b="1" i="1" dirty="0">
                <a:effectLst/>
                <a:ea typeface="Times New Roman" panose="02020603050405020304" pitchFamily="18" charset="0"/>
              </a:rPr>
              <a:t>(m. 223).</a:t>
            </a:r>
            <a:r>
              <a:rPr lang="tr-TR" sz="1800" dirty="0">
                <a:effectLst/>
                <a:ea typeface="Times New Roman" panose="02020603050405020304" pitchFamily="18" charset="0"/>
              </a:rPr>
              <a:t> </a:t>
            </a:r>
          </a:p>
          <a:p>
            <a:pPr marL="342900" lvl="0" indent="-342900" algn="just">
              <a:buFont typeface="Symbol" pitchFamily="2" charset="2"/>
              <a:buChar char=""/>
            </a:pPr>
            <a:r>
              <a:rPr lang="tr-TR" sz="1800" dirty="0">
                <a:effectLst/>
                <a:ea typeface="Times New Roman" panose="02020603050405020304" pitchFamily="18" charset="0"/>
              </a:rPr>
              <a:t>Sağır ve dilsizler ise ancak kendi dillerinden anlayan kişilerin tercüman olarak kabulü ile dinlenecektir </a:t>
            </a:r>
            <a:r>
              <a:rPr lang="tr-TR" sz="1800" b="1" i="1" dirty="0">
                <a:effectLst/>
                <a:ea typeface="Times New Roman" panose="02020603050405020304" pitchFamily="18" charset="0"/>
              </a:rPr>
              <a:t>(m. 263).</a:t>
            </a: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7498D08B-339A-2304-883F-48F86351D122}"/>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80324319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301CE-388E-EBF0-C893-DB2D8044E99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F7FF507-E098-A125-A65B-93268D267A87}"/>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D4223CC8-3C25-7873-D617-B0019A89C890}"/>
              </a:ext>
            </a:extLst>
          </p:cNvPr>
          <p:cNvSpPr>
            <a:spLocks noGrp="1"/>
          </p:cNvSpPr>
          <p:nvPr>
            <p:ph idx="1"/>
          </p:nvPr>
        </p:nvSpPr>
        <p:spPr/>
        <p:txBody>
          <a:bodyPr>
            <a:normAutofit lnSpcReduction="10000"/>
          </a:bodyPr>
          <a:lstStyle/>
          <a:p>
            <a:pPr algn="just"/>
            <a:r>
              <a:rPr lang="tr-TR" sz="1800" b="1" dirty="0">
                <a:effectLst/>
                <a:ea typeface="Times New Roman" panose="02020603050405020304" pitchFamily="18" charset="0"/>
              </a:rPr>
              <a:t>Sözlülük- Yazılılık ilkesi</a:t>
            </a:r>
          </a:p>
          <a:p>
            <a:pPr algn="just"/>
            <a:r>
              <a:rPr lang="tr-TR" sz="1800" dirty="0">
                <a:ea typeface="Times New Roman" panose="02020603050405020304" pitchFamily="18" charset="0"/>
              </a:rPr>
              <a:t>Dilekçe ve tutanaklar (taraf ve mahkeme usul işlemlerinin ispatını sağlar.)</a:t>
            </a:r>
          </a:p>
          <a:p>
            <a:pPr algn="just"/>
            <a:endParaRPr lang="tr-TR" sz="1800" dirty="0">
              <a:ea typeface="Times New Roman" panose="02020603050405020304" pitchFamily="18" charset="0"/>
            </a:endParaRPr>
          </a:p>
          <a:p>
            <a:pPr algn="just"/>
            <a:r>
              <a:rPr lang="tr-TR" sz="1800" dirty="0">
                <a:effectLst/>
                <a:ea typeface="Times New Roman" panose="02020603050405020304" pitchFamily="18" charset="0"/>
              </a:rPr>
              <a:t>Tutanaklar yazı</a:t>
            </a:r>
            <a:r>
              <a:rPr lang="tr-TR" sz="1800" dirty="0">
                <a:ea typeface="Times New Roman" panose="02020603050405020304" pitchFamily="18" charset="0"/>
              </a:rPr>
              <a:t>lı olmak zorundadır. Belgeleme işlevini görür.</a:t>
            </a:r>
          </a:p>
          <a:p>
            <a:pPr marL="0" indent="0" algn="just">
              <a:buNone/>
            </a:pPr>
            <a:endParaRPr lang="tr-TR" sz="1800" dirty="0">
              <a:ea typeface="Times New Roman" panose="02020603050405020304" pitchFamily="18" charset="0"/>
            </a:endParaRPr>
          </a:p>
          <a:p>
            <a:pPr algn="just"/>
            <a:r>
              <a:rPr lang="tr-TR" sz="1800" dirty="0">
                <a:effectLst/>
                <a:ea typeface="Times New Roman" panose="02020603050405020304" pitchFamily="18" charset="0"/>
              </a:rPr>
              <a:t>Tanığın dinlenmesi</a:t>
            </a:r>
            <a:r>
              <a:rPr lang="tr-TR" sz="1800" dirty="0">
                <a:ea typeface="Times New Roman" panose="02020603050405020304" pitchFamily="18" charset="0"/>
              </a:rPr>
              <a:t>nde (kişisel edinim kazanmak için önemlidir), sözlü yargılama aşamasında (hukuki dinlenilme hakkı kapsamında önemlidir) sözlülük ilkesi dikkate alınacaktır.</a:t>
            </a:r>
            <a:endParaRPr lang="tr-TR" sz="1800" dirty="0">
              <a:effectLst/>
              <a:ea typeface="Times New Roman" panose="02020603050405020304" pitchFamily="18" charset="0"/>
            </a:endParaRPr>
          </a:p>
          <a:p>
            <a:pPr marL="0" indent="0" algn="just">
              <a:buNone/>
            </a:pPr>
            <a:endParaRPr lang="tr-TR" sz="1600" dirty="0"/>
          </a:p>
          <a:p>
            <a:pPr marL="0" lvl="0" indent="0" algn="just">
              <a:buNone/>
            </a:pPr>
            <a:r>
              <a:rPr lang="tr-TR" sz="1800" b="1" dirty="0">
                <a:effectLst/>
                <a:ea typeface="Times New Roman" panose="02020603050405020304" pitchFamily="18" charset="0"/>
              </a:rPr>
              <a:t>Mahkemede kullanılan dil </a:t>
            </a:r>
          </a:p>
          <a:p>
            <a:pPr marL="342900" lvl="0" indent="-342900" algn="just">
              <a:buFont typeface="Symbol" pitchFamily="2" charset="2"/>
              <a:buChar char=""/>
            </a:pPr>
            <a:r>
              <a:rPr lang="tr-TR" sz="1800" dirty="0">
                <a:effectLst/>
                <a:ea typeface="Times New Roman" panose="02020603050405020304" pitchFamily="18" charset="0"/>
              </a:rPr>
              <a:t>Türkçe dili kullanılacak, taraflar </a:t>
            </a:r>
            <a:r>
              <a:rPr lang="tr-TR" sz="1800" b="1" u="sng" dirty="0">
                <a:effectLst/>
                <a:ea typeface="Times New Roman" panose="02020603050405020304" pitchFamily="18" charset="0"/>
              </a:rPr>
              <a:t>aksini kararlaştıramaz.</a:t>
            </a:r>
            <a:endParaRPr lang="tr-TR" sz="1800" dirty="0">
              <a:effectLst/>
              <a:ea typeface="Times New Roman" panose="02020603050405020304" pitchFamily="18" charset="0"/>
            </a:endParaRPr>
          </a:p>
          <a:p>
            <a:pPr marL="342900" lvl="0" indent="-342900" algn="just">
              <a:buFont typeface="Symbol" pitchFamily="2" charset="2"/>
              <a:buChar char=""/>
            </a:pPr>
            <a:r>
              <a:rPr lang="tr-TR" sz="1800" dirty="0">
                <a:effectLst/>
                <a:ea typeface="Times New Roman" panose="02020603050405020304" pitchFamily="18" charset="0"/>
              </a:rPr>
              <a:t>Tanık ya da taraf Türkçe bilmiyorsa, tercüman aracılığı ile dinlenir. </a:t>
            </a:r>
          </a:p>
          <a:p>
            <a:pPr marL="342900" lvl="0" indent="-342900" algn="just">
              <a:buFont typeface="Symbol" pitchFamily="2" charset="2"/>
              <a:buChar char=""/>
            </a:pPr>
            <a:r>
              <a:rPr lang="tr-TR" sz="1800" dirty="0">
                <a:effectLst/>
                <a:ea typeface="Times New Roman" panose="02020603050405020304" pitchFamily="18" charset="0"/>
              </a:rPr>
              <a:t>Yabancı dil ile yazılmış belgeler ise Türkçeye çevrilecektir </a:t>
            </a:r>
            <a:r>
              <a:rPr lang="tr-TR" sz="1800" b="1" i="1" dirty="0">
                <a:effectLst/>
                <a:ea typeface="Times New Roman" panose="02020603050405020304" pitchFamily="18" charset="0"/>
              </a:rPr>
              <a:t>(m. 223).</a:t>
            </a:r>
            <a:r>
              <a:rPr lang="tr-TR" sz="1800" dirty="0">
                <a:effectLst/>
                <a:ea typeface="Times New Roman" panose="02020603050405020304" pitchFamily="18" charset="0"/>
              </a:rPr>
              <a:t> </a:t>
            </a:r>
          </a:p>
          <a:p>
            <a:pPr marL="342900" lvl="0" indent="-342900" algn="just">
              <a:buFont typeface="Symbol" pitchFamily="2" charset="2"/>
              <a:buChar char=""/>
            </a:pPr>
            <a:r>
              <a:rPr lang="tr-TR" sz="1800" dirty="0">
                <a:effectLst/>
                <a:ea typeface="Times New Roman" panose="02020603050405020304" pitchFamily="18" charset="0"/>
              </a:rPr>
              <a:t>Sağır ve dilsizler ise ancak kendi dillerinden anlayan kişilerin tercüman olarak kabulü ile dinlenecektir </a:t>
            </a:r>
            <a:r>
              <a:rPr lang="tr-TR" sz="1800" b="1" i="1" dirty="0">
                <a:effectLst/>
                <a:ea typeface="Times New Roman" panose="02020603050405020304" pitchFamily="18" charset="0"/>
              </a:rPr>
              <a:t>(m. 263).</a:t>
            </a: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F473AB5B-2CF4-C3DF-6560-FF229E99243D}"/>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68365729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327B10-8DB8-7A8F-6B6F-BA4DE3FCE24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0EF73D4-17AA-0C6B-2C44-E13C77FB1C3C}"/>
              </a:ext>
            </a:extLst>
          </p:cNvPr>
          <p:cNvSpPr>
            <a:spLocks noGrp="1"/>
          </p:cNvSpPr>
          <p:nvPr>
            <p:ph type="title"/>
          </p:nvPr>
        </p:nvSpPr>
        <p:spPr>
          <a:xfrm>
            <a:off x="457200" y="286995"/>
            <a:ext cx="8229600" cy="1143000"/>
          </a:xfrm>
        </p:spPr>
        <p:txBody>
          <a:bodyPr/>
          <a:lstStyle/>
          <a:p>
            <a:r>
              <a:rPr lang="tr-TR" i="1" dirty="0"/>
              <a:t>Medeni Yargının Özellikleri</a:t>
            </a:r>
          </a:p>
        </p:txBody>
      </p:sp>
      <p:sp>
        <p:nvSpPr>
          <p:cNvPr id="5" name="İçerik Yer Tutucusu 4">
            <a:extLst>
              <a:ext uri="{FF2B5EF4-FFF2-40B4-BE49-F238E27FC236}">
                <a16:creationId xmlns:a16="http://schemas.microsoft.com/office/drawing/2014/main" id="{798ED694-CA76-F81A-F959-7DC36C43A0A6}"/>
              </a:ext>
            </a:extLst>
          </p:cNvPr>
          <p:cNvSpPr>
            <a:spLocks noGrp="1"/>
          </p:cNvSpPr>
          <p:nvPr>
            <p:ph idx="1"/>
          </p:nvPr>
        </p:nvSpPr>
        <p:spPr/>
        <p:txBody>
          <a:bodyPr>
            <a:normAutofit/>
          </a:bodyPr>
          <a:lstStyle/>
          <a:p>
            <a:pPr algn="just"/>
            <a:r>
              <a:rPr lang="tr-TR" sz="1800" b="1" dirty="0">
                <a:effectLst/>
                <a:ea typeface="Times New Roman" panose="02020603050405020304" pitchFamily="18" charset="0"/>
              </a:rPr>
              <a:t>Hukuki Yardım</a:t>
            </a:r>
          </a:p>
          <a:p>
            <a:pPr algn="just"/>
            <a:endParaRPr lang="tr-TR" sz="1800" b="1" dirty="0">
              <a:ea typeface="Times New Roman" panose="02020603050405020304" pitchFamily="18" charset="0"/>
            </a:endParaRPr>
          </a:p>
          <a:p>
            <a:pPr algn="just"/>
            <a:r>
              <a:rPr lang="tr-TR" sz="1800" dirty="0">
                <a:effectLst/>
                <a:ea typeface="Times New Roman" panose="02020603050405020304" pitchFamily="18" charset="0"/>
              </a:rPr>
              <a:t>İstinabe; mahkemenin kendi yargısı çevresinde olmayan bir mahkemeden hukuki yardım talebinde bulunması.</a:t>
            </a:r>
          </a:p>
          <a:p>
            <a:pPr algn="just"/>
            <a:endParaRPr lang="tr-TR" sz="1800" dirty="0">
              <a:ea typeface="Times New Roman" panose="02020603050405020304" pitchFamily="18" charset="0"/>
            </a:endParaRPr>
          </a:p>
          <a:p>
            <a:pPr algn="just"/>
            <a:r>
              <a:rPr lang="tr-TR" sz="1800" dirty="0">
                <a:ea typeface="Times New Roman" panose="02020603050405020304" pitchFamily="18" charset="0"/>
              </a:rPr>
              <a:t>Yardım istenilen mahkeme: istinabe mahkemesi</a:t>
            </a:r>
          </a:p>
          <a:p>
            <a:pPr algn="just"/>
            <a:r>
              <a:rPr lang="tr-TR" sz="1800" dirty="0">
                <a:effectLst/>
                <a:ea typeface="Times New Roman" panose="02020603050405020304" pitchFamily="18" charset="0"/>
              </a:rPr>
              <a:t>Yardım talebi: istinabe</a:t>
            </a:r>
          </a:p>
          <a:p>
            <a:pPr algn="just"/>
            <a:endParaRPr lang="tr-TR" sz="1800" dirty="0">
              <a:ea typeface="Times New Roman" panose="02020603050405020304" pitchFamily="18" charset="0"/>
            </a:endParaRPr>
          </a:p>
          <a:p>
            <a:pPr algn="just"/>
            <a:r>
              <a:rPr lang="tr-TR" sz="1800" dirty="0">
                <a:effectLst/>
                <a:ea typeface="Times New Roman" panose="02020603050405020304" pitchFamily="18" charset="0"/>
              </a:rPr>
              <a:t> Naip tayini; aynı yargı çevresindeki işlem için toplu mahkemedeki hakimlerden </a:t>
            </a:r>
            <a:r>
              <a:rPr lang="tr-TR" sz="1800">
                <a:effectLst/>
                <a:ea typeface="Times New Roman" panose="02020603050405020304" pitchFamily="18" charset="0"/>
              </a:rPr>
              <a:t>birinin görevlendirilmesi. </a:t>
            </a:r>
            <a:endParaRPr lang="tr-TR" sz="1800" dirty="0">
              <a:effectLst/>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A3F33057-C1A5-8C84-1906-5D2A69134AC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5154816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6E69D0-1E17-BC21-8DE4-37900AEC06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4F61D7-7561-05F8-9D6B-C3B891399615}"/>
              </a:ext>
            </a:extLst>
          </p:cNvPr>
          <p:cNvSpPr>
            <a:spLocks noGrp="1"/>
          </p:cNvSpPr>
          <p:nvPr>
            <p:ph type="title"/>
          </p:nvPr>
        </p:nvSpPr>
        <p:spPr/>
        <p:txBody>
          <a:bodyPr>
            <a:normAutofit fontScale="90000"/>
          </a:bodyPr>
          <a:lstStyle/>
          <a:p>
            <a:r>
              <a:rPr lang="tr-TR" b="1" dirty="0">
                <a:solidFill>
                  <a:srgbClr val="000000"/>
                </a:solidFill>
                <a:effectLst/>
                <a:latin typeface="+mn-lt"/>
              </a:rPr>
              <a:t>Medenî </a:t>
            </a:r>
            <a:r>
              <a:rPr lang="tr-TR" b="1" dirty="0" err="1">
                <a:solidFill>
                  <a:srgbClr val="000000"/>
                </a:solidFill>
                <a:effectLst/>
                <a:latin typeface="+mn-lt"/>
              </a:rPr>
              <a:t>Usûl</a:t>
            </a:r>
            <a:r>
              <a:rPr lang="tr-TR" b="1" dirty="0">
                <a:solidFill>
                  <a:srgbClr val="000000"/>
                </a:solidFill>
                <a:effectLst/>
                <a:latin typeface="+mn-lt"/>
              </a:rPr>
              <a:t> Hukuku Kurallarının Yer</a:t>
            </a:r>
            <a:br>
              <a:rPr lang="tr-TR" dirty="0">
                <a:solidFill>
                  <a:srgbClr val="000000"/>
                </a:solidFill>
                <a:effectLst/>
                <a:latin typeface="+mn-lt"/>
              </a:rPr>
            </a:br>
            <a:r>
              <a:rPr lang="tr-TR" b="1" dirty="0">
                <a:solidFill>
                  <a:srgbClr val="000000"/>
                </a:solidFill>
                <a:effectLst/>
                <a:latin typeface="+mn-lt"/>
              </a:rPr>
              <a:t>Bakımından Uygulanması</a:t>
            </a:r>
            <a:endParaRPr lang="tr-TR" dirty="0">
              <a:solidFill>
                <a:srgbClr val="000000"/>
              </a:solidFill>
              <a:effectLst/>
              <a:latin typeface="+mn-lt"/>
            </a:endParaRPr>
          </a:p>
        </p:txBody>
      </p:sp>
      <p:sp>
        <p:nvSpPr>
          <p:cNvPr id="3" name="Content Placeholder 2">
            <a:extLst>
              <a:ext uri="{FF2B5EF4-FFF2-40B4-BE49-F238E27FC236}">
                <a16:creationId xmlns:a16="http://schemas.microsoft.com/office/drawing/2014/main" id="{BC533B05-C85B-5B2B-0D01-2D258EF8CF83}"/>
              </a:ext>
            </a:extLst>
          </p:cNvPr>
          <p:cNvSpPr>
            <a:spLocks noGrp="1"/>
          </p:cNvSpPr>
          <p:nvPr>
            <p:ph idx="1"/>
          </p:nvPr>
        </p:nvSpPr>
        <p:spPr>
          <a:xfrm>
            <a:off x="457200" y="1901952"/>
            <a:ext cx="8229600" cy="4224211"/>
          </a:xfrm>
        </p:spPr>
        <p:txBody>
          <a:bodyPr>
            <a:normAutofit/>
          </a:bodyPr>
          <a:lstStyle/>
          <a:p>
            <a:pPr algn="just"/>
            <a:r>
              <a:rPr dirty="0"/>
              <a:t> </a:t>
            </a:r>
            <a:r>
              <a:rPr lang="tr-TR" dirty="0" err="1"/>
              <a:t>Lex</a:t>
            </a:r>
            <a:r>
              <a:rPr lang="tr-TR" dirty="0"/>
              <a:t> </a:t>
            </a:r>
            <a:r>
              <a:rPr lang="tr-TR" dirty="0" err="1"/>
              <a:t>fori</a:t>
            </a:r>
            <a:r>
              <a:rPr lang="tr-TR" dirty="0"/>
              <a:t>, mutlak geçerli değildir.</a:t>
            </a:r>
          </a:p>
          <a:p>
            <a:pPr algn="just"/>
            <a:r>
              <a:rPr lang="tr-TR" dirty="0">
                <a:solidFill>
                  <a:srgbClr val="000000"/>
                </a:solidFill>
              </a:rPr>
              <a:t>İSTİSNA: 		</a:t>
            </a:r>
          </a:p>
          <a:p>
            <a:pPr lvl="5" algn="just"/>
            <a:r>
              <a:rPr lang="tr-TR" sz="2400" dirty="0">
                <a:solidFill>
                  <a:srgbClr val="000000"/>
                </a:solidFill>
              </a:rPr>
              <a:t>İspat yükü- ve soyut delil ikame yükü</a:t>
            </a:r>
          </a:p>
          <a:p>
            <a:pPr lvl="5" algn="just"/>
            <a:r>
              <a:rPr lang="tr-TR" sz="2400" dirty="0">
                <a:solidFill>
                  <a:srgbClr val="000000"/>
                </a:solidFill>
              </a:rPr>
              <a:t>Süje olabilme (taraf ve dava ehliyeti)</a:t>
            </a:r>
          </a:p>
          <a:p>
            <a:pPr lvl="5" algn="just"/>
            <a:r>
              <a:rPr lang="tr-TR" sz="2400" dirty="0">
                <a:solidFill>
                  <a:srgbClr val="000000"/>
                </a:solidFill>
                <a:effectLst/>
              </a:rPr>
              <a:t>İspat ölçüsü: Bir vakıanın varlığı konusunda hakimde oluşması gereken kanaatin derecesi</a:t>
            </a:r>
          </a:p>
          <a:p>
            <a:pPr lvl="5" algn="just"/>
            <a:r>
              <a:rPr lang="tr-TR" sz="2400" dirty="0">
                <a:solidFill>
                  <a:srgbClr val="000000"/>
                </a:solidFill>
              </a:rPr>
              <a:t>İspat araçları</a:t>
            </a:r>
            <a:endParaRPr lang="tr-TR" sz="2400" dirty="0">
              <a:solidFill>
                <a:srgbClr val="000000"/>
              </a:solidFill>
              <a:effectLst/>
            </a:endParaRPr>
          </a:p>
          <a:p>
            <a:pPr marL="0" indent="0" algn="just">
              <a:buNone/>
            </a:pPr>
            <a:r>
              <a:rPr lang="tr-TR" dirty="0">
                <a:solidFill>
                  <a:srgbClr val="000000"/>
                </a:solidFill>
              </a:rPr>
              <a:t>	</a:t>
            </a:r>
            <a:endParaRPr lang="tr-TR" dirty="0">
              <a:solidFill>
                <a:srgbClr val="000000"/>
              </a:solidFill>
              <a:effectLst/>
            </a:endParaRPr>
          </a:p>
          <a:p>
            <a:pPr algn="just"/>
            <a:endParaRPr lang="tr-TR" dirty="0">
              <a:solidFill>
                <a:srgbClr val="000000"/>
              </a:solidFill>
              <a:effectLst/>
              <a:latin typeface="Times New Roman" panose="02020603050405020304" pitchFamily="18" charset="0"/>
            </a:endParaRPr>
          </a:p>
          <a:p>
            <a:pPr algn="just"/>
            <a:endParaRPr lang="tr-TR" dirty="0">
              <a:solidFill>
                <a:srgbClr val="000000"/>
              </a:solidFill>
              <a:effectLst/>
              <a:latin typeface="Times New Roman" panose="02020603050405020304" pitchFamily="18" charset="0"/>
            </a:endParaRPr>
          </a:p>
          <a:p>
            <a:pPr algn="just"/>
            <a:endParaRPr lang="tr-TR" dirty="0">
              <a:solidFill>
                <a:srgbClr val="000000"/>
              </a:solidFill>
              <a:effectLst/>
            </a:endParaRPr>
          </a:p>
          <a:p>
            <a:endParaRPr dirty="0"/>
          </a:p>
        </p:txBody>
      </p:sp>
    </p:spTree>
    <p:extLst>
      <p:ext uri="{BB962C8B-B14F-4D97-AF65-F5344CB8AC3E}">
        <p14:creationId xmlns:p14="http://schemas.microsoft.com/office/powerpoint/2010/main" val="31563147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8244</TotalTime>
  <Words>5604</Words>
  <Application>Microsoft Macintosh PowerPoint</Application>
  <PresentationFormat>Ekran Gösterisi (4:3)</PresentationFormat>
  <Paragraphs>663</Paragraphs>
  <Slides>86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86</vt:i4>
      </vt:variant>
    </vt:vector>
  </HeadingPairs>
  <TitlesOfParts>
    <vt:vector size="92" baseType="lpstr">
      <vt:lpstr>Arial</vt:lpstr>
      <vt:lpstr>Book Antiqua</vt:lpstr>
      <vt:lpstr>Calibri</vt:lpstr>
      <vt:lpstr>Symbol</vt:lpstr>
      <vt:lpstr>Times New Roman</vt:lpstr>
      <vt:lpstr>Office Theme</vt:lpstr>
      <vt:lpstr>Medeni Usul Hukuku</vt:lpstr>
      <vt:lpstr>Medeni Usul Hukukunun Tanımı</vt:lpstr>
      <vt:lpstr>Medeni Usul Hukukunun Tanımı</vt:lpstr>
      <vt:lpstr>Medeni Usul Hukukunun Konusu</vt:lpstr>
      <vt:lpstr>Amacı</vt:lpstr>
      <vt:lpstr>Tartışma Sorusu</vt:lpstr>
      <vt:lpstr>Medenî Usûl Hukuku Kurallarının Yer Bakımından Uygulanması</vt:lpstr>
      <vt:lpstr>Medenî Usûl Hukuku Kurallarının Yer Bakımından Uygulanması</vt:lpstr>
      <vt:lpstr>Medenî Usûl Hukuku Kurallarının Yer Bakımından Uygulanması</vt:lpstr>
      <vt:lpstr>Medenî Usûl Hukuku Kurallarının Zaman Bakımından Uygulanması</vt:lpstr>
      <vt:lpstr>Medenî Usûl Hukuku Kurallarının Zaman Bakımından Uygulanması</vt:lpstr>
      <vt:lpstr>Medenî Usûl Hukuku Kurallarının Zaman Bakımından Uygulanması</vt:lpstr>
      <vt:lpstr>Medenî Usûl Hukuku Kurallarının Zaman Bakımından Uygulanması</vt:lpstr>
      <vt:lpstr>Medenî Usûl Hukuku Kurallarının Kişi Bakımından Uygulanması</vt:lpstr>
      <vt:lpstr>Yargı Kolları</vt:lpstr>
      <vt:lpstr>Yargı Kolları</vt:lpstr>
      <vt:lpstr>Anayasa Yargısı</vt:lpstr>
      <vt:lpstr>Uyuşmazlık Yargısı</vt:lpstr>
      <vt:lpstr>İdari Yargı</vt:lpstr>
      <vt:lpstr>İdari Yargı</vt:lpstr>
      <vt:lpstr>İdari Yargı</vt:lpstr>
      <vt:lpstr>Hesap Yargısı</vt:lpstr>
      <vt:lpstr>Seçim Yargısı</vt:lpstr>
      <vt:lpstr>Adli Yargı</vt:lpstr>
      <vt:lpstr>Adli Yargı</vt:lpstr>
      <vt:lpstr>Adli Yargı</vt:lpstr>
      <vt:lpstr>Adli Yargı</vt:lpstr>
      <vt:lpstr>Adli Yargı</vt:lpstr>
      <vt:lpstr>Medeni Yargı</vt:lpstr>
      <vt:lpstr>Medeni Yargı</vt:lpstr>
      <vt:lpstr>Medeni Yargı</vt:lpstr>
      <vt:lpstr>Medeni Yargı</vt:lpstr>
      <vt:lpstr>Medeni Yargı</vt:lpstr>
      <vt:lpstr>Medeni Yargı</vt:lpstr>
      <vt:lpstr>Medeni Yargı</vt:lpstr>
      <vt:lpstr>Medeni Yargı</vt:lpstr>
      <vt:lpstr>Medenî Yargılamaya Hâkim Olan İlkeler</vt:lpstr>
      <vt:lpstr>Medenî Yargılamaya Hâkim Olan İlkeler</vt:lpstr>
      <vt:lpstr>Medenî Yargılamaya Hâkim Olan İlkeler</vt:lpstr>
      <vt:lpstr>Adil Yargılanma Hakkı</vt:lpstr>
      <vt:lpstr>Adil Yargılanma Hakkı</vt:lpstr>
      <vt:lpstr>Adil Yargılanma Hakkı</vt:lpstr>
      <vt:lpstr>Adil Yargılanma Hakkı</vt:lpstr>
      <vt:lpstr>Hukuki Dinlenilme Hakkı</vt:lpstr>
      <vt:lpstr>Aleniyet İlkesi</vt:lpstr>
      <vt:lpstr>Aleniyet İlkesi</vt:lpstr>
      <vt:lpstr>Aleniyet İlkesi</vt:lpstr>
      <vt:lpstr>Aleniyet İlkesi</vt:lpstr>
      <vt:lpstr>Aleniyet İlkesi</vt:lpstr>
      <vt:lpstr>Aleniyet İlkesi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lpstr>Medeni Yargının Özellikleri</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Nurdan Korkmaz</cp:lastModifiedBy>
  <cp:revision>26</cp:revision>
  <dcterms:created xsi:type="dcterms:W3CDTF">2013-01-27T09:14:16Z</dcterms:created>
  <dcterms:modified xsi:type="dcterms:W3CDTF">2025-10-08T04:15:58Z</dcterms:modified>
  <cp:category/>
</cp:coreProperties>
</file>