
<file path=[Content_Types].xml><?xml version="1.0" encoding="utf-8"?>
<Types xmlns="http://schemas.openxmlformats.org/package/2006/content-types">
  <Default Extension="tmp" ContentType="image/png"/>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4" r:id="rId1"/>
  </p:sldMasterIdLst>
  <p:notesMasterIdLst>
    <p:notesMasterId r:id="rId27"/>
  </p:notesMasterIdLst>
  <p:handoutMasterIdLst>
    <p:handoutMasterId r:id="rId28"/>
  </p:handoutMasterIdLst>
  <p:sldIdLst>
    <p:sldId id="256" r:id="rId2"/>
    <p:sldId id="261" r:id="rId3"/>
    <p:sldId id="277" r:id="rId4"/>
    <p:sldId id="278" r:id="rId5"/>
    <p:sldId id="279" r:id="rId6"/>
    <p:sldId id="282" r:id="rId7"/>
    <p:sldId id="280" r:id="rId8"/>
    <p:sldId id="281" r:id="rId9"/>
    <p:sldId id="283" r:id="rId10"/>
    <p:sldId id="284" r:id="rId11"/>
    <p:sldId id="285" r:id="rId12"/>
    <p:sldId id="286" r:id="rId13"/>
    <p:sldId id="287" r:id="rId14"/>
    <p:sldId id="288" r:id="rId15"/>
    <p:sldId id="289" r:id="rId16"/>
    <p:sldId id="290" r:id="rId17"/>
    <p:sldId id="292" r:id="rId18"/>
    <p:sldId id="293" r:id="rId19"/>
    <p:sldId id="294" r:id="rId20"/>
    <p:sldId id="295" r:id="rId21"/>
    <p:sldId id="297" r:id="rId22"/>
    <p:sldId id="298" r:id="rId23"/>
    <p:sldId id="291" r:id="rId24"/>
    <p:sldId id="299" r:id="rId25"/>
    <p:sldId id="300" r:id="rId26"/>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W" initials="AW" lastIdx="5" clrIdx="0">
    <p:extLst/>
  </p:cmAuthor>
  <p:cmAuthor id="2" name="mlarmon" initials="m" lastIdx="7" clrIdx="1">
    <p:extLst/>
  </p:cmAuthor>
  <p:cmAuthor id="3" name="Matt Will" initials="MW" lastIdx="4"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7683"/>
    <a:srgbClr val="992D4F"/>
    <a:srgbClr val="458B8A"/>
    <a:srgbClr val="FFFFFF"/>
    <a:srgbClr val="C0D5EA"/>
    <a:srgbClr val="CCECFF"/>
    <a:srgbClr val="85C2FF"/>
    <a:srgbClr val="91C9C8"/>
    <a:srgbClr val="9DCFCE"/>
    <a:srgbClr val="79BD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32" autoAdjust="0"/>
    <p:restoredTop sz="86374" autoAdjust="0"/>
  </p:normalViewPr>
  <p:slideViewPr>
    <p:cSldViewPr>
      <p:cViewPr>
        <p:scale>
          <a:sx n="70" d="100"/>
          <a:sy n="70" d="100"/>
        </p:scale>
        <p:origin x="-115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60" d="100"/>
        <a:sy n="160" d="100"/>
      </p:scale>
      <p:origin x="0" y="-101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DEA19E-DE13-4E2B-8DF7-DFFB73D757F4}" type="doc">
      <dgm:prSet loTypeId="urn:microsoft.com/office/officeart/2005/8/layout/orgChart1" loCatId="hierarchy" qsTypeId="urn:microsoft.com/office/officeart/2005/8/quickstyle/3d1" qsCatId="3D" csTypeId="urn:microsoft.com/office/officeart/2005/8/colors/accent2_2" csCatId="accent2" phldr="1"/>
      <dgm:spPr/>
      <dgm:t>
        <a:bodyPr/>
        <a:lstStyle/>
        <a:p>
          <a:endParaRPr lang="en-US"/>
        </a:p>
      </dgm:t>
    </dgm:pt>
    <dgm:pt modelId="{105D33F9-660B-4AFF-8AC9-8557F210146D}">
      <dgm:prSet phldrT="[Text]"/>
      <dgm:spPr/>
      <dgm:t>
        <a:bodyPr/>
        <a:lstStyle/>
        <a:p>
          <a:r>
            <a:rPr lang="en-US" dirty="0"/>
            <a:t>Chief Financial Officer</a:t>
          </a:r>
        </a:p>
      </dgm:t>
    </dgm:pt>
    <dgm:pt modelId="{CC454FC3-438D-480C-AA4A-5AB5A7B1C23D}" type="parTrans" cxnId="{B2BA95F7-1859-4177-8C63-DF8F83B839FD}">
      <dgm:prSet/>
      <dgm:spPr/>
      <dgm:t>
        <a:bodyPr/>
        <a:lstStyle/>
        <a:p>
          <a:endParaRPr lang="en-US"/>
        </a:p>
      </dgm:t>
    </dgm:pt>
    <dgm:pt modelId="{77A98478-42A6-45AB-93CA-7DE7028C24BC}" type="sibTrans" cxnId="{B2BA95F7-1859-4177-8C63-DF8F83B839FD}">
      <dgm:prSet/>
      <dgm:spPr/>
      <dgm:t>
        <a:bodyPr/>
        <a:lstStyle/>
        <a:p>
          <a:endParaRPr lang="en-US"/>
        </a:p>
      </dgm:t>
    </dgm:pt>
    <dgm:pt modelId="{FA385F05-C0B9-48DB-B34D-AC73186F372F}">
      <dgm:prSet phldrT="[Text]"/>
      <dgm:spPr/>
      <dgm:t>
        <a:bodyPr/>
        <a:lstStyle/>
        <a:p>
          <a:r>
            <a:rPr lang="en-US" dirty="0"/>
            <a:t>Treasurer</a:t>
          </a:r>
        </a:p>
      </dgm:t>
    </dgm:pt>
    <dgm:pt modelId="{FBA926A9-4668-4A8B-A8F3-273826BB7399}" type="parTrans" cxnId="{49EEB787-A3E0-4B89-A6FD-9FF1F57D68F8}">
      <dgm:prSet/>
      <dgm:spPr/>
      <dgm:t>
        <a:bodyPr/>
        <a:lstStyle/>
        <a:p>
          <a:endParaRPr lang="en-US"/>
        </a:p>
      </dgm:t>
    </dgm:pt>
    <dgm:pt modelId="{EA74B5E7-B637-4419-BF14-214DDE234757}" type="sibTrans" cxnId="{49EEB787-A3E0-4B89-A6FD-9FF1F57D68F8}">
      <dgm:prSet/>
      <dgm:spPr/>
      <dgm:t>
        <a:bodyPr/>
        <a:lstStyle/>
        <a:p>
          <a:endParaRPr lang="en-US"/>
        </a:p>
      </dgm:t>
    </dgm:pt>
    <dgm:pt modelId="{EAAE1897-E2C3-4805-9CB1-561672D052DE}">
      <dgm:prSet phldrT="[Text]"/>
      <dgm:spPr/>
      <dgm:t>
        <a:bodyPr/>
        <a:lstStyle/>
        <a:p>
          <a:r>
            <a:rPr lang="en-US" dirty="0"/>
            <a:t>Controller</a:t>
          </a:r>
        </a:p>
      </dgm:t>
    </dgm:pt>
    <dgm:pt modelId="{2B262A25-43DE-487C-8EBC-750836152117}" type="parTrans" cxnId="{A9E1590B-94E9-4599-8A8A-52BA7CAEE0D2}">
      <dgm:prSet/>
      <dgm:spPr/>
      <dgm:t>
        <a:bodyPr/>
        <a:lstStyle/>
        <a:p>
          <a:endParaRPr lang="en-US"/>
        </a:p>
      </dgm:t>
    </dgm:pt>
    <dgm:pt modelId="{C8851E5C-6558-4570-8CA1-E13A19CB8CD0}" type="sibTrans" cxnId="{A9E1590B-94E9-4599-8A8A-52BA7CAEE0D2}">
      <dgm:prSet/>
      <dgm:spPr/>
      <dgm:t>
        <a:bodyPr/>
        <a:lstStyle/>
        <a:p>
          <a:endParaRPr lang="en-US"/>
        </a:p>
      </dgm:t>
    </dgm:pt>
    <dgm:pt modelId="{F398613C-6299-4D2C-9AF8-294FB67019C9}" type="pres">
      <dgm:prSet presAssocID="{E8DEA19E-DE13-4E2B-8DF7-DFFB73D757F4}" presName="hierChild1" presStyleCnt="0">
        <dgm:presLayoutVars>
          <dgm:orgChart val="1"/>
          <dgm:chPref val="1"/>
          <dgm:dir/>
          <dgm:animOne val="branch"/>
          <dgm:animLvl val="lvl"/>
          <dgm:resizeHandles/>
        </dgm:presLayoutVars>
      </dgm:prSet>
      <dgm:spPr/>
      <dgm:t>
        <a:bodyPr/>
        <a:lstStyle/>
        <a:p>
          <a:endParaRPr lang="en-US"/>
        </a:p>
      </dgm:t>
    </dgm:pt>
    <dgm:pt modelId="{4322975F-9DB3-4978-BC7B-B5CFA50890E7}" type="pres">
      <dgm:prSet presAssocID="{105D33F9-660B-4AFF-8AC9-8557F210146D}" presName="hierRoot1" presStyleCnt="0">
        <dgm:presLayoutVars>
          <dgm:hierBranch val="init"/>
        </dgm:presLayoutVars>
      </dgm:prSet>
      <dgm:spPr/>
    </dgm:pt>
    <dgm:pt modelId="{4BED3926-6695-4C20-A680-A7C487D7DFEA}" type="pres">
      <dgm:prSet presAssocID="{105D33F9-660B-4AFF-8AC9-8557F210146D}" presName="rootComposite1" presStyleCnt="0"/>
      <dgm:spPr/>
    </dgm:pt>
    <dgm:pt modelId="{1D2BCA98-7051-4D8A-BAF0-658EB2B748BE}" type="pres">
      <dgm:prSet presAssocID="{105D33F9-660B-4AFF-8AC9-8557F210146D}" presName="rootText1" presStyleLbl="node0" presStyleIdx="0" presStyleCnt="1">
        <dgm:presLayoutVars>
          <dgm:chPref val="3"/>
        </dgm:presLayoutVars>
      </dgm:prSet>
      <dgm:spPr/>
      <dgm:t>
        <a:bodyPr/>
        <a:lstStyle/>
        <a:p>
          <a:endParaRPr lang="en-US"/>
        </a:p>
      </dgm:t>
    </dgm:pt>
    <dgm:pt modelId="{49B10A27-72A8-450F-BE05-04156ADDB96D}" type="pres">
      <dgm:prSet presAssocID="{105D33F9-660B-4AFF-8AC9-8557F210146D}" presName="rootConnector1" presStyleLbl="node1" presStyleIdx="0" presStyleCnt="0"/>
      <dgm:spPr/>
      <dgm:t>
        <a:bodyPr/>
        <a:lstStyle/>
        <a:p>
          <a:endParaRPr lang="en-US"/>
        </a:p>
      </dgm:t>
    </dgm:pt>
    <dgm:pt modelId="{9E68681E-E8D9-45D3-BE28-BC3AB237D815}" type="pres">
      <dgm:prSet presAssocID="{105D33F9-660B-4AFF-8AC9-8557F210146D}" presName="hierChild2" presStyleCnt="0"/>
      <dgm:spPr/>
    </dgm:pt>
    <dgm:pt modelId="{9CBEDADA-4AC8-4EB3-BC14-89C96631EBC5}" type="pres">
      <dgm:prSet presAssocID="{FBA926A9-4668-4A8B-A8F3-273826BB7399}" presName="Name37" presStyleLbl="parChTrans1D2" presStyleIdx="0" presStyleCnt="2"/>
      <dgm:spPr/>
      <dgm:t>
        <a:bodyPr/>
        <a:lstStyle/>
        <a:p>
          <a:endParaRPr lang="en-US"/>
        </a:p>
      </dgm:t>
    </dgm:pt>
    <dgm:pt modelId="{36C982A4-5A4E-4458-91A1-82A593BC73A0}" type="pres">
      <dgm:prSet presAssocID="{FA385F05-C0B9-48DB-B34D-AC73186F372F}" presName="hierRoot2" presStyleCnt="0">
        <dgm:presLayoutVars>
          <dgm:hierBranch val="init"/>
        </dgm:presLayoutVars>
      </dgm:prSet>
      <dgm:spPr/>
    </dgm:pt>
    <dgm:pt modelId="{0E9A2E0B-4CB5-42F1-B115-4F98D6F50730}" type="pres">
      <dgm:prSet presAssocID="{FA385F05-C0B9-48DB-B34D-AC73186F372F}" presName="rootComposite" presStyleCnt="0"/>
      <dgm:spPr/>
    </dgm:pt>
    <dgm:pt modelId="{FD6928F5-E6E3-4E82-81C4-13D99388973A}" type="pres">
      <dgm:prSet presAssocID="{FA385F05-C0B9-48DB-B34D-AC73186F372F}" presName="rootText" presStyleLbl="node2" presStyleIdx="0" presStyleCnt="2">
        <dgm:presLayoutVars>
          <dgm:chPref val="3"/>
        </dgm:presLayoutVars>
      </dgm:prSet>
      <dgm:spPr/>
      <dgm:t>
        <a:bodyPr/>
        <a:lstStyle/>
        <a:p>
          <a:endParaRPr lang="en-US"/>
        </a:p>
      </dgm:t>
    </dgm:pt>
    <dgm:pt modelId="{43B49E45-FF9F-4D65-9370-5811917DAA3C}" type="pres">
      <dgm:prSet presAssocID="{FA385F05-C0B9-48DB-B34D-AC73186F372F}" presName="rootConnector" presStyleLbl="node2" presStyleIdx="0" presStyleCnt="2"/>
      <dgm:spPr/>
      <dgm:t>
        <a:bodyPr/>
        <a:lstStyle/>
        <a:p>
          <a:endParaRPr lang="en-US"/>
        </a:p>
      </dgm:t>
    </dgm:pt>
    <dgm:pt modelId="{61728951-D666-42D3-A084-8CA34F1BFD4B}" type="pres">
      <dgm:prSet presAssocID="{FA385F05-C0B9-48DB-B34D-AC73186F372F}" presName="hierChild4" presStyleCnt="0"/>
      <dgm:spPr/>
    </dgm:pt>
    <dgm:pt modelId="{4DF51D14-1CE2-44EC-A930-350AB891942C}" type="pres">
      <dgm:prSet presAssocID="{FA385F05-C0B9-48DB-B34D-AC73186F372F}" presName="hierChild5" presStyleCnt="0"/>
      <dgm:spPr/>
    </dgm:pt>
    <dgm:pt modelId="{41EB9CDF-D470-4379-B318-E4EFBD374041}" type="pres">
      <dgm:prSet presAssocID="{2B262A25-43DE-487C-8EBC-750836152117}" presName="Name37" presStyleLbl="parChTrans1D2" presStyleIdx="1" presStyleCnt="2"/>
      <dgm:spPr/>
      <dgm:t>
        <a:bodyPr/>
        <a:lstStyle/>
        <a:p>
          <a:endParaRPr lang="en-US"/>
        </a:p>
      </dgm:t>
    </dgm:pt>
    <dgm:pt modelId="{C7A8C89C-B0BE-49E5-8E34-63C8DF89C746}" type="pres">
      <dgm:prSet presAssocID="{EAAE1897-E2C3-4805-9CB1-561672D052DE}" presName="hierRoot2" presStyleCnt="0">
        <dgm:presLayoutVars>
          <dgm:hierBranch val="init"/>
        </dgm:presLayoutVars>
      </dgm:prSet>
      <dgm:spPr/>
    </dgm:pt>
    <dgm:pt modelId="{F51347F0-E155-4B4A-B43D-96D2D56374A6}" type="pres">
      <dgm:prSet presAssocID="{EAAE1897-E2C3-4805-9CB1-561672D052DE}" presName="rootComposite" presStyleCnt="0"/>
      <dgm:spPr/>
    </dgm:pt>
    <dgm:pt modelId="{1905840C-51A5-444A-AD2A-C2DEDE1AB343}" type="pres">
      <dgm:prSet presAssocID="{EAAE1897-E2C3-4805-9CB1-561672D052DE}" presName="rootText" presStyleLbl="node2" presStyleIdx="1" presStyleCnt="2">
        <dgm:presLayoutVars>
          <dgm:chPref val="3"/>
        </dgm:presLayoutVars>
      </dgm:prSet>
      <dgm:spPr/>
      <dgm:t>
        <a:bodyPr/>
        <a:lstStyle/>
        <a:p>
          <a:endParaRPr lang="en-US"/>
        </a:p>
      </dgm:t>
    </dgm:pt>
    <dgm:pt modelId="{ADF80EF3-43C4-4C8C-A6F6-D409143F89B2}" type="pres">
      <dgm:prSet presAssocID="{EAAE1897-E2C3-4805-9CB1-561672D052DE}" presName="rootConnector" presStyleLbl="node2" presStyleIdx="1" presStyleCnt="2"/>
      <dgm:spPr/>
      <dgm:t>
        <a:bodyPr/>
        <a:lstStyle/>
        <a:p>
          <a:endParaRPr lang="en-US"/>
        </a:p>
      </dgm:t>
    </dgm:pt>
    <dgm:pt modelId="{35564CFA-554B-4166-AF55-CC4B191547EA}" type="pres">
      <dgm:prSet presAssocID="{EAAE1897-E2C3-4805-9CB1-561672D052DE}" presName="hierChild4" presStyleCnt="0"/>
      <dgm:spPr/>
    </dgm:pt>
    <dgm:pt modelId="{F57AC998-75E4-4B87-80DF-CE9AC8A860FB}" type="pres">
      <dgm:prSet presAssocID="{EAAE1897-E2C3-4805-9CB1-561672D052DE}" presName="hierChild5" presStyleCnt="0"/>
      <dgm:spPr/>
    </dgm:pt>
    <dgm:pt modelId="{251734E9-382A-48E8-A924-7C4A908E83AD}" type="pres">
      <dgm:prSet presAssocID="{105D33F9-660B-4AFF-8AC9-8557F210146D}" presName="hierChild3" presStyleCnt="0"/>
      <dgm:spPr/>
    </dgm:pt>
  </dgm:ptLst>
  <dgm:cxnLst>
    <dgm:cxn modelId="{B2BA95F7-1859-4177-8C63-DF8F83B839FD}" srcId="{E8DEA19E-DE13-4E2B-8DF7-DFFB73D757F4}" destId="{105D33F9-660B-4AFF-8AC9-8557F210146D}" srcOrd="0" destOrd="0" parTransId="{CC454FC3-438D-480C-AA4A-5AB5A7B1C23D}" sibTransId="{77A98478-42A6-45AB-93CA-7DE7028C24BC}"/>
    <dgm:cxn modelId="{4B94D660-D09D-4695-9E14-9940BD482F97}" type="presOf" srcId="{EAAE1897-E2C3-4805-9CB1-561672D052DE}" destId="{ADF80EF3-43C4-4C8C-A6F6-D409143F89B2}" srcOrd="1" destOrd="0" presId="urn:microsoft.com/office/officeart/2005/8/layout/orgChart1"/>
    <dgm:cxn modelId="{1F552DDB-863F-444F-AC73-AD7E17407B3F}" type="presOf" srcId="{FBA926A9-4668-4A8B-A8F3-273826BB7399}" destId="{9CBEDADA-4AC8-4EB3-BC14-89C96631EBC5}" srcOrd="0" destOrd="0" presId="urn:microsoft.com/office/officeart/2005/8/layout/orgChart1"/>
    <dgm:cxn modelId="{49EEB787-A3E0-4B89-A6FD-9FF1F57D68F8}" srcId="{105D33F9-660B-4AFF-8AC9-8557F210146D}" destId="{FA385F05-C0B9-48DB-B34D-AC73186F372F}" srcOrd="0" destOrd="0" parTransId="{FBA926A9-4668-4A8B-A8F3-273826BB7399}" sibTransId="{EA74B5E7-B637-4419-BF14-214DDE234757}"/>
    <dgm:cxn modelId="{8989972F-7FF1-427E-B5F9-AF73049BBAAE}" type="presOf" srcId="{FA385F05-C0B9-48DB-B34D-AC73186F372F}" destId="{FD6928F5-E6E3-4E82-81C4-13D99388973A}" srcOrd="0" destOrd="0" presId="urn:microsoft.com/office/officeart/2005/8/layout/orgChart1"/>
    <dgm:cxn modelId="{7BBD41C8-CC3D-43EF-A4BD-AFDDC5BA07B6}" type="presOf" srcId="{EAAE1897-E2C3-4805-9CB1-561672D052DE}" destId="{1905840C-51A5-444A-AD2A-C2DEDE1AB343}" srcOrd="0" destOrd="0" presId="urn:microsoft.com/office/officeart/2005/8/layout/orgChart1"/>
    <dgm:cxn modelId="{767D59FE-7594-42AE-83F0-3D69A09F0CA0}" type="presOf" srcId="{105D33F9-660B-4AFF-8AC9-8557F210146D}" destId="{49B10A27-72A8-450F-BE05-04156ADDB96D}" srcOrd="1" destOrd="0" presId="urn:microsoft.com/office/officeart/2005/8/layout/orgChart1"/>
    <dgm:cxn modelId="{393620EF-CE2A-429D-BC51-6BD9814881E4}" type="presOf" srcId="{2B262A25-43DE-487C-8EBC-750836152117}" destId="{41EB9CDF-D470-4379-B318-E4EFBD374041}" srcOrd="0" destOrd="0" presId="urn:microsoft.com/office/officeart/2005/8/layout/orgChart1"/>
    <dgm:cxn modelId="{85113ABB-54E7-40F2-B7D6-8824EBEDD87B}" type="presOf" srcId="{E8DEA19E-DE13-4E2B-8DF7-DFFB73D757F4}" destId="{F398613C-6299-4D2C-9AF8-294FB67019C9}" srcOrd="0" destOrd="0" presId="urn:microsoft.com/office/officeart/2005/8/layout/orgChart1"/>
    <dgm:cxn modelId="{A9E1590B-94E9-4599-8A8A-52BA7CAEE0D2}" srcId="{105D33F9-660B-4AFF-8AC9-8557F210146D}" destId="{EAAE1897-E2C3-4805-9CB1-561672D052DE}" srcOrd="1" destOrd="0" parTransId="{2B262A25-43DE-487C-8EBC-750836152117}" sibTransId="{C8851E5C-6558-4570-8CA1-E13A19CB8CD0}"/>
    <dgm:cxn modelId="{A7BE4591-5DE9-4C18-807D-037006AE3C09}" type="presOf" srcId="{105D33F9-660B-4AFF-8AC9-8557F210146D}" destId="{1D2BCA98-7051-4D8A-BAF0-658EB2B748BE}" srcOrd="0" destOrd="0" presId="urn:microsoft.com/office/officeart/2005/8/layout/orgChart1"/>
    <dgm:cxn modelId="{1E7706CA-DC29-4E1A-B7F4-F1D9B32B024D}" type="presOf" srcId="{FA385F05-C0B9-48DB-B34D-AC73186F372F}" destId="{43B49E45-FF9F-4D65-9370-5811917DAA3C}" srcOrd="1" destOrd="0" presId="urn:microsoft.com/office/officeart/2005/8/layout/orgChart1"/>
    <dgm:cxn modelId="{722A886E-C094-4A0F-9DB3-CF839AA4E097}" type="presParOf" srcId="{F398613C-6299-4D2C-9AF8-294FB67019C9}" destId="{4322975F-9DB3-4978-BC7B-B5CFA50890E7}" srcOrd="0" destOrd="0" presId="urn:microsoft.com/office/officeart/2005/8/layout/orgChart1"/>
    <dgm:cxn modelId="{DA26B991-B379-4BAD-89E6-DC19F739F28A}" type="presParOf" srcId="{4322975F-9DB3-4978-BC7B-B5CFA50890E7}" destId="{4BED3926-6695-4C20-A680-A7C487D7DFEA}" srcOrd="0" destOrd="0" presId="urn:microsoft.com/office/officeart/2005/8/layout/orgChart1"/>
    <dgm:cxn modelId="{227D633A-08F8-4B8F-B1CD-2FB92E9D2142}" type="presParOf" srcId="{4BED3926-6695-4C20-A680-A7C487D7DFEA}" destId="{1D2BCA98-7051-4D8A-BAF0-658EB2B748BE}" srcOrd="0" destOrd="0" presId="urn:microsoft.com/office/officeart/2005/8/layout/orgChart1"/>
    <dgm:cxn modelId="{9A83F1B2-0B67-448C-858C-74799B1FCE63}" type="presParOf" srcId="{4BED3926-6695-4C20-A680-A7C487D7DFEA}" destId="{49B10A27-72A8-450F-BE05-04156ADDB96D}" srcOrd="1" destOrd="0" presId="urn:microsoft.com/office/officeart/2005/8/layout/orgChart1"/>
    <dgm:cxn modelId="{BDC00985-BC3C-404D-B5F9-9615CF8A184E}" type="presParOf" srcId="{4322975F-9DB3-4978-BC7B-B5CFA50890E7}" destId="{9E68681E-E8D9-45D3-BE28-BC3AB237D815}" srcOrd="1" destOrd="0" presId="urn:microsoft.com/office/officeart/2005/8/layout/orgChart1"/>
    <dgm:cxn modelId="{9E590E81-7304-4BAE-B766-37A212A1ADCE}" type="presParOf" srcId="{9E68681E-E8D9-45D3-BE28-BC3AB237D815}" destId="{9CBEDADA-4AC8-4EB3-BC14-89C96631EBC5}" srcOrd="0" destOrd="0" presId="urn:microsoft.com/office/officeart/2005/8/layout/orgChart1"/>
    <dgm:cxn modelId="{DF0A1552-B9DF-4C84-87FE-EC6093F6A09F}" type="presParOf" srcId="{9E68681E-E8D9-45D3-BE28-BC3AB237D815}" destId="{36C982A4-5A4E-4458-91A1-82A593BC73A0}" srcOrd="1" destOrd="0" presId="urn:microsoft.com/office/officeart/2005/8/layout/orgChart1"/>
    <dgm:cxn modelId="{256E57EC-31F6-44E4-ABFC-1E0FA3301F7E}" type="presParOf" srcId="{36C982A4-5A4E-4458-91A1-82A593BC73A0}" destId="{0E9A2E0B-4CB5-42F1-B115-4F98D6F50730}" srcOrd="0" destOrd="0" presId="urn:microsoft.com/office/officeart/2005/8/layout/orgChart1"/>
    <dgm:cxn modelId="{79730E34-9915-4DB8-8265-D7F2556A738B}" type="presParOf" srcId="{0E9A2E0B-4CB5-42F1-B115-4F98D6F50730}" destId="{FD6928F5-E6E3-4E82-81C4-13D99388973A}" srcOrd="0" destOrd="0" presId="urn:microsoft.com/office/officeart/2005/8/layout/orgChart1"/>
    <dgm:cxn modelId="{8F8A859E-40F3-4186-B679-3CFDAA3689A8}" type="presParOf" srcId="{0E9A2E0B-4CB5-42F1-B115-4F98D6F50730}" destId="{43B49E45-FF9F-4D65-9370-5811917DAA3C}" srcOrd="1" destOrd="0" presId="urn:microsoft.com/office/officeart/2005/8/layout/orgChart1"/>
    <dgm:cxn modelId="{06C31D70-6F9D-48F6-AB3C-6BE7A52DACE8}" type="presParOf" srcId="{36C982A4-5A4E-4458-91A1-82A593BC73A0}" destId="{61728951-D666-42D3-A084-8CA34F1BFD4B}" srcOrd="1" destOrd="0" presId="urn:microsoft.com/office/officeart/2005/8/layout/orgChart1"/>
    <dgm:cxn modelId="{6BF44DB5-B9A2-4BEC-BA6D-BF96A5B5E91B}" type="presParOf" srcId="{36C982A4-5A4E-4458-91A1-82A593BC73A0}" destId="{4DF51D14-1CE2-44EC-A930-350AB891942C}" srcOrd="2" destOrd="0" presId="urn:microsoft.com/office/officeart/2005/8/layout/orgChart1"/>
    <dgm:cxn modelId="{B7C3E660-772F-4BD2-9547-1A366248730D}" type="presParOf" srcId="{9E68681E-E8D9-45D3-BE28-BC3AB237D815}" destId="{41EB9CDF-D470-4379-B318-E4EFBD374041}" srcOrd="2" destOrd="0" presId="urn:microsoft.com/office/officeart/2005/8/layout/orgChart1"/>
    <dgm:cxn modelId="{388B32E8-407E-4C98-B9F6-75EE793CA48B}" type="presParOf" srcId="{9E68681E-E8D9-45D3-BE28-BC3AB237D815}" destId="{C7A8C89C-B0BE-49E5-8E34-63C8DF89C746}" srcOrd="3" destOrd="0" presId="urn:microsoft.com/office/officeart/2005/8/layout/orgChart1"/>
    <dgm:cxn modelId="{31F6FC38-2CA0-4EE6-A005-CD635F399253}" type="presParOf" srcId="{C7A8C89C-B0BE-49E5-8E34-63C8DF89C746}" destId="{F51347F0-E155-4B4A-B43D-96D2D56374A6}" srcOrd="0" destOrd="0" presId="urn:microsoft.com/office/officeart/2005/8/layout/orgChart1"/>
    <dgm:cxn modelId="{B9E9197F-E79F-478E-8D30-F029A75FB864}" type="presParOf" srcId="{F51347F0-E155-4B4A-B43D-96D2D56374A6}" destId="{1905840C-51A5-444A-AD2A-C2DEDE1AB343}" srcOrd="0" destOrd="0" presId="urn:microsoft.com/office/officeart/2005/8/layout/orgChart1"/>
    <dgm:cxn modelId="{4687462F-BA9C-474D-A3D2-FFB759249D8A}" type="presParOf" srcId="{F51347F0-E155-4B4A-B43D-96D2D56374A6}" destId="{ADF80EF3-43C4-4C8C-A6F6-D409143F89B2}" srcOrd="1" destOrd="0" presId="urn:microsoft.com/office/officeart/2005/8/layout/orgChart1"/>
    <dgm:cxn modelId="{C35090A0-27A4-4F1D-ACA1-0975E7DBB09A}" type="presParOf" srcId="{C7A8C89C-B0BE-49E5-8E34-63C8DF89C746}" destId="{35564CFA-554B-4166-AF55-CC4B191547EA}" srcOrd="1" destOrd="0" presId="urn:microsoft.com/office/officeart/2005/8/layout/orgChart1"/>
    <dgm:cxn modelId="{9A3979AA-57FE-41A7-8CBA-D6D249001111}" type="presParOf" srcId="{C7A8C89C-B0BE-49E5-8E34-63C8DF89C746}" destId="{F57AC998-75E4-4B87-80DF-CE9AC8A860FB}" srcOrd="2" destOrd="0" presId="urn:microsoft.com/office/officeart/2005/8/layout/orgChart1"/>
    <dgm:cxn modelId="{8CD6CF8B-C6AF-473C-9F7A-CBAC311F8971}" type="presParOf" srcId="{4322975F-9DB3-4978-BC7B-B5CFA50890E7}" destId="{251734E9-382A-48E8-A924-7C4A908E83AD}"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5719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1" name="Rectangle 3"/>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313728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2560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6"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7"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08"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09"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0"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1"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12"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3"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4"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5"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16"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7"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8"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19"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20"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1"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2"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3"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2</a:t>
            </a:r>
          </a:p>
        </p:txBody>
      </p:sp>
      <p:sp>
        <p:nvSpPr>
          <p:cNvPr id="25624"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5"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5626"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5627"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6250229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79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379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79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798"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799"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00"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1"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2"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3"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04"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5"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6"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7"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08"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09"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0"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1"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12"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3"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4"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5"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3816"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7"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3818"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3819"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27296012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481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19</a:t>
            </a:r>
          </a:p>
        </p:txBody>
      </p:sp>
      <p:sp>
        <p:nvSpPr>
          <p:cNvPr id="3482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482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4822"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4823"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690566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584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6"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7"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48"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49"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0"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1"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52"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3"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4"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5"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56"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7"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8"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59"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60"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1"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2"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3"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5864"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5"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5866"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5867"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409329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69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11</a:t>
            </a:r>
          </a:p>
        </p:txBody>
      </p:sp>
      <p:sp>
        <p:nvSpPr>
          <p:cNvPr id="2970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2"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3"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10</a:t>
            </a:r>
          </a:p>
        </p:txBody>
      </p:sp>
      <p:sp>
        <p:nvSpPr>
          <p:cNvPr id="29704"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5"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6"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7"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9708"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09"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0"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1"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9712"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3"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4"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5"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9716"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7"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8"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19"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9720"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21"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9722"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9723"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850828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17</a:t>
            </a:r>
          </a:p>
        </p:txBody>
      </p:sp>
      <p:sp>
        <p:nvSpPr>
          <p:cNvPr id="3686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70"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6871"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27272008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17</a:t>
            </a:r>
          </a:p>
        </p:txBody>
      </p:sp>
      <p:sp>
        <p:nvSpPr>
          <p:cNvPr id="3686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70"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6871"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6684256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17</a:t>
            </a:r>
          </a:p>
        </p:txBody>
      </p:sp>
      <p:sp>
        <p:nvSpPr>
          <p:cNvPr id="3686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70"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6871"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8009832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17</a:t>
            </a:r>
          </a:p>
        </p:txBody>
      </p:sp>
      <p:sp>
        <p:nvSpPr>
          <p:cNvPr id="3686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6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6870"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6871"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4687910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3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18</a:t>
            </a:r>
          </a:p>
        </p:txBody>
      </p:sp>
      <p:sp>
        <p:nvSpPr>
          <p:cNvPr id="3994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4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42"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endParaRPr lang="en-US" altLang="en-US" dirty="0"/>
          </a:p>
        </p:txBody>
      </p:sp>
      <p:sp>
        <p:nvSpPr>
          <p:cNvPr id="39943" name="Rectangle 7"/>
          <p:cNvSpPr>
            <a:spLocks noGrp="1" noRot="1" noChangeAspect="1" noChangeArrowheads="1" noTextEdit="1"/>
          </p:cNvSpPr>
          <p:nvPr>
            <p:ph type="sldImg"/>
          </p:nvPr>
        </p:nvSpPr>
        <p:spPr>
          <a:xfrm>
            <a:off x="1150938" y="692150"/>
            <a:ext cx="4556125" cy="3416300"/>
          </a:xfrm>
          <a:ln w="12700" cap="flat">
            <a:solidFill>
              <a:schemeClr val="tx1"/>
            </a:solidFill>
          </a:ln>
        </p:spPr>
      </p:sp>
    </p:spTree>
    <p:extLst>
      <p:ext uri="{BB962C8B-B14F-4D97-AF65-F5344CB8AC3E}">
        <p14:creationId xmlns:p14="http://schemas.microsoft.com/office/powerpoint/2010/main" val="2159602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3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18</a:t>
            </a:r>
          </a:p>
        </p:txBody>
      </p:sp>
      <p:sp>
        <p:nvSpPr>
          <p:cNvPr id="3994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4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9942"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endParaRPr lang="en-US" altLang="en-US" dirty="0"/>
          </a:p>
        </p:txBody>
      </p:sp>
      <p:sp>
        <p:nvSpPr>
          <p:cNvPr id="39943" name="Rectangle 7"/>
          <p:cNvSpPr>
            <a:spLocks noGrp="1" noRot="1" noChangeAspect="1" noChangeArrowheads="1" noTextEdit="1"/>
          </p:cNvSpPr>
          <p:nvPr>
            <p:ph type="sldImg"/>
          </p:nvPr>
        </p:nvSpPr>
        <p:spPr>
          <a:xfrm>
            <a:off x="1150938" y="692150"/>
            <a:ext cx="4556125" cy="3416300"/>
          </a:xfrm>
          <a:ln w="12700" cap="flat">
            <a:solidFill>
              <a:schemeClr val="tx1"/>
            </a:solidFill>
          </a:ln>
        </p:spPr>
      </p:sp>
    </p:spTree>
    <p:extLst>
      <p:ext uri="{BB962C8B-B14F-4D97-AF65-F5344CB8AC3E}">
        <p14:creationId xmlns:p14="http://schemas.microsoft.com/office/powerpoint/2010/main" val="4004291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2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662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2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0"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1"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32"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3"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4"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5"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36"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7"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8"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39"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40"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1"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2"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3"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44"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5"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6"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7"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6648"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49"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6650"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6651"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7538284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18</a:t>
            </a:r>
          </a:p>
        </p:txBody>
      </p:sp>
      <p:sp>
        <p:nvSpPr>
          <p:cNvPr id="3789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4"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7895"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8626219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18</a:t>
            </a:r>
          </a:p>
        </p:txBody>
      </p:sp>
      <p:sp>
        <p:nvSpPr>
          <p:cNvPr id="3789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7894" name="Rectangle 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7895" name="Rectangle 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2801466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765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4"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5"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56"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7"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8"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59"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60"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1"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2"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3"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64"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5"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6"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7"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68"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69"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70"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71"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7672"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73"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7674"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7675"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4198708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867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8"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9"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0"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1"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2"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3"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4"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5"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6"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7"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8"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9"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0"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1"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92"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3"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4"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5"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96"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7"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8"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8699"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223771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2867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8"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79"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0"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1"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2"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3"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4"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5"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6"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7"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88"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89"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0"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1"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92"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3"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4"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5"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28696"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7"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28698"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8699"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699484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3072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6"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7"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28"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9"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0"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1"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32"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3"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4"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5"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36"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7"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8"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9"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40"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1"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2"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3"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44"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5"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6"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0747"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785251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6</a:t>
            </a:r>
          </a:p>
        </p:txBody>
      </p:sp>
      <p:sp>
        <p:nvSpPr>
          <p:cNvPr id="3072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6"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7"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28"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29"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0"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1"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32"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3"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4"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5"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36"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7"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8"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39"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40"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1"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2"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3"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5</a:t>
            </a:r>
          </a:p>
        </p:txBody>
      </p:sp>
      <p:sp>
        <p:nvSpPr>
          <p:cNvPr id="30744"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5"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0746"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0747"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404776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4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174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4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0"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1"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52"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3"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4"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5"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56"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7"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8"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59"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60"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1"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2"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3"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64"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5"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6"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7"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1768"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69"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1770"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1771"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1052293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1"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4</a:t>
            </a:r>
          </a:p>
        </p:txBody>
      </p:sp>
      <p:sp>
        <p:nvSpPr>
          <p:cNvPr id="32772"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3"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4" name="Rectangle 6"/>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5" name="Rectangle 7"/>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76" name="Rectangle 8"/>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7" name="Rectangle 9"/>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8" name="Rectangle 10"/>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79" name="Rectangle 11"/>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80" name="Rectangle 12"/>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1" name="Rectangle 13"/>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2" name="Rectangle 14"/>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3" name="Rectangle 15"/>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84" name="Rectangle 16"/>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5" name="Rectangle 17"/>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6" name="Rectangle 18"/>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7" name="Rectangle 19"/>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88" name="Rectangle 20"/>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89" name="Rectangle 21"/>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90" name="Rectangle 2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91" name="Rectangle 2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r>
              <a:rPr lang="en-US" altLang="en-US" sz="1000" i="1" dirty="0"/>
              <a:t>3</a:t>
            </a:r>
          </a:p>
        </p:txBody>
      </p:sp>
      <p:sp>
        <p:nvSpPr>
          <p:cNvPr id="32792" name="Rectangle 2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93" name="Rectangle 2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32794" name="Rectangle 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2795" name="Rectangle 27"/>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36795270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Rectangle 12"/>
          <p:cNvSpPr>
            <a:spLocks noChangeArrowheads="1"/>
          </p:cNvSpPr>
          <p:nvPr/>
        </p:nvSpPr>
        <p:spPr bwMode="auto">
          <a:xfrm>
            <a:off x="0" y="2097"/>
            <a:ext cx="9136311" cy="6858000"/>
          </a:xfrm>
          <a:prstGeom prst="rect">
            <a:avLst/>
          </a:prstGeom>
          <a:solidFill>
            <a:srgbClr val="FFFFFF"/>
          </a:solidFill>
          <a:ln w="9525">
            <a:solidFill>
              <a:schemeClr val="tx1"/>
            </a:solidFill>
            <a:miter lim="800000"/>
            <a:headEnd/>
            <a:tailEnd/>
          </a:ln>
          <a:effectLst/>
        </p:spPr>
        <p:txBody>
          <a:bodyPr wrap="none" anchor="ctr"/>
          <a:lstStyle/>
          <a:p>
            <a:pPr>
              <a:defRPr/>
            </a:pPr>
            <a:endParaRPr lang="en-US" dirty="0"/>
          </a:p>
        </p:txBody>
      </p:sp>
      <p:sp>
        <p:nvSpPr>
          <p:cNvPr id="12" name="Rectangle 3"/>
          <p:cNvSpPr>
            <a:spLocks noChangeArrowheads="1"/>
          </p:cNvSpPr>
          <p:nvPr/>
        </p:nvSpPr>
        <p:spPr bwMode="auto">
          <a:xfrm>
            <a:off x="-3845" y="6567983"/>
            <a:ext cx="9144000" cy="321931"/>
          </a:xfrm>
          <a:prstGeom prst="rect">
            <a:avLst/>
          </a:prstGeom>
          <a:solidFill>
            <a:srgbClr val="5C7683"/>
          </a:solidFill>
          <a:ln w="12700">
            <a:noFill/>
            <a:miter lim="800000"/>
            <a:headEnd/>
            <a:tailEnd/>
          </a:ln>
          <a:effectLst/>
        </p:spPr>
        <p:txBody>
          <a:bodyPr wrap="none" anchor="ctr"/>
          <a:lstStyle/>
          <a:p>
            <a:pPr>
              <a:defRPr/>
            </a:pPr>
            <a:endParaRPr lang="en-US" dirty="0"/>
          </a:p>
        </p:txBody>
      </p:sp>
      <p:sp>
        <p:nvSpPr>
          <p:cNvPr id="4" name="Text Box 8"/>
          <p:cNvSpPr txBox="1">
            <a:spLocks noChangeArrowheads="1"/>
          </p:cNvSpPr>
          <p:nvPr/>
        </p:nvSpPr>
        <p:spPr bwMode="auto">
          <a:xfrm>
            <a:off x="3789028" y="6567984"/>
            <a:ext cx="5334000" cy="261610"/>
          </a:xfrm>
          <a:prstGeom prst="rect">
            <a:avLst/>
          </a:prstGeom>
          <a:noFill/>
          <a:ln w="9525">
            <a:noFill/>
            <a:miter lim="800000"/>
            <a:headEnd/>
            <a:tailEnd/>
          </a:ln>
          <a:effectLst/>
        </p:spPr>
        <p:txBody>
          <a:bodyPr>
            <a:spAutoFit/>
          </a:bodyPr>
          <a:lstStyle/>
          <a:p>
            <a:pPr algn="r">
              <a:spcBef>
                <a:spcPct val="50000"/>
              </a:spcBef>
              <a:defRPr/>
            </a:pPr>
            <a:r>
              <a:rPr lang="en-US" sz="1100" b="1" i="0" dirty="0">
                <a:solidFill>
                  <a:schemeClr val="tx1"/>
                </a:solidFill>
                <a:latin typeface="Arial Narrow" panose="020B0606020202030204" pitchFamily="34" charset="0"/>
                <a:cs typeface="Times New Roman" pitchFamily="18" charset="0"/>
              </a:rPr>
              <a:t>Copyright © 2018 by The McGraw-Hill Companies, Inc. All rights reserved</a:t>
            </a:r>
            <a:r>
              <a:rPr lang="en-US" sz="1100" b="1" i="0" dirty="0">
                <a:solidFill>
                  <a:schemeClr val="tx1"/>
                </a:solidFill>
                <a:latin typeface="Arial Narrow" panose="020B0606020202030204" pitchFamily="34" charset="0"/>
              </a:rPr>
              <a:t> </a:t>
            </a:r>
          </a:p>
        </p:txBody>
      </p:sp>
      <p:sp>
        <p:nvSpPr>
          <p:cNvPr id="30" name="Rectangle 17"/>
          <p:cNvSpPr>
            <a:spLocks noChangeArrowheads="1"/>
          </p:cNvSpPr>
          <p:nvPr/>
        </p:nvSpPr>
        <p:spPr bwMode="auto">
          <a:xfrm>
            <a:off x="292559" y="1043144"/>
            <a:ext cx="3200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a:r>
              <a:rPr lang="en-US" altLang="en-US" sz="4800" b="0" dirty="0">
                <a:solidFill>
                  <a:schemeClr val="tx1"/>
                </a:solidFill>
                <a:latin typeface="Century Gothic" panose="020B0502020202020204" pitchFamily="34" charset="0"/>
              </a:rPr>
              <a:t>Chapter 1</a:t>
            </a:r>
          </a:p>
        </p:txBody>
      </p:sp>
      <p:sp>
        <p:nvSpPr>
          <p:cNvPr id="31" name="Rectangle 19"/>
          <p:cNvSpPr>
            <a:spLocks noChangeArrowheads="1"/>
          </p:cNvSpPr>
          <p:nvPr/>
        </p:nvSpPr>
        <p:spPr bwMode="auto">
          <a:xfrm>
            <a:off x="292559" y="2184260"/>
            <a:ext cx="3746041" cy="175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altLang="en-US" sz="3600" b="0" dirty="0">
                <a:solidFill>
                  <a:schemeClr val="tx1"/>
                </a:solidFill>
                <a:latin typeface="Century Gothic" panose="020B0502020202020204" pitchFamily="34" charset="0"/>
              </a:rPr>
              <a:t>Goals and Governance of the Corporation</a:t>
            </a:r>
          </a:p>
        </p:txBody>
      </p:sp>
      <p:sp>
        <p:nvSpPr>
          <p:cNvPr id="11" name="Rectangle 3"/>
          <p:cNvSpPr>
            <a:spLocks noChangeArrowheads="1"/>
          </p:cNvSpPr>
          <p:nvPr/>
        </p:nvSpPr>
        <p:spPr bwMode="auto">
          <a:xfrm>
            <a:off x="0" y="0"/>
            <a:ext cx="9144000" cy="495300"/>
          </a:xfrm>
          <a:prstGeom prst="rect">
            <a:avLst/>
          </a:prstGeom>
          <a:solidFill>
            <a:srgbClr val="5C7683"/>
          </a:solidFill>
          <a:ln w="12700">
            <a:noFill/>
            <a:miter lim="800000"/>
            <a:headEnd/>
            <a:tailEnd/>
          </a:ln>
          <a:effectLst/>
        </p:spPr>
        <p:txBody>
          <a:bodyPr wrap="none" anchor="ctr"/>
          <a:lstStyle/>
          <a:p>
            <a:pPr>
              <a:defRPr/>
            </a:pPr>
            <a:endParaRPr lang="en-US" dirty="0"/>
          </a:p>
        </p:txBody>
      </p:sp>
      <p:sp>
        <p:nvSpPr>
          <p:cNvPr id="2" name="Rectangle 1"/>
          <p:cNvSpPr/>
          <p:nvPr/>
        </p:nvSpPr>
        <p:spPr bwMode="auto">
          <a:xfrm>
            <a:off x="5257800" y="1347944"/>
            <a:ext cx="3276600" cy="4367056"/>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9e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Book Cover</a:t>
            </a:r>
          </a:p>
        </p:txBody>
      </p:sp>
      <p:sp>
        <p:nvSpPr>
          <p:cNvPr id="9" name="Rectangle 12"/>
          <p:cNvSpPr>
            <a:spLocks noChangeArrowheads="1"/>
          </p:cNvSpPr>
          <p:nvPr userDrawn="1"/>
        </p:nvSpPr>
        <p:spPr bwMode="auto">
          <a:xfrm>
            <a:off x="0" y="2097"/>
            <a:ext cx="9136311" cy="6858000"/>
          </a:xfrm>
          <a:prstGeom prst="rect">
            <a:avLst/>
          </a:prstGeom>
          <a:solidFill>
            <a:srgbClr val="FFFFFF"/>
          </a:solidFill>
          <a:ln w="9525">
            <a:solidFill>
              <a:schemeClr val="tx1"/>
            </a:solidFill>
            <a:miter lim="800000"/>
            <a:headEnd/>
            <a:tailEnd/>
          </a:ln>
          <a:effectLst/>
        </p:spPr>
        <p:txBody>
          <a:bodyPr wrap="none" anchor="ctr"/>
          <a:lstStyle/>
          <a:p>
            <a:pPr>
              <a:defRPr/>
            </a:pPr>
            <a:endParaRPr lang="en-US" dirty="0"/>
          </a:p>
        </p:txBody>
      </p:sp>
      <p:sp>
        <p:nvSpPr>
          <p:cNvPr id="10" name="Rectangle 3"/>
          <p:cNvSpPr>
            <a:spLocks noChangeArrowheads="1"/>
          </p:cNvSpPr>
          <p:nvPr userDrawn="1"/>
        </p:nvSpPr>
        <p:spPr bwMode="auto">
          <a:xfrm>
            <a:off x="-3845" y="6567983"/>
            <a:ext cx="9144000" cy="321931"/>
          </a:xfrm>
          <a:prstGeom prst="rect">
            <a:avLst/>
          </a:prstGeom>
          <a:solidFill>
            <a:srgbClr val="5C7683"/>
          </a:solidFill>
          <a:ln w="12700">
            <a:noFill/>
            <a:miter lim="800000"/>
            <a:headEnd/>
            <a:tailEnd/>
          </a:ln>
          <a:effectLst/>
        </p:spPr>
        <p:txBody>
          <a:bodyPr wrap="none" anchor="ctr"/>
          <a:lstStyle/>
          <a:p>
            <a:pPr>
              <a:defRPr/>
            </a:pPr>
            <a:endParaRPr lang="en-US" dirty="0"/>
          </a:p>
        </p:txBody>
      </p:sp>
      <p:sp>
        <p:nvSpPr>
          <p:cNvPr id="13" name="Text Box 8"/>
          <p:cNvSpPr txBox="1">
            <a:spLocks noChangeArrowheads="1"/>
          </p:cNvSpPr>
          <p:nvPr userDrawn="1"/>
        </p:nvSpPr>
        <p:spPr bwMode="auto">
          <a:xfrm>
            <a:off x="3789028" y="6567984"/>
            <a:ext cx="5334000" cy="261610"/>
          </a:xfrm>
          <a:prstGeom prst="rect">
            <a:avLst/>
          </a:prstGeom>
          <a:noFill/>
          <a:ln w="9525">
            <a:noFill/>
            <a:miter lim="800000"/>
            <a:headEnd/>
            <a:tailEnd/>
          </a:ln>
          <a:effectLst/>
        </p:spPr>
        <p:txBody>
          <a:bodyPr>
            <a:spAutoFit/>
          </a:bodyPr>
          <a:lstStyle/>
          <a:p>
            <a:pPr algn="r">
              <a:spcBef>
                <a:spcPct val="50000"/>
              </a:spcBef>
              <a:defRPr/>
            </a:pPr>
            <a:r>
              <a:rPr lang="en-US" sz="1100" b="1" i="0" dirty="0">
                <a:solidFill>
                  <a:schemeClr val="tx1"/>
                </a:solidFill>
                <a:latin typeface="Arial Narrow" panose="020B0606020202030204" pitchFamily="34" charset="0"/>
                <a:cs typeface="Times New Roman" pitchFamily="18" charset="0"/>
              </a:rPr>
              <a:t>Copyright © 2018 by The McGraw-Hill Companies, Inc. All rights reserved</a:t>
            </a:r>
            <a:r>
              <a:rPr lang="en-US" sz="1100" b="1" i="0" dirty="0">
                <a:solidFill>
                  <a:schemeClr val="tx1"/>
                </a:solidFill>
                <a:latin typeface="Arial Narrow" panose="020B0606020202030204" pitchFamily="34" charset="0"/>
              </a:rPr>
              <a:t> </a:t>
            </a:r>
          </a:p>
        </p:txBody>
      </p:sp>
      <p:sp>
        <p:nvSpPr>
          <p:cNvPr id="14" name="Rectangle 17"/>
          <p:cNvSpPr>
            <a:spLocks noChangeArrowheads="1"/>
          </p:cNvSpPr>
          <p:nvPr userDrawn="1"/>
        </p:nvSpPr>
        <p:spPr bwMode="auto">
          <a:xfrm>
            <a:off x="292559" y="1043144"/>
            <a:ext cx="3200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a:r>
              <a:rPr lang="en-US" altLang="en-US" sz="4800" b="0" dirty="0">
                <a:solidFill>
                  <a:schemeClr val="tx1"/>
                </a:solidFill>
                <a:latin typeface="Century Gothic" panose="020B0502020202020204" pitchFamily="34" charset="0"/>
              </a:rPr>
              <a:t>Chapter 1</a:t>
            </a:r>
          </a:p>
        </p:txBody>
      </p:sp>
      <p:sp>
        <p:nvSpPr>
          <p:cNvPr id="15" name="Rectangle 19"/>
          <p:cNvSpPr>
            <a:spLocks noChangeArrowheads="1"/>
          </p:cNvSpPr>
          <p:nvPr userDrawn="1"/>
        </p:nvSpPr>
        <p:spPr bwMode="auto">
          <a:xfrm>
            <a:off x="292559" y="2184260"/>
            <a:ext cx="3746041" cy="175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altLang="en-US" sz="3600" b="0" dirty="0">
                <a:solidFill>
                  <a:schemeClr val="tx1"/>
                </a:solidFill>
                <a:latin typeface="Century Gothic" panose="020B0502020202020204" pitchFamily="34" charset="0"/>
              </a:rPr>
              <a:t>Goals and Governance of the Corporation</a:t>
            </a:r>
          </a:p>
        </p:txBody>
      </p:sp>
      <p:sp>
        <p:nvSpPr>
          <p:cNvPr id="16" name="Rectangle 3"/>
          <p:cNvSpPr>
            <a:spLocks noChangeArrowheads="1"/>
          </p:cNvSpPr>
          <p:nvPr userDrawn="1"/>
        </p:nvSpPr>
        <p:spPr bwMode="auto">
          <a:xfrm>
            <a:off x="0" y="0"/>
            <a:ext cx="9144000" cy="495300"/>
          </a:xfrm>
          <a:prstGeom prst="rect">
            <a:avLst/>
          </a:prstGeom>
          <a:solidFill>
            <a:srgbClr val="5C7683"/>
          </a:solidFill>
          <a:ln w="12700">
            <a:noFill/>
            <a:miter lim="800000"/>
            <a:headEnd/>
            <a:tailEnd/>
          </a:ln>
          <a:effectLst/>
        </p:spPr>
        <p:txBody>
          <a:bodyPr wrap="none" anchor="ctr"/>
          <a:lstStyle/>
          <a:p>
            <a:pPr>
              <a:defRPr/>
            </a:pP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57800" y="1347943"/>
            <a:ext cx="3412689" cy="4367057"/>
          </a:xfrm>
          <a:prstGeom prst="rect">
            <a:avLst/>
          </a:prstGeom>
        </p:spPr>
      </p:pic>
    </p:spTree>
    <p:extLst>
      <p:ext uri="{BB962C8B-B14F-4D97-AF65-F5344CB8AC3E}">
        <p14:creationId xmlns:p14="http://schemas.microsoft.com/office/powerpoint/2010/main" val="889027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5388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52400"/>
            <a:ext cx="194310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67690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57294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524000"/>
            <a:ext cx="7772400" cy="4572000"/>
          </a:xfrm>
        </p:spPr>
        <p:txBody>
          <a:bodyPr/>
          <a:lstStyle/>
          <a:p>
            <a:pPr lvl="0"/>
            <a:r>
              <a:rPr lang="en-US" noProof="0" dirty="0"/>
              <a:t>Click icon to add table</a:t>
            </a:r>
          </a:p>
        </p:txBody>
      </p:sp>
      <p:sp>
        <p:nvSpPr>
          <p:cNvPr id="4" name="Title 1"/>
          <p:cNvSpPr>
            <a:spLocks noGrp="1"/>
          </p:cNvSpPr>
          <p:nvPr>
            <p:ph type="title"/>
          </p:nvPr>
        </p:nvSpPr>
        <p:spPr>
          <a:xfrm>
            <a:off x="228600" y="76200"/>
            <a:ext cx="8649654" cy="838200"/>
          </a:xfrm>
        </p:spPr>
        <p:txBody>
          <a:bodyPr/>
          <a:lstStyle/>
          <a:p>
            <a:r>
              <a:rPr lang="en-US"/>
              <a:t>Click to edit Master title style</a:t>
            </a:r>
          </a:p>
        </p:txBody>
      </p:sp>
    </p:spTree>
    <p:extLst>
      <p:ext uri="{BB962C8B-B14F-4D97-AF65-F5344CB8AC3E}">
        <p14:creationId xmlns:p14="http://schemas.microsoft.com/office/powerpoint/2010/main" val="2634914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Rectangle 12"/>
          <p:cNvSpPr>
            <a:spLocks noChangeArrowheads="1"/>
          </p:cNvSpPr>
          <p:nvPr userDrawn="1"/>
        </p:nvSpPr>
        <p:spPr bwMode="auto">
          <a:xfrm>
            <a:off x="0" y="2097"/>
            <a:ext cx="9136311" cy="6858000"/>
          </a:xfrm>
          <a:prstGeom prst="rect">
            <a:avLst/>
          </a:prstGeom>
          <a:solidFill>
            <a:srgbClr val="FFFFFF"/>
          </a:solidFill>
          <a:ln w="9525">
            <a:solidFill>
              <a:schemeClr val="tx1"/>
            </a:solidFill>
            <a:miter lim="800000"/>
            <a:headEnd/>
            <a:tailEnd/>
          </a:ln>
          <a:effectLst/>
        </p:spPr>
        <p:txBody>
          <a:bodyPr wrap="none" anchor="ctr"/>
          <a:lstStyle/>
          <a:p>
            <a:pPr>
              <a:defRPr/>
            </a:pPr>
            <a:endParaRPr lang="en-US" dirty="0"/>
          </a:p>
        </p:txBody>
      </p:sp>
      <p:sp>
        <p:nvSpPr>
          <p:cNvPr id="12" name="Rectangle 3"/>
          <p:cNvSpPr>
            <a:spLocks noChangeArrowheads="1"/>
          </p:cNvSpPr>
          <p:nvPr userDrawn="1"/>
        </p:nvSpPr>
        <p:spPr bwMode="auto">
          <a:xfrm>
            <a:off x="-3845" y="6567983"/>
            <a:ext cx="9144000" cy="321931"/>
          </a:xfrm>
          <a:prstGeom prst="rect">
            <a:avLst/>
          </a:prstGeom>
          <a:solidFill>
            <a:srgbClr val="458B8A"/>
          </a:solidFill>
          <a:ln w="12700">
            <a:noFill/>
            <a:miter lim="800000"/>
            <a:headEnd/>
            <a:tailEnd/>
          </a:ln>
          <a:effectLst/>
        </p:spPr>
        <p:txBody>
          <a:bodyPr wrap="none" anchor="ctr"/>
          <a:lstStyle/>
          <a:p>
            <a:pPr>
              <a:defRPr/>
            </a:pPr>
            <a:endParaRPr lang="en-US" dirty="0"/>
          </a:p>
        </p:txBody>
      </p:sp>
      <p:sp>
        <p:nvSpPr>
          <p:cNvPr id="4" name="Text Box 8"/>
          <p:cNvSpPr txBox="1">
            <a:spLocks noChangeArrowheads="1"/>
          </p:cNvSpPr>
          <p:nvPr userDrawn="1"/>
        </p:nvSpPr>
        <p:spPr bwMode="auto">
          <a:xfrm>
            <a:off x="3789028" y="6567984"/>
            <a:ext cx="5334000" cy="261610"/>
          </a:xfrm>
          <a:prstGeom prst="rect">
            <a:avLst/>
          </a:prstGeom>
          <a:noFill/>
          <a:ln w="9525">
            <a:noFill/>
            <a:miter lim="800000"/>
            <a:headEnd/>
            <a:tailEnd/>
          </a:ln>
          <a:effectLst/>
        </p:spPr>
        <p:txBody>
          <a:bodyPr>
            <a:spAutoFit/>
          </a:bodyPr>
          <a:lstStyle/>
          <a:p>
            <a:pPr algn="r">
              <a:spcBef>
                <a:spcPct val="50000"/>
              </a:spcBef>
              <a:defRPr/>
            </a:pPr>
            <a:r>
              <a:rPr lang="en-US" sz="1100" b="1" i="0" dirty="0">
                <a:solidFill>
                  <a:schemeClr val="tx1"/>
                </a:solidFill>
                <a:latin typeface="Arial Narrow" panose="020B0606020202030204" pitchFamily="34" charset="0"/>
                <a:cs typeface="Times New Roman" pitchFamily="18" charset="0"/>
              </a:rPr>
              <a:t>Copyright © 2018 by The McGraw-Hill Companies, Inc. All rights reserved</a:t>
            </a:r>
            <a:r>
              <a:rPr lang="en-US" sz="1100" b="1" i="0" dirty="0">
                <a:solidFill>
                  <a:schemeClr val="tx1"/>
                </a:solidFill>
                <a:latin typeface="Arial Narrow" panose="020B0606020202030204" pitchFamily="34" charset="0"/>
              </a:rPr>
              <a:t> </a:t>
            </a:r>
          </a:p>
        </p:txBody>
      </p:sp>
      <p:sp>
        <p:nvSpPr>
          <p:cNvPr id="30" name="Rectangle 17"/>
          <p:cNvSpPr>
            <a:spLocks noChangeArrowheads="1"/>
          </p:cNvSpPr>
          <p:nvPr userDrawn="1"/>
        </p:nvSpPr>
        <p:spPr bwMode="auto">
          <a:xfrm>
            <a:off x="292559" y="1043144"/>
            <a:ext cx="3200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a:r>
              <a:rPr lang="en-US" altLang="en-US" sz="4800" b="0" dirty="0">
                <a:solidFill>
                  <a:schemeClr val="tx1"/>
                </a:solidFill>
                <a:latin typeface="Century Gothic" panose="020B0502020202020204" pitchFamily="34" charset="0"/>
              </a:rPr>
              <a:t>Chapter 1</a:t>
            </a:r>
          </a:p>
        </p:txBody>
      </p:sp>
      <p:sp>
        <p:nvSpPr>
          <p:cNvPr id="31" name="Rectangle 19"/>
          <p:cNvSpPr>
            <a:spLocks noChangeArrowheads="1"/>
          </p:cNvSpPr>
          <p:nvPr userDrawn="1"/>
        </p:nvSpPr>
        <p:spPr bwMode="auto">
          <a:xfrm>
            <a:off x="292559" y="2184260"/>
            <a:ext cx="3746041" cy="175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altLang="en-US" sz="3600" b="0" dirty="0">
                <a:solidFill>
                  <a:schemeClr val="tx1"/>
                </a:solidFill>
                <a:latin typeface="Century Gothic" panose="020B0502020202020204" pitchFamily="34" charset="0"/>
              </a:rPr>
              <a:t>Goals and Governance of the Corporation</a:t>
            </a:r>
          </a:p>
        </p:txBody>
      </p:sp>
      <p:sp>
        <p:nvSpPr>
          <p:cNvPr id="11" name="Rectangle 3"/>
          <p:cNvSpPr>
            <a:spLocks noChangeArrowheads="1"/>
          </p:cNvSpPr>
          <p:nvPr userDrawn="1"/>
        </p:nvSpPr>
        <p:spPr bwMode="auto">
          <a:xfrm>
            <a:off x="0" y="0"/>
            <a:ext cx="9144000" cy="495300"/>
          </a:xfrm>
          <a:prstGeom prst="rect">
            <a:avLst/>
          </a:prstGeom>
          <a:solidFill>
            <a:srgbClr val="458B8A"/>
          </a:solidFill>
          <a:ln w="12700">
            <a:noFill/>
            <a:miter lim="800000"/>
            <a:headEnd/>
            <a:tailEnd/>
          </a:ln>
          <a:effectLst/>
        </p:spPr>
        <p:txBody>
          <a:bodyPr wrap="none" anchor="ctr"/>
          <a:lstStyle/>
          <a:p>
            <a:pPr>
              <a:defRPr/>
            </a:pPr>
            <a:endParaRPr lang="en-US" dirty="0"/>
          </a:p>
        </p:txBody>
      </p:sp>
      <p:sp>
        <p:nvSpPr>
          <p:cNvPr id="2" name="Rectangle 1"/>
          <p:cNvSpPr/>
          <p:nvPr userDrawn="1"/>
        </p:nvSpPr>
        <p:spPr bwMode="auto">
          <a:xfrm>
            <a:off x="5257800" y="1347944"/>
            <a:ext cx="3276600" cy="4367056"/>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9e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Book Cover</a:t>
            </a:r>
          </a:p>
        </p:txBody>
      </p:sp>
    </p:spTree>
    <p:extLst>
      <p:ext uri="{BB962C8B-B14F-4D97-AF65-F5344CB8AC3E}">
        <p14:creationId xmlns:p14="http://schemas.microsoft.com/office/powerpoint/2010/main" val="2239319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p:cNvSpPr>
            <a:spLocks noGrp="1"/>
          </p:cNvSpPr>
          <p:nvPr>
            <p:ph type="title"/>
          </p:nvPr>
        </p:nvSpPr>
        <p:spPr>
          <a:xfrm>
            <a:off x="228600" y="76200"/>
            <a:ext cx="8649654" cy="838200"/>
          </a:xfrm>
        </p:spPr>
        <p:txBody>
          <a:bodyPr/>
          <a:lstStyle/>
          <a:p>
            <a:r>
              <a:rPr lang="en-US"/>
              <a:t>Click to edit Master title style</a:t>
            </a:r>
          </a:p>
        </p:txBody>
      </p:sp>
    </p:spTree>
    <p:extLst>
      <p:ext uri="{BB962C8B-B14F-4D97-AF65-F5344CB8AC3E}">
        <p14:creationId xmlns:p14="http://schemas.microsoft.com/office/powerpoint/2010/main" val="3057223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524000"/>
            <a:ext cx="7772400" cy="4572000"/>
          </a:xfrm>
        </p:spPr>
        <p:txBody>
          <a:bodyPr/>
          <a:lstStyle/>
          <a:p>
            <a:pPr lvl="0"/>
            <a:endParaRPr lang="en-US" noProof="0" dirty="0"/>
          </a:p>
        </p:txBody>
      </p:sp>
      <p:sp>
        <p:nvSpPr>
          <p:cNvPr id="4" name="Title 1"/>
          <p:cNvSpPr>
            <a:spLocks noGrp="1"/>
          </p:cNvSpPr>
          <p:nvPr>
            <p:ph type="title"/>
          </p:nvPr>
        </p:nvSpPr>
        <p:spPr>
          <a:xfrm>
            <a:off x="228600" y="76200"/>
            <a:ext cx="8649654" cy="838200"/>
          </a:xfrm>
        </p:spPr>
        <p:txBody>
          <a:bodyPr/>
          <a:lstStyle/>
          <a:p>
            <a:r>
              <a:rPr lang="en-US"/>
              <a:t>Click to edit Master title style</a:t>
            </a:r>
          </a:p>
        </p:txBody>
      </p:sp>
    </p:spTree>
    <p:extLst>
      <p:ext uri="{BB962C8B-B14F-4D97-AF65-F5344CB8AC3E}">
        <p14:creationId xmlns:p14="http://schemas.microsoft.com/office/powerpoint/2010/main" val="27855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914400" y="12954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Box 8"/>
          <p:cNvSpPr txBox="1">
            <a:spLocks noChangeArrowheads="1"/>
          </p:cNvSpPr>
          <p:nvPr userDrawn="1"/>
        </p:nvSpPr>
        <p:spPr bwMode="auto">
          <a:xfrm>
            <a:off x="3276600" y="6553200"/>
            <a:ext cx="5334000" cy="261610"/>
          </a:xfrm>
          <a:prstGeom prst="rect">
            <a:avLst/>
          </a:prstGeom>
          <a:noFill/>
          <a:ln w="9525">
            <a:noFill/>
            <a:miter lim="800000"/>
            <a:headEnd/>
            <a:tailEnd/>
          </a:ln>
          <a:effectLst/>
        </p:spPr>
        <p:txBody>
          <a:bodyPr>
            <a:spAutoFit/>
          </a:bodyPr>
          <a:lstStyle/>
          <a:p>
            <a:pPr algn="r">
              <a:spcBef>
                <a:spcPct val="50000"/>
              </a:spcBef>
              <a:defRPr/>
            </a:pPr>
            <a:r>
              <a:rPr lang="en-US" sz="1100" b="1" i="0" dirty="0">
                <a:solidFill>
                  <a:schemeClr val="tx1"/>
                </a:solidFill>
                <a:latin typeface="Arial Narrow" panose="020B0606020202030204" pitchFamily="34" charset="0"/>
                <a:cs typeface="Times New Roman" pitchFamily="18" charset="0"/>
              </a:rPr>
              <a:t>Copyright © 2018 by The McGraw-Hill Companies, Inc. All rights reserved</a:t>
            </a:r>
            <a:r>
              <a:rPr lang="en-US" sz="1100" b="1" i="0" dirty="0">
                <a:solidFill>
                  <a:schemeClr val="tx1"/>
                </a:solidFill>
                <a:latin typeface="Arial Narrow" panose="020B0606020202030204" pitchFamily="34" charset="0"/>
              </a:rPr>
              <a:t> </a:t>
            </a:r>
          </a:p>
        </p:txBody>
      </p:sp>
    </p:spTree>
    <p:extLst>
      <p:ext uri="{BB962C8B-B14F-4D97-AF65-F5344CB8AC3E}">
        <p14:creationId xmlns:p14="http://schemas.microsoft.com/office/powerpoint/2010/main" val="4045364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712192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52400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Box 8"/>
          <p:cNvSpPr txBox="1">
            <a:spLocks noChangeArrowheads="1"/>
          </p:cNvSpPr>
          <p:nvPr userDrawn="1"/>
        </p:nvSpPr>
        <p:spPr bwMode="auto">
          <a:xfrm>
            <a:off x="3276600" y="6567984"/>
            <a:ext cx="5334000" cy="261610"/>
          </a:xfrm>
          <a:prstGeom prst="rect">
            <a:avLst/>
          </a:prstGeom>
          <a:noFill/>
          <a:ln w="9525">
            <a:noFill/>
            <a:miter lim="800000"/>
            <a:headEnd/>
            <a:tailEnd/>
          </a:ln>
          <a:effectLst/>
        </p:spPr>
        <p:txBody>
          <a:bodyPr>
            <a:spAutoFit/>
          </a:bodyPr>
          <a:lstStyle/>
          <a:p>
            <a:pPr algn="r">
              <a:spcBef>
                <a:spcPct val="50000"/>
              </a:spcBef>
              <a:defRPr/>
            </a:pPr>
            <a:r>
              <a:rPr lang="en-US" sz="1100" b="1" i="0" dirty="0">
                <a:solidFill>
                  <a:schemeClr val="tx1"/>
                </a:solidFill>
                <a:latin typeface="Arial Narrow" panose="020B0606020202030204" pitchFamily="34" charset="0"/>
                <a:cs typeface="Times New Roman" pitchFamily="18" charset="0"/>
              </a:rPr>
              <a:t>Copyright © 2018 by The McGraw-Hill Companies, Inc. All rights reserved</a:t>
            </a:r>
            <a:r>
              <a:rPr lang="en-US" sz="1100" b="1" i="0" dirty="0">
                <a:solidFill>
                  <a:schemeClr val="tx1"/>
                </a:solidFill>
                <a:latin typeface="Arial Narrow" panose="020B0606020202030204" pitchFamily="34" charset="0"/>
              </a:rPr>
              <a:t> </a:t>
            </a:r>
          </a:p>
        </p:txBody>
      </p:sp>
    </p:spTree>
    <p:extLst>
      <p:ext uri="{BB962C8B-B14F-4D97-AF65-F5344CB8AC3E}">
        <p14:creationId xmlns:p14="http://schemas.microsoft.com/office/powerpoint/2010/main" val="2324885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p:cNvSpPr>
            <a:spLocks noGrp="1"/>
          </p:cNvSpPr>
          <p:nvPr>
            <p:ph type="title"/>
          </p:nvPr>
        </p:nvSpPr>
        <p:spPr>
          <a:xfrm>
            <a:off x="228600" y="76200"/>
            <a:ext cx="8649654" cy="838200"/>
          </a:xfrm>
        </p:spPr>
        <p:txBody>
          <a:bodyPr/>
          <a:lstStyle/>
          <a:p>
            <a:r>
              <a:rPr lang="en-US"/>
              <a:t>Click to edit Master title style</a:t>
            </a:r>
          </a:p>
        </p:txBody>
      </p:sp>
    </p:spTree>
    <p:extLst>
      <p:ext uri="{BB962C8B-B14F-4D97-AF65-F5344CB8AC3E}">
        <p14:creationId xmlns:p14="http://schemas.microsoft.com/office/powerpoint/2010/main" val="3986565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7138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0810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7350" y="114300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05200" y="1143001"/>
            <a:ext cx="511175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7350" y="2305050"/>
            <a:ext cx="3008313" cy="41719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22734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51054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1371600"/>
            <a:ext cx="54864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828800" y="56721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73554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0" y="990600"/>
            <a:ext cx="9144000" cy="76200"/>
          </a:xfrm>
          <a:prstGeom prst="rect">
            <a:avLst/>
          </a:prstGeom>
          <a:solidFill>
            <a:srgbClr val="992D4F"/>
          </a:solidFill>
          <a:ln w="12700">
            <a:noFill/>
            <a:miter lim="800000"/>
            <a:headEnd/>
            <a:tailEnd/>
          </a:ln>
          <a:effectLst/>
        </p:spPr>
        <p:txBody>
          <a:bodyPr wrap="none" anchor="ctr"/>
          <a:lstStyle/>
          <a:p>
            <a:pPr>
              <a:defRPr/>
            </a:pPr>
            <a:endParaRPr lang="en-US" dirty="0">
              <a:solidFill>
                <a:srgbClr val="000000"/>
              </a:solidFill>
            </a:endParaRPr>
          </a:p>
        </p:txBody>
      </p:sp>
      <p:sp>
        <p:nvSpPr>
          <p:cNvPr id="99331" name="Rectangle 3"/>
          <p:cNvSpPr>
            <a:spLocks noChangeArrowheads="1"/>
          </p:cNvSpPr>
          <p:nvPr/>
        </p:nvSpPr>
        <p:spPr bwMode="auto">
          <a:xfrm>
            <a:off x="0" y="0"/>
            <a:ext cx="9144000" cy="990600"/>
          </a:xfrm>
          <a:prstGeom prst="rect">
            <a:avLst/>
          </a:prstGeom>
          <a:solidFill>
            <a:srgbClr val="5C7683"/>
          </a:solidFill>
          <a:ln w="12700">
            <a:noFill/>
            <a:miter lim="800000"/>
            <a:headEnd/>
            <a:tailEnd/>
          </a:ln>
          <a:effectLst/>
        </p:spPr>
        <p:txBody>
          <a:bodyPr wrap="none" anchor="ctr"/>
          <a:lstStyle/>
          <a:p>
            <a:pPr>
              <a:defRPr/>
            </a:pPr>
            <a:endParaRPr lang="en-US" dirty="0"/>
          </a:p>
        </p:txBody>
      </p:sp>
      <p:sp>
        <p:nvSpPr>
          <p:cNvPr id="20485" name="Rectangle 4"/>
          <p:cNvSpPr>
            <a:spLocks noGrp="1" noChangeArrowheads="1"/>
          </p:cNvSpPr>
          <p:nvPr>
            <p:ph type="title"/>
          </p:nvPr>
        </p:nvSpPr>
        <p:spPr bwMode="auto">
          <a:xfrm>
            <a:off x="228600" y="76200"/>
            <a:ext cx="8649654"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endParaRPr lang="en-US" altLang="en-US" dirty="0"/>
          </a:p>
        </p:txBody>
      </p:sp>
      <p:sp>
        <p:nvSpPr>
          <p:cNvPr id="20486" name="Rectangle 5"/>
          <p:cNvSpPr>
            <a:spLocks noGrp="1" noChangeArrowheads="1"/>
          </p:cNvSpPr>
          <p:nvPr>
            <p:ph type="body" idx="1"/>
          </p:nvPr>
        </p:nvSpPr>
        <p:spPr bwMode="auto">
          <a:xfrm>
            <a:off x="609600" y="1143000"/>
            <a:ext cx="83820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99334" name="Rectangle 6"/>
          <p:cNvSpPr>
            <a:spLocks noChangeArrowheads="1"/>
          </p:cNvSpPr>
          <p:nvPr/>
        </p:nvSpPr>
        <p:spPr bwMode="auto">
          <a:xfrm>
            <a:off x="6477000" y="6400800"/>
            <a:ext cx="1905000" cy="457200"/>
          </a:xfrm>
          <a:prstGeom prst="rect">
            <a:avLst/>
          </a:prstGeom>
          <a:noFill/>
          <a:ln w="12700">
            <a:noFill/>
            <a:miter lim="800000"/>
            <a:headEnd/>
            <a:tailEnd/>
          </a:ln>
          <a:effectLst/>
        </p:spPr>
        <p:txBody>
          <a:bodyPr wrap="none" anchor="ctr"/>
          <a:lstStyle/>
          <a:p>
            <a:pPr>
              <a:defRPr/>
            </a:pPr>
            <a:endParaRPr lang="en-US" dirty="0"/>
          </a:p>
        </p:txBody>
      </p:sp>
      <p:sp>
        <p:nvSpPr>
          <p:cNvPr id="99337" name="Rectangle 9"/>
          <p:cNvSpPr>
            <a:spLocks noChangeArrowheads="1"/>
          </p:cNvSpPr>
          <p:nvPr/>
        </p:nvSpPr>
        <p:spPr bwMode="auto">
          <a:xfrm>
            <a:off x="8648860" y="6475412"/>
            <a:ext cx="458788" cy="382588"/>
          </a:xfrm>
          <a:prstGeom prst="rect">
            <a:avLst/>
          </a:prstGeom>
          <a:noFill/>
          <a:ln w="12700">
            <a:noFill/>
            <a:miter lim="800000"/>
            <a:headEnd/>
            <a:tailEnd/>
          </a:ln>
          <a:effectLst/>
        </p:spPr>
        <p:txBody>
          <a:bodyPr wrap="none" lIns="90488" tIns="44450" rIns="90488" bIns="44450" anchor="ctr"/>
          <a:lstStyle/>
          <a:p>
            <a:pPr algn="r">
              <a:defRPr/>
            </a:pPr>
            <a:r>
              <a:rPr lang="en-US" sz="1000" b="1" dirty="0">
                <a:solidFill>
                  <a:srgbClr val="455EA0"/>
                </a:solidFill>
                <a:latin typeface="Arial" charset="0"/>
              </a:rPr>
              <a:t>1- </a:t>
            </a:r>
            <a:fld id="{E60E7E61-42B9-45CE-A0EE-FB8F7CCA12F2}" type="slidenum">
              <a:rPr lang="en-US" sz="1000" b="1">
                <a:solidFill>
                  <a:srgbClr val="455EA0"/>
                </a:solidFill>
                <a:latin typeface="Arial" charset="0"/>
              </a:rPr>
              <a:pPr algn="r">
                <a:defRPr/>
              </a:pPr>
              <a:t>‹#›</a:t>
            </a:fld>
            <a:endParaRPr lang="en-US" sz="1000" b="1" dirty="0">
              <a:solidFill>
                <a:srgbClr val="455EA0"/>
              </a:solidFill>
              <a:latin typeface="Arial" charset="0"/>
            </a:endParaRPr>
          </a:p>
        </p:txBody>
      </p:sp>
    </p:spTree>
    <p:extLst>
      <p:ext uri="{BB962C8B-B14F-4D97-AF65-F5344CB8AC3E}">
        <p14:creationId xmlns:p14="http://schemas.microsoft.com/office/powerpoint/2010/main" val="123874210"/>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52" r:id="rId13"/>
    <p:sldLayoutId id="2147483656" r:id="rId14"/>
    <p:sldLayoutId id="2147483663" r:id="rId15"/>
  </p:sldLayoutIdLst>
  <p:txStyles>
    <p:titleStyle>
      <a:lvl1pPr algn="ctr" rtl="0" eaLnBrk="1" fontAlgn="base" hangingPunct="1">
        <a:spcBef>
          <a:spcPct val="0"/>
        </a:spcBef>
        <a:spcAft>
          <a:spcPct val="0"/>
        </a:spcAft>
        <a:defRPr sz="3800">
          <a:solidFill>
            <a:srgbClr val="FFFFFF"/>
          </a:solidFill>
          <a:latin typeface="+mj-lt"/>
          <a:ea typeface="+mj-ea"/>
          <a:cs typeface="+mj-cs"/>
        </a:defRPr>
      </a:lvl1pPr>
      <a:lvl2pPr algn="ctr" rtl="0" eaLnBrk="1" fontAlgn="base" hangingPunct="1">
        <a:spcBef>
          <a:spcPct val="0"/>
        </a:spcBef>
        <a:spcAft>
          <a:spcPct val="0"/>
        </a:spcAft>
        <a:defRPr sz="4400">
          <a:solidFill>
            <a:srgbClr val="EDFFFF"/>
          </a:solidFill>
          <a:latin typeface="Times New Roman" pitchFamily="18" charset="0"/>
        </a:defRPr>
      </a:lvl2pPr>
      <a:lvl3pPr algn="ctr" rtl="0" eaLnBrk="1" fontAlgn="base" hangingPunct="1">
        <a:spcBef>
          <a:spcPct val="0"/>
        </a:spcBef>
        <a:spcAft>
          <a:spcPct val="0"/>
        </a:spcAft>
        <a:defRPr sz="4400">
          <a:solidFill>
            <a:srgbClr val="EDFFFF"/>
          </a:solidFill>
          <a:latin typeface="Times New Roman" pitchFamily="18" charset="0"/>
        </a:defRPr>
      </a:lvl3pPr>
      <a:lvl4pPr algn="ctr" rtl="0" eaLnBrk="1" fontAlgn="base" hangingPunct="1">
        <a:spcBef>
          <a:spcPct val="0"/>
        </a:spcBef>
        <a:spcAft>
          <a:spcPct val="0"/>
        </a:spcAft>
        <a:defRPr sz="4400">
          <a:solidFill>
            <a:srgbClr val="EDFFFF"/>
          </a:solidFill>
          <a:latin typeface="Times New Roman" pitchFamily="18" charset="0"/>
        </a:defRPr>
      </a:lvl4pPr>
      <a:lvl5pPr algn="ctr" rtl="0" eaLnBrk="1" fontAlgn="base" hangingPunct="1">
        <a:spcBef>
          <a:spcPct val="0"/>
        </a:spcBef>
        <a:spcAft>
          <a:spcPct val="0"/>
        </a:spcAft>
        <a:defRPr sz="4400">
          <a:solidFill>
            <a:srgbClr val="EDFFFF"/>
          </a:solidFill>
          <a:latin typeface="Times New Roman" pitchFamily="18" charset="0"/>
        </a:defRPr>
      </a:lvl5pPr>
      <a:lvl6pPr marL="457200" algn="ctr" rtl="0" eaLnBrk="1" fontAlgn="base" hangingPunct="1">
        <a:spcBef>
          <a:spcPct val="0"/>
        </a:spcBef>
        <a:spcAft>
          <a:spcPct val="0"/>
        </a:spcAft>
        <a:defRPr sz="4400" b="1">
          <a:solidFill>
            <a:srgbClr val="FFCCFF"/>
          </a:solidFill>
          <a:latin typeface="Times New Roman" pitchFamily="18" charset="0"/>
        </a:defRPr>
      </a:lvl6pPr>
      <a:lvl7pPr marL="914400" algn="ctr" rtl="0" eaLnBrk="1" fontAlgn="base" hangingPunct="1">
        <a:spcBef>
          <a:spcPct val="0"/>
        </a:spcBef>
        <a:spcAft>
          <a:spcPct val="0"/>
        </a:spcAft>
        <a:defRPr sz="4400" b="1">
          <a:solidFill>
            <a:srgbClr val="FFCCFF"/>
          </a:solidFill>
          <a:latin typeface="Times New Roman" pitchFamily="18" charset="0"/>
        </a:defRPr>
      </a:lvl7pPr>
      <a:lvl8pPr marL="1371600" algn="ctr" rtl="0" eaLnBrk="1" fontAlgn="base" hangingPunct="1">
        <a:spcBef>
          <a:spcPct val="0"/>
        </a:spcBef>
        <a:spcAft>
          <a:spcPct val="0"/>
        </a:spcAft>
        <a:defRPr sz="4400" b="1">
          <a:solidFill>
            <a:srgbClr val="FFCCFF"/>
          </a:solidFill>
          <a:latin typeface="Times New Roman" pitchFamily="18" charset="0"/>
        </a:defRPr>
      </a:lvl8pPr>
      <a:lvl9pPr marL="1828800" algn="ctr" rtl="0" eaLnBrk="1" fontAlgn="base" hangingPunct="1">
        <a:spcBef>
          <a:spcPct val="0"/>
        </a:spcBef>
        <a:spcAft>
          <a:spcPct val="0"/>
        </a:spcAft>
        <a:defRPr sz="4400" b="1">
          <a:solidFill>
            <a:srgbClr val="FFCCFF"/>
          </a:solidFill>
          <a:latin typeface="Times New Roman" pitchFamily="18" charset="0"/>
        </a:defRPr>
      </a:lvl9pPr>
    </p:titleStyle>
    <p:bodyStyle>
      <a:lvl1pPr marL="342900" indent="-342900" algn="l" rtl="0" eaLnBrk="1" fontAlgn="base" hangingPunct="1">
        <a:spcBef>
          <a:spcPct val="20000"/>
        </a:spcBef>
        <a:spcAft>
          <a:spcPct val="0"/>
        </a:spcAft>
        <a:buFont typeface="Wingdings" pitchFamily="2" charset="2"/>
        <a:buChar char="§"/>
        <a:defRPr sz="2200">
          <a:solidFill>
            <a:srgbClr val="010000"/>
          </a:solidFill>
          <a:latin typeface="+mn-lt"/>
          <a:ea typeface="+mn-ea"/>
          <a:cs typeface="+mn-cs"/>
        </a:defRPr>
      </a:lvl1pPr>
      <a:lvl2pPr marL="742950" indent="-285750" algn="l" rtl="0" eaLnBrk="1" fontAlgn="base" hangingPunct="1">
        <a:spcBef>
          <a:spcPct val="20000"/>
        </a:spcBef>
        <a:spcAft>
          <a:spcPct val="0"/>
        </a:spcAft>
        <a:buChar char="–"/>
        <a:defRPr sz="2000">
          <a:solidFill>
            <a:srgbClr val="010000"/>
          </a:solidFill>
          <a:latin typeface="+mn-lt"/>
        </a:defRPr>
      </a:lvl2pPr>
      <a:lvl3pPr marL="1143000" indent="-228600" algn="l" rtl="0" eaLnBrk="1" fontAlgn="base" hangingPunct="1">
        <a:spcBef>
          <a:spcPct val="20000"/>
        </a:spcBef>
        <a:spcAft>
          <a:spcPct val="0"/>
        </a:spcAft>
        <a:buChar char="•"/>
        <a:defRPr sz="2000">
          <a:solidFill>
            <a:srgbClr val="010000"/>
          </a:solidFill>
          <a:latin typeface="+mn-lt"/>
        </a:defRPr>
      </a:lvl3pPr>
      <a:lvl4pPr marL="1600200" indent="-228600" algn="l" rtl="0" eaLnBrk="1" fontAlgn="base" hangingPunct="1">
        <a:spcBef>
          <a:spcPct val="20000"/>
        </a:spcBef>
        <a:spcAft>
          <a:spcPct val="0"/>
        </a:spcAft>
        <a:buChar char="–"/>
        <a:defRPr sz="1600">
          <a:solidFill>
            <a:srgbClr val="010000"/>
          </a:solidFill>
          <a:latin typeface="+mn-lt"/>
        </a:defRPr>
      </a:lvl4pPr>
      <a:lvl5pPr marL="2057400" indent="-228600" algn="l" rtl="0" eaLnBrk="1" fontAlgn="base" hangingPunct="1">
        <a:spcBef>
          <a:spcPct val="20000"/>
        </a:spcBef>
        <a:spcAft>
          <a:spcPct val="0"/>
        </a:spcAft>
        <a:buChar char="»"/>
        <a:defRPr sz="1400">
          <a:solidFill>
            <a:srgbClr val="010000"/>
          </a:solidFill>
          <a:latin typeface="+mn-lt"/>
        </a:defRPr>
      </a:lvl5pPr>
      <a:lvl6pPr marL="2514600" indent="-228600" algn="l" rtl="0" eaLnBrk="1" fontAlgn="base" hangingPunct="1">
        <a:spcBef>
          <a:spcPct val="20000"/>
        </a:spcBef>
        <a:spcAft>
          <a:spcPct val="0"/>
        </a:spcAft>
        <a:buSzPct val="100000"/>
        <a:buChar char="•"/>
        <a:defRPr sz="2000">
          <a:solidFill>
            <a:srgbClr val="010000"/>
          </a:solidFill>
          <a:latin typeface="+mn-lt"/>
        </a:defRPr>
      </a:lvl6pPr>
      <a:lvl7pPr marL="2971800" indent="-228600" algn="l" rtl="0" eaLnBrk="1" fontAlgn="base" hangingPunct="1">
        <a:spcBef>
          <a:spcPct val="20000"/>
        </a:spcBef>
        <a:spcAft>
          <a:spcPct val="0"/>
        </a:spcAft>
        <a:buSzPct val="100000"/>
        <a:buChar char="•"/>
        <a:defRPr sz="2000">
          <a:solidFill>
            <a:srgbClr val="010000"/>
          </a:solidFill>
          <a:latin typeface="+mn-lt"/>
        </a:defRPr>
      </a:lvl7pPr>
      <a:lvl8pPr marL="3429000" indent="-228600" algn="l" rtl="0" eaLnBrk="1" fontAlgn="base" hangingPunct="1">
        <a:spcBef>
          <a:spcPct val="20000"/>
        </a:spcBef>
        <a:spcAft>
          <a:spcPct val="0"/>
        </a:spcAft>
        <a:buSzPct val="100000"/>
        <a:buChar char="•"/>
        <a:defRPr sz="2000">
          <a:solidFill>
            <a:srgbClr val="010000"/>
          </a:solidFill>
          <a:latin typeface="+mn-lt"/>
        </a:defRPr>
      </a:lvl8pPr>
      <a:lvl9pPr marL="3886200" indent="-228600" algn="l" rtl="0" eaLnBrk="1" fontAlgn="base" hangingPunct="1">
        <a:spcBef>
          <a:spcPct val="20000"/>
        </a:spcBef>
        <a:spcAft>
          <a:spcPct val="0"/>
        </a:spcAft>
        <a:buSzPct val="100000"/>
        <a:buChar char="•"/>
        <a:defRPr sz="2000">
          <a:solidFill>
            <a:srgbClr val="01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Excel_Worksheet1.xlsx"/></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42646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0" name="Rectangle 15"/>
          <p:cNvSpPr>
            <a:spLocks noGrp="1" noChangeArrowheads="1"/>
          </p:cNvSpPr>
          <p:nvPr>
            <p:ph type="title"/>
          </p:nvPr>
        </p:nvSpPr>
        <p:spPr>
          <a:noFill/>
        </p:spPr>
        <p:txBody>
          <a:bodyPr/>
          <a:lstStyle/>
          <a:p>
            <a:r>
              <a:rPr lang="en-US" altLang="en-US" dirty="0"/>
              <a:t>What Is a Corporation? </a:t>
            </a:r>
            <a:r>
              <a:rPr lang="en-US" altLang="en-US" sz="2000" dirty="0"/>
              <a:t>(2 of 4)</a:t>
            </a:r>
            <a:endParaRPr lang="en-US" altLang="en-US" dirty="0"/>
          </a:p>
        </p:txBody>
      </p:sp>
      <p:sp>
        <p:nvSpPr>
          <p:cNvPr id="104464" name="Rectangle 16"/>
          <p:cNvSpPr>
            <a:spLocks noGrp="1" noChangeArrowheads="1"/>
          </p:cNvSpPr>
          <p:nvPr>
            <p:ph idx="1"/>
          </p:nvPr>
        </p:nvSpPr>
        <p:spPr>
          <a:xfrm>
            <a:off x="914400" y="1219200"/>
            <a:ext cx="7772400" cy="4572000"/>
          </a:xfrm>
          <a:noFill/>
        </p:spPr>
        <p:txBody>
          <a:bodyPr/>
          <a:lstStyle/>
          <a:p>
            <a:r>
              <a:rPr lang="en-US" altLang="en-US" sz="3200" dirty="0"/>
              <a:t>Types of Business Organizations</a:t>
            </a:r>
          </a:p>
          <a:p>
            <a:pPr lvl="1"/>
            <a:r>
              <a:rPr lang="en-US" altLang="en-US" sz="2800" dirty="0"/>
              <a:t>Sole Proprietorships</a:t>
            </a:r>
          </a:p>
          <a:p>
            <a:pPr lvl="1"/>
            <a:r>
              <a:rPr lang="en-US" altLang="en-US" sz="2800" dirty="0"/>
              <a:t>Partnerships</a:t>
            </a:r>
          </a:p>
          <a:p>
            <a:pPr lvl="1"/>
            <a:r>
              <a:rPr lang="en-US" altLang="en-US" sz="2800" dirty="0"/>
              <a:t>Corporations</a:t>
            </a:r>
          </a:p>
          <a:p>
            <a:pPr lvl="1"/>
            <a:r>
              <a:rPr lang="en-US" altLang="en-US" sz="2800" dirty="0"/>
              <a:t>Limited Liability Options</a:t>
            </a:r>
          </a:p>
          <a:p>
            <a:pPr lvl="2"/>
            <a:r>
              <a:rPr lang="en-US" altLang="en-US" sz="2400" dirty="0"/>
              <a:t>Limited Liability Partnerships</a:t>
            </a:r>
          </a:p>
          <a:p>
            <a:pPr lvl="2"/>
            <a:r>
              <a:rPr lang="en-US" altLang="en-US" sz="2400" dirty="0"/>
              <a:t>Limited Liability Corporations</a:t>
            </a:r>
          </a:p>
          <a:p>
            <a:pPr lvl="2"/>
            <a:r>
              <a:rPr lang="en-US" altLang="en-US" sz="2400" dirty="0"/>
              <a:t>Professional Corporations</a:t>
            </a:r>
          </a:p>
          <a:p>
            <a:r>
              <a:rPr lang="en-US" altLang="en-US" sz="3200" dirty="0"/>
              <a:t>Limited Liability</a:t>
            </a:r>
          </a:p>
          <a:p>
            <a:pPr lvl="1"/>
            <a:r>
              <a:rPr lang="en-US" altLang="en-US" sz="2800" dirty="0"/>
              <a:t>The owners of a corporation are not personally liable for its obligations</a:t>
            </a:r>
          </a:p>
        </p:txBody>
      </p:sp>
    </p:spTree>
    <p:extLst>
      <p:ext uri="{BB962C8B-B14F-4D97-AF65-F5344CB8AC3E}">
        <p14:creationId xmlns:p14="http://schemas.microsoft.com/office/powerpoint/2010/main" val="1341668943"/>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104464">
                                            <p:txEl>
                                              <p:pRg st="0" end="0"/>
                                            </p:txEl>
                                          </p:spTgt>
                                        </p:tgtEl>
                                        <p:attrNameLst>
                                          <p:attrName>style.visibility</p:attrName>
                                        </p:attrNameLst>
                                      </p:cBhvr>
                                      <p:to>
                                        <p:strVal val="visible"/>
                                      </p:to>
                                    </p:set>
                                    <p:anim calcmode="lin" valueType="num">
                                      <p:cBhvr additive="base">
                                        <p:cTn id="7" dur="500" fill="hold"/>
                                        <p:tgtEl>
                                          <p:spTgt spid="10446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4464">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104464">
                                            <p:txEl>
                                              <p:pRg st="1" end="1"/>
                                            </p:txEl>
                                          </p:spTgt>
                                        </p:tgtEl>
                                        <p:attrNameLst>
                                          <p:attrName>style.visibility</p:attrName>
                                        </p:attrNameLst>
                                      </p:cBhvr>
                                      <p:to>
                                        <p:strVal val="visible"/>
                                      </p:to>
                                    </p:set>
                                    <p:anim calcmode="lin" valueType="num">
                                      <p:cBhvr additive="base">
                                        <p:cTn id="13" dur="500" fill="hold"/>
                                        <p:tgtEl>
                                          <p:spTgt spid="10446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4464">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104464">
                                            <p:txEl>
                                              <p:pRg st="2" end="2"/>
                                            </p:txEl>
                                          </p:spTgt>
                                        </p:tgtEl>
                                        <p:attrNameLst>
                                          <p:attrName>style.visibility</p:attrName>
                                        </p:attrNameLst>
                                      </p:cBhvr>
                                      <p:to>
                                        <p:strVal val="visible"/>
                                      </p:to>
                                    </p:set>
                                    <p:anim calcmode="lin" valueType="num">
                                      <p:cBhvr additive="base">
                                        <p:cTn id="19" dur="500" fill="hold"/>
                                        <p:tgtEl>
                                          <p:spTgt spid="10446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4464">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104464">
                                            <p:txEl>
                                              <p:pRg st="3" end="3"/>
                                            </p:txEl>
                                          </p:spTgt>
                                        </p:tgtEl>
                                        <p:attrNameLst>
                                          <p:attrName>style.visibility</p:attrName>
                                        </p:attrNameLst>
                                      </p:cBhvr>
                                      <p:to>
                                        <p:strVal val="visible"/>
                                      </p:to>
                                    </p:set>
                                    <p:anim calcmode="lin" valueType="num">
                                      <p:cBhvr additive="base">
                                        <p:cTn id="25" dur="500" fill="hold"/>
                                        <p:tgtEl>
                                          <p:spTgt spid="10446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4464">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104464">
                                            <p:txEl>
                                              <p:pRg st="4" end="4"/>
                                            </p:txEl>
                                          </p:spTgt>
                                        </p:tgtEl>
                                        <p:attrNameLst>
                                          <p:attrName>style.visibility</p:attrName>
                                        </p:attrNameLst>
                                      </p:cBhvr>
                                      <p:to>
                                        <p:strVal val="visible"/>
                                      </p:to>
                                    </p:set>
                                    <p:anim calcmode="lin" valueType="num">
                                      <p:cBhvr additive="base">
                                        <p:cTn id="31" dur="500" fill="hold"/>
                                        <p:tgtEl>
                                          <p:spTgt spid="10446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04464">
                                            <p:txEl>
                                              <p:pRg st="4" end="4"/>
                                            </p:txEl>
                                          </p:spTgt>
                                        </p:tgtEl>
                                        <p:attrNameLst>
                                          <p:attrName>ppt_y</p:attrName>
                                        </p:attrNameLst>
                                      </p:cBhvr>
                                      <p:tavLst>
                                        <p:tav tm="0">
                                          <p:val>
                                            <p:strVal val="0-#ppt_h/2"/>
                                          </p:val>
                                        </p:tav>
                                        <p:tav tm="100000">
                                          <p:val>
                                            <p:strVal val="#ppt_y"/>
                                          </p:val>
                                        </p:tav>
                                      </p:tavLst>
                                    </p:anim>
                                  </p:childTnLst>
                                </p:cTn>
                              </p:par>
                              <p:par>
                                <p:cTn id="33" presetID="2" presetClass="entr" presetSubtype="3" fill="hold" grpId="0" nodeType="withEffect">
                                  <p:stCondLst>
                                    <p:cond delay="0"/>
                                  </p:stCondLst>
                                  <p:childTnLst>
                                    <p:set>
                                      <p:cBhvr>
                                        <p:cTn id="34" dur="1" fill="hold">
                                          <p:stCondLst>
                                            <p:cond delay="0"/>
                                          </p:stCondLst>
                                        </p:cTn>
                                        <p:tgtEl>
                                          <p:spTgt spid="104464">
                                            <p:txEl>
                                              <p:pRg st="5" end="5"/>
                                            </p:txEl>
                                          </p:spTgt>
                                        </p:tgtEl>
                                        <p:attrNameLst>
                                          <p:attrName>style.visibility</p:attrName>
                                        </p:attrNameLst>
                                      </p:cBhvr>
                                      <p:to>
                                        <p:strVal val="visible"/>
                                      </p:to>
                                    </p:set>
                                    <p:anim calcmode="lin" valueType="num">
                                      <p:cBhvr additive="base">
                                        <p:cTn id="35" dur="500" fill="hold"/>
                                        <p:tgtEl>
                                          <p:spTgt spid="104464">
                                            <p:txEl>
                                              <p:pRg st="5" end="5"/>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104464">
                                            <p:txEl>
                                              <p:pRg st="5" end="5"/>
                                            </p:txEl>
                                          </p:spTgt>
                                        </p:tgtEl>
                                        <p:attrNameLst>
                                          <p:attrName>ppt_y</p:attrName>
                                        </p:attrNameLst>
                                      </p:cBhvr>
                                      <p:tavLst>
                                        <p:tav tm="0">
                                          <p:val>
                                            <p:strVal val="0-#ppt_h/2"/>
                                          </p:val>
                                        </p:tav>
                                        <p:tav tm="100000">
                                          <p:val>
                                            <p:strVal val="#ppt_y"/>
                                          </p:val>
                                        </p:tav>
                                      </p:tavLst>
                                    </p:anim>
                                  </p:childTnLst>
                                </p:cTn>
                              </p:par>
                              <p:par>
                                <p:cTn id="37" presetID="2" presetClass="entr" presetSubtype="3" fill="hold" grpId="0" nodeType="withEffect">
                                  <p:stCondLst>
                                    <p:cond delay="0"/>
                                  </p:stCondLst>
                                  <p:childTnLst>
                                    <p:set>
                                      <p:cBhvr>
                                        <p:cTn id="38" dur="1" fill="hold">
                                          <p:stCondLst>
                                            <p:cond delay="0"/>
                                          </p:stCondLst>
                                        </p:cTn>
                                        <p:tgtEl>
                                          <p:spTgt spid="104464">
                                            <p:txEl>
                                              <p:pRg st="6" end="6"/>
                                            </p:txEl>
                                          </p:spTgt>
                                        </p:tgtEl>
                                        <p:attrNameLst>
                                          <p:attrName>style.visibility</p:attrName>
                                        </p:attrNameLst>
                                      </p:cBhvr>
                                      <p:to>
                                        <p:strVal val="visible"/>
                                      </p:to>
                                    </p:set>
                                    <p:anim calcmode="lin" valueType="num">
                                      <p:cBhvr additive="base">
                                        <p:cTn id="39" dur="500" fill="hold"/>
                                        <p:tgtEl>
                                          <p:spTgt spid="104464">
                                            <p:txEl>
                                              <p:pRg st="6" end="6"/>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104464">
                                            <p:txEl>
                                              <p:pRg st="6" end="6"/>
                                            </p:txEl>
                                          </p:spTgt>
                                        </p:tgtEl>
                                        <p:attrNameLst>
                                          <p:attrName>ppt_y</p:attrName>
                                        </p:attrNameLst>
                                      </p:cBhvr>
                                      <p:tavLst>
                                        <p:tav tm="0">
                                          <p:val>
                                            <p:strVal val="0-#ppt_h/2"/>
                                          </p:val>
                                        </p:tav>
                                        <p:tav tm="100000">
                                          <p:val>
                                            <p:strVal val="#ppt_y"/>
                                          </p:val>
                                        </p:tav>
                                      </p:tavLst>
                                    </p:anim>
                                  </p:childTnLst>
                                </p:cTn>
                              </p:par>
                              <p:par>
                                <p:cTn id="41" presetID="2" presetClass="entr" presetSubtype="3" fill="hold" grpId="0" nodeType="withEffect">
                                  <p:stCondLst>
                                    <p:cond delay="0"/>
                                  </p:stCondLst>
                                  <p:childTnLst>
                                    <p:set>
                                      <p:cBhvr>
                                        <p:cTn id="42" dur="1" fill="hold">
                                          <p:stCondLst>
                                            <p:cond delay="0"/>
                                          </p:stCondLst>
                                        </p:cTn>
                                        <p:tgtEl>
                                          <p:spTgt spid="104464">
                                            <p:txEl>
                                              <p:pRg st="7" end="7"/>
                                            </p:txEl>
                                          </p:spTgt>
                                        </p:tgtEl>
                                        <p:attrNameLst>
                                          <p:attrName>style.visibility</p:attrName>
                                        </p:attrNameLst>
                                      </p:cBhvr>
                                      <p:to>
                                        <p:strVal val="visible"/>
                                      </p:to>
                                    </p:set>
                                    <p:anim calcmode="lin" valueType="num">
                                      <p:cBhvr additive="base">
                                        <p:cTn id="43" dur="500" fill="hold"/>
                                        <p:tgtEl>
                                          <p:spTgt spid="104464">
                                            <p:txEl>
                                              <p:pRg st="7" end="7"/>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104464">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grpId="0" nodeType="clickEffect">
                                  <p:stCondLst>
                                    <p:cond delay="0"/>
                                  </p:stCondLst>
                                  <p:childTnLst>
                                    <p:set>
                                      <p:cBhvr>
                                        <p:cTn id="48" dur="1" fill="hold">
                                          <p:stCondLst>
                                            <p:cond delay="0"/>
                                          </p:stCondLst>
                                        </p:cTn>
                                        <p:tgtEl>
                                          <p:spTgt spid="104464">
                                            <p:txEl>
                                              <p:pRg st="8" end="8"/>
                                            </p:txEl>
                                          </p:spTgt>
                                        </p:tgtEl>
                                        <p:attrNameLst>
                                          <p:attrName>style.visibility</p:attrName>
                                        </p:attrNameLst>
                                      </p:cBhvr>
                                      <p:to>
                                        <p:strVal val="visible"/>
                                      </p:to>
                                    </p:set>
                                    <p:anim calcmode="lin" valueType="num">
                                      <p:cBhvr additive="base">
                                        <p:cTn id="49" dur="500" fill="hold"/>
                                        <p:tgtEl>
                                          <p:spTgt spid="104464">
                                            <p:txEl>
                                              <p:pRg st="8" end="8"/>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104464">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3" fill="hold" grpId="0" nodeType="clickEffect">
                                  <p:stCondLst>
                                    <p:cond delay="0"/>
                                  </p:stCondLst>
                                  <p:childTnLst>
                                    <p:set>
                                      <p:cBhvr>
                                        <p:cTn id="54" dur="1" fill="hold">
                                          <p:stCondLst>
                                            <p:cond delay="0"/>
                                          </p:stCondLst>
                                        </p:cTn>
                                        <p:tgtEl>
                                          <p:spTgt spid="104464">
                                            <p:txEl>
                                              <p:pRg st="9" end="9"/>
                                            </p:txEl>
                                          </p:spTgt>
                                        </p:tgtEl>
                                        <p:attrNameLst>
                                          <p:attrName>style.visibility</p:attrName>
                                        </p:attrNameLst>
                                      </p:cBhvr>
                                      <p:to>
                                        <p:strVal val="visible"/>
                                      </p:to>
                                    </p:set>
                                    <p:anim calcmode="lin" valueType="num">
                                      <p:cBhvr additive="base">
                                        <p:cTn id="55" dur="500" fill="hold"/>
                                        <p:tgtEl>
                                          <p:spTgt spid="104464">
                                            <p:txEl>
                                              <p:pRg st="9" end="9"/>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104464">
                                            <p:txEl>
                                              <p:pRg st="9" end="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64"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1" name="Rectangle 18"/>
          <p:cNvSpPr>
            <a:spLocks noGrp="1" noChangeArrowheads="1"/>
          </p:cNvSpPr>
          <p:nvPr>
            <p:ph type="title"/>
          </p:nvPr>
        </p:nvSpPr>
        <p:spPr>
          <a:noFill/>
        </p:spPr>
        <p:txBody>
          <a:bodyPr/>
          <a:lstStyle/>
          <a:p>
            <a:r>
              <a:rPr lang="en-US" altLang="en-US" dirty="0"/>
              <a:t>What Is a Corporation? </a:t>
            </a:r>
            <a:r>
              <a:rPr lang="en-US" altLang="en-US" sz="2000" dirty="0"/>
              <a:t>(3 of 4)</a:t>
            </a:r>
            <a:endParaRPr lang="en-US" altLang="en-US" dirty="0"/>
          </a:p>
        </p:txBody>
      </p:sp>
      <p:graphicFrame>
        <p:nvGraphicFramePr>
          <p:cNvPr id="2" name="Table 1"/>
          <p:cNvGraphicFramePr>
            <a:graphicFrameLocks noGrp="1"/>
          </p:cNvGraphicFramePr>
          <p:nvPr>
            <p:extLst>
              <p:ext uri="{D42A27DB-BD31-4B8C-83A1-F6EECF244321}">
                <p14:modId xmlns:p14="http://schemas.microsoft.com/office/powerpoint/2010/main" val="2830249072"/>
              </p:ext>
            </p:extLst>
          </p:nvPr>
        </p:nvGraphicFramePr>
        <p:xfrm>
          <a:off x="381000" y="2438400"/>
          <a:ext cx="8382000" cy="2895600"/>
        </p:xfrm>
        <a:graphic>
          <a:graphicData uri="http://schemas.openxmlformats.org/drawingml/2006/table">
            <a:tbl>
              <a:tblPr firstRow="1" bandRow="1">
                <a:tableStyleId>{284E427A-3D55-4303-BF80-6455036E1DE7}</a:tableStyleId>
              </a:tblPr>
              <a:tblGrid>
                <a:gridCol w="3200390">
                  <a:extLst>
                    <a:ext uri="{9D8B030D-6E8A-4147-A177-3AD203B41FA5}">
                      <a16:colId xmlns:a16="http://schemas.microsoft.com/office/drawing/2014/main" xmlns="" val="20000"/>
                    </a:ext>
                  </a:extLst>
                </a:gridCol>
                <a:gridCol w="1828810">
                  <a:extLst>
                    <a:ext uri="{9D8B030D-6E8A-4147-A177-3AD203B41FA5}">
                      <a16:colId xmlns:a16="http://schemas.microsoft.com/office/drawing/2014/main" xmlns="" val="20001"/>
                    </a:ext>
                  </a:extLst>
                </a:gridCol>
                <a:gridCol w="1625601">
                  <a:extLst>
                    <a:ext uri="{9D8B030D-6E8A-4147-A177-3AD203B41FA5}">
                      <a16:colId xmlns:a16="http://schemas.microsoft.com/office/drawing/2014/main" xmlns="" val="20002"/>
                    </a:ext>
                  </a:extLst>
                </a:gridCol>
                <a:gridCol w="1727199">
                  <a:extLst>
                    <a:ext uri="{9D8B030D-6E8A-4147-A177-3AD203B41FA5}">
                      <a16:colId xmlns:a16="http://schemas.microsoft.com/office/drawing/2014/main" xmlns="" val="20003"/>
                    </a:ext>
                  </a:extLst>
                </a:gridCol>
              </a:tblGrid>
              <a:tr h="701040">
                <a:tc>
                  <a:txBody>
                    <a:bodyPr/>
                    <a:lstStyle/>
                    <a:p>
                      <a:pPr algn="ct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Sole Proprietorship</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Partnership</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Corporation</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xmlns="" val="10000"/>
                  </a:ext>
                </a:extLst>
              </a:tr>
              <a:tr h="396240">
                <a:tc>
                  <a:txBody>
                    <a:bodyPr/>
                    <a:lstStyle/>
                    <a:p>
                      <a:pPr algn="ctr"/>
                      <a:r>
                        <a:rPr lang="en-US" sz="2000" dirty="0"/>
                        <a:t>Who owns the business?</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The manager</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Partners</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Stockholders</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xmlns="" val="10001"/>
                  </a:ext>
                </a:extLst>
              </a:tr>
              <a:tr h="701040">
                <a:tc>
                  <a:txBody>
                    <a:bodyPr/>
                    <a:lstStyle/>
                    <a:p>
                      <a:pPr algn="ctr"/>
                      <a:r>
                        <a:rPr lang="en-US" sz="2000" dirty="0"/>
                        <a:t>Are managers and owners separate?</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No</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No</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Usually</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xmlns="" val="10002"/>
                  </a:ext>
                </a:extLst>
              </a:tr>
              <a:tr h="396240">
                <a:tc>
                  <a:txBody>
                    <a:bodyPr/>
                    <a:lstStyle/>
                    <a:p>
                      <a:pPr algn="ctr"/>
                      <a:r>
                        <a:rPr lang="en-US" sz="2000" dirty="0"/>
                        <a:t>What is the owner’s liability?</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Unlimited</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Unlimited</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Limited</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xmlns="" val="10003"/>
                  </a:ext>
                </a:extLst>
              </a:tr>
              <a:tr h="701040">
                <a:tc>
                  <a:txBody>
                    <a:bodyPr/>
                    <a:lstStyle/>
                    <a:p>
                      <a:pPr algn="ctr"/>
                      <a:r>
                        <a:rPr lang="en-US" sz="2000" dirty="0"/>
                        <a:t>Are the owner and business taxed separately?</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No</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No</a:t>
                      </a:r>
                      <a:endParaRPr lang="en-US" sz="2000" dirty="0">
                        <a:solidFill>
                          <a:schemeClr val="tx1">
                            <a:lumMod val="85000"/>
                            <a:lumOff val="15000"/>
                          </a:schemeClr>
                        </a:solidFill>
                        <a:latin typeface="Calibri" panose="020F0502020204030204" pitchFamily="34" charset="0"/>
                      </a:endParaRPr>
                    </a:p>
                  </a:txBody>
                  <a:tcPr anchor="ctr"/>
                </a:tc>
                <a:tc>
                  <a:txBody>
                    <a:bodyPr/>
                    <a:lstStyle/>
                    <a:p>
                      <a:pPr algn="ctr"/>
                      <a:r>
                        <a:rPr lang="en-US" sz="2000" dirty="0"/>
                        <a:t>Yes</a:t>
                      </a:r>
                      <a:endParaRPr lang="en-US" sz="2000" dirty="0">
                        <a:solidFill>
                          <a:schemeClr val="tx1">
                            <a:lumMod val="85000"/>
                            <a:lumOff val="15000"/>
                          </a:schemeClr>
                        </a:solidFill>
                        <a:latin typeface="Calibri" panose="020F0502020204030204" pitchFamily="34" charset="0"/>
                      </a:endParaRPr>
                    </a:p>
                  </a:txBody>
                  <a:tcPr anchor="ct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3041711887"/>
      </p:ext>
    </p:extLst>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dirty="0"/>
              <a:t>What Is a Corporation? </a:t>
            </a:r>
            <a:r>
              <a:rPr lang="en-US" altLang="en-US" sz="2000" dirty="0"/>
              <a:t>(4 of 4)</a:t>
            </a:r>
            <a:endParaRPr lang="en-US" altLang="en-US" dirty="0"/>
          </a:p>
        </p:txBody>
      </p:sp>
      <p:sp>
        <p:nvSpPr>
          <p:cNvPr id="22" name="Rounded Rectangle 21"/>
          <p:cNvSpPr/>
          <p:nvPr/>
        </p:nvSpPr>
        <p:spPr bwMode="auto">
          <a:xfrm>
            <a:off x="291737" y="2853100"/>
            <a:ext cx="3581400" cy="892674"/>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Partnerships</a:t>
            </a:r>
          </a:p>
        </p:txBody>
      </p:sp>
      <p:sp>
        <p:nvSpPr>
          <p:cNvPr id="24" name="Rounded Rectangle 23"/>
          <p:cNvSpPr/>
          <p:nvPr/>
        </p:nvSpPr>
        <p:spPr bwMode="auto">
          <a:xfrm>
            <a:off x="291737" y="1764574"/>
            <a:ext cx="3581400" cy="892674"/>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Sole Proprietorships</a:t>
            </a:r>
          </a:p>
        </p:txBody>
      </p:sp>
      <p:sp>
        <p:nvSpPr>
          <p:cNvPr id="26" name="Rounded Rectangle 25"/>
          <p:cNvSpPr/>
          <p:nvPr/>
        </p:nvSpPr>
        <p:spPr bwMode="auto">
          <a:xfrm>
            <a:off x="4863737" y="4560025"/>
            <a:ext cx="3581400" cy="1371600"/>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Limited Liability</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2200" dirty="0">
                <a:latin typeface="Calibri" panose="020F0502020204030204" pitchFamily="34" charset="0"/>
              </a:rPr>
              <a:t>Corporate tax on profits + personal tax on dividends</a:t>
            </a:r>
            <a:endParaRPr kumimoji="0" lang="en-US" sz="2200" b="0" i="0" u="none" strike="noStrike" cap="none" normalizeH="0" baseline="0" dirty="0">
              <a:ln>
                <a:noFill/>
              </a:ln>
              <a:solidFill>
                <a:schemeClr val="tx1"/>
              </a:solidFill>
              <a:effectLst/>
              <a:latin typeface="Calibri" panose="020F0502020204030204" pitchFamily="34" charset="0"/>
            </a:endParaRPr>
          </a:p>
        </p:txBody>
      </p:sp>
      <p:sp>
        <p:nvSpPr>
          <p:cNvPr id="23" name="Rounded Rectangle 22"/>
          <p:cNvSpPr/>
          <p:nvPr/>
        </p:nvSpPr>
        <p:spPr bwMode="auto">
          <a:xfrm>
            <a:off x="291737" y="4747237"/>
            <a:ext cx="3581400" cy="892674"/>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Corporations</a:t>
            </a:r>
          </a:p>
        </p:txBody>
      </p:sp>
      <p:sp>
        <p:nvSpPr>
          <p:cNvPr id="27" name="Rounded Rectangle 26"/>
          <p:cNvSpPr/>
          <p:nvPr/>
        </p:nvSpPr>
        <p:spPr bwMode="auto">
          <a:xfrm>
            <a:off x="4876800" y="2133600"/>
            <a:ext cx="3581400" cy="1371600"/>
          </a:xfrm>
          <a:prstGeom prst="roundRect">
            <a:avLst/>
          </a:prstGeom>
          <a:solidFill>
            <a:schemeClr val="accent2">
              <a:lumMod val="40000"/>
              <a:lumOff val="6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Unlim</a:t>
            </a:r>
            <a:r>
              <a:rPr lang="en-US" sz="2200" dirty="0">
                <a:latin typeface="Calibri" panose="020F0502020204030204" pitchFamily="34" charset="0"/>
              </a:rPr>
              <a:t>ited Liability</a:t>
            </a:r>
          </a:p>
          <a:p>
            <a:pPr marL="0" marR="0" indent="0" algn="ctr" defTabSz="914400" rtl="0" eaLnBrk="0" fontAlgn="base" latinLnBrk="0" hangingPunct="0">
              <a:lnSpc>
                <a:spcPct val="100000"/>
              </a:lnSpc>
              <a:spcBef>
                <a:spcPct val="0"/>
              </a:spcBef>
              <a:spcAft>
                <a:spcPct val="0"/>
              </a:spcAft>
              <a:buClrTx/>
              <a:buSzTx/>
              <a:buFontTx/>
              <a:buNone/>
              <a:tabLst/>
            </a:pPr>
            <a:endParaRPr lang="en-US" sz="1000" dirty="0">
              <a:latin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solidFill>
                <a:effectLst/>
                <a:latin typeface="Calibri" panose="020F0502020204030204" pitchFamily="34" charset="0"/>
              </a:rPr>
              <a:t>Personal</a:t>
            </a:r>
            <a:r>
              <a:rPr kumimoji="0" lang="en-US" sz="2200" b="0" i="0" u="none" strike="noStrike" cap="none" normalizeH="0" dirty="0">
                <a:ln>
                  <a:noFill/>
                </a:ln>
                <a:solidFill>
                  <a:schemeClr val="tx1"/>
                </a:solidFill>
                <a:effectLst/>
                <a:latin typeface="Calibri" panose="020F0502020204030204" pitchFamily="34" charset="0"/>
              </a:rPr>
              <a:t> tax on profits</a:t>
            </a:r>
            <a:endParaRPr kumimoji="0" lang="en-US" sz="2200" b="0" i="0" u="none" strike="noStrike" cap="none" normalizeH="0" baseline="0" dirty="0">
              <a:ln>
                <a:noFill/>
              </a:ln>
              <a:solidFill>
                <a:schemeClr val="tx1"/>
              </a:solidFill>
              <a:effectLst/>
              <a:latin typeface="Calibri" panose="020F0502020204030204" pitchFamily="34" charset="0"/>
            </a:endParaRPr>
          </a:p>
        </p:txBody>
      </p:sp>
      <p:cxnSp>
        <p:nvCxnSpPr>
          <p:cNvPr id="15" name="Straight Arrow Connector 14"/>
          <p:cNvCxnSpPr/>
          <p:nvPr/>
        </p:nvCxnSpPr>
        <p:spPr bwMode="auto">
          <a:xfrm>
            <a:off x="3873137" y="5245825"/>
            <a:ext cx="990600" cy="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7" name="Straight Arrow Connector 16"/>
          <p:cNvCxnSpPr/>
          <p:nvPr/>
        </p:nvCxnSpPr>
        <p:spPr bwMode="auto">
          <a:xfrm>
            <a:off x="3873137" y="3212374"/>
            <a:ext cx="990600" cy="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25" name="Straight Arrow Connector 24"/>
          <p:cNvCxnSpPr/>
          <p:nvPr/>
        </p:nvCxnSpPr>
        <p:spPr bwMode="auto">
          <a:xfrm>
            <a:off x="3873137" y="2450374"/>
            <a:ext cx="990600" cy="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833426894"/>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p>
        </p:txBody>
      </p:sp>
      <p:sp>
        <p:nvSpPr>
          <p:cNvPr id="16390" name="Rectangle 6"/>
          <p:cNvSpPr>
            <a:spLocks noGrp="1" noChangeArrowheads="1"/>
          </p:cNvSpPr>
          <p:nvPr>
            <p:ph type="title"/>
          </p:nvPr>
        </p:nvSpPr>
        <p:spPr>
          <a:noFill/>
        </p:spPr>
        <p:txBody>
          <a:bodyPr/>
          <a:lstStyle/>
          <a:p>
            <a:r>
              <a:rPr lang="en-US" altLang="en-US" dirty="0"/>
              <a:t>Who Is the Financial Manager? </a:t>
            </a:r>
            <a:r>
              <a:rPr lang="en-US" altLang="en-US" sz="2000" dirty="0"/>
              <a:t>(1 of 3)</a:t>
            </a:r>
            <a:endParaRPr lang="en-US" altLang="en-US" dirty="0"/>
          </a:p>
        </p:txBody>
      </p:sp>
      <p:graphicFrame>
        <p:nvGraphicFramePr>
          <p:cNvPr id="3" name="Diagram 2"/>
          <p:cNvGraphicFramePr/>
          <p:nvPr>
            <p:extLst>
              <p:ext uri="{D42A27DB-BD31-4B8C-83A1-F6EECF244321}">
                <p14:modId xmlns:p14="http://schemas.microsoft.com/office/powerpoint/2010/main" val="3828402023"/>
              </p:ext>
            </p:extLst>
          </p:nvPr>
        </p:nvGraphicFramePr>
        <p:xfrm>
          <a:off x="1505427" y="16764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85137428"/>
      </p:ext>
    </p:extLst>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Rectangle 6"/>
          <p:cNvSpPr>
            <a:spLocks noGrp="1" noChangeArrowheads="1"/>
          </p:cNvSpPr>
          <p:nvPr>
            <p:ph type="title"/>
          </p:nvPr>
        </p:nvSpPr>
        <p:spPr>
          <a:noFill/>
        </p:spPr>
        <p:txBody>
          <a:bodyPr/>
          <a:lstStyle/>
          <a:p>
            <a:r>
              <a:rPr lang="en-US" altLang="en-US" dirty="0"/>
              <a:t>Who Is the Financial Manager? </a:t>
            </a:r>
            <a:r>
              <a:rPr lang="en-US" altLang="en-US" sz="2000" dirty="0"/>
              <a:t>(2 of 3)</a:t>
            </a:r>
            <a:endParaRPr lang="en-US" altLang="en-US" dirty="0"/>
          </a:p>
        </p:txBody>
      </p:sp>
      <p:sp>
        <p:nvSpPr>
          <p:cNvPr id="17424" name="Rectangle 17"/>
          <p:cNvSpPr>
            <a:spLocks noGrp="1" noChangeArrowheads="1"/>
          </p:cNvSpPr>
          <p:nvPr>
            <p:ph idx="1"/>
          </p:nvPr>
        </p:nvSpPr>
        <p:spPr>
          <a:xfrm>
            <a:off x="914400" y="1219200"/>
            <a:ext cx="7772400" cy="5257800"/>
          </a:xfrm>
          <a:noFill/>
        </p:spPr>
        <p:txBody>
          <a:bodyPr/>
          <a:lstStyle/>
          <a:p>
            <a:r>
              <a:rPr lang="en-US" altLang="en-US" sz="3200" dirty="0"/>
              <a:t>Chief Financial Officer (CFO)</a:t>
            </a:r>
          </a:p>
          <a:p>
            <a:pPr lvl="1"/>
            <a:r>
              <a:rPr lang="en-US" altLang="en-US" sz="2800" dirty="0"/>
              <a:t>Supervises all financial functions and sets overall financial strategy</a:t>
            </a:r>
          </a:p>
          <a:p>
            <a:r>
              <a:rPr lang="en-US" altLang="en-US" sz="3200" dirty="0"/>
              <a:t>Treasurer</a:t>
            </a:r>
          </a:p>
          <a:p>
            <a:pPr lvl="1"/>
            <a:r>
              <a:rPr lang="en-US" altLang="en-US" sz="2800" dirty="0"/>
              <a:t>Responsible for financing, cash management, and relationships with banks and other financial institutions</a:t>
            </a:r>
          </a:p>
          <a:p>
            <a:r>
              <a:rPr lang="en-US" altLang="en-US" sz="3200" dirty="0"/>
              <a:t>Controller</a:t>
            </a:r>
          </a:p>
          <a:p>
            <a:pPr lvl="1"/>
            <a:r>
              <a:rPr lang="en-US" altLang="en-US" sz="2800" dirty="0"/>
              <a:t>Responsible for budgeting, accounting, and taxes</a:t>
            </a:r>
          </a:p>
        </p:txBody>
      </p:sp>
    </p:spTree>
    <p:extLst>
      <p:ext uri="{BB962C8B-B14F-4D97-AF65-F5344CB8AC3E}">
        <p14:creationId xmlns:p14="http://schemas.microsoft.com/office/powerpoint/2010/main" val="2229496106"/>
      </p:ext>
    </p:extLst>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6"/>
          <p:cNvSpPr>
            <a:spLocks noGrp="1" noChangeArrowheads="1"/>
          </p:cNvSpPr>
          <p:nvPr>
            <p:ph type="title"/>
          </p:nvPr>
        </p:nvSpPr>
        <p:spPr>
          <a:noFill/>
        </p:spPr>
        <p:txBody>
          <a:bodyPr/>
          <a:lstStyle/>
          <a:p>
            <a:r>
              <a:rPr lang="en-US" altLang="en-US" dirty="0"/>
              <a:t>Who Is the Financial Manager? </a:t>
            </a:r>
            <a:r>
              <a:rPr lang="en-US" altLang="en-US" sz="2000" dirty="0"/>
              <a:t>(3 of 3)</a:t>
            </a:r>
            <a:endParaRPr lang="en-US" altLang="en-US" dirty="0"/>
          </a:p>
        </p:txBody>
      </p:sp>
      <p:cxnSp>
        <p:nvCxnSpPr>
          <p:cNvPr id="11" name="Straight Arrow Connector 10"/>
          <p:cNvCxnSpPr/>
          <p:nvPr/>
        </p:nvCxnSpPr>
        <p:spPr bwMode="auto">
          <a:xfrm>
            <a:off x="-533400" y="0"/>
            <a:ext cx="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 name="TextBox 1"/>
          <p:cNvSpPr txBox="1"/>
          <p:nvPr/>
        </p:nvSpPr>
        <p:spPr>
          <a:xfrm>
            <a:off x="2471038" y="4284211"/>
            <a:ext cx="4800600" cy="487680"/>
          </a:xfrm>
          <a:prstGeom prst="rect">
            <a:avLst/>
          </a:prstGeom>
          <a:noFill/>
        </p:spPr>
        <p:txBody>
          <a:bodyPr wrap="square" rtlCol="0">
            <a:spAutoFit/>
          </a:bodyPr>
          <a:lstStyle/>
          <a:p>
            <a:endParaRPr lang="en-US" dirty="0"/>
          </a:p>
        </p:txBody>
      </p:sp>
      <p:sp>
        <p:nvSpPr>
          <p:cNvPr id="3" name="TextBox 2"/>
          <p:cNvSpPr txBox="1"/>
          <p:nvPr/>
        </p:nvSpPr>
        <p:spPr>
          <a:xfrm>
            <a:off x="2794693" y="4343400"/>
            <a:ext cx="4332684" cy="2308324"/>
          </a:xfrm>
          <a:prstGeom prst="rect">
            <a:avLst/>
          </a:prstGeom>
          <a:noFill/>
        </p:spPr>
        <p:txBody>
          <a:bodyPr wrap="square" rtlCol="0">
            <a:spAutoFit/>
          </a:bodyPr>
          <a:lstStyle/>
          <a:p>
            <a:r>
              <a:rPr lang="en-US" dirty="0">
                <a:latin typeface="+mn-lt"/>
              </a:rPr>
              <a:t>(1) Cash raised from investors</a:t>
            </a:r>
          </a:p>
          <a:p>
            <a:r>
              <a:rPr lang="en-US" dirty="0">
                <a:latin typeface="+mn-lt"/>
              </a:rPr>
              <a:t>(2) Cash invested in firm</a:t>
            </a:r>
          </a:p>
          <a:p>
            <a:r>
              <a:rPr lang="en-US" dirty="0">
                <a:latin typeface="+mn-lt"/>
              </a:rPr>
              <a:t>(3) Cash generated by operations</a:t>
            </a:r>
          </a:p>
          <a:p>
            <a:r>
              <a:rPr lang="en-US" dirty="0">
                <a:latin typeface="+mn-lt"/>
              </a:rPr>
              <a:t>(4a) Cash reinvested</a:t>
            </a:r>
          </a:p>
          <a:p>
            <a:r>
              <a:rPr lang="en-US" dirty="0">
                <a:latin typeface="+mn-lt"/>
              </a:rPr>
              <a:t>(4b) Cash returned to investors</a:t>
            </a:r>
          </a:p>
          <a:p>
            <a:endParaRPr lang="en-US" dirty="0"/>
          </a:p>
        </p:txBody>
      </p:sp>
      <p:pic>
        <p:nvPicPr>
          <p:cNvPr id="4" name="Picture 3"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7136" y="1828800"/>
            <a:ext cx="7733474" cy="2116751"/>
          </a:xfrm>
          <a:prstGeom prst="rect">
            <a:avLst/>
          </a:prstGeom>
        </p:spPr>
      </p:pic>
    </p:spTree>
    <p:extLst>
      <p:ext uri="{BB962C8B-B14F-4D97-AF65-F5344CB8AC3E}">
        <p14:creationId xmlns:p14="http://schemas.microsoft.com/office/powerpoint/2010/main" val="2788673186"/>
      </p:ext>
    </p:extLst>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5" name="Rectangle 6"/>
          <p:cNvSpPr>
            <a:spLocks noGrp="1" noChangeArrowheads="1"/>
          </p:cNvSpPr>
          <p:nvPr>
            <p:ph type="title"/>
          </p:nvPr>
        </p:nvSpPr>
        <p:spPr>
          <a:noFill/>
        </p:spPr>
        <p:txBody>
          <a:bodyPr/>
          <a:lstStyle/>
          <a:p>
            <a:r>
              <a:rPr lang="en-US" altLang="en-US" dirty="0"/>
              <a:t>Goals of the Corporation </a:t>
            </a:r>
            <a:r>
              <a:rPr lang="en-US" altLang="en-US" sz="2000" dirty="0"/>
              <a:t>(1 of 2)</a:t>
            </a:r>
            <a:endParaRPr lang="en-US" altLang="en-US" dirty="0"/>
          </a:p>
        </p:txBody>
      </p:sp>
      <p:sp>
        <p:nvSpPr>
          <p:cNvPr id="69639" name="Rectangle 7"/>
          <p:cNvSpPr>
            <a:spLocks noGrp="1" noChangeArrowheads="1"/>
          </p:cNvSpPr>
          <p:nvPr>
            <p:ph idx="1"/>
          </p:nvPr>
        </p:nvSpPr>
        <p:spPr>
          <a:xfrm>
            <a:off x="533400" y="1295400"/>
            <a:ext cx="8153400" cy="5029200"/>
          </a:xfrm>
          <a:noFill/>
        </p:spPr>
        <p:txBody>
          <a:bodyPr/>
          <a:lstStyle/>
          <a:p>
            <a:r>
              <a:rPr lang="en-US" altLang="en-US" sz="3200" dirty="0"/>
              <a:t>Shareholders desire wealth maximization</a:t>
            </a:r>
          </a:p>
          <a:p>
            <a:r>
              <a:rPr lang="en-US" altLang="en-US" sz="3200" dirty="0"/>
              <a:t>Profit maximization</a:t>
            </a:r>
          </a:p>
          <a:p>
            <a:pPr lvl="1"/>
            <a:r>
              <a:rPr lang="en-US" sz="2800" dirty="0"/>
              <a:t>Maximize profits? Which year’s profits?</a:t>
            </a:r>
          </a:p>
          <a:p>
            <a:pPr lvl="1"/>
            <a:r>
              <a:rPr lang="en-US" sz="2800" dirty="0"/>
              <a:t>Earning manipulation </a:t>
            </a:r>
          </a:p>
          <a:p>
            <a:r>
              <a:rPr lang="en-US" sz="3200" dirty="0"/>
              <a:t>Opportunity cost of capital</a:t>
            </a:r>
          </a:p>
          <a:p>
            <a:pPr lvl="1"/>
            <a:r>
              <a:rPr lang="en-US" sz="2800" dirty="0"/>
              <a:t>The minimum acceptable rate of return on capital investment is set by the investment opportunities available to shareholders in financial markets</a:t>
            </a:r>
          </a:p>
        </p:txBody>
      </p:sp>
    </p:spTree>
    <p:extLst>
      <p:ext uri="{BB962C8B-B14F-4D97-AF65-F5344CB8AC3E}">
        <p14:creationId xmlns:p14="http://schemas.microsoft.com/office/powerpoint/2010/main" val="1688099038"/>
      </p:ext>
    </p:extLst>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5" name="Rectangle 6"/>
          <p:cNvSpPr>
            <a:spLocks noGrp="1" noChangeArrowheads="1"/>
          </p:cNvSpPr>
          <p:nvPr>
            <p:ph type="title"/>
          </p:nvPr>
        </p:nvSpPr>
        <p:spPr>
          <a:noFill/>
        </p:spPr>
        <p:txBody>
          <a:bodyPr/>
          <a:lstStyle/>
          <a:p>
            <a:r>
              <a:rPr lang="en-US" altLang="en-US" dirty="0"/>
              <a:t>Goals of the Corporation </a:t>
            </a:r>
            <a:r>
              <a:rPr lang="en-US" altLang="en-US" sz="2000" dirty="0"/>
              <a:t>(2 of 2)</a:t>
            </a:r>
            <a:endParaRPr lang="en-US" altLang="en-US" dirty="0"/>
          </a:p>
        </p:txBody>
      </p:sp>
      <p:sp>
        <p:nvSpPr>
          <p:cNvPr id="69639" name="Rectangle 7"/>
          <p:cNvSpPr>
            <a:spLocks noGrp="1" noChangeArrowheads="1"/>
          </p:cNvSpPr>
          <p:nvPr>
            <p:ph idx="1"/>
          </p:nvPr>
        </p:nvSpPr>
        <p:spPr>
          <a:xfrm>
            <a:off x="533400" y="1295400"/>
            <a:ext cx="8077200" cy="838200"/>
          </a:xfrm>
          <a:noFill/>
        </p:spPr>
        <p:txBody>
          <a:bodyPr/>
          <a:lstStyle/>
          <a:p>
            <a:pPr marL="0" indent="0" algn="ctr">
              <a:buNone/>
            </a:pPr>
            <a:r>
              <a:rPr lang="en-US" altLang="en-US" sz="3200" dirty="0"/>
              <a:t>The Investment Trade-Off</a:t>
            </a:r>
          </a:p>
        </p:txBody>
      </p:sp>
      <p:pic>
        <p:nvPicPr>
          <p:cNvPr id="2" name="Picture 1"/>
          <p:cNvPicPr>
            <a:picLocks noChangeAspect="1"/>
          </p:cNvPicPr>
          <p:nvPr/>
        </p:nvPicPr>
        <p:blipFill>
          <a:blip r:embed="rId3"/>
          <a:stretch>
            <a:fillRect/>
          </a:stretch>
        </p:blipFill>
        <p:spPr>
          <a:xfrm>
            <a:off x="362247" y="2510307"/>
            <a:ext cx="8419505" cy="3292026"/>
          </a:xfrm>
          <a:prstGeom prst="rect">
            <a:avLst/>
          </a:prstGeom>
        </p:spPr>
      </p:pic>
    </p:spTree>
    <p:extLst>
      <p:ext uri="{BB962C8B-B14F-4D97-AF65-F5344CB8AC3E}">
        <p14:creationId xmlns:p14="http://schemas.microsoft.com/office/powerpoint/2010/main" val="597072021"/>
      </p:ext>
    </p:extLst>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5" name="Rectangle 6"/>
          <p:cNvSpPr>
            <a:spLocks noGrp="1" noChangeArrowheads="1"/>
          </p:cNvSpPr>
          <p:nvPr>
            <p:ph type="title"/>
          </p:nvPr>
        </p:nvSpPr>
        <p:spPr>
          <a:noFill/>
        </p:spPr>
        <p:txBody>
          <a:bodyPr/>
          <a:lstStyle/>
          <a:p>
            <a:r>
              <a:rPr lang="en-US" altLang="en-US" dirty="0"/>
              <a:t>Agency Problem </a:t>
            </a:r>
            <a:r>
              <a:rPr lang="en-US" altLang="en-US" sz="2000" dirty="0"/>
              <a:t>(1 of 5)</a:t>
            </a:r>
            <a:endParaRPr lang="en-US" altLang="en-US" dirty="0"/>
          </a:p>
        </p:txBody>
      </p:sp>
      <p:sp>
        <p:nvSpPr>
          <p:cNvPr id="69639" name="Rectangle 7"/>
          <p:cNvSpPr>
            <a:spLocks noGrp="1" noChangeArrowheads="1"/>
          </p:cNvSpPr>
          <p:nvPr>
            <p:ph idx="1"/>
          </p:nvPr>
        </p:nvSpPr>
        <p:spPr>
          <a:xfrm>
            <a:off x="533400" y="1295400"/>
            <a:ext cx="8153400" cy="5029200"/>
          </a:xfrm>
          <a:noFill/>
        </p:spPr>
        <p:txBody>
          <a:bodyPr/>
          <a:lstStyle/>
          <a:p>
            <a:r>
              <a:rPr lang="en-US" altLang="en-US" sz="3200" dirty="0"/>
              <a:t>Do managers maximize shareholder wealth or manager wealth?</a:t>
            </a:r>
          </a:p>
          <a:p>
            <a:r>
              <a:rPr lang="en-US" altLang="en-US" sz="3200" dirty="0"/>
              <a:t>Mangers have many constituencies called  “stakeholders”</a:t>
            </a:r>
          </a:p>
          <a:p>
            <a:r>
              <a:rPr lang="en-US" sz="3200" dirty="0"/>
              <a:t>Stakeholder</a:t>
            </a:r>
          </a:p>
          <a:p>
            <a:pPr lvl="1"/>
            <a:r>
              <a:rPr lang="en-US" sz="2800" dirty="0"/>
              <a:t>Anyone with a financial interest in the corporation</a:t>
            </a:r>
            <a:endParaRPr lang="en-US" altLang="en-US" sz="2800" dirty="0"/>
          </a:p>
        </p:txBody>
      </p:sp>
    </p:spTree>
    <p:extLst>
      <p:ext uri="{BB962C8B-B14F-4D97-AF65-F5344CB8AC3E}">
        <p14:creationId xmlns:p14="http://schemas.microsoft.com/office/powerpoint/2010/main" val="2999587091"/>
      </p:ext>
    </p:extLst>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5" name="Rectangle 6"/>
          <p:cNvSpPr>
            <a:spLocks noGrp="1" noChangeArrowheads="1"/>
          </p:cNvSpPr>
          <p:nvPr>
            <p:ph type="title"/>
          </p:nvPr>
        </p:nvSpPr>
        <p:spPr>
          <a:noFill/>
        </p:spPr>
        <p:txBody>
          <a:bodyPr/>
          <a:lstStyle/>
          <a:p>
            <a:r>
              <a:rPr lang="en-US" altLang="en-US" dirty="0"/>
              <a:t>Agency Problem </a:t>
            </a:r>
            <a:r>
              <a:rPr lang="en-US" altLang="en-US" sz="2000" dirty="0"/>
              <a:t>(2 of 5)</a:t>
            </a:r>
            <a:endParaRPr lang="en-US" altLang="en-US" dirty="0"/>
          </a:p>
        </p:txBody>
      </p:sp>
      <p:sp>
        <p:nvSpPr>
          <p:cNvPr id="69639" name="Rectangle 7"/>
          <p:cNvSpPr>
            <a:spLocks noGrp="1" noChangeArrowheads="1"/>
          </p:cNvSpPr>
          <p:nvPr>
            <p:ph idx="1"/>
          </p:nvPr>
        </p:nvSpPr>
        <p:spPr>
          <a:xfrm>
            <a:off x="533400" y="1295400"/>
            <a:ext cx="8077200" cy="4953000"/>
          </a:xfrm>
          <a:noFill/>
        </p:spPr>
        <p:txBody>
          <a:bodyPr/>
          <a:lstStyle/>
          <a:p>
            <a:r>
              <a:rPr lang="en-US" sz="3200" dirty="0"/>
              <a:t>Agency problem</a:t>
            </a:r>
          </a:p>
          <a:p>
            <a:pPr lvl="1"/>
            <a:r>
              <a:rPr lang="en-US" sz="2800" dirty="0"/>
              <a:t>Managers are agents for stockholders and are tempted to act in their own interests rather than maximizing value</a:t>
            </a:r>
          </a:p>
          <a:p>
            <a:r>
              <a:rPr lang="en-US" sz="3200" dirty="0"/>
              <a:t>Agency cost</a:t>
            </a:r>
          </a:p>
          <a:p>
            <a:pPr lvl="1"/>
            <a:r>
              <a:rPr lang="en-US" sz="2800" dirty="0"/>
              <a:t>Value lost from agency problems or from the cost of mitigating agency problems</a:t>
            </a:r>
            <a:endParaRPr lang="en-US" altLang="en-US" sz="2800" dirty="0"/>
          </a:p>
        </p:txBody>
      </p:sp>
    </p:spTree>
    <p:extLst>
      <p:ext uri="{BB962C8B-B14F-4D97-AF65-F5344CB8AC3E}">
        <p14:creationId xmlns:p14="http://schemas.microsoft.com/office/powerpoint/2010/main" val="2659963724"/>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83" name="Rectangle 16"/>
          <p:cNvSpPr>
            <a:spLocks noGrp="1" noChangeArrowheads="1"/>
          </p:cNvSpPr>
          <p:nvPr>
            <p:ph type="title"/>
          </p:nvPr>
        </p:nvSpPr>
        <p:spPr>
          <a:noFill/>
        </p:spPr>
        <p:txBody>
          <a:bodyPr/>
          <a:lstStyle/>
          <a:p>
            <a:r>
              <a:rPr lang="en-US" altLang="en-US" dirty="0">
                <a:latin typeface="Century Gothic" panose="020B0502020202020204" pitchFamily="34" charset="0"/>
              </a:rPr>
              <a:t>Topics Covered</a:t>
            </a:r>
          </a:p>
        </p:txBody>
      </p:sp>
      <p:sp>
        <p:nvSpPr>
          <p:cNvPr id="8209" name="Rectangle 17"/>
          <p:cNvSpPr>
            <a:spLocks noGrp="1" noChangeArrowheads="1"/>
          </p:cNvSpPr>
          <p:nvPr>
            <p:ph idx="1"/>
          </p:nvPr>
        </p:nvSpPr>
        <p:spPr>
          <a:xfrm>
            <a:off x="914400" y="1295400"/>
            <a:ext cx="7772400" cy="5181600"/>
          </a:xfrm>
          <a:noFill/>
        </p:spPr>
        <p:txBody>
          <a:bodyPr/>
          <a:lstStyle/>
          <a:p>
            <a:pPr marL="0" indent="0">
              <a:buNone/>
            </a:pPr>
            <a:r>
              <a:rPr lang="en-US" altLang="en-US" sz="2800" dirty="0">
                <a:latin typeface="Calibri" panose="020F0502020204030204" pitchFamily="34" charset="0"/>
              </a:rPr>
              <a:t>1.1	Investment and Financing Decisions</a:t>
            </a:r>
          </a:p>
          <a:p>
            <a:pPr marL="0" indent="0">
              <a:buNone/>
            </a:pPr>
            <a:r>
              <a:rPr lang="en-US" altLang="en-US" sz="2800" dirty="0">
                <a:latin typeface="Calibri" panose="020F0502020204030204" pitchFamily="34" charset="0"/>
              </a:rPr>
              <a:t>1.2	What is a Corporation?</a:t>
            </a:r>
          </a:p>
          <a:p>
            <a:pPr marL="0" indent="0">
              <a:buNone/>
            </a:pPr>
            <a:r>
              <a:rPr lang="en-US" altLang="en-US" sz="2800" dirty="0">
                <a:latin typeface="Calibri" panose="020F0502020204030204" pitchFamily="34" charset="0"/>
              </a:rPr>
              <a:t>1.3	Who Is the Financial Manager?</a:t>
            </a:r>
          </a:p>
          <a:p>
            <a:pPr marL="0" indent="0">
              <a:buNone/>
            </a:pPr>
            <a:r>
              <a:rPr lang="en-US" altLang="en-US" sz="2800" dirty="0">
                <a:latin typeface="Calibri" panose="020F0502020204030204" pitchFamily="34" charset="0"/>
              </a:rPr>
              <a:t>1.4	Goals of the Corporation</a:t>
            </a:r>
          </a:p>
          <a:p>
            <a:pPr marL="914400" indent="-914400">
              <a:buNone/>
            </a:pPr>
            <a:r>
              <a:rPr lang="en-US" altLang="en-US" sz="2800" dirty="0">
                <a:latin typeface="Calibri" panose="020F0502020204030204" pitchFamily="34" charset="0"/>
              </a:rPr>
              <a:t>1.5	Agency Problems, Executive Compensation, and Corporate Governance</a:t>
            </a:r>
          </a:p>
          <a:p>
            <a:pPr marL="0" indent="0">
              <a:buNone/>
            </a:pPr>
            <a:r>
              <a:rPr lang="en-US" altLang="en-US" sz="2800" dirty="0">
                <a:latin typeface="Calibri" panose="020F0502020204030204" pitchFamily="34" charset="0"/>
              </a:rPr>
              <a:t>1.6	The Ethics of Maximizing Value</a:t>
            </a:r>
          </a:p>
          <a:p>
            <a:pPr marL="0" indent="0">
              <a:buNone/>
            </a:pPr>
            <a:r>
              <a:rPr lang="en-US" altLang="en-US" sz="2800" dirty="0">
                <a:latin typeface="Calibri" panose="020F0502020204030204" pitchFamily="34" charset="0"/>
              </a:rPr>
              <a:t>1.7	Careers in Finance</a:t>
            </a:r>
          </a:p>
          <a:p>
            <a:pPr marL="0" indent="0">
              <a:buNone/>
            </a:pPr>
            <a:r>
              <a:rPr lang="en-US" altLang="en-US" sz="2800" dirty="0">
                <a:latin typeface="Calibri" panose="020F0502020204030204" pitchFamily="34" charset="0"/>
              </a:rPr>
              <a:t>1.8	Preview of Coming Attractions</a:t>
            </a:r>
          </a:p>
          <a:p>
            <a:pPr marL="0" indent="0">
              <a:buNone/>
            </a:pPr>
            <a:r>
              <a:rPr lang="en-US" altLang="en-US" sz="2800" dirty="0">
                <a:latin typeface="Calibri" panose="020F0502020204030204" pitchFamily="34" charset="0"/>
              </a:rPr>
              <a:t>1.9	Snippets of Financial History</a:t>
            </a:r>
          </a:p>
        </p:txBody>
      </p:sp>
    </p:spTree>
    <p:extLst>
      <p:ext uri="{BB962C8B-B14F-4D97-AF65-F5344CB8AC3E}">
        <p14:creationId xmlns:p14="http://schemas.microsoft.com/office/powerpoint/2010/main" val="1209841459"/>
      </p:ext>
    </p:extLst>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t>Agency Problem </a:t>
            </a:r>
            <a:r>
              <a:rPr lang="en-US" altLang="en-US" sz="2000" dirty="0"/>
              <a:t>(3 of 5)</a:t>
            </a:r>
            <a:endParaRPr lang="en-US" altLang="en-US" dirty="0"/>
          </a:p>
        </p:txBody>
      </p:sp>
      <p:sp>
        <p:nvSpPr>
          <p:cNvPr id="19461" name="TextBox 4"/>
          <p:cNvSpPr txBox="1">
            <a:spLocks noChangeArrowheads="1"/>
          </p:cNvSpPr>
          <p:nvPr/>
        </p:nvSpPr>
        <p:spPr bwMode="auto">
          <a:xfrm>
            <a:off x="1066800" y="1219200"/>
            <a:ext cx="6934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600" dirty="0">
                <a:latin typeface="+mn-lt"/>
              </a:rPr>
              <a:t>Ownership vs. Management</a:t>
            </a:r>
          </a:p>
        </p:txBody>
      </p:sp>
      <p:sp>
        <p:nvSpPr>
          <p:cNvPr id="2" name="Rounded Rectangle 1"/>
          <p:cNvSpPr/>
          <p:nvPr/>
        </p:nvSpPr>
        <p:spPr bwMode="auto">
          <a:xfrm>
            <a:off x="228600" y="2514600"/>
            <a:ext cx="4114800" cy="2468880"/>
          </a:xfrm>
          <a:prstGeom prst="roundRect">
            <a:avLst/>
          </a:prstGeom>
          <a:solidFill>
            <a:schemeClr val="accent2">
              <a:lumMod val="20000"/>
              <a:lumOff val="8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u="sng" strike="noStrike" cap="none" normalizeH="0" baseline="0" dirty="0">
                <a:ln>
                  <a:noFill/>
                </a:ln>
                <a:solidFill>
                  <a:schemeClr val="tx1"/>
                </a:solidFill>
                <a:effectLst/>
                <a:latin typeface="+mn-lt"/>
              </a:rPr>
              <a:t>Difference in Information</a:t>
            </a:r>
          </a:p>
          <a:p>
            <a:pPr marL="0" marR="0" indent="0" defTabSz="914400" rtl="0" eaLnBrk="0" fontAlgn="base" latinLnBrk="0" hangingPunct="0">
              <a:lnSpc>
                <a:spcPct val="100000"/>
              </a:lnSpc>
              <a:spcBef>
                <a:spcPct val="0"/>
              </a:spcBef>
              <a:spcAft>
                <a:spcPct val="0"/>
              </a:spcAft>
              <a:buClrTx/>
              <a:buSzTx/>
              <a:buFontTx/>
              <a:buNone/>
              <a:tabLst/>
            </a:pPr>
            <a:endParaRPr kumimoji="0" lang="en-US" sz="1000" b="0" u="sng" strike="noStrike" cap="none" normalizeH="0" baseline="0" dirty="0">
              <a:ln>
                <a:noFill/>
              </a:ln>
              <a:solidFill>
                <a:schemeClr val="tx1"/>
              </a:solidFill>
              <a:effectLst/>
              <a:latin typeface="+mn-lt"/>
            </a:endParaRPr>
          </a:p>
          <a:p>
            <a:pPr marL="342900" marR="0" indent="-34290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en-US" sz="2200" dirty="0">
                <a:latin typeface="+mn-lt"/>
              </a:rPr>
              <a:t>Stock prices vs. returns</a:t>
            </a:r>
          </a:p>
          <a:p>
            <a:pPr marL="342900" marR="0" indent="-34290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sz="2200" b="0" i="0" u="none" strike="noStrike" cap="none" normalizeH="0" baseline="0" dirty="0">
                <a:ln>
                  <a:noFill/>
                </a:ln>
                <a:solidFill>
                  <a:schemeClr val="tx1"/>
                </a:solidFill>
                <a:effectLst/>
                <a:latin typeface="+mn-lt"/>
              </a:rPr>
              <a:t>Dilution</a:t>
            </a:r>
            <a:r>
              <a:rPr lang="en-US" sz="2200" dirty="0">
                <a:latin typeface="+mn-lt"/>
              </a:rPr>
              <a:t> of ownership</a:t>
            </a:r>
          </a:p>
          <a:p>
            <a:pPr marL="342900" marR="0" indent="-34290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sz="2200" b="0" i="0" u="none" strike="noStrike" cap="none" normalizeH="0" baseline="0" dirty="0">
                <a:ln>
                  <a:noFill/>
                </a:ln>
                <a:solidFill>
                  <a:schemeClr val="tx1"/>
                </a:solidFill>
                <a:effectLst/>
                <a:latin typeface="+mn-lt"/>
              </a:rPr>
              <a:t>Dividend</a:t>
            </a:r>
            <a:r>
              <a:rPr kumimoji="0" lang="en-US" sz="2200" b="0" i="0" u="none" strike="noStrike" cap="none" normalizeH="0" dirty="0">
                <a:ln>
                  <a:noFill/>
                </a:ln>
                <a:solidFill>
                  <a:schemeClr val="tx1"/>
                </a:solidFill>
                <a:effectLst/>
                <a:latin typeface="+mn-lt"/>
              </a:rPr>
              <a:t> policy</a:t>
            </a:r>
          </a:p>
          <a:p>
            <a:pPr marL="342900" marR="0" indent="-34290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en-US" sz="2200" baseline="0" dirty="0">
                <a:latin typeface="+mn-lt"/>
              </a:rPr>
              <a:t>Financing</a:t>
            </a:r>
            <a:r>
              <a:rPr lang="en-US" sz="2200" dirty="0">
                <a:latin typeface="+mn-lt"/>
              </a:rPr>
              <a:t> decisions</a:t>
            </a:r>
            <a:endParaRPr kumimoji="0" lang="en-US" sz="2200" b="0" i="0" u="none" strike="noStrike" cap="none" normalizeH="0" baseline="0" dirty="0">
              <a:ln>
                <a:noFill/>
              </a:ln>
              <a:solidFill>
                <a:schemeClr val="tx1"/>
              </a:solidFill>
              <a:effectLst/>
              <a:latin typeface="+mn-lt"/>
            </a:endParaRPr>
          </a:p>
        </p:txBody>
      </p:sp>
      <p:sp>
        <p:nvSpPr>
          <p:cNvPr id="7" name="Rounded Rectangle 6"/>
          <p:cNvSpPr/>
          <p:nvPr/>
        </p:nvSpPr>
        <p:spPr bwMode="auto">
          <a:xfrm>
            <a:off x="4542806" y="2514600"/>
            <a:ext cx="4114800" cy="2468880"/>
          </a:xfrm>
          <a:prstGeom prst="roundRect">
            <a:avLst/>
          </a:prstGeom>
          <a:solidFill>
            <a:schemeClr val="accent2">
              <a:lumMod val="20000"/>
              <a:lumOff val="80000"/>
            </a:schemeClr>
          </a:solidFill>
          <a:ln w="76200" cap="flat" cmpd="thickThin"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u="sng" strike="noStrike" cap="none" normalizeH="0" baseline="0" dirty="0">
                <a:ln>
                  <a:noFill/>
                </a:ln>
                <a:solidFill>
                  <a:schemeClr val="tx1"/>
                </a:solidFill>
                <a:effectLst/>
                <a:latin typeface="+mn-lt"/>
              </a:rPr>
              <a:t>Different </a:t>
            </a:r>
            <a:r>
              <a:rPr kumimoji="0" lang="en-US" sz="2200" b="0" u="sng" strike="noStrike" cap="none" normalizeH="0" dirty="0">
                <a:ln>
                  <a:noFill/>
                </a:ln>
                <a:solidFill>
                  <a:schemeClr val="tx1"/>
                </a:solidFill>
                <a:effectLst/>
                <a:latin typeface="+mn-lt"/>
              </a:rPr>
              <a:t>Objectives</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u="sng" strike="noStrike" cap="none" normalizeH="0" baseline="0" dirty="0">
              <a:ln>
                <a:noFill/>
              </a:ln>
              <a:solidFill>
                <a:schemeClr val="tx1"/>
              </a:solidFill>
              <a:effectLst/>
              <a:latin typeface="+mn-lt"/>
            </a:endParaRPr>
          </a:p>
          <a:p>
            <a:pPr marL="342900" marR="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en-US" sz="2200" dirty="0">
                <a:latin typeface="+mn-lt"/>
              </a:rPr>
              <a:t>Managers vs. stockholders</a:t>
            </a:r>
          </a:p>
          <a:p>
            <a:pPr marL="342900" marR="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sz="2200" b="0" i="0" u="none" strike="noStrike" cap="none" normalizeH="0" baseline="0" dirty="0">
                <a:ln>
                  <a:noFill/>
                </a:ln>
                <a:solidFill>
                  <a:schemeClr val="tx1"/>
                </a:solidFill>
                <a:effectLst/>
                <a:latin typeface="+mn-lt"/>
              </a:rPr>
              <a:t>Top managers vs. lower managers</a:t>
            </a:r>
          </a:p>
          <a:p>
            <a:pPr marL="342900" marR="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en-US" sz="2200" dirty="0">
                <a:latin typeface="+mn-lt"/>
              </a:rPr>
              <a:t>Stockholders vs. banks and lenders</a:t>
            </a:r>
            <a:endParaRPr kumimoji="0" lang="en-US" sz="2200" b="0"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349264899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10" name="Rectangle 6"/>
          <p:cNvSpPr>
            <a:spLocks noGrp="1" noChangeArrowheads="1"/>
          </p:cNvSpPr>
          <p:nvPr>
            <p:ph type="title"/>
          </p:nvPr>
        </p:nvSpPr>
        <p:spPr>
          <a:noFill/>
        </p:spPr>
        <p:txBody>
          <a:bodyPr/>
          <a:lstStyle/>
          <a:p>
            <a:r>
              <a:rPr lang="en-US" altLang="en-US" dirty="0"/>
              <a:t>Agency Problem </a:t>
            </a:r>
            <a:r>
              <a:rPr lang="en-US" altLang="en-US" sz="2000" dirty="0"/>
              <a:t>(4 of 5)</a:t>
            </a:r>
            <a:endParaRPr lang="en-US" altLang="en-US" dirty="0"/>
          </a:p>
        </p:txBody>
      </p:sp>
      <p:sp>
        <p:nvSpPr>
          <p:cNvPr id="9" name="Rectangle 7"/>
          <p:cNvSpPr>
            <a:spLocks noGrp="1" noChangeArrowheads="1"/>
          </p:cNvSpPr>
          <p:nvPr>
            <p:ph idx="1"/>
          </p:nvPr>
        </p:nvSpPr>
        <p:spPr>
          <a:noFill/>
        </p:spPr>
        <p:txBody>
          <a:bodyPr/>
          <a:lstStyle/>
          <a:p>
            <a:r>
              <a:rPr lang="en-US" sz="3200" dirty="0"/>
              <a:t>Corporate governance</a:t>
            </a:r>
          </a:p>
          <a:p>
            <a:pPr lvl="1"/>
            <a:r>
              <a:rPr lang="en-US" sz="2800" dirty="0"/>
              <a:t>The laws, regulations, institutions, and corporate practices that protect shareholders and other investors</a:t>
            </a:r>
            <a:endParaRPr lang="en-US" altLang="en-US" sz="2800" dirty="0"/>
          </a:p>
        </p:txBody>
      </p:sp>
    </p:spTree>
    <p:extLst>
      <p:ext uri="{BB962C8B-B14F-4D97-AF65-F5344CB8AC3E}">
        <p14:creationId xmlns:p14="http://schemas.microsoft.com/office/powerpoint/2010/main" val="4100338543"/>
      </p:ext>
    </p:extLst>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10" name="Rectangle 6"/>
          <p:cNvSpPr>
            <a:spLocks noGrp="1" noChangeArrowheads="1"/>
          </p:cNvSpPr>
          <p:nvPr>
            <p:ph type="title"/>
          </p:nvPr>
        </p:nvSpPr>
        <p:spPr>
          <a:noFill/>
        </p:spPr>
        <p:txBody>
          <a:bodyPr/>
          <a:lstStyle/>
          <a:p>
            <a:r>
              <a:rPr lang="en-US" altLang="en-US" dirty="0"/>
              <a:t>Agency Problem </a:t>
            </a:r>
            <a:r>
              <a:rPr lang="en-US" altLang="en-US" sz="2000" dirty="0"/>
              <a:t>(5 of 5)</a:t>
            </a:r>
            <a:endParaRPr lang="en-US" altLang="en-US" dirty="0"/>
          </a:p>
        </p:txBody>
      </p:sp>
      <p:sp>
        <p:nvSpPr>
          <p:cNvPr id="94215" name="Rectangle 7"/>
          <p:cNvSpPr>
            <a:spLocks noGrp="1" noChangeArrowheads="1"/>
          </p:cNvSpPr>
          <p:nvPr>
            <p:ph idx="1"/>
          </p:nvPr>
        </p:nvSpPr>
        <p:spPr>
          <a:noFill/>
        </p:spPr>
        <p:txBody>
          <a:bodyPr/>
          <a:lstStyle/>
          <a:p>
            <a:pPr>
              <a:buFont typeface="Wingdings" pitchFamily="2" charset="2"/>
              <a:buNone/>
            </a:pPr>
            <a:r>
              <a:rPr lang="en-US" altLang="en-US" sz="3200" dirty="0"/>
              <a:t>Elements of good corporate governance</a:t>
            </a:r>
          </a:p>
          <a:p>
            <a:pPr marL="914400" lvl="1" indent="-514350">
              <a:buFont typeface="+mj-lt"/>
              <a:buAutoNum type="arabicPeriod"/>
            </a:pPr>
            <a:r>
              <a:rPr lang="en-US" altLang="en-US" sz="2800" dirty="0"/>
              <a:t>Legal requirements</a:t>
            </a:r>
          </a:p>
          <a:p>
            <a:pPr marL="914400" lvl="1" indent="-514350">
              <a:buFont typeface="+mj-lt"/>
              <a:buAutoNum type="arabicPeriod"/>
            </a:pPr>
            <a:r>
              <a:rPr lang="en-US" altLang="en-US" sz="2800" dirty="0"/>
              <a:t>Board of directors</a:t>
            </a:r>
          </a:p>
          <a:p>
            <a:pPr marL="914400" lvl="1" indent="-514350">
              <a:buFont typeface="+mj-lt"/>
              <a:buAutoNum type="arabicPeriod"/>
            </a:pPr>
            <a:r>
              <a:rPr lang="en-US" altLang="en-US" sz="2800" dirty="0"/>
              <a:t>Activist shareholders</a:t>
            </a:r>
          </a:p>
          <a:p>
            <a:pPr marL="914400" lvl="1" indent="-514350">
              <a:buFont typeface="+mj-lt"/>
              <a:buAutoNum type="arabicPeriod"/>
            </a:pPr>
            <a:r>
              <a:rPr lang="en-US" altLang="en-US" sz="2800" dirty="0"/>
              <a:t>Takeovers</a:t>
            </a:r>
          </a:p>
          <a:p>
            <a:pPr marL="914400" lvl="1" indent="-514350">
              <a:buFont typeface="+mj-lt"/>
              <a:buAutoNum type="arabicPeriod"/>
            </a:pPr>
            <a:r>
              <a:rPr lang="en-US" altLang="en-US" sz="2800" dirty="0"/>
              <a:t>Information for investors</a:t>
            </a:r>
          </a:p>
        </p:txBody>
      </p:sp>
    </p:spTree>
    <p:extLst>
      <p:ext uri="{BB962C8B-B14F-4D97-AF65-F5344CB8AC3E}">
        <p14:creationId xmlns:p14="http://schemas.microsoft.com/office/powerpoint/2010/main" val="1417280193"/>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4215">
                                            <p:txEl>
                                              <p:pRg st="0" end="0"/>
                                            </p:txEl>
                                          </p:spTgt>
                                        </p:tgtEl>
                                        <p:attrNameLst>
                                          <p:attrName>style.visibility</p:attrName>
                                        </p:attrNameLst>
                                      </p:cBhvr>
                                      <p:to>
                                        <p:strVal val="visible"/>
                                      </p:to>
                                    </p:set>
                                    <p:anim calcmode="lin" valueType="num">
                                      <p:cBhvr additive="base">
                                        <p:cTn id="7" dur="500" fill="hold"/>
                                        <p:tgtEl>
                                          <p:spTgt spid="942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421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0" end="0"/>
                                            </p:txEl>
                                          </p:spTgt>
                                        </p:tgtEl>
                                        <p:attrNameLst>
                                          <p:attrName>ppt_c</p:attrName>
                                        </p:attrNameLst>
                                      </p:cBhvr>
                                      <p:to>
                                        <a:schemeClr val="accent2"/>
                                      </p:to>
                                    </p:animClr>
                                  </p:subTnLst>
                                </p:cTn>
                              </p:par>
                              <p:par>
                                <p:cTn id="9" presetID="2" presetClass="entr" presetSubtype="8" fill="hold" grpId="0" nodeType="withEffect">
                                  <p:stCondLst>
                                    <p:cond delay="0"/>
                                  </p:stCondLst>
                                  <p:childTnLst>
                                    <p:set>
                                      <p:cBhvr>
                                        <p:cTn id="10" dur="1" fill="hold">
                                          <p:stCondLst>
                                            <p:cond delay="0"/>
                                          </p:stCondLst>
                                        </p:cTn>
                                        <p:tgtEl>
                                          <p:spTgt spid="94215">
                                            <p:txEl>
                                              <p:pRg st="1" end="1"/>
                                            </p:txEl>
                                          </p:spTgt>
                                        </p:tgtEl>
                                        <p:attrNameLst>
                                          <p:attrName>style.visibility</p:attrName>
                                        </p:attrNameLst>
                                      </p:cBhvr>
                                      <p:to>
                                        <p:strVal val="visible"/>
                                      </p:to>
                                    </p:set>
                                    <p:anim calcmode="lin" valueType="num">
                                      <p:cBhvr additive="base">
                                        <p:cTn id="11" dur="500" fill="hold"/>
                                        <p:tgtEl>
                                          <p:spTgt spid="9421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9421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1" end="1"/>
                                            </p:txEl>
                                          </p:spTgt>
                                        </p:tgtEl>
                                        <p:attrNameLst>
                                          <p:attrName>ppt_c</p:attrName>
                                        </p:attrNameLst>
                                      </p:cBhvr>
                                      <p:to>
                                        <a:schemeClr val="accent2"/>
                                      </p:to>
                                    </p:animClr>
                                  </p:subTnLst>
                                </p:cTn>
                              </p:par>
                              <p:par>
                                <p:cTn id="13" presetID="2" presetClass="entr" presetSubtype="8" fill="hold" grpId="0" nodeType="withEffect">
                                  <p:stCondLst>
                                    <p:cond delay="0"/>
                                  </p:stCondLst>
                                  <p:childTnLst>
                                    <p:set>
                                      <p:cBhvr>
                                        <p:cTn id="14" dur="1" fill="hold">
                                          <p:stCondLst>
                                            <p:cond delay="0"/>
                                          </p:stCondLst>
                                        </p:cTn>
                                        <p:tgtEl>
                                          <p:spTgt spid="94215">
                                            <p:txEl>
                                              <p:pRg st="2" end="2"/>
                                            </p:txEl>
                                          </p:spTgt>
                                        </p:tgtEl>
                                        <p:attrNameLst>
                                          <p:attrName>style.visibility</p:attrName>
                                        </p:attrNameLst>
                                      </p:cBhvr>
                                      <p:to>
                                        <p:strVal val="visible"/>
                                      </p:to>
                                    </p:set>
                                    <p:anim calcmode="lin" valueType="num">
                                      <p:cBhvr additive="base">
                                        <p:cTn id="15" dur="500" fill="hold"/>
                                        <p:tgtEl>
                                          <p:spTgt spid="94215">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9421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2" end="2"/>
                                            </p:txEl>
                                          </p:spTgt>
                                        </p:tgtEl>
                                        <p:attrNameLst>
                                          <p:attrName>ppt_c</p:attrName>
                                        </p:attrNameLst>
                                      </p:cBhvr>
                                      <p:to>
                                        <a:schemeClr val="accent2"/>
                                      </p:to>
                                    </p:animClr>
                                  </p:subTnLst>
                                </p:cTn>
                              </p:par>
                              <p:par>
                                <p:cTn id="17" presetID="2" presetClass="entr" presetSubtype="8" fill="hold" grpId="0" nodeType="withEffect">
                                  <p:stCondLst>
                                    <p:cond delay="0"/>
                                  </p:stCondLst>
                                  <p:childTnLst>
                                    <p:set>
                                      <p:cBhvr>
                                        <p:cTn id="18" dur="1" fill="hold">
                                          <p:stCondLst>
                                            <p:cond delay="0"/>
                                          </p:stCondLst>
                                        </p:cTn>
                                        <p:tgtEl>
                                          <p:spTgt spid="94215">
                                            <p:txEl>
                                              <p:pRg st="3" end="3"/>
                                            </p:txEl>
                                          </p:spTgt>
                                        </p:tgtEl>
                                        <p:attrNameLst>
                                          <p:attrName>style.visibility</p:attrName>
                                        </p:attrNameLst>
                                      </p:cBhvr>
                                      <p:to>
                                        <p:strVal val="visible"/>
                                      </p:to>
                                    </p:set>
                                    <p:anim calcmode="lin" valueType="num">
                                      <p:cBhvr additive="base">
                                        <p:cTn id="19" dur="500" fill="hold"/>
                                        <p:tgtEl>
                                          <p:spTgt spid="9421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421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3" end="3"/>
                                            </p:txEl>
                                          </p:spTgt>
                                        </p:tgtEl>
                                        <p:attrNameLst>
                                          <p:attrName>ppt_c</p:attrName>
                                        </p:attrNameLst>
                                      </p:cBhvr>
                                      <p:to>
                                        <a:schemeClr val="accent2"/>
                                      </p:to>
                                    </p:animClr>
                                  </p:subTnLst>
                                </p:cTn>
                              </p:par>
                              <p:par>
                                <p:cTn id="21" presetID="2" presetClass="entr" presetSubtype="8" fill="hold" grpId="0" nodeType="withEffect">
                                  <p:stCondLst>
                                    <p:cond delay="0"/>
                                  </p:stCondLst>
                                  <p:childTnLst>
                                    <p:set>
                                      <p:cBhvr>
                                        <p:cTn id="22" dur="1" fill="hold">
                                          <p:stCondLst>
                                            <p:cond delay="0"/>
                                          </p:stCondLst>
                                        </p:cTn>
                                        <p:tgtEl>
                                          <p:spTgt spid="94215">
                                            <p:txEl>
                                              <p:pRg st="4" end="4"/>
                                            </p:txEl>
                                          </p:spTgt>
                                        </p:tgtEl>
                                        <p:attrNameLst>
                                          <p:attrName>style.visibility</p:attrName>
                                        </p:attrNameLst>
                                      </p:cBhvr>
                                      <p:to>
                                        <p:strVal val="visible"/>
                                      </p:to>
                                    </p:set>
                                    <p:anim calcmode="lin" valueType="num">
                                      <p:cBhvr additive="base">
                                        <p:cTn id="23" dur="500" fill="hold"/>
                                        <p:tgtEl>
                                          <p:spTgt spid="94215">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9421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4" end="4"/>
                                            </p:txEl>
                                          </p:spTgt>
                                        </p:tgtEl>
                                        <p:attrNameLst>
                                          <p:attrName>ppt_c</p:attrName>
                                        </p:attrNameLst>
                                      </p:cBhvr>
                                      <p:to>
                                        <a:schemeClr val="accent2"/>
                                      </p:to>
                                    </p:animClr>
                                  </p:subTnLst>
                                </p:cTn>
                              </p:par>
                              <p:par>
                                <p:cTn id="25" presetID="2" presetClass="entr" presetSubtype="8" fill="hold" grpId="0" nodeType="withEffect">
                                  <p:stCondLst>
                                    <p:cond delay="0"/>
                                  </p:stCondLst>
                                  <p:childTnLst>
                                    <p:set>
                                      <p:cBhvr>
                                        <p:cTn id="26" dur="1" fill="hold">
                                          <p:stCondLst>
                                            <p:cond delay="0"/>
                                          </p:stCondLst>
                                        </p:cTn>
                                        <p:tgtEl>
                                          <p:spTgt spid="94215">
                                            <p:txEl>
                                              <p:pRg st="5" end="5"/>
                                            </p:txEl>
                                          </p:spTgt>
                                        </p:tgtEl>
                                        <p:attrNameLst>
                                          <p:attrName>style.visibility</p:attrName>
                                        </p:attrNameLst>
                                      </p:cBhvr>
                                      <p:to>
                                        <p:strVal val="visible"/>
                                      </p:to>
                                    </p:set>
                                    <p:anim calcmode="lin" valueType="num">
                                      <p:cBhvr additive="base">
                                        <p:cTn id="27" dur="500" fill="hold"/>
                                        <p:tgtEl>
                                          <p:spTgt spid="94215">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9421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4215">
                                            <p:txEl>
                                              <p:pRg st="5" end="5"/>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8" name="Rectangle 6"/>
          <p:cNvSpPr>
            <a:spLocks noGrp="1" noChangeArrowheads="1"/>
          </p:cNvSpPr>
          <p:nvPr>
            <p:ph type="title"/>
          </p:nvPr>
        </p:nvSpPr>
        <p:spPr>
          <a:noFill/>
        </p:spPr>
        <p:txBody>
          <a:bodyPr/>
          <a:lstStyle/>
          <a:p>
            <a:r>
              <a:rPr lang="en-US" altLang="en-US" dirty="0"/>
              <a:t>Ethics of Maximizing Value</a:t>
            </a:r>
          </a:p>
        </p:txBody>
      </p:sp>
      <p:sp>
        <p:nvSpPr>
          <p:cNvPr id="3" name="Content Placeholder 2"/>
          <p:cNvSpPr>
            <a:spLocks noGrp="1"/>
          </p:cNvSpPr>
          <p:nvPr>
            <p:ph idx="1"/>
          </p:nvPr>
        </p:nvSpPr>
        <p:spPr>
          <a:xfrm>
            <a:off x="914400" y="1295400"/>
            <a:ext cx="7772400" cy="2362200"/>
          </a:xfrm>
        </p:spPr>
        <p:txBody>
          <a:bodyPr/>
          <a:lstStyle/>
          <a:p>
            <a:pPr marL="0" indent="0">
              <a:buNone/>
            </a:pPr>
            <a:r>
              <a:rPr lang="en-US" sz="2400" dirty="0"/>
              <a:t>“It is not from the benevolence of the butcher, the brewer, or the baker, that we expect our dinner, but from their regard to their own interest. We address ourselves, not to their humanity but to their self-love, and never talk to them of our own necessities but of their advantages.” </a:t>
            </a:r>
            <a:r>
              <a:rPr lang="en-US" sz="2400" i="1" dirty="0"/>
              <a:t>–Adam Smith, 1776</a:t>
            </a:r>
            <a:endParaRPr lang="en-US" sz="2400" dirty="0"/>
          </a:p>
        </p:txBody>
      </p:sp>
      <p:sp>
        <p:nvSpPr>
          <p:cNvPr id="2" name="TextBox 1"/>
          <p:cNvSpPr txBox="1"/>
          <p:nvPr/>
        </p:nvSpPr>
        <p:spPr>
          <a:xfrm>
            <a:off x="665205" y="4137392"/>
            <a:ext cx="3886200" cy="1938992"/>
          </a:xfrm>
          <a:prstGeom prst="rect">
            <a:avLst/>
          </a:prstGeom>
          <a:noFill/>
        </p:spPr>
        <p:txBody>
          <a:bodyPr wrap="square" rtlCol="0">
            <a:spAutoFit/>
          </a:bodyPr>
          <a:lstStyle/>
          <a:p>
            <a:r>
              <a:rPr lang="en-US" sz="2000" i="1" dirty="0"/>
              <a:t>Does value maximization justify unethical behavior?</a:t>
            </a:r>
          </a:p>
          <a:p>
            <a:pPr marL="800100" lvl="1" indent="-342900">
              <a:buFont typeface="Arial" panose="020B0604020202020204" pitchFamily="34" charset="0"/>
              <a:buChar char="•"/>
            </a:pPr>
            <a:r>
              <a:rPr lang="en-US" sz="2000" dirty="0"/>
              <a:t>Volkswagen</a:t>
            </a:r>
          </a:p>
          <a:p>
            <a:pPr marL="800100" lvl="1" indent="-342900">
              <a:buFont typeface="Arial" panose="020B0604020202020204" pitchFamily="34" charset="0"/>
              <a:buChar char="•"/>
            </a:pPr>
            <a:r>
              <a:rPr lang="en-US" sz="2000" dirty="0"/>
              <a:t>Charles Ponzi</a:t>
            </a:r>
          </a:p>
          <a:p>
            <a:pPr marL="800100" lvl="1" indent="-342900">
              <a:buFont typeface="Arial" panose="020B0604020202020204" pitchFamily="34" charset="0"/>
              <a:buChar char="•"/>
            </a:pPr>
            <a:r>
              <a:rPr lang="en-US" sz="2000" dirty="0"/>
              <a:t>Bernard Madoff</a:t>
            </a:r>
          </a:p>
          <a:p>
            <a:pPr marL="800100" lvl="1" indent="-342900">
              <a:buFont typeface="Arial" panose="020B0604020202020204" pitchFamily="34" charset="0"/>
              <a:buChar char="•"/>
            </a:pPr>
            <a:endParaRPr lang="en-US" sz="2000" dirty="0"/>
          </a:p>
        </p:txBody>
      </p:sp>
      <p:sp>
        <p:nvSpPr>
          <p:cNvPr id="8" name="TextBox 7"/>
          <p:cNvSpPr txBox="1"/>
          <p:nvPr/>
        </p:nvSpPr>
        <p:spPr>
          <a:xfrm>
            <a:off x="4932405" y="4137392"/>
            <a:ext cx="3886200" cy="1323439"/>
          </a:xfrm>
          <a:prstGeom prst="rect">
            <a:avLst/>
          </a:prstGeom>
          <a:noFill/>
        </p:spPr>
        <p:txBody>
          <a:bodyPr wrap="square" rtlCol="0">
            <a:spAutoFit/>
          </a:bodyPr>
          <a:lstStyle/>
          <a:p>
            <a:r>
              <a:rPr lang="en-US" sz="2000" i="1" dirty="0"/>
              <a:t>Is it ethical?</a:t>
            </a:r>
          </a:p>
          <a:p>
            <a:pPr marL="800100" lvl="1" indent="-342900">
              <a:buFont typeface="Arial" panose="020B0604020202020204" pitchFamily="34" charset="0"/>
              <a:buChar char="•"/>
            </a:pPr>
            <a:r>
              <a:rPr lang="en-US" sz="2000" dirty="0"/>
              <a:t>Short selling</a:t>
            </a:r>
          </a:p>
          <a:p>
            <a:pPr marL="800100" lvl="1" indent="-342900">
              <a:buFont typeface="Arial" panose="020B0604020202020204" pitchFamily="34" charset="0"/>
              <a:buChar char="•"/>
            </a:pPr>
            <a:r>
              <a:rPr lang="en-US" sz="2000" dirty="0"/>
              <a:t>Corporate raiders</a:t>
            </a:r>
          </a:p>
          <a:p>
            <a:pPr marL="800100" lvl="1" indent="-342900">
              <a:buFont typeface="Arial" panose="020B0604020202020204" pitchFamily="34" charset="0"/>
              <a:buChar char="•"/>
            </a:pPr>
            <a:r>
              <a:rPr lang="en-US" sz="2000" dirty="0"/>
              <a:t>Tax avoidance</a:t>
            </a:r>
          </a:p>
        </p:txBody>
      </p:sp>
    </p:spTree>
    <p:extLst>
      <p:ext uri="{BB962C8B-B14F-4D97-AF65-F5344CB8AC3E}">
        <p14:creationId xmlns:p14="http://schemas.microsoft.com/office/powerpoint/2010/main" val="1149459106"/>
      </p:ext>
    </p:extLst>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8" name="Rectangle 6"/>
          <p:cNvSpPr>
            <a:spLocks noGrp="1" noChangeArrowheads="1"/>
          </p:cNvSpPr>
          <p:nvPr>
            <p:ph type="title"/>
          </p:nvPr>
        </p:nvSpPr>
        <p:spPr>
          <a:noFill/>
        </p:spPr>
        <p:txBody>
          <a:bodyPr/>
          <a:lstStyle/>
          <a:p>
            <a:r>
              <a:rPr lang="en-US" altLang="en-US" dirty="0"/>
              <a:t>Preview of Coming Attractions</a:t>
            </a:r>
          </a:p>
        </p:txBody>
      </p:sp>
      <p:sp>
        <p:nvSpPr>
          <p:cNvPr id="3" name="Content Placeholder 2"/>
          <p:cNvSpPr>
            <a:spLocks noGrp="1"/>
          </p:cNvSpPr>
          <p:nvPr>
            <p:ph idx="1"/>
          </p:nvPr>
        </p:nvSpPr>
        <p:spPr/>
        <p:txBody>
          <a:bodyPr/>
          <a:lstStyle/>
          <a:p>
            <a:r>
              <a:rPr lang="en-US" sz="3200" i="1" dirty="0"/>
              <a:t>How do I calculate the value of a stream of future cash flows?</a:t>
            </a:r>
          </a:p>
          <a:p>
            <a:r>
              <a:rPr lang="en-US" sz="3200" i="1" dirty="0"/>
              <a:t>How do I measure risk?</a:t>
            </a:r>
          </a:p>
          <a:p>
            <a:r>
              <a:rPr lang="en-US" sz="3200" i="1" dirty="0"/>
              <a:t>Where does financing come from?</a:t>
            </a:r>
          </a:p>
          <a:p>
            <a:r>
              <a:rPr lang="en-US" sz="3200" i="1" dirty="0"/>
              <a:t>How do I ensure that the firm’s financial decisions add up to a sensible whole?</a:t>
            </a:r>
          </a:p>
          <a:p>
            <a:r>
              <a:rPr lang="en-US" sz="3200" i="1" dirty="0"/>
              <a:t>What about some of those other responsibilities of the financial manager that you mentioned earlier?</a:t>
            </a:r>
            <a:endParaRPr lang="en-US" sz="3200" dirty="0"/>
          </a:p>
        </p:txBody>
      </p:sp>
    </p:spTree>
    <p:extLst>
      <p:ext uri="{BB962C8B-B14F-4D97-AF65-F5344CB8AC3E}">
        <p14:creationId xmlns:p14="http://schemas.microsoft.com/office/powerpoint/2010/main" val="3915523391"/>
      </p:ext>
    </p:extLst>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Snippets of Financial History</a:t>
            </a:r>
          </a:p>
        </p:txBody>
      </p:sp>
      <p:graphicFrame>
        <p:nvGraphicFramePr>
          <p:cNvPr id="5" name="Object 4"/>
          <p:cNvGraphicFramePr>
            <a:graphicFrameLocks noChangeAspect="1"/>
          </p:cNvGraphicFramePr>
          <p:nvPr>
            <p:extLst>
              <p:ext uri="{D42A27DB-BD31-4B8C-83A1-F6EECF244321}">
                <p14:modId xmlns:p14="http://schemas.microsoft.com/office/powerpoint/2010/main" val="1642714673"/>
              </p:ext>
            </p:extLst>
          </p:nvPr>
        </p:nvGraphicFramePr>
        <p:xfrm>
          <a:off x="1904999" y="1066800"/>
          <a:ext cx="4191001" cy="5551872"/>
        </p:xfrm>
        <a:graphic>
          <a:graphicData uri="http://schemas.openxmlformats.org/presentationml/2006/ole">
            <mc:AlternateContent xmlns:mc="http://schemas.openxmlformats.org/markup-compatibility/2006">
              <mc:Choice xmlns:v="urn:schemas-microsoft-com:vml" Requires="v">
                <p:oleObj spid="_x0000_s148617" name="Worksheet" r:id="rId4" imgW="3314816" imgH="4391089" progId="Excel.Sheet.12">
                  <p:embed/>
                </p:oleObj>
              </mc:Choice>
              <mc:Fallback>
                <p:oleObj name="Worksheet" r:id="rId4" imgW="3314816" imgH="4391089" progId="Excel.Sheet.12">
                  <p:embed/>
                  <p:pic>
                    <p:nvPicPr>
                      <p:cNvPr id="0" name=""/>
                      <p:cNvPicPr/>
                      <p:nvPr/>
                    </p:nvPicPr>
                    <p:blipFill>
                      <a:blip r:embed="rId5"/>
                      <a:stretch>
                        <a:fillRect/>
                      </a:stretch>
                    </p:blipFill>
                    <p:spPr>
                      <a:xfrm>
                        <a:off x="1904999" y="1066800"/>
                        <a:ext cx="4191001" cy="5551872"/>
                      </a:xfrm>
                      <a:prstGeom prst="rect">
                        <a:avLst/>
                      </a:prstGeom>
                    </p:spPr>
                  </p:pic>
                </p:oleObj>
              </mc:Fallback>
            </mc:AlternateContent>
          </a:graphicData>
        </a:graphic>
      </p:graphicFrame>
    </p:spTree>
    <p:extLst>
      <p:ext uri="{BB962C8B-B14F-4D97-AF65-F5344CB8AC3E}">
        <p14:creationId xmlns:p14="http://schemas.microsoft.com/office/powerpoint/2010/main" val="890763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838200"/>
          </a:xfrm>
        </p:spPr>
        <p:txBody>
          <a:bodyPr>
            <a:normAutofit fontScale="90000"/>
          </a:bodyPr>
          <a:lstStyle/>
          <a:p>
            <a:r>
              <a:rPr lang="en-US" sz="3600" dirty="0"/>
              <a:t>Investment and Financing Decisions </a:t>
            </a:r>
            <a:r>
              <a:rPr lang="en-US" sz="2000" dirty="0"/>
              <a:t>(1 of 6)</a:t>
            </a:r>
          </a:p>
        </p:txBody>
      </p:sp>
      <p:sp>
        <p:nvSpPr>
          <p:cNvPr id="77841" name="Rectangle 17"/>
          <p:cNvSpPr>
            <a:spLocks noGrp="1" noChangeArrowheads="1"/>
          </p:cNvSpPr>
          <p:nvPr>
            <p:ph idx="1"/>
          </p:nvPr>
        </p:nvSpPr>
        <p:spPr>
          <a:xfrm>
            <a:off x="685800" y="1447800"/>
            <a:ext cx="7772400" cy="3962400"/>
          </a:xfrm>
          <a:noFill/>
        </p:spPr>
        <p:txBody>
          <a:bodyPr/>
          <a:lstStyle/>
          <a:p>
            <a:r>
              <a:rPr lang="en-US" altLang="en-US" sz="3200" dirty="0"/>
              <a:t>Capital Budgeting Decision</a:t>
            </a:r>
          </a:p>
          <a:p>
            <a:pPr lvl="1"/>
            <a:r>
              <a:rPr lang="en-US" altLang="en-US" sz="2800" dirty="0"/>
              <a:t>Decision to invest in tangible or intangible assets</a:t>
            </a:r>
          </a:p>
          <a:p>
            <a:r>
              <a:rPr lang="en-US" altLang="en-US" sz="3200" dirty="0"/>
              <a:t>…also called </a:t>
            </a:r>
          </a:p>
          <a:p>
            <a:pPr lvl="1"/>
            <a:r>
              <a:rPr lang="en-US" altLang="en-US" sz="2800" dirty="0"/>
              <a:t>Investment Decision</a:t>
            </a:r>
          </a:p>
          <a:p>
            <a:pPr lvl="1"/>
            <a:r>
              <a:rPr lang="en-US" altLang="en-US" sz="2800" dirty="0"/>
              <a:t>Capital Expenditure (CAPEX) decision</a:t>
            </a:r>
          </a:p>
        </p:txBody>
      </p:sp>
    </p:spTree>
    <p:extLst>
      <p:ext uri="{BB962C8B-B14F-4D97-AF65-F5344CB8AC3E}">
        <p14:creationId xmlns:p14="http://schemas.microsoft.com/office/powerpoint/2010/main" val="311203757"/>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77841">
                                            <p:txEl>
                                              <p:pRg st="0" end="0"/>
                                            </p:txEl>
                                          </p:spTgt>
                                        </p:tgtEl>
                                        <p:attrNameLst>
                                          <p:attrName>style.visibility</p:attrName>
                                        </p:attrNameLst>
                                      </p:cBhvr>
                                      <p:to>
                                        <p:strVal val="visible"/>
                                      </p:to>
                                    </p:set>
                                    <p:animEffect transition="in" filter="blinds(vertical)">
                                      <p:cBhvr>
                                        <p:cTn id="7" dur="500"/>
                                        <p:tgtEl>
                                          <p:spTgt spid="77841">
                                            <p:txEl>
                                              <p:pRg st="0" end="0"/>
                                            </p:txEl>
                                          </p:spTgt>
                                        </p:tgtEl>
                                      </p:cBhvr>
                                    </p:animEffect>
                                  </p:childTnLst>
                                  <p:subTnLst>
                                    <p:animClr clrSpc="rgb" dir="cw">
                                      <p:cBhvr override="childStyle">
                                        <p:cTn dur="1" fill="hold" display="0" masterRel="nextClick" afterEffect="1"/>
                                        <p:tgtEl>
                                          <p:spTgt spid="77841">
                                            <p:txEl>
                                              <p:pRg st="0" end="0"/>
                                            </p:txEl>
                                          </p:spTgt>
                                        </p:tgtEl>
                                        <p:attrNameLst>
                                          <p:attrName>ppt_c</p:attrName>
                                        </p:attrNameLst>
                                      </p:cBhvr>
                                      <p:to>
                                        <a:schemeClr val="accent2"/>
                                      </p:to>
                                    </p:animClr>
                                  </p:subTnLst>
                                </p:cTn>
                              </p:par>
                              <p:par>
                                <p:cTn id="8" presetID="3" presetClass="entr" presetSubtype="5" fill="hold" grpId="0" nodeType="withEffect">
                                  <p:stCondLst>
                                    <p:cond delay="0"/>
                                  </p:stCondLst>
                                  <p:childTnLst>
                                    <p:set>
                                      <p:cBhvr>
                                        <p:cTn id="9" dur="1" fill="hold">
                                          <p:stCondLst>
                                            <p:cond delay="0"/>
                                          </p:stCondLst>
                                        </p:cTn>
                                        <p:tgtEl>
                                          <p:spTgt spid="77841">
                                            <p:txEl>
                                              <p:pRg st="1" end="1"/>
                                            </p:txEl>
                                          </p:spTgt>
                                        </p:tgtEl>
                                        <p:attrNameLst>
                                          <p:attrName>style.visibility</p:attrName>
                                        </p:attrNameLst>
                                      </p:cBhvr>
                                      <p:to>
                                        <p:strVal val="visible"/>
                                      </p:to>
                                    </p:set>
                                    <p:animEffect transition="in" filter="blinds(vertical)">
                                      <p:cBhvr>
                                        <p:cTn id="10" dur="500"/>
                                        <p:tgtEl>
                                          <p:spTgt spid="77841">
                                            <p:txEl>
                                              <p:pRg st="1" end="1"/>
                                            </p:txEl>
                                          </p:spTgt>
                                        </p:tgtEl>
                                      </p:cBhvr>
                                    </p:animEffect>
                                  </p:childTnLst>
                                  <p:subTnLst>
                                    <p:animClr clrSpc="rgb" dir="cw">
                                      <p:cBhvr override="childStyle">
                                        <p:cTn dur="1" fill="hold" display="0" masterRel="nextClick" afterEffect="1"/>
                                        <p:tgtEl>
                                          <p:spTgt spid="77841">
                                            <p:txEl>
                                              <p:pRg st="1" end="1"/>
                                            </p:txEl>
                                          </p:spTgt>
                                        </p:tgtEl>
                                        <p:attrNameLst>
                                          <p:attrName>ppt_c</p:attrName>
                                        </p:attrNameLst>
                                      </p:cBhvr>
                                      <p:to>
                                        <a:schemeClr val="accent2"/>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5" fill="hold" grpId="0" nodeType="clickEffect">
                                  <p:stCondLst>
                                    <p:cond delay="0"/>
                                  </p:stCondLst>
                                  <p:childTnLst>
                                    <p:set>
                                      <p:cBhvr>
                                        <p:cTn id="14" dur="1" fill="hold">
                                          <p:stCondLst>
                                            <p:cond delay="0"/>
                                          </p:stCondLst>
                                        </p:cTn>
                                        <p:tgtEl>
                                          <p:spTgt spid="77841">
                                            <p:txEl>
                                              <p:pRg st="2" end="2"/>
                                            </p:txEl>
                                          </p:spTgt>
                                        </p:tgtEl>
                                        <p:attrNameLst>
                                          <p:attrName>style.visibility</p:attrName>
                                        </p:attrNameLst>
                                      </p:cBhvr>
                                      <p:to>
                                        <p:strVal val="visible"/>
                                      </p:to>
                                    </p:set>
                                    <p:animEffect transition="in" filter="blinds(vertical)">
                                      <p:cBhvr>
                                        <p:cTn id="15" dur="500"/>
                                        <p:tgtEl>
                                          <p:spTgt spid="77841">
                                            <p:txEl>
                                              <p:pRg st="2" end="2"/>
                                            </p:txEl>
                                          </p:spTgt>
                                        </p:tgtEl>
                                      </p:cBhvr>
                                    </p:animEffect>
                                  </p:childTnLst>
                                  <p:subTnLst>
                                    <p:animClr clrSpc="rgb" dir="cw">
                                      <p:cBhvr override="childStyle">
                                        <p:cTn dur="1" fill="hold" display="0" masterRel="nextClick" afterEffect="1"/>
                                        <p:tgtEl>
                                          <p:spTgt spid="77841">
                                            <p:txEl>
                                              <p:pRg st="2" end="2"/>
                                            </p:txEl>
                                          </p:spTgt>
                                        </p:tgtEl>
                                        <p:attrNameLst>
                                          <p:attrName>ppt_c</p:attrName>
                                        </p:attrNameLst>
                                      </p:cBhvr>
                                      <p:to>
                                        <a:schemeClr val="accent2"/>
                                      </p:to>
                                    </p:animClr>
                                  </p:subTnLst>
                                </p:cTn>
                              </p:par>
                              <p:par>
                                <p:cTn id="16" presetID="3" presetClass="entr" presetSubtype="5" fill="hold" grpId="0" nodeType="withEffect">
                                  <p:stCondLst>
                                    <p:cond delay="0"/>
                                  </p:stCondLst>
                                  <p:childTnLst>
                                    <p:set>
                                      <p:cBhvr>
                                        <p:cTn id="17" dur="1" fill="hold">
                                          <p:stCondLst>
                                            <p:cond delay="0"/>
                                          </p:stCondLst>
                                        </p:cTn>
                                        <p:tgtEl>
                                          <p:spTgt spid="77841">
                                            <p:txEl>
                                              <p:pRg st="3" end="3"/>
                                            </p:txEl>
                                          </p:spTgt>
                                        </p:tgtEl>
                                        <p:attrNameLst>
                                          <p:attrName>style.visibility</p:attrName>
                                        </p:attrNameLst>
                                      </p:cBhvr>
                                      <p:to>
                                        <p:strVal val="visible"/>
                                      </p:to>
                                    </p:set>
                                    <p:animEffect transition="in" filter="blinds(vertical)">
                                      <p:cBhvr>
                                        <p:cTn id="18" dur="500"/>
                                        <p:tgtEl>
                                          <p:spTgt spid="77841">
                                            <p:txEl>
                                              <p:pRg st="3" end="3"/>
                                            </p:txEl>
                                          </p:spTgt>
                                        </p:tgtEl>
                                      </p:cBhvr>
                                    </p:animEffect>
                                  </p:childTnLst>
                                  <p:subTnLst>
                                    <p:animClr clrSpc="rgb" dir="cw">
                                      <p:cBhvr override="childStyle">
                                        <p:cTn dur="1" fill="hold" display="0" masterRel="nextClick" afterEffect="1"/>
                                        <p:tgtEl>
                                          <p:spTgt spid="77841">
                                            <p:txEl>
                                              <p:pRg st="3" end="3"/>
                                            </p:txEl>
                                          </p:spTgt>
                                        </p:tgtEl>
                                        <p:attrNameLst>
                                          <p:attrName>ppt_c</p:attrName>
                                        </p:attrNameLst>
                                      </p:cBhvr>
                                      <p:to>
                                        <a:schemeClr val="accent2"/>
                                      </p:to>
                                    </p:animClr>
                                  </p:subTnLst>
                                </p:cTn>
                              </p:par>
                              <p:par>
                                <p:cTn id="19" presetID="3" presetClass="entr" presetSubtype="5" fill="hold" grpId="0" nodeType="withEffect">
                                  <p:stCondLst>
                                    <p:cond delay="0"/>
                                  </p:stCondLst>
                                  <p:childTnLst>
                                    <p:set>
                                      <p:cBhvr>
                                        <p:cTn id="20" dur="1" fill="hold">
                                          <p:stCondLst>
                                            <p:cond delay="0"/>
                                          </p:stCondLst>
                                        </p:cTn>
                                        <p:tgtEl>
                                          <p:spTgt spid="77841">
                                            <p:txEl>
                                              <p:pRg st="4" end="4"/>
                                            </p:txEl>
                                          </p:spTgt>
                                        </p:tgtEl>
                                        <p:attrNameLst>
                                          <p:attrName>style.visibility</p:attrName>
                                        </p:attrNameLst>
                                      </p:cBhvr>
                                      <p:to>
                                        <p:strVal val="visible"/>
                                      </p:to>
                                    </p:set>
                                    <p:animEffect transition="in" filter="blinds(vertical)">
                                      <p:cBhvr>
                                        <p:cTn id="21" dur="500"/>
                                        <p:tgtEl>
                                          <p:spTgt spid="77841">
                                            <p:txEl>
                                              <p:pRg st="4" end="4"/>
                                            </p:txEl>
                                          </p:spTgt>
                                        </p:tgtEl>
                                      </p:cBhvr>
                                    </p:animEffect>
                                  </p:childTnLst>
                                  <p:subTnLst>
                                    <p:animClr clrSpc="rgb" dir="cw">
                                      <p:cBhvr override="childStyle">
                                        <p:cTn dur="1" fill="hold" display="0" masterRel="nextClick" afterEffect="1"/>
                                        <p:tgtEl>
                                          <p:spTgt spid="77841">
                                            <p:txEl>
                                              <p:pRg st="4" end="4"/>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4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Investment and Financing Decisions </a:t>
            </a:r>
            <a:r>
              <a:rPr lang="en-US" sz="1800" dirty="0"/>
              <a:t>(2 of 6)</a:t>
            </a:r>
          </a:p>
        </p:txBody>
      </p:sp>
      <p:sp>
        <p:nvSpPr>
          <p:cNvPr id="9232" name="Rectangle 17"/>
          <p:cNvSpPr>
            <a:spLocks noGrp="1" noChangeArrowheads="1"/>
          </p:cNvSpPr>
          <p:nvPr>
            <p:ph idx="1"/>
          </p:nvPr>
        </p:nvSpPr>
        <p:spPr>
          <a:xfrm>
            <a:off x="667227" y="1952368"/>
            <a:ext cx="7772400" cy="1095632"/>
          </a:xfrm>
          <a:noFill/>
        </p:spPr>
        <p:txBody>
          <a:bodyPr/>
          <a:lstStyle/>
          <a:p>
            <a:pPr marL="457200" lvl="1" indent="0" algn="ctr">
              <a:buNone/>
            </a:pPr>
            <a:r>
              <a:rPr lang="en-US" altLang="en-US" sz="3200" dirty="0"/>
              <a:t>“Capital Budgeting”</a:t>
            </a:r>
          </a:p>
        </p:txBody>
      </p:sp>
      <p:grpSp>
        <p:nvGrpSpPr>
          <p:cNvPr id="5" name="Group 4"/>
          <p:cNvGrpSpPr/>
          <p:nvPr/>
        </p:nvGrpSpPr>
        <p:grpSpPr>
          <a:xfrm>
            <a:off x="1361088" y="3505200"/>
            <a:ext cx="6421823" cy="1828800"/>
            <a:chOff x="1433704" y="3900616"/>
            <a:chExt cx="6421823" cy="1828800"/>
          </a:xfrm>
          <a:effectLst>
            <a:outerShdw blurRad="50800" dist="38100" dir="5400000" algn="t" rotWithShape="0">
              <a:prstClr val="black">
                <a:alpha val="40000"/>
              </a:prstClr>
            </a:outerShdw>
          </a:effectLst>
        </p:grpSpPr>
        <p:sp>
          <p:nvSpPr>
            <p:cNvPr id="3" name="Rounded Rectangle 2"/>
            <p:cNvSpPr/>
            <p:nvPr/>
          </p:nvSpPr>
          <p:spPr bwMode="auto">
            <a:xfrm>
              <a:off x="1433704" y="3900616"/>
              <a:ext cx="2978727" cy="1828800"/>
            </a:xfrm>
            <a:prstGeom prst="roundRect">
              <a:avLst/>
            </a:prstGeom>
            <a:solidFill>
              <a:srgbClr val="91C9C8"/>
            </a:soli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i="0" u="sng" strike="noStrike" cap="none" normalizeH="0" baseline="0" dirty="0">
                  <a:ln>
                    <a:noFill/>
                  </a:ln>
                  <a:solidFill>
                    <a:schemeClr val="tx1">
                      <a:lumMod val="85000"/>
                      <a:lumOff val="15000"/>
                    </a:schemeClr>
                  </a:solidFill>
                  <a:effectLst/>
                  <a:latin typeface="+mn-lt"/>
                </a:rPr>
                <a:t>TANGIBLE ASSETS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strike="noStrike" cap="none" normalizeH="0" baseline="0" dirty="0">
                <a:ln>
                  <a:noFill/>
                </a:ln>
                <a:solidFill>
                  <a:schemeClr val="tx1">
                    <a:lumMod val="85000"/>
                    <a:lumOff val="15000"/>
                  </a:schemeClr>
                </a:solidFill>
                <a:effectLst/>
                <a:latin typeface="+mn-lt"/>
              </a:endParaRPr>
            </a:p>
            <a:p>
              <a:pPr marL="0" marR="0" indent="0" algn="ctr" defTabSz="914400" rtl="0" eaLnBrk="0" fontAlgn="base" latinLnBrk="0" hangingPunct="0">
                <a:lnSpc>
                  <a:spcPct val="100000"/>
                </a:lnSpc>
                <a:spcBef>
                  <a:spcPct val="0"/>
                </a:spcBef>
                <a:spcAft>
                  <a:spcPct val="0"/>
                </a:spcAft>
                <a:buClrTx/>
                <a:buSzTx/>
                <a:buFontTx/>
                <a:buNone/>
                <a:tabLst/>
              </a:pPr>
              <a:r>
                <a:rPr lang="en-US" sz="2200" dirty="0">
                  <a:solidFill>
                    <a:schemeClr val="tx1">
                      <a:lumMod val="85000"/>
                      <a:lumOff val="15000"/>
                    </a:schemeClr>
                  </a:solidFill>
                  <a:latin typeface="+mn-lt"/>
                </a:rPr>
                <a:t>Southwest Airlines</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lumMod val="85000"/>
                      <a:lumOff val="15000"/>
                    </a:schemeClr>
                  </a:solidFill>
                  <a:effectLst/>
                  <a:latin typeface="+mn-lt"/>
                </a:rPr>
                <a:t>Purchase new planes</a:t>
              </a:r>
            </a:p>
          </p:txBody>
        </p:sp>
        <p:sp>
          <p:nvSpPr>
            <p:cNvPr id="20" name="Rounded Rectangle 19"/>
            <p:cNvSpPr/>
            <p:nvPr/>
          </p:nvSpPr>
          <p:spPr bwMode="auto">
            <a:xfrm>
              <a:off x="4876800" y="3900616"/>
              <a:ext cx="2978727" cy="1828800"/>
            </a:xfrm>
            <a:prstGeom prst="roundRect">
              <a:avLst/>
            </a:prstGeom>
            <a:solidFill>
              <a:srgbClr val="91C9C8"/>
            </a:soli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i="0" u="sng" strike="noStrike" cap="none" normalizeH="0" baseline="0" dirty="0">
                  <a:ln>
                    <a:noFill/>
                  </a:ln>
                  <a:solidFill>
                    <a:schemeClr val="tx1">
                      <a:lumMod val="85000"/>
                      <a:lumOff val="15000"/>
                    </a:schemeClr>
                  </a:solidFill>
                  <a:effectLst/>
                  <a:latin typeface="+mn-lt"/>
                </a:rPr>
                <a:t>INTANGIBLE ASSETS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lumMod val="85000"/>
                    <a:lumOff val="15000"/>
                  </a:schemeClr>
                </a:solidFill>
                <a:effectLst/>
                <a:latin typeface="+mn-lt"/>
              </a:endParaRPr>
            </a:p>
            <a:p>
              <a:pPr marL="0" marR="0" indent="0" algn="ctr" defTabSz="914400" rtl="0" eaLnBrk="0" fontAlgn="base" latinLnBrk="0" hangingPunct="0">
                <a:lnSpc>
                  <a:spcPct val="100000"/>
                </a:lnSpc>
                <a:spcBef>
                  <a:spcPct val="0"/>
                </a:spcBef>
                <a:spcAft>
                  <a:spcPct val="0"/>
                </a:spcAft>
                <a:buClrTx/>
                <a:buSzTx/>
                <a:buFontTx/>
                <a:buNone/>
                <a:tabLst/>
              </a:pPr>
              <a:r>
                <a:rPr lang="en-US" sz="2200" dirty="0">
                  <a:solidFill>
                    <a:schemeClr val="tx1">
                      <a:lumMod val="85000"/>
                      <a:lumOff val="15000"/>
                    </a:schemeClr>
                  </a:solidFill>
                  <a:latin typeface="+mn-lt"/>
                </a:rPr>
                <a:t>GlaxoSmithKline</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a:ln>
                    <a:noFill/>
                  </a:ln>
                  <a:solidFill>
                    <a:schemeClr val="tx1">
                      <a:lumMod val="85000"/>
                      <a:lumOff val="15000"/>
                    </a:schemeClr>
                  </a:solidFill>
                  <a:effectLst/>
                  <a:latin typeface="+mn-lt"/>
                </a:rPr>
                <a:t>R&amp;D</a:t>
              </a:r>
              <a:r>
                <a:rPr kumimoji="0" lang="en-US" sz="2200" b="0" i="0" u="none" strike="noStrike" cap="none" normalizeH="0" dirty="0">
                  <a:ln>
                    <a:noFill/>
                  </a:ln>
                  <a:solidFill>
                    <a:schemeClr val="tx1">
                      <a:lumMod val="85000"/>
                      <a:lumOff val="15000"/>
                    </a:schemeClr>
                  </a:solidFill>
                  <a:effectLst/>
                  <a:latin typeface="+mn-lt"/>
                </a:rPr>
                <a:t> expenditures</a:t>
              </a:r>
              <a:endParaRPr kumimoji="0" lang="en-US" sz="2200" b="0" i="0" u="none" strike="noStrike" cap="none" normalizeH="0" baseline="0" dirty="0">
                <a:ln>
                  <a:noFill/>
                </a:ln>
                <a:solidFill>
                  <a:schemeClr val="tx1">
                    <a:lumMod val="85000"/>
                    <a:lumOff val="15000"/>
                  </a:schemeClr>
                </a:solidFill>
                <a:effectLst/>
                <a:latin typeface="+mn-lt"/>
              </a:endParaRPr>
            </a:p>
          </p:txBody>
        </p:sp>
      </p:grpSp>
    </p:spTree>
    <p:extLst>
      <p:ext uri="{BB962C8B-B14F-4D97-AF65-F5344CB8AC3E}">
        <p14:creationId xmlns:p14="http://schemas.microsoft.com/office/powerpoint/2010/main" val="3648298449"/>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dirty="0"/>
              <a:t>Investment and Financing Decisions </a:t>
            </a:r>
            <a:r>
              <a:rPr lang="en-US" sz="1800" dirty="0"/>
              <a:t>(3 of 6)</a:t>
            </a:r>
            <a:endParaRPr lang="en-US" sz="3200" dirty="0"/>
          </a:p>
        </p:txBody>
      </p:sp>
      <p:sp>
        <p:nvSpPr>
          <p:cNvPr id="102416" name="Rectangle 16"/>
          <p:cNvSpPr>
            <a:spLocks noGrp="1" noChangeArrowheads="1"/>
          </p:cNvSpPr>
          <p:nvPr>
            <p:ph idx="1"/>
          </p:nvPr>
        </p:nvSpPr>
        <p:spPr>
          <a:xfrm>
            <a:off x="685800" y="1524000"/>
            <a:ext cx="8153400" cy="4038600"/>
          </a:xfrm>
          <a:noFill/>
        </p:spPr>
        <p:txBody>
          <a:bodyPr/>
          <a:lstStyle/>
          <a:p>
            <a:r>
              <a:rPr lang="en-US" altLang="en-US" sz="3200" dirty="0"/>
              <a:t>Financing Decision</a:t>
            </a:r>
          </a:p>
          <a:p>
            <a:pPr lvl="1"/>
            <a:r>
              <a:rPr lang="en-US" altLang="en-US" sz="2800" dirty="0"/>
              <a:t>Decision on the sources and amounts of financing</a:t>
            </a:r>
          </a:p>
          <a:p>
            <a:r>
              <a:rPr lang="en-US" altLang="en-US" sz="3200" dirty="0"/>
              <a:t>Capital Structure</a:t>
            </a:r>
          </a:p>
          <a:p>
            <a:pPr lvl="1"/>
            <a:r>
              <a:rPr lang="en-US" altLang="en-US" sz="2800" dirty="0"/>
              <a:t>The mix of long-term debt and equity financing</a:t>
            </a:r>
          </a:p>
        </p:txBody>
      </p:sp>
    </p:spTree>
    <p:extLst>
      <p:ext uri="{BB962C8B-B14F-4D97-AF65-F5344CB8AC3E}">
        <p14:creationId xmlns:p14="http://schemas.microsoft.com/office/powerpoint/2010/main" val="1006561383"/>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dirty="0"/>
              <a:t>Investment and Financing Decisions </a:t>
            </a:r>
            <a:r>
              <a:rPr lang="en-US" sz="1800" dirty="0"/>
              <a:t>(4 of 6)</a:t>
            </a:r>
            <a:endParaRPr lang="en-US" sz="3200" dirty="0"/>
          </a:p>
        </p:txBody>
      </p:sp>
      <p:sp>
        <p:nvSpPr>
          <p:cNvPr id="5" name="Oval 4"/>
          <p:cNvSpPr/>
          <p:nvPr/>
        </p:nvSpPr>
        <p:spPr bwMode="auto">
          <a:xfrm>
            <a:off x="1059681" y="1566263"/>
            <a:ext cx="2018414" cy="2018414"/>
          </a:xfrm>
          <a:prstGeom prst="ellipse">
            <a:avLst/>
          </a:prstGeom>
          <a:solidFill>
            <a:srgbClr val="91C9C8"/>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600" i="0" u="none" strike="noStrike" cap="none" normalizeH="0" baseline="0" dirty="0">
                <a:ln>
                  <a:noFill/>
                </a:ln>
                <a:solidFill>
                  <a:schemeClr val="tx1">
                    <a:lumMod val="85000"/>
                    <a:lumOff val="15000"/>
                  </a:schemeClr>
                </a:solidFill>
                <a:effectLst/>
              </a:rPr>
              <a:t>ASSETS</a:t>
            </a:r>
          </a:p>
        </p:txBody>
      </p:sp>
      <p:sp>
        <p:nvSpPr>
          <p:cNvPr id="6" name="Rounded Rectangle 5"/>
          <p:cNvSpPr/>
          <p:nvPr/>
        </p:nvSpPr>
        <p:spPr bwMode="auto">
          <a:xfrm>
            <a:off x="808354" y="3794670"/>
            <a:ext cx="2556510" cy="554935"/>
          </a:xfrm>
          <a:prstGeom prst="roundRect">
            <a:avLst/>
          </a:prstGeom>
          <a:solidFill>
            <a:srgbClr val="91C9C8"/>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1" u="none" strike="noStrike" cap="none" normalizeH="0" baseline="0" dirty="0">
                <a:ln>
                  <a:noFill/>
                </a:ln>
                <a:solidFill>
                  <a:schemeClr val="tx1">
                    <a:lumMod val="85000"/>
                    <a:lumOff val="15000"/>
                  </a:schemeClr>
                </a:solidFill>
                <a:effectLst/>
              </a:rPr>
              <a:t>Investment Decision</a:t>
            </a:r>
          </a:p>
        </p:txBody>
      </p:sp>
      <p:sp>
        <p:nvSpPr>
          <p:cNvPr id="27" name="Oval 26"/>
          <p:cNvSpPr/>
          <p:nvPr/>
        </p:nvSpPr>
        <p:spPr bwMode="auto">
          <a:xfrm>
            <a:off x="5365455" y="1744318"/>
            <a:ext cx="1600200" cy="1600200"/>
          </a:xfrm>
          <a:prstGeom prst="ellipse">
            <a:avLst/>
          </a:prstGeom>
          <a:solidFill>
            <a:srgbClr val="91C9C8"/>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a:ln>
                  <a:noFill/>
                </a:ln>
                <a:solidFill>
                  <a:schemeClr val="tx1">
                    <a:lumMod val="85000"/>
                    <a:lumOff val="15000"/>
                  </a:schemeClr>
                </a:solidFill>
                <a:effectLst/>
              </a:rPr>
              <a:t>FIRM</a:t>
            </a:r>
          </a:p>
        </p:txBody>
      </p:sp>
      <p:sp>
        <p:nvSpPr>
          <p:cNvPr id="29" name="Rounded Rectangle 28"/>
          <p:cNvSpPr/>
          <p:nvPr/>
        </p:nvSpPr>
        <p:spPr bwMode="auto">
          <a:xfrm>
            <a:off x="4885395" y="5211418"/>
            <a:ext cx="2560320" cy="381000"/>
          </a:xfrm>
          <a:prstGeom prst="roundRect">
            <a:avLst/>
          </a:prstGeom>
          <a:solidFill>
            <a:srgbClr val="91C9C8"/>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i="1" dirty="0">
                <a:solidFill>
                  <a:schemeClr val="tx1">
                    <a:lumMod val="85000"/>
                    <a:lumOff val="15000"/>
                  </a:schemeClr>
                </a:solidFill>
              </a:rPr>
              <a:t>Financing Decision</a:t>
            </a:r>
          </a:p>
        </p:txBody>
      </p:sp>
      <p:grpSp>
        <p:nvGrpSpPr>
          <p:cNvPr id="9" name="Group 8"/>
          <p:cNvGrpSpPr/>
          <p:nvPr/>
        </p:nvGrpSpPr>
        <p:grpSpPr>
          <a:xfrm>
            <a:off x="4876800" y="4004410"/>
            <a:ext cx="2577510" cy="978408"/>
            <a:chOff x="4572000" y="3523807"/>
            <a:chExt cx="2577510" cy="978408"/>
          </a:xfrm>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p:grpSpPr>
        <p:sp>
          <p:nvSpPr>
            <p:cNvPr id="7" name="Rounded Rectangle 6"/>
            <p:cNvSpPr/>
            <p:nvPr/>
          </p:nvSpPr>
          <p:spPr bwMode="auto">
            <a:xfrm>
              <a:off x="4572000" y="3523807"/>
              <a:ext cx="978408" cy="978408"/>
            </a:xfrm>
            <a:prstGeom prst="roundRect">
              <a:avLst/>
            </a:prstGeom>
            <a:solidFill>
              <a:srgbClr val="91C9C8"/>
            </a:solidFill>
            <a:ln>
              <a:noFill/>
              <a:headEnd type="none" w="med" len="med"/>
              <a:tailEnd type="none" w="med" len="med"/>
            </a:ln>
            <a:effectLst>
              <a:outerShdw blurRad="44450" dist="27940" dir="5400000" algn="ctr">
                <a:srgbClr val="000000">
                  <a:alpha val="32000"/>
                </a:srgbClr>
              </a:outerShdw>
            </a:effectLst>
            <a:sp3d>
              <a:bevelT w="190500" h="38100"/>
            </a:sp3d>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solidFill>
                    <a:schemeClr val="tx1">
                      <a:lumMod val="85000"/>
                      <a:lumOff val="15000"/>
                    </a:schemeClr>
                  </a:solidFill>
                </a:rPr>
                <a:t>Debt</a:t>
              </a:r>
            </a:p>
          </p:txBody>
        </p:sp>
        <p:sp>
          <p:nvSpPr>
            <p:cNvPr id="30" name="Rounded Rectangle 29"/>
            <p:cNvSpPr/>
            <p:nvPr/>
          </p:nvSpPr>
          <p:spPr bwMode="auto">
            <a:xfrm>
              <a:off x="6172200" y="3524905"/>
              <a:ext cx="977310" cy="977310"/>
            </a:xfrm>
            <a:prstGeom prst="roundRect">
              <a:avLst/>
            </a:prstGeom>
            <a:solidFill>
              <a:srgbClr val="91C9C8"/>
            </a:solidFill>
            <a:ln>
              <a:noFill/>
              <a:headEnd type="none" w="med" len="med"/>
              <a:tailEnd type="none" w="med" len="med"/>
            </a:ln>
            <a:effectLst>
              <a:outerShdw blurRad="44450" dist="27940" dir="5400000" algn="ctr">
                <a:srgbClr val="000000">
                  <a:alpha val="32000"/>
                </a:srgbClr>
              </a:outerShdw>
            </a:effectLst>
            <a:sp3d>
              <a:bevelT w="190500" h="38100"/>
            </a:sp3d>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solidFill>
                    <a:schemeClr val="tx1">
                      <a:lumMod val="85000"/>
                      <a:lumOff val="15000"/>
                    </a:schemeClr>
                  </a:solidFill>
                </a:rPr>
                <a:t>Equity</a:t>
              </a:r>
            </a:p>
          </p:txBody>
        </p:sp>
      </p:grpSp>
      <p:cxnSp>
        <p:nvCxnSpPr>
          <p:cNvPr id="14" name="Straight Arrow Connector 13"/>
          <p:cNvCxnSpPr/>
          <p:nvPr/>
        </p:nvCxnSpPr>
        <p:spPr bwMode="auto">
          <a:xfrm flipV="1">
            <a:off x="5366004" y="3272890"/>
            <a:ext cx="233795" cy="73152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16" name="Straight Arrow Connector 15"/>
          <p:cNvCxnSpPr/>
          <p:nvPr/>
        </p:nvCxnSpPr>
        <p:spPr bwMode="auto">
          <a:xfrm flipH="1" flipV="1">
            <a:off x="6731311" y="3272890"/>
            <a:ext cx="234344" cy="73152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26" name="Straight Arrow Connector 25"/>
          <p:cNvCxnSpPr>
            <a:stCxn id="27" idx="2"/>
          </p:cNvCxnSpPr>
          <p:nvPr/>
        </p:nvCxnSpPr>
        <p:spPr bwMode="auto">
          <a:xfrm flipH="1">
            <a:off x="3200400" y="2544418"/>
            <a:ext cx="2165055" cy="0"/>
          </a:xfrm>
          <a:prstGeom prst="straightConnector1">
            <a:avLst/>
          </a:prstGeom>
          <a:ln>
            <a:headEnd type="none" w="med" len="med"/>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515938636"/>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Investment and Financing Decisions</a:t>
            </a:r>
            <a:r>
              <a:rPr lang="en-US" sz="1800" dirty="0"/>
              <a:t> (5 of 6)</a:t>
            </a:r>
          </a:p>
        </p:txBody>
      </p:sp>
      <p:sp>
        <p:nvSpPr>
          <p:cNvPr id="12304" name="Rectangle 16"/>
          <p:cNvSpPr>
            <a:spLocks noGrp="1" noChangeArrowheads="1"/>
          </p:cNvSpPr>
          <p:nvPr>
            <p:ph idx="1"/>
          </p:nvPr>
        </p:nvSpPr>
        <p:spPr>
          <a:xfrm>
            <a:off x="685800" y="1524000"/>
            <a:ext cx="8153400" cy="4038600"/>
          </a:xfrm>
          <a:noFill/>
        </p:spPr>
        <p:txBody>
          <a:bodyPr/>
          <a:lstStyle/>
          <a:p>
            <a:r>
              <a:rPr lang="en-US" altLang="en-US" sz="3200" dirty="0"/>
              <a:t>Real Assets</a:t>
            </a:r>
          </a:p>
          <a:p>
            <a:pPr lvl="1"/>
            <a:r>
              <a:rPr lang="en-US" altLang="en-US" sz="2800" dirty="0"/>
              <a:t>Assets used to produce goods and services</a:t>
            </a:r>
          </a:p>
          <a:p>
            <a:r>
              <a:rPr lang="en-US" altLang="en-US" sz="3200" dirty="0"/>
              <a:t>Financial Assets</a:t>
            </a:r>
          </a:p>
          <a:p>
            <a:pPr lvl="1"/>
            <a:r>
              <a:rPr lang="en-US" altLang="en-US" sz="2800" dirty="0"/>
              <a:t>Financial claims to the income generated by the firm’s real assets</a:t>
            </a:r>
          </a:p>
        </p:txBody>
      </p:sp>
    </p:spTree>
    <p:extLst>
      <p:ext uri="{BB962C8B-B14F-4D97-AF65-F5344CB8AC3E}">
        <p14:creationId xmlns:p14="http://schemas.microsoft.com/office/powerpoint/2010/main" val="1353566161"/>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Investment and Financing Decisions</a:t>
            </a:r>
            <a:r>
              <a:rPr lang="en-US" sz="1800" dirty="0"/>
              <a:t> (6 of 6)</a:t>
            </a:r>
            <a:endParaRPr lang="en-US" sz="3200" dirty="0"/>
          </a:p>
        </p:txBody>
      </p:sp>
      <p:sp>
        <p:nvSpPr>
          <p:cNvPr id="12304" name="Rectangle 16"/>
          <p:cNvSpPr>
            <a:spLocks noGrp="1" noChangeArrowheads="1"/>
          </p:cNvSpPr>
          <p:nvPr>
            <p:ph idx="1"/>
          </p:nvPr>
        </p:nvSpPr>
        <p:spPr>
          <a:xfrm>
            <a:off x="678712" y="1295400"/>
            <a:ext cx="8153400" cy="5181600"/>
          </a:xfrm>
          <a:noFill/>
        </p:spPr>
        <p:txBody>
          <a:bodyPr/>
          <a:lstStyle/>
          <a:p>
            <a:r>
              <a:rPr lang="en-US" altLang="en-US" sz="3200" dirty="0"/>
              <a:t>Are the following capital </a:t>
            </a:r>
            <a:r>
              <a:rPr lang="en-US" altLang="en-US" sz="3200" i="1" dirty="0"/>
              <a:t>budgeting</a:t>
            </a:r>
            <a:r>
              <a:rPr lang="en-US" altLang="en-US" sz="3200" dirty="0"/>
              <a:t> or </a:t>
            </a:r>
            <a:r>
              <a:rPr lang="en-US" altLang="en-US" sz="3200" i="1" dirty="0"/>
              <a:t>financing</a:t>
            </a:r>
            <a:r>
              <a:rPr lang="en-US" altLang="en-US" sz="3200" dirty="0"/>
              <a:t> decisions?</a:t>
            </a:r>
          </a:p>
          <a:p>
            <a:pPr marL="914400" lvl="1" indent="-457200">
              <a:buFont typeface="+mj-lt"/>
              <a:buAutoNum type="alphaLcPeriod"/>
            </a:pPr>
            <a:r>
              <a:rPr lang="en-US" altLang="en-US" sz="2400" dirty="0"/>
              <a:t>Intel decides to spend $7 billion to develop a new microprocessor</a:t>
            </a:r>
          </a:p>
          <a:p>
            <a:pPr marL="914400" lvl="1" indent="-457200">
              <a:buFont typeface="+mj-lt"/>
              <a:buAutoNum type="alphaLcPeriod"/>
            </a:pPr>
            <a:r>
              <a:rPr lang="en-US" altLang="en-US" sz="2400" dirty="0"/>
              <a:t>BMW borrows 350 million euros (€350 million) from Deutsche Bank</a:t>
            </a:r>
          </a:p>
          <a:p>
            <a:pPr marL="914400" lvl="1" indent="-457200">
              <a:buFont typeface="+mj-lt"/>
              <a:buAutoNum type="alphaLcPeriod"/>
            </a:pPr>
            <a:r>
              <a:rPr lang="en-US" altLang="en-US" sz="2400" dirty="0"/>
              <a:t>Royal Dutch Shell constructs a pipeline to bring natural gas onshore from a production platform in Australia</a:t>
            </a:r>
          </a:p>
          <a:p>
            <a:pPr marL="914400" lvl="1" indent="-457200">
              <a:buFont typeface="+mj-lt"/>
              <a:buAutoNum type="alphaLcPeriod"/>
            </a:pPr>
            <a:r>
              <a:rPr lang="en-US" altLang="en-US" sz="2400" dirty="0"/>
              <a:t>Avon spends €200 million to launch a new range of cosmetics in European markets</a:t>
            </a:r>
          </a:p>
          <a:p>
            <a:pPr marL="914400" lvl="1" indent="-457200">
              <a:buFont typeface="+mj-lt"/>
              <a:buAutoNum type="alphaLcPeriod"/>
            </a:pPr>
            <a:r>
              <a:rPr lang="en-US" altLang="en-US" sz="2400" dirty="0"/>
              <a:t>Pfizer issues new shares to buy a small biotech company</a:t>
            </a:r>
          </a:p>
        </p:txBody>
      </p:sp>
    </p:spTree>
    <p:extLst>
      <p:ext uri="{BB962C8B-B14F-4D97-AF65-F5344CB8AC3E}">
        <p14:creationId xmlns:p14="http://schemas.microsoft.com/office/powerpoint/2010/main" val="2024656685"/>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27" name="Rectangle 16"/>
          <p:cNvSpPr>
            <a:spLocks noGrp="1" noChangeArrowheads="1"/>
          </p:cNvSpPr>
          <p:nvPr>
            <p:ph type="title"/>
          </p:nvPr>
        </p:nvSpPr>
        <p:spPr>
          <a:noFill/>
        </p:spPr>
        <p:txBody>
          <a:bodyPr/>
          <a:lstStyle/>
          <a:p>
            <a:r>
              <a:rPr lang="en-US" altLang="en-US" dirty="0"/>
              <a:t>What Is a Corporation? </a:t>
            </a:r>
            <a:r>
              <a:rPr lang="en-US" altLang="en-US" sz="2000" dirty="0"/>
              <a:t>(1 of 4)</a:t>
            </a:r>
          </a:p>
        </p:txBody>
      </p:sp>
      <p:sp>
        <p:nvSpPr>
          <p:cNvPr id="43025" name="Rectangle 17"/>
          <p:cNvSpPr>
            <a:spLocks noGrp="1" noChangeArrowheads="1"/>
          </p:cNvSpPr>
          <p:nvPr>
            <p:ph idx="1"/>
          </p:nvPr>
        </p:nvSpPr>
        <p:spPr>
          <a:noFill/>
        </p:spPr>
        <p:txBody>
          <a:bodyPr/>
          <a:lstStyle/>
          <a:p>
            <a:r>
              <a:rPr lang="en-US" altLang="en-US" sz="3200" dirty="0"/>
              <a:t>Corporation</a:t>
            </a:r>
          </a:p>
          <a:p>
            <a:pPr lvl="1"/>
            <a:r>
              <a:rPr lang="en-US" altLang="en-US" sz="2800" dirty="0"/>
              <a:t>A business organized as a separate legal entity owned by stockholders</a:t>
            </a:r>
          </a:p>
          <a:p>
            <a:r>
              <a:rPr lang="en-US" altLang="en-US" sz="3200" dirty="0"/>
              <a:t>Types of Corporations</a:t>
            </a:r>
          </a:p>
          <a:p>
            <a:pPr lvl="1"/>
            <a:r>
              <a:rPr lang="en-US" altLang="en-US" sz="2800" dirty="0"/>
              <a:t>Public Companies</a:t>
            </a:r>
          </a:p>
          <a:p>
            <a:pPr lvl="1"/>
            <a:r>
              <a:rPr lang="en-US" altLang="en-US" sz="2800" dirty="0"/>
              <a:t>Private Corporations</a:t>
            </a:r>
          </a:p>
          <a:p>
            <a:pPr lvl="1"/>
            <a:r>
              <a:rPr lang="en-US" altLang="en-US" sz="2800" dirty="0"/>
              <a:t>Limited Liability Corporations (LLC)</a:t>
            </a:r>
          </a:p>
        </p:txBody>
      </p:sp>
    </p:spTree>
    <p:extLst>
      <p:ext uri="{BB962C8B-B14F-4D97-AF65-F5344CB8AC3E}">
        <p14:creationId xmlns:p14="http://schemas.microsoft.com/office/powerpoint/2010/main" val="857561120"/>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3025">
                                            <p:txEl>
                                              <p:pRg st="0" end="0"/>
                                            </p:txEl>
                                          </p:spTgt>
                                        </p:tgtEl>
                                        <p:attrNameLst>
                                          <p:attrName>style.visibility</p:attrName>
                                        </p:attrNameLst>
                                      </p:cBhvr>
                                      <p:to>
                                        <p:strVal val="visible"/>
                                      </p:to>
                                    </p:set>
                                    <p:anim calcmode="lin" valueType="num">
                                      <p:cBhvr additive="base">
                                        <p:cTn id="7" dur="500" fill="hold"/>
                                        <p:tgtEl>
                                          <p:spTgt spid="4302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302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3025">
                                            <p:txEl>
                                              <p:pRg st="1" end="1"/>
                                            </p:txEl>
                                          </p:spTgt>
                                        </p:tgtEl>
                                        <p:attrNameLst>
                                          <p:attrName>style.visibility</p:attrName>
                                        </p:attrNameLst>
                                      </p:cBhvr>
                                      <p:to>
                                        <p:strVal val="visible"/>
                                      </p:to>
                                    </p:set>
                                    <p:anim calcmode="lin" valueType="num">
                                      <p:cBhvr additive="base">
                                        <p:cTn id="13" dur="500" fill="hold"/>
                                        <p:tgtEl>
                                          <p:spTgt spid="4302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302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43025">
                                            <p:txEl>
                                              <p:pRg st="2" end="2"/>
                                            </p:txEl>
                                          </p:spTgt>
                                        </p:tgtEl>
                                        <p:attrNameLst>
                                          <p:attrName>style.visibility</p:attrName>
                                        </p:attrNameLst>
                                      </p:cBhvr>
                                      <p:to>
                                        <p:strVal val="visible"/>
                                      </p:to>
                                    </p:set>
                                    <p:anim calcmode="lin" valueType="num">
                                      <p:cBhvr additive="base">
                                        <p:cTn id="19" dur="500" fill="hold"/>
                                        <p:tgtEl>
                                          <p:spTgt spid="4302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302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43025">
                                            <p:txEl>
                                              <p:pRg st="3" end="3"/>
                                            </p:txEl>
                                          </p:spTgt>
                                        </p:tgtEl>
                                        <p:attrNameLst>
                                          <p:attrName>style.visibility</p:attrName>
                                        </p:attrNameLst>
                                      </p:cBhvr>
                                      <p:to>
                                        <p:strVal val="visible"/>
                                      </p:to>
                                    </p:set>
                                    <p:anim calcmode="lin" valueType="num">
                                      <p:cBhvr additive="base">
                                        <p:cTn id="25" dur="500" fill="hold"/>
                                        <p:tgtEl>
                                          <p:spTgt spid="4302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302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43025">
                                            <p:txEl>
                                              <p:pRg st="4" end="4"/>
                                            </p:txEl>
                                          </p:spTgt>
                                        </p:tgtEl>
                                        <p:attrNameLst>
                                          <p:attrName>style.visibility</p:attrName>
                                        </p:attrNameLst>
                                      </p:cBhvr>
                                      <p:to>
                                        <p:strVal val="visible"/>
                                      </p:to>
                                    </p:set>
                                    <p:anim calcmode="lin" valueType="num">
                                      <p:cBhvr additive="base">
                                        <p:cTn id="31" dur="500" fill="hold"/>
                                        <p:tgtEl>
                                          <p:spTgt spid="4302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3025">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43025">
                                            <p:txEl>
                                              <p:pRg st="5" end="5"/>
                                            </p:txEl>
                                          </p:spTgt>
                                        </p:tgtEl>
                                        <p:attrNameLst>
                                          <p:attrName>style.visibility</p:attrName>
                                        </p:attrNameLst>
                                      </p:cBhvr>
                                      <p:to>
                                        <p:strVal val="visible"/>
                                      </p:to>
                                    </p:set>
                                    <p:anim calcmode="lin" valueType="num">
                                      <p:cBhvr additive="base">
                                        <p:cTn id="37" dur="500" fill="hold"/>
                                        <p:tgtEl>
                                          <p:spTgt spid="43025">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3025">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25" grpId="0" build="p" bldLvl="2" autoUpdateAnimBg="0"/>
    </p:bldLst>
  </p:timing>
</p:sld>
</file>

<file path=ppt/theme/theme1.xml><?xml version="1.0" encoding="utf-8"?>
<a:theme xmlns:a="http://schemas.openxmlformats.org/drawingml/2006/main" name="BMM4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Custom 1">
      <a:majorFont>
        <a:latin typeface="Century Gothic"/>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MM4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MM4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MM4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MM4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MM4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MM4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MM4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1548</TotalTime>
  <Pages>8923980</Pages>
  <Words>959</Words>
  <Application>Microsoft Office PowerPoint</Application>
  <PresentationFormat>On-screen Show (4:3)</PresentationFormat>
  <Paragraphs>255</Paragraphs>
  <Slides>25</Slides>
  <Notes>21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BMM4e</vt:lpstr>
      <vt:lpstr>Worksheet</vt:lpstr>
      <vt:lpstr>PowerPoint Presentation</vt:lpstr>
      <vt:lpstr>Topics Covered</vt:lpstr>
      <vt:lpstr>Investment and Financing Decisions (1 of 6)</vt:lpstr>
      <vt:lpstr>Investment and Financing Decisions (2 of 6)</vt:lpstr>
      <vt:lpstr>Investment and Financing Decisions (3 of 6)</vt:lpstr>
      <vt:lpstr>Investment and Financing Decisions (4 of 6)</vt:lpstr>
      <vt:lpstr>Investment and Financing Decisions (5 of 6)</vt:lpstr>
      <vt:lpstr>Investment and Financing Decisions (6 of 6)</vt:lpstr>
      <vt:lpstr>What Is a Corporation? (1 of 4)</vt:lpstr>
      <vt:lpstr>What Is a Corporation? (2 of 4)</vt:lpstr>
      <vt:lpstr>What Is a Corporation? (3 of 4)</vt:lpstr>
      <vt:lpstr>What Is a Corporation? (4 of 4)</vt:lpstr>
      <vt:lpstr>Who Is the Financial Manager? (1 of 3)</vt:lpstr>
      <vt:lpstr>Who Is the Financial Manager? (2 of 3)</vt:lpstr>
      <vt:lpstr>Who Is the Financial Manager? (3 of 3)</vt:lpstr>
      <vt:lpstr>Goals of the Corporation (1 of 2)</vt:lpstr>
      <vt:lpstr>Goals of the Corporation (2 of 2)</vt:lpstr>
      <vt:lpstr>Agency Problem (1 of 5)</vt:lpstr>
      <vt:lpstr>Agency Problem (2 of 5)</vt:lpstr>
      <vt:lpstr>Agency Problem (3 of 5)</vt:lpstr>
      <vt:lpstr>Agency Problem (4 of 5)</vt:lpstr>
      <vt:lpstr>Agency Problem (5 of 5)</vt:lpstr>
      <vt:lpstr>Ethics of Maximizing Value</vt:lpstr>
      <vt:lpstr>Preview of Coming Attractions</vt:lpstr>
      <vt:lpstr>Snippets of Financial History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Firm and  The Financial Manager</dc:title>
  <dc:creator>Matt Will</dc:creator>
  <cp:lastModifiedBy>Ahmet Gokhan SOKMEN</cp:lastModifiedBy>
  <cp:revision>308</cp:revision>
  <dcterms:created xsi:type="dcterms:W3CDTF">1997-10-06T19:15:22Z</dcterms:created>
  <dcterms:modified xsi:type="dcterms:W3CDTF">2019-09-17T10:55:34Z</dcterms:modified>
</cp:coreProperties>
</file>