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311C65BE-B97A-4978-B06D-64B6354C779A}" type="datetimeFigureOut">
              <a:rPr lang="tr-TR" smtClean="0"/>
              <a:t>30.11.2018</a:t>
            </a:fld>
            <a:endParaRPr lang="tr-TR"/>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EB47ECD-BDAE-4A00-9429-A45231101E1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311C65BE-B97A-4978-B06D-64B6354C779A}" type="datetimeFigureOut">
              <a:rPr lang="tr-TR" smtClean="0"/>
              <a:t>30.11.2018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EB47ECD-BDAE-4A00-9429-A45231101E1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311C65BE-B97A-4978-B06D-64B6354C779A}" type="datetimeFigureOut">
              <a:rPr lang="tr-TR" smtClean="0"/>
              <a:t>30.11.2018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EB47ECD-BDAE-4A00-9429-A45231101E1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311C65BE-B97A-4978-B06D-64B6354C779A}" type="datetimeFigureOut">
              <a:rPr lang="tr-TR" smtClean="0"/>
              <a:t>30.11.2018</a:t>
            </a:fld>
            <a:endParaRPr lang="tr-TR"/>
          </a:p>
        </p:txBody>
      </p:sp>
      <p:sp>
        <p:nvSpPr>
          <p:cNvPr id="5" name="Altbilgi Yer Tutucusu 4"/>
          <p:cNvSpPr>
            <a:spLocks noGrp="1"/>
          </p:cNvSpPr>
          <p:nvPr>
            <p:ph type="ftr" sz="quarter" idx="11"/>
          </p:nvPr>
        </p:nvSpPr>
        <p:spPr>
          <a:xfrm>
            <a:off x="457200" y="6480969"/>
            <a:ext cx="4260056" cy="300831"/>
          </a:xfrm>
        </p:spPr>
        <p:txBody>
          <a:bodyPr/>
          <a:lstStyle/>
          <a:p>
            <a:endParaRPr lang="tr-TR"/>
          </a:p>
        </p:txBody>
      </p:sp>
      <p:sp>
        <p:nvSpPr>
          <p:cNvPr id="6" name="Slayt Numarası Yer Tutucusu 5"/>
          <p:cNvSpPr>
            <a:spLocks noGrp="1"/>
          </p:cNvSpPr>
          <p:nvPr>
            <p:ph type="sldNum" sz="quarter" idx="12"/>
          </p:nvPr>
        </p:nvSpPr>
        <p:spPr/>
        <p:txBody>
          <a:bodyPr/>
          <a:lstStyle/>
          <a:p>
            <a:fld id="{4EB47ECD-BDAE-4A00-9429-A45231101E1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Veri Yer Tutucusu 3"/>
          <p:cNvSpPr>
            <a:spLocks noGrp="1"/>
          </p:cNvSpPr>
          <p:nvPr>
            <p:ph type="dt" sz="half" idx="10"/>
          </p:nvPr>
        </p:nvSpPr>
        <p:spPr>
          <a:xfrm>
            <a:off x="6955632" y="6477000"/>
            <a:ext cx="2133600" cy="304800"/>
          </a:xfrm>
        </p:spPr>
        <p:txBody>
          <a:bodyPr/>
          <a:lstStyle/>
          <a:p>
            <a:fld id="{311C65BE-B97A-4978-B06D-64B6354C779A}" type="datetimeFigureOut">
              <a:rPr lang="tr-TR" smtClean="0"/>
              <a:t>30.11.2018</a:t>
            </a:fld>
            <a:endParaRPr lang="tr-TR"/>
          </a:p>
        </p:txBody>
      </p:sp>
      <p:sp>
        <p:nvSpPr>
          <p:cNvPr id="5" name="Altbilgi Yer Tutucusu 4"/>
          <p:cNvSpPr>
            <a:spLocks noGrp="1"/>
          </p:cNvSpPr>
          <p:nvPr>
            <p:ph type="ftr" sz="quarter" idx="11"/>
          </p:nvPr>
        </p:nvSpPr>
        <p:spPr>
          <a:xfrm>
            <a:off x="2619376" y="6480969"/>
            <a:ext cx="4260056" cy="300831"/>
          </a:xfrm>
        </p:spPr>
        <p:txBody>
          <a:bodyPr/>
          <a:lstStyle/>
          <a:p>
            <a:endParaRPr lang="tr-TR"/>
          </a:p>
        </p:txBody>
      </p:sp>
      <p:sp>
        <p:nvSpPr>
          <p:cNvPr id="6" name="Slayt Numarası Yer Tutucusu 5"/>
          <p:cNvSpPr>
            <a:spLocks noGrp="1"/>
          </p:cNvSpPr>
          <p:nvPr>
            <p:ph type="sldNum" sz="quarter" idx="12"/>
          </p:nvPr>
        </p:nvSpPr>
        <p:spPr>
          <a:xfrm>
            <a:off x="8451056" y="809624"/>
            <a:ext cx="502920" cy="300831"/>
          </a:xfrm>
        </p:spPr>
        <p:txBody>
          <a:bodyPr/>
          <a:lstStyle/>
          <a:p>
            <a:fld id="{4EB47ECD-BDAE-4A00-9429-A45231101E12}" type="slidenum">
              <a:rPr lang="tr-TR" smtClean="0"/>
              <a:t>‹#›</a:t>
            </a:fld>
            <a:endParaRPr lang="tr-TR"/>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311C65BE-B97A-4978-B06D-64B6354C779A}" type="datetimeFigureOut">
              <a:rPr lang="tr-TR" smtClean="0"/>
              <a:t>30.11.2018</a:t>
            </a:fld>
            <a:endParaRPr lang="tr-TR"/>
          </a:p>
        </p:txBody>
      </p:sp>
      <p:sp>
        <p:nvSpPr>
          <p:cNvPr id="6" name="Altbilgi Yer Tutucusu 5"/>
          <p:cNvSpPr>
            <a:spLocks noGrp="1"/>
          </p:cNvSpPr>
          <p:nvPr>
            <p:ph type="ftr" sz="quarter" idx="11"/>
          </p:nvPr>
        </p:nvSpPr>
        <p:spPr>
          <a:xfrm>
            <a:off x="457200" y="6480969"/>
            <a:ext cx="4260056" cy="301752"/>
          </a:xfrm>
        </p:spPr>
        <p:txBody>
          <a:bodyPr/>
          <a:lstStyle/>
          <a:p>
            <a:endParaRPr lang="tr-TR"/>
          </a:p>
        </p:txBody>
      </p:sp>
      <p:sp>
        <p:nvSpPr>
          <p:cNvPr id="7" name="Slayt Numarası Yer Tutucusu 6"/>
          <p:cNvSpPr>
            <a:spLocks noGrp="1"/>
          </p:cNvSpPr>
          <p:nvPr>
            <p:ph type="sldNum" sz="quarter" idx="12"/>
          </p:nvPr>
        </p:nvSpPr>
        <p:spPr>
          <a:xfrm>
            <a:off x="7589520" y="6480969"/>
            <a:ext cx="502920" cy="301752"/>
          </a:xfrm>
        </p:spPr>
        <p:txBody>
          <a:bodyPr/>
          <a:lstStyle/>
          <a:p>
            <a:fld id="{4EB47ECD-BDAE-4A00-9429-A45231101E1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311C65BE-B97A-4978-B06D-64B6354C779A}" type="datetimeFigureOut">
              <a:rPr lang="tr-TR" smtClean="0"/>
              <a:t>30.11.2018</a:t>
            </a:fld>
            <a:endParaRPr lang="tr-TR"/>
          </a:p>
        </p:txBody>
      </p:sp>
      <p:sp>
        <p:nvSpPr>
          <p:cNvPr id="8" name="Altbilgi Yer Tutucusu 7"/>
          <p:cNvSpPr>
            <a:spLocks noGrp="1"/>
          </p:cNvSpPr>
          <p:nvPr>
            <p:ph type="ftr" sz="quarter" idx="11"/>
          </p:nvPr>
        </p:nvSpPr>
        <p:spPr>
          <a:xfrm>
            <a:off x="457200" y="6480969"/>
            <a:ext cx="4261104" cy="301752"/>
          </a:xfrm>
        </p:spPr>
        <p:txBody>
          <a:bodyPr/>
          <a:lstStyle/>
          <a:p>
            <a:endParaRPr lang="tr-TR"/>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4EB47ECD-BDAE-4A00-9429-A45231101E12}"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311C65BE-B97A-4978-B06D-64B6354C779A}" type="datetimeFigureOut">
              <a:rPr lang="tr-TR" smtClean="0"/>
              <a:t>30.11.2018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EB47ECD-BDAE-4A00-9429-A45231101E1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311C65BE-B97A-4978-B06D-64B6354C779A}" type="datetimeFigureOut">
              <a:rPr lang="tr-TR" smtClean="0"/>
              <a:t>30.11.2018</a:t>
            </a:fld>
            <a:endParaRPr lang="tr-TR"/>
          </a:p>
        </p:txBody>
      </p:sp>
      <p:sp>
        <p:nvSpPr>
          <p:cNvPr id="3" name="Altbilgi Yer Tutucusu 2"/>
          <p:cNvSpPr>
            <a:spLocks noGrp="1"/>
          </p:cNvSpPr>
          <p:nvPr>
            <p:ph type="ftr" sz="quarter" idx="11"/>
          </p:nvPr>
        </p:nvSpPr>
        <p:spPr>
          <a:xfrm>
            <a:off x="457200" y="6481890"/>
            <a:ext cx="4260056" cy="300831"/>
          </a:xfrm>
        </p:spPr>
        <p:txBody>
          <a:bodyPr/>
          <a:lstStyle/>
          <a:p>
            <a:endParaRPr lang="tr-TR"/>
          </a:p>
        </p:txBody>
      </p:sp>
      <p:sp>
        <p:nvSpPr>
          <p:cNvPr id="4" name="Slayt Numarası Yer Tutucusu 3"/>
          <p:cNvSpPr>
            <a:spLocks noGrp="1"/>
          </p:cNvSpPr>
          <p:nvPr>
            <p:ph type="sldNum" sz="quarter" idx="12"/>
          </p:nvPr>
        </p:nvSpPr>
        <p:spPr>
          <a:xfrm>
            <a:off x="7589520" y="6480969"/>
            <a:ext cx="502920" cy="301752"/>
          </a:xfrm>
        </p:spPr>
        <p:txBody>
          <a:bodyPr/>
          <a:lstStyle/>
          <a:p>
            <a:fld id="{4EB47ECD-BDAE-4A00-9429-A45231101E1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311C65BE-B97A-4978-B06D-64B6354C779A}" type="datetimeFigureOut">
              <a:rPr lang="tr-TR" smtClean="0"/>
              <a:t>30.11.2018</a:t>
            </a:fld>
            <a:endParaRPr lang="tr-TR"/>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4EB47ECD-BDAE-4A00-9429-A45231101E12}"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311C65BE-B97A-4978-B06D-64B6354C779A}" type="datetimeFigureOut">
              <a:rPr lang="tr-TR" smtClean="0"/>
              <a:t>30.11.2018</a:t>
            </a:fld>
            <a:endParaRPr lang="tr-TR"/>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4EB47ECD-BDAE-4A00-9429-A45231101E12}"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11C65BE-B97A-4978-B06D-64B6354C779A}" type="datetimeFigureOut">
              <a:rPr lang="tr-TR" smtClean="0"/>
              <a:t>30.11.2018</a:t>
            </a:fld>
            <a:endParaRPr lang="tr-TR"/>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EB47ECD-BDAE-4A00-9429-A45231101E12}"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pPr algn="ctr"/>
            <a:r>
              <a:rPr lang="tr-TR" dirty="0" smtClean="0"/>
              <a:t>Hukuka Giriş</a:t>
            </a:r>
            <a:endParaRPr lang="tr-TR" dirty="0"/>
          </a:p>
        </p:txBody>
      </p:sp>
      <p:sp>
        <p:nvSpPr>
          <p:cNvPr id="3" name="Alt Başlık 2"/>
          <p:cNvSpPr>
            <a:spLocks noGrp="1"/>
          </p:cNvSpPr>
          <p:nvPr>
            <p:ph type="subTitle" idx="1"/>
          </p:nvPr>
        </p:nvSpPr>
        <p:spPr/>
        <p:txBody>
          <a:bodyPr/>
          <a:lstStyle/>
          <a:p>
            <a:pPr algn="l"/>
            <a:endParaRPr lang="tr-TR" b="1" dirty="0" smtClean="0">
              <a:solidFill>
                <a:schemeClr val="tx1"/>
              </a:solidFill>
            </a:endParaRPr>
          </a:p>
          <a:p>
            <a:pPr algn="l"/>
            <a:r>
              <a:rPr lang="tr-TR" b="1" dirty="0" smtClean="0">
                <a:solidFill>
                  <a:schemeClr val="tx1"/>
                </a:solidFill>
              </a:rPr>
              <a:t>7. hafta</a:t>
            </a:r>
            <a:endParaRPr lang="tr-TR" b="1" dirty="0">
              <a:solidFill>
                <a:schemeClr val="tx1"/>
              </a:solidFill>
            </a:endParaRPr>
          </a:p>
        </p:txBody>
      </p:sp>
    </p:spTree>
    <p:extLst>
      <p:ext uri="{BB962C8B-B14F-4D97-AF65-F5344CB8AC3E}">
        <p14:creationId xmlns:p14="http://schemas.microsoft.com/office/powerpoint/2010/main" val="1946172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Murisin ölümünden önce düzenleyeceği bir vasiyetname veya miras sözleşmesi ile mallarının bir kısmını ölüme bağlı tasarruflar şeklinde dilediğine bırakma hakkı vardır. Bu şekilde mirasın vasiyet veya miras sözleşmesi yoluyla mirasçılara intikal etmesine cüzi </a:t>
            </a:r>
            <a:r>
              <a:rPr lang="tr-TR" dirty="0" err="1" smtClean="0"/>
              <a:t>halefiyet</a:t>
            </a:r>
            <a:r>
              <a:rPr lang="tr-TR" dirty="0" smtClean="0"/>
              <a:t> denir.</a:t>
            </a:r>
          </a:p>
          <a:p>
            <a:endParaRPr lang="tr-TR" dirty="0"/>
          </a:p>
        </p:txBody>
      </p:sp>
    </p:spTree>
    <p:extLst>
      <p:ext uri="{BB962C8B-B14F-4D97-AF65-F5344CB8AC3E}">
        <p14:creationId xmlns:p14="http://schemas.microsoft.com/office/powerpoint/2010/main" val="3275211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Ölüme bağlı tasarrufta, vasiyet veya miras sözleşmesine saklı haklarla ilgili sınırlayıcı hükümler konulamaz. </a:t>
            </a:r>
          </a:p>
          <a:p>
            <a:r>
              <a:rPr lang="tr-TR" dirty="0" smtClean="0"/>
              <a:t>Birinci derece için saklı pay miras payının yarısı</a:t>
            </a:r>
          </a:p>
          <a:p>
            <a:r>
              <a:rPr lang="tr-TR" dirty="0" smtClean="0"/>
              <a:t>Murisin ana babası için için saklı pay miras payının dörtte biridir.</a:t>
            </a:r>
          </a:p>
          <a:p>
            <a:r>
              <a:rPr lang="tr-TR" dirty="0" smtClean="0"/>
              <a:t>Sağ kalan eş için altsoy veya diğer mirasçıları varsa yasal miras payının tamamı yoksa yasal miras payının dörtte üçü saklı paydır.</a:t>
            </a:r>
          </a:p>
        </p:txBody>
      </p:sp>
    </p:spTree>
    <p:extLst>
      <p:ext uri="{BB962C8B-B14F-4D97-AF65-F5344CB8AC3E}">
        <p14:creationId xmlns:p14="http://schemas.microsoft.com/office/powerpoint/2010/main" val="3661537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Mirasçıların terekeye dahil mallar üzerinde tasarrufta bulunabilmeleri için mirasçı olduklarını izah ve ispat etmeleri gerekir. Bunu da Sulh Hukuk Mahkemesinden alacakları VERASET İLAMI ile sağlarlar.</a:t>
            </a:r>
            <a:endParaRPr lang="tr-TR" dirty="0"/>
          </a:p>
        </p:txBody>
      </p:sp>
    </p:spTree>
    <p:extLst>
      <p:ext uri="{BB962C8B-B14F-4D97-AF65-F5344CB8AC3E}">
        <p14:creationId xmlns:p14="http://schemas.microsoft.com/office/powerpoint/2010/main" val="963402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EŞYA HUKUKU</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Şahısların malları ile olan ilişkilerini düzenleyen hukuk kurallarıdır.</a:t>
            </a:r>
          </a:p>
          <a:p>
            <a:r>
              <a:rPr lang="tr-TR" b="1" u="sng" dirty="0" smtClean="0"/>
              <a:t>MÜLKİYET: </a:t>
            </a:r>
            <a:r>
              <a:rPr lang="tr-TR" dirty="0" smtClean="0"/>
              <a:t>Bir kimsenin bir şey üzerinde dilediği gibi kullanma, yararlanma ve tasarrufta bulunma yetkisidir.</a:t>
            </a:r>
          </a:p>
          <a:p>
            <a:r>
              <a:rPr lang="tr-TR" dirty="0" smtClean="0"/>
              <a:t>Mülkiyet paylı mülkiyet ve elbirliği mülkiyet şeklinde ikiye ayrılır.</a:t>
            </a:r>
          </a:p>
          <a:p>
            <a:r>
              <a:rPr lang="tr-TR" b="1" u="sng" dirty="0" smtClean="0"/>
              <a:t>Paylı mülkiyet: </a:t>
            </a:r>
            <a:r>
              <a:rPr lang="tr-TR" dirty="0" smtClean="0"/>
              <a:t>maddi olarak bölünemeyen bir şeyin tamamına belli paylarla birden çok kimsenin sahip olmasına denir.</a:t>
            </a:r>
          </a:p>
          <a:p>
            <a:r>
              <a:rPr lang="tr-TR" b="1" u="sng" dirty="0" smtClean="0"/>
              <a:t>Elbirliği mülkiyeti: </a:t>
            </a:r>
            <a:r>
              <a:rPr lang="tr-TR" dirty="0" smtClean="0"/>
              <a:t>Kanun veya kanunun öngördüğü sözleşmelerle oluşturulan toplulukların malları üzerindeki mülkiyetine denir. </a:t>
            </a:r>
            <a:r>
              <a:rPr lang="tr-TR" dirty="0"/>
              <a:t>O</a:t>
            </a:r>
            <a:r>
              <a:rPr lang="tr-TR" dirty="0" smtClean="0"/>
              <a:t>rtakların belirlenmiş payları olmayıp, her birinin hakkı ortaklığa giren şeylerin tamamına yayılmıştır. Gerek yönetim gerek tasarruf işlemleri için ortakların oybirliği ile karar vermeleri gerekir.</a:t>
            </a:r>
            <a:endParaRPr lang="tr-TR" b="1" u="sng" dirty="0"/>
          </a:p>
        </p:txBody>
      </p:sp>
    </p:spTree>
    <p:extLst>
      <p:ext uri="{BB962C8B-B14F-4D97-AF65-F5344CB8AC3E}">
        <p14:creationId xmlns:p14="http://schemas.microsoft.com/office/powerpoint/2010/main" val="3736187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ZİLYETLİK</a:t>
            </a:r>
            <a:endParaRPr lang="tr-TR" dirty="0"/>
          </a:p>
        </p:txBody>
      </p:sp>
      <p:sp>
        <p:nvSpPr>
          <p:cNvPr id="3" name="İçerik Yer Tutucusu 2"/>
          <p:cNvSpPr>
            <a:spLocks noGrp="1"/>
          </p:cNvSpPr>
          <p:nvPr>
            <p:ph idx="1"/>
          </p:nvPr>
        </p:nvSpPr>
        <p:spPr/>
        <p:txBody>
          <a:bodyPr/>
          <a:lstStyle/>
          <a:p>
            <a:r>
              <a:rPr lang="tr-TR" dirty="0" smtClean="0"/>
              <a:t>Zilyetlik, bir şey üzerinde fiilen tasarruf sahibi olmaktır. Bir eşyayı, fiili hakimiyeti altında bulunduran kimse onun zilyedidir. </a:t>
            </a:r>
          </a:p>
          <a:p>
            <a:r>
              <a:rPr lang="tr-TR" dirty="0" smtClean="0"/>
              <a:t>Zilyetlik bir hak olmadığı halde fiili hakimiyeti ifade ettiğinden hukuken korunmaktadır. Özellikle menkul eşyada zilyetlik, mülkiyete karinedir.</a:t>
            </a:r>
          </a:p>
          <a:p>
            <a:r>
              <a:rPr lang="tr-TR" dirty="0" smtClean="0"/>
              <a:t>Zilyetlik aslen veya devren kazanılabilir.</a:t>
            </a:r>
          </a:p>
        </p:txBody>
      </p:sp>
    </p:spTree>
    <p:extLst>
      <p:ext uri="{BB962C8B-B14F-4D97-AF65-F5344CB8AC3E}">
        <p14:creationId xmlns:p14="http://schemas.microsoft.com/office/powerpoint/2010/main" val="3634396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Zilyetlik çeşitleri</a:t>
            </a:r>
            <a:endParaRPr lang="tr-TR" dirty="0"/>
          </a:p>
        </p:txBody>
      </p:sp>
      <p:sp>
        <p:nvSpPr>
          <p:cNvPr id="3" name="İçerik Yer Tutucusu 2"/>
          <p:cNvSpPr>
            <a:spLocks noGrp="1"/>
          </p:cNvSpPr>
          <p:nvPr>
            <p:ph idx="1"/>
          </p:nvPr>
        </p:nvSpPr>
        <p:spPr/>
        <p:txBody>
          <a:bodyPr>
            <a:normAutofit fontScale="77500" lnSpcReduction="20000"/>
          </a:bodyPr>
          <a:lstStyle/>
          <a:p>
            <a:r>
              <a:rPr lang="tr-TR" b="1" u="sng" dirty="0" smtClean="0"/>
              <a:t>Tek zilyetlik-Toplu zilyetlik</a:t>
            </a:r>
          </a:p>
          <a:p>
            <a:r>
              <a:rPr lang="tr-TR" b="1" u="sng" dirty="0" smtClean="0"/>
              <a:t>Asli zilyetlik- Bağımsız zilyetlik</a:t>
            </a:r>
          </a:p>
          <a:p>
            <a:r>
              <a:rPr lang="tr-TR" b="1" u="sng" dirty="0" smtClean="0"/>
              <a:t>Tek zilyetlik: </a:t>
            </a:r>
            <a:r>
              <a:rPr lang="tr-TR" dirty="0" smtClean="0"/>
              <a:t>bir eşya üzerinde tek bir kişinin zilyet olmasıdır.</a:t>
            </a:r>
          </a:p>
          <a:p>
            <a:r>
              <a:rPr lang="tr-TR" b="1" u="sng" dirty="0" smtClean="0"/>
              <a:t>Toplu zilyetlik: </a:t>
            </a:r>
            <a:r>
              <a:rPr lang="tr-TR" dirty="0" smtClean="0"/>
              <a:t>birden fazla kişinin bir eşya üzerinde aynı anda birlikte zilyet olmalarıdır.  Birlikte zilyetlik ve ortak zilyetlik şeklinde ikiye ayrılmaktadır.</a:t>
            </a:r>
          </a:p>
          <a:p>
            <a:r>
              <a:rPr lang="tr-TR" b="1" u="sng" dirty="0" smtClean="0"/>
              <a:t>Birlikte zilyetlikte: </a:t>
            </a:r>
            <a:r>
              <a:rPr lang="tr-TR" dirty="0" smtClean="0"/>
              <a:t>bir eşyaya zilyet olanların her biri, diğerlerinin isteğine gerek kalmadan o eşyayı kendi fiili egemenliğine alabilir ve zilyetlikten doğan yetkileri tek başına kullanabilir. </a:t>
            </a:r>
          </a:p>
          <a:p>
            <a:r>
              <a:rPr lang="tr-TR" b="1" u="sng" dirty="0" smtClean="0"/>
              <a:t>Ortak zilyetlikte </a:t>
            </a:r>
            <a:r>
              <a:rPr lang="tr-TR" dirty="0" smtClean="0"/>
              <a:t>ise bir eşyaya zilyet olanların her biri o eşyayı hep birlikte karar vererek kullanabilirler.</a:t>
            </a:r>
          </a:p>
          <a:p>
            <a:pPr marL="64008" indent="0">
              <a:buNone/>
            </a:pPr>
            <a:endParaRPr lang="tr-TR" b="1" u="sng" dirty="0"/>
          </a:p>
        </p:txBody>
      </p:sp>
    </p:spTree>
    <p:extLst>
      <p:ext uri="{BB962C8B-B14F-4D97-AF65-F5344CB8AC3E}">
        <p14:creationId xmlns:p14="http://schemas.microsoft.com/office/powerpoint/2010/main" val="3079935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u="sng" dirty="0" smtClean="0"/>
              <a:t>Asli zilyetlik: </a:t>
            </a:r>
            <a:r>
              <a:rPr lang="tr-TR" dirty="0" smtClean="0"/>
              <a:t>mülkiyetine sahip olduğu bir eşyaya malik olmak suretiyle o eşya üzerindeki zilyetliktir.</a:t>
            </a:r>
          </a:p>
          <a:p>
            <a:r>
              <a:rPr lang="tr-TR" b="1" u="sng" dirty="0" smtClean="0"/>
              <a:t>Bağımlı zilyetlik: </a:t>
            </a:r>
            <a:r>
              <a:rPr lang="tr-TR" dirty="0" smtClean="0"/>
              <a:t>Bir eşya üzerinde mülkiyeti olmadan ancak fiili egemenliği olan zilyetliktir. Kiralanan bir ev üzerindeki zilyetlik gibi.</a:t>
            </a:r>
            <a:endParaRPr lang="tr-TR" b="1" u="sng" dirty="0"/>
          </a:p>
        </p:txBody>
      </p:sp>
    </p:spTree>
    <p:extLst>
      <p:ext uri="{BB962C8B-B14F-4D97-AF65-F5344CB8AC3E}">
        <p14:creationId xmlns:p14="http://schemas.microsoft.com/office/powerpoint/2010/main" val="449230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ZİLYETLİĞİN KORUNMASI</a:t>
            </a:r>
            <a:endParaRPr lang="tr-TR" dirty="0"/>
          </a:p>
        </p:txBody>
      </p:sp>
      <p:sp>
        <p:nvSpPr>
          <p:cNvPr id="3" name="İçerik Yer Tutucusu 2"/>
          <p:cNvSpPr>
            <a:spLocks noGrp="1"/>
          </p:cNvSpPr>
          <p:nvPr>
            <p:ph idx="1"/>
          </p:nvPr>
        </p:nvSpPr>
        <p:spPr/>
        <p:txBody>
          <a:bodyPr/>
          <a:lstStyle/>
          <a:p>
            <a:r>
              <a:rPr lang="tr-TR" dirty="0" smtClean="0"/>
              <a:t>Üç şekilde korunur:</a:t>
            </a:r>
          </a:p>
          <a:p>
            <a:r>
              <a:rPr lang="tr-TR" u="sng" dirty="0" smtClean="0"/>
              <a:t>Zilyetliğin kuvvet kullanarak korunması</a:t>
            </a:r>
            <a:r>
              <a:rPr lang="tr-TR" dirty="0" smtClean="0"/>
              <a:t>: Bir eşya üzerinde zilyetliğe sahip olan kişi, bütün gasp ve tecavüz fiillerini kuvvet kullanmak suretiyle defetme hakkına sahiptir.</a:t>
            </a:r>
          </a:p>
          <a:p>
            <a:r>
              <a:rPr lang="tr-TR" u="sng" dirty="0" smtClean="0"/>
              <a:t>Zilyetliğin dava yoluyla korunması</a:t>
            </a:r>
            <a:r>
              <a:rPr lang="tr-TR" dirty="0" smtClean="0"/>
              <a:t> </a:t>
            </a:r>
          </a:p>
          <a:p>
            <a:r>
              <a:rPr lang="tr-TR" u="sng" dirty="0" smtClean="0"/>
              <a:t>Zilyetliğin idari yoldan korunması</a:t>
            </a:r>
            <a:endParaRPr lang="tr-TR" u="sng" dirty="0"/>
          </a:p>
        </p:txBody>
      </p:sp>
    </p:spTree>
    <p:extLst>
      <p:ext uri="{BB962C8B-B14F-4D97-AF65-F5344CB8AC3E}">
        <p14:creationId xmlns:p14="http://schemas.microsoft.com/office/powerpoint/2010/main" val="4263929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MİRAS HUKUKU</a:t>
            </a:r>
            <a:endParaRPr lang="tr-TR" dirty="0"/>
          </a:p>
        </p:txBody>
      </p:sp>
      <p:sp>
        <p:nvSpPr>
          <p:cNvPr id="3" name="İçerik Yer Tutucusu 2"/>
          <p:cNvSpPr>
            <a:spLocks noGrp="1"/>
          </p:cNvSpPr>
          <p:nvPr>
            <p:ph idx="1"/>
          </p:nvPr>
        </p:nvSpPr>
        <p:spPr/>
        <p:txBody>
          <a:bodyPr/>
          <a:lstStyle/>
          <a:p>
            <a:r>
              <a:rPr lang="tr-TR" dirty="0" smtClean="0"/>
              <a:t>Bir gerçek kişinin ölümünden sonra malvarlığının geleceğini düzenleyen hukuk kurallarıdır.</a:t>
            </a:r>
          </a:p>
          <a:p>
            <a:r>
              <a:rPr lang="tr-TR" dirty="0" smtClean="0"/>
              <a:t>Başlıca iki konu düzenlenir: Mirasçılar ve mirasın geçmesi.</a:t>
            </a:r>
            <a:endParaRPr lang="tr-TR" dirty="0"/>
          </a:p>
        </p:txBody>
      </p:sp>
    </p:spTree>
    <p:extLst>
      <p:ext uri="{BB962C8B-B14F-4D97-AF65-F5344CB8AC3E}">
        <p14:creationId xmlns:p14="http://schemas.microsoft.com/office/powerpoint/2010/main" val="2802477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Mirasçılar</a:t>
            </a:r>
            <a:endParaRPr lang="tr-TR" dirty="0"/>
          </a:p>
        </p:txBody>
      </p:sp>
      <p:sp>
        <p:nvSpPr>
          <p:cNvPr id="3" name="İçerik Yer Tutucusu 2"/>
          <p:cNvSpPr>
            <a:spLocks noGrp="1"/>
          </p:cNvSpPr>
          <p:nvPr>
            <p:ph idx="1"/>
          </p:nvPr>
        </p:nvSpPr>
        <p:spPr/>
        <p:txBody>
          <a:bodyPr/>
          <a:lstStyle/>
          <a:p>
            <a:r>
              <a:rPr lang="tr-TR" dirty="0" smtClean="0"/>
              <a:t>Mirasçı: ölen kimsenin mirasının intikal ettiği gerçek veya tüzel kişilerdir.</a:t>
            </a:r>
          </a:p>
          <a:p>
            <a:r>
              <a:rPr lang="tr-TR" dirty="0" smtClean="0"/>
              <a:t>Miras bırakan: ölmüş olması dolayısıyla malvarlığı mirasçıya intikal eden kimseye denir.</a:t>
            </a:r>
          </a:p>
          <a:p>
            <a:r>
              <a:rPr lang="tr-TR" dirty="0" smtClean="0"/>
              <a:t>Tereke- miras: miras bırakanın mirasa konu olan bütün hak ve kazançlarına denir.</a:t>
            </a:r>
          </a:p>
          <a:p>
            <a:endParaRPr lang="tr-TR" dirty="0"/>
          </a:p>
        </p:txBody>
      </p:sp>
    </p:spTree>
    <p:extLst>
      <p:ext uri="{BB962C8B-B14F-4D97-AF65-F5344CB8AC3E}">
        <p14:creationId xmlns:p14="http://schemas.microsoft.com/office/powerpoint/2010/main" val="1699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MİRASÇILAR</a:t>
            </a:r>
            <a:endParaRPr lang="tr-TR" dirty="0"/>
          </a:p>
        </p:txBody>
      </p:sp>
      <p:sp>
        <p:nvSpPr>
          <p:cNvPr id="3" name="İçerik Yer Tutucusu 2"/>
          <p:cNvSpPr>
            <a:spLocks noGrp="1"/>
          </p:cNvSpPr>
          <p:nvPr>
            <p:ph idx="1"/>
          </p:nvPr>
        </p:nvSpPr>
        <p:spPr/>
        <p:txBody>
          <a:bodyPr/>
          <a:lstStyle/>
          <a:p>
            <a:r>
              <a:rPr lang="tr-TR" dirty="0" smtClean="0"/>
              <a:t>Birinci derece mirasçılar: Ölenin altsoyu. Miras bırakanın çocukları, torunları, torun çocukları…</a:t>
            </a:r>
          </a:p>
          <a:p>
            <a:pPr marL="64008" indent="0">
              <a:buNone/>
            </a:pPr>
            <a:r>
              <a:rPr lang="tr-TR" dirty="0"/>
              <a:t> </a:t>
            </a:r>
            <a:r>
              <a:rPr lang="tr-TR" dirty="0" smtClean="0"/>
              <a:t>   Sağ kalan eş birinci derece mirasçılarla birlikte mirasçı olursa mirasın dörtte birine sahip olur.</a:t>
            </a:r>
          </a:p>
          <a:p>
            <a:r>
              <a:rPr lang="tr-TR" dirty="0" smtClean="0"/>
              <a:t>İkinci derece mirasçılar: Miras bırakanın ana babası ile bunların altsoyları. Miras bırakanın kardeşleri ve bunların çocukları</a:t>
            </a:r>
            <a:endParaRPr lang="tr-TR" dirty="0"/>
          </a:p>
        </p:txBody>
      </p:sp>
    </p:spTree>
    <p:extLst>
      <p:ext uri="{BB962C8B-B14F-4D97-AF65-F5344CB8AC3E}">
        <p14:creationId xmlns:p14="http://schemas.microsoft.com/office/powerpoint/2010/main" val="2027955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MİRASÇILAR</a:t>
            </a:r>
            <a:endParaRPr lang="tr-TR" dirty="0"/>
          </a:p>
        </p:txBody>
      </p:sp>
      <p:sp>
        <p:nvSpPr>
          <p:cNvPr id="3" name="İçerik Yer Tutucusu 2"/>
          <p:cNvSpPr>
            <a:spLocks noGrp="1"/>
          </p:cNvSpPr>
          <p:nvPr>
            <p:ph idx="1"/>
          </p:nvPr>
        </p:nvSpPr>
        <p:spPr/>
        <p:txBody>
          <a:bodyPr>
            <a:normAutofit fontScale="92500"/>
          </a:bodyPr>
          <a:lstStyle/>
          <a:p>
            <a:r>
              <a:rPr lang="tr-TR" dirty="0" smtClean="0"/>
              <a:t>Sağ kalan eş ikinci derece mirasçılarla birlikte mirasçı olursa mirasın yarısına sahip olur.</a:t>
            </a:r>
          </a:p>
          <a:p>
            <a:r>
              <a:rPr lang="tr-TR" dirty="0" smtClean="0"/>
              <a:t>Üçüncü derece mirasçılar: Miras bırakanın büyük ana ve babaları  ile bunların altsoyudur. Miras bırakanın dayısı, teyzesi, amcası, halası ve bunların altsoyları</a:t>
            </a:r>
          </a:p>
          <a:p>
            <a:r>
              <a:rPr lang="tr-TR" dirty="0" smtClean="0"/>
              <a:t>Sağ kalan eş üçüncü derece ile birlikle mirasçı olursa mirasın dörtte üçüne sahip olur. </a:t>
            </a:r>
            <a:endParaRPr lang="tr-TR" dirty="0"/>
          </a:p>
        </p:txBody>
      </p:sp>
    </p:spTree>
    <p:extLst>
      <p:ext uri="{BB962C8B-B14F-4D97-AF65-F5344CB8AC3E}">
        <p14:creationId xmlns:p14="http://schemas.microsoft.com/office/powerpoint/2010/main" val="729382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Üç derecede mirasçısı olmayan ve sağ kalan eşi bulunmayan, ölüme bağlı tasarrufla mirasçı da tayin etmeyen miras bırakanın terekesi devlete kalır.</a:t>
            </a:r>
            <a:endParaRPr lang="tr-TR" dirty="0"/>
          </a:p>
        </p:txBody>
      </p:sp>
    </p:spTree>
    <p:extLst>
      <p:ext uri="{BB962C8B-B14F-4D97-AF65-F5344CB8AC3E}">
        <p14:creationId xmlns:p14="http://schemas.microsoft.com/office/powerpoint/2010/main" val="1559473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Mirastan yoksun bırakılma</a:t>
            </a:r>
            <a:endParaRPr lang="tr-TR" dirty="0"/>
          </a:p>
        </p:txBody>
      </p:sp>
      <p:sp>
        <p:nvSpPr>
          <p:cNvPr id="3" name="İçerik Yer Tutucusu 2"/>
          <p:cNvSpPr>
            <a:spLocks noGrp="1"/>
          </p:cNvSpPr>
          <p:nvPr>
            <p:ph idx="1"/>
          </p:nvPr>
        </p:nvSpPr>
        <p:spPr/>
        <p:txBody>
          <a:bodyPr>
            <a:normAutofit fontScale="70000" lnSpcReduction="20000"/>
          </a:bodyPr>
          <a:lstStyle/>
          <a:p>
            <a:r>
              <a:rPr lang="tr-TR" b="1" dirty="0"/>
              <a:t>M</a:t>
            </a:r>
            <a:r>
              <a:rPr lang="tr-TR" b="1" dirty="0" smtClean="0"/>
              <a:t>irasçının </a:t>
            </a:r>
            <a:r>
              <a:rPr lang="tr-TR" b="1" dirty="0"/>
              <a:t>mirastan mahrumiyetine yol açan tüm eylemler mirasçı tarafından kasten ve hukuka aykırı olarak işlenmelidir</a:t>
            </a:r>
            <a:r>
              <a:rPr lang="tr-TR" dirty="0"/>
              <a:t>. </a:t>
            </a:r>
            <a:endParaRPr lang="tr-TR" dirty="0" smtClean="0"/>
          </a:p>
          <a:p>
            <a:r>
              <a:rPr lang="tr-TR" dirty="0" smtClean="0"/>
              <a:t>Bunlardan </a:t>
            </a:r>
            <a:r>
              <a:rPr lang="tr-TR" dirty="0"/>
              <a:t>ilki, mirasçının kasten ve hukuka aykırı olarak </a:t>
            </a:r>
            <a:r>
              <a:rPr lang="tr-TR" dirty="0" err="1"/>
              <a:t>mirasbırakanı</a:t>
            </a:r>
            <a:r>
              <a:rPr lang="tr-TR" dirty="0"/>
              <a:t> öldürmesi ya da öldürmeye teşebbüs etmesidir. </a:t>
            </a:r>
            <a:endParaRPr lang="tr-TR" dirty="0" smtClean="0"/>
          </a:p>
          <a:p>
            <a:r>
              <a:rPr lang="tr-TR" dirty="0"/>
              <a:t>K</a:t>
            </a:r>
            <a:r>
              <a:rPr lang="tr-TR" dirty="0" smtClean="0"/>
              <a:t>asten </a:t>
            </a:r>
            <a:r>
              <a:rPr lang="tr-TR" dirty="0"/>
              <a:t>ve hukuka aykırı olarak </a:t>
            </a:r>
            <a:r>
              <a:rPr lang="tr-TR" dirty="0" err="1"/>
              <a:t>mirasbırakanı</a:t>
            </a:r>
            <a:r>
              <a:rPr lang="tr-TR" dirty="0"/>
              <a:t>, sürekli şekilde ölüme bağlı tasarruf yapamayacak duruma getirmektir. </a:t>
            </a:r>
            <a:endParaRPr lang="tr-TR" dirty="0" smtClean="0"/>
          </a:p>
          <a:p>
            <a:r>
              <a:rPr lang="tr-TR" dirty="0"/>
              <a:t>A</a:t>
            </a:r>
            <a:r>
              <a:rPr lang="tr-TR" dirty="0" smtClean="0"/>
              <a:t>ldatma</a:t>
            </a:r>
            <a:r>
              <a:rPr lang="tr-TR" dirty="0"/>
              <a:t>, zorlama veya korkutma yoluyla, miras bırakanın bir </a:t>
            </a:r>
            <a:r>
              <a:rPr lang="tr-TR" dirty="0" smtClean="0"/>
              <a:t>ölüme </a:t>
            </a:r>
            <a:r>
              <a:rPr lang="tr-TR" dirty="0"/>
              <a:t>bağlı tasarruf yapmasını ya da onun bir ölüme bağlı tasarruftan dönmesini sağlamak veya engellemektir. </a:t>
            </a:r>
            <a:endParaRPr lang="tr-TR" dirty="0" smtClean="0"/>
          </a:p>
          <a:p>
            <a:r>
              <a:rPr lang="tr-TR" dirty="0" err="1"/>
              <a:t>M</a:t>
            </a:r>
            <a:r>
              <a:rPr lang="tr-TR" dirty="0" err="1" smtClean="0"/>
              <a:t>irasbırakanın</a:t>
            </a:r>
            <a:r>
              <a:rPr lang="tr-TR" dirty="0" smtClean="0"/>
              <a:t> </a:t>
            </a:r>
            <a:r>
              <a:rPr lang="tr-TR" dirty="0"/>
              <a:t>bir ölüme bağlı tasarrufu, </a:t>
            </a:r>
            <a:r>
              <a:rPr lang="tr-TR" dirty="0" err="1" smtClean="0"/>
              <a:t>mirasbırakanın</a:t>
            </a:r>
            <a:r>
              <a:rPr lang="tr-TR" dirty="0" smtClean="0"/>
              <a:t> </a:t>
            </a:r>
            <a:r>
              <a:rPr lang="tr-TR" dirty="0"/>
              <a:t>yeniden yapamayacağı bir durum ve zamanda kasten ve hukuka aykırı olarak mirasçı tarafından ortadan kaldırılır veya bozulur ise mirastan mahrumiyet gerçekleşir. </a:t>
            </a:r>
            <a:endParaRPr lang="tr-TR" dirty="0"/>
          </a:p>
        </p:txBody>
      </p:sp>
    </p:spTree>
    <p:extLst>
      <p:ext uri="{BB962C8B-B14F-4D97-AF65-F5344CB8AC3E}">
        <p14:creationId xmlns:p14="http://schemas.microsoft.com/office/powerpoint/2010/main" val="843220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Mirasçılıktan Çıkarılma</a:t>
            </a:r>
            <a:endParaRPr lang="tr-TR" dirty="0"/>
          </a:p>
        </p:txBody>
      </p:sp>
      <p:sp>
        <p:nvSpPr>
          <p:cNvPr id="3" name="İçerik Yer Tutucusu 2"/>
          <p:cNvSpPr>
            <a:spLocks noGrp="1"/>
          </p:cNvSpPr>
          <p:nvPr>
            <p:ph idx="1"/>
          </p:nvPr>
        </p:nvSpPr>
        <p:spPr/>
        <p:txBody>
          <a:bodyPr/>
          <a:lstStyle/>
          <a:p>
            <a:r>
              <a:rPr lang="tr-TR" dirty="0" smtClean="0"/>
              <a:t>Mirasçı </a:t>
            </a:r>
            <a:r>
              <a:rPr lang="tr-TR" dirty="0" err="1" smtClean="0"/>
              <a:t>mirasbırakana</a:t>
            </a:r>
            <a:r>
              <a:rPr lang="tr-TR" dirty="0" smtClean="0"/>
              <a:t> veya </a:t>
            </a:r>
            <a:r>
              <a:rPr lang="tr-TR" dirty="0" err="1" smtClean="0"/>
              <a:t>mirasbırakanın</a:t>
            </a:r>
            <a:r>
              <a:rPr lang="tr-TR" dirty="0" smtClean="0"/>
              <a:t> yakınlarından birine karşı ağır bir suç işlemesi ya da mirasçı, </a:t>
            </a:r>
            <a:r>
              <a:rPr lang="tr-TR" dirty="0" err="1" smtClean="0"/>
              <a:t>mirasbırakana</a:t>
            </a:r>
            <a:r>
              <a:rPr lang="tr-TR" dirty="0" smtClean="0"/>
              <a:t> ve </a:t>
            </a:r>
            <a:r>
              <a:rPr lang="tr-TR" dirty="0" err="1" smtClean="0"/>
              <a:t>mirasbırakanın</a:t>
            </a:r>
            <a:r>
              <a:rPr lang="tr-TR" dirty="0" smtClean="0"/>
              <a:t> ailesi üyelerine karşı aile hukukundan doğan yükümlülüklerini önemli ölçüde yerine getirmemesi durumunda </a:t>
            </a:r>
            <a:r>
              <a:rPr lang="tr-TR" dirty="0" err="1" smtClean="0"/>
              <a:t>mirasbırakan</a:t>
            </a:r>
            <a:r>
              <a:rPr lang="tr-TR" dirty="0" smtClean="0"/>
              <a:t> ölüme bağlı bir tasarrufla mirasçısını mirasçılıktan çıkarabilir.</a:t>
            </a:r>
          </a:p>
          <a:p>
            <a:endParaRPr lang="tr-TR" dirty="0"/>
          </a:p>
        </p:txBody>
      </p:sp>
    </p:spTree>
    <p:extLst>
      <p:ext uri="{BB962C8B-B14F-4D97-AF65-F5344CB8AC3E}">
        <p14:creationId xmlns:p14="http://schemas.microsoft.com/office/powerpoint/2010/main" val="2351141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Mirasın Geçmesi</a:t>
            </a:r>
            <a:endParaRPr lang="tr-TR" dirty="0"/>
          </a:p>
        </p:txBody>
      </p:sp>
      <p:sp>
        <p:nvSpPr>
          <p:cNvPr id="3" name="İçerik Yer Tutucusu 2"/>
          <p:cNvSpPr>
            <a:spLocks noGrp="1"/>
          </p:cNvSpPr>
          <p:nvPr>
            <p:ph idx="1"/>
          </p:nvPr>
        </p:nvSpPr>
        <p:spPr/>
        <p:txBody>
          <a:bodyPr>
            <a:normAutofit fontScale="92500" lnSpcReduction="20000"/>
          </a:bodyPr>
          <a:lstStyle/>
          <a:p>
            <a:r>
              <a:rPr lang="tr-TR" dirty="0" err="1" smtClean="0"/>
              <a:t>Mirasbırakanın</a:t>
            </a:r>
            <a:r>
              <a:rPr lang="tr-TR" dirty="0" smtClean="0"/>
              <a:t> ölümü anında terekenin mirasçılara geçmesidir.</a:t>
            </a:r>
          </a:p>
          <a:p>
            <a:r>
              <a:rPr lang="tr-TR" dirty="0" smtClean="0"/>
              <a:t>Miras mirasçıya kendiliğinden intikal eder.</a:t>
            </a:r>
          </a:p>
          <a:p>
            <a:r>
              <a:rPr lang="tr-TR" dirty="0" smtClean="0"/>
              <a:t>Bunun için mirasçıların bir beyanda bulunmalarına gerek yoktur.</a:t>
            </a:r>
          </a:p>
          <a:p>
            <a:r>
              <a:rPr lang="tr-TR" dirty="0" smtClean="0"/>
              <a:t>Terekenin hak ve borçlarıyla birlikte bir bütün olarak ve kanundan dolayı mirasçılara geçmesine külli </a:t>
            </a:r>
            <a:r>
              <a:rPr lang="tr-TR" dirty="0" err="1" smtClean="0"/>
              <a:t>halefiyet</a:t>
            </a:r>
            <a:r>
              <a:rPr lang="tr-TR" dirty="0" smtClean="0"/>
              <a:t> denir</a:t>
            </a:r>
          </a:p>
          <a:p>
            <a:r>
              <a:rPr lang="tr-TR" dirty="0"/>
              <a:t> </a:t>
            </a:r>
            <a:r>
              <a:rPr lang="tr-TR" dirty="0" smtClean="0"/>
              <a:t>bunun sonucu olarak mirasçılar </a:t>
            </a:r>
            <a:r>
              <a:rPr lang="tr-TR" dirty="0" err="1" smtClean="0"/>
              <a:t>mirasbırakanın</a:t>
            </a:r>
            <a:r>
              <a:rPr lang="tr-TR" dirty="0" smtClean="0"/>
              <a:t> borçlarından </a:t>
            </a:r>
            <a:r>
              <a:rPr lang="tr-TR" dirty="0" err="1" smtClean="0"/>
              <a:t>müteselsilen</a:t>
            </a:r>
            <a:r>
              <a:rPr lang="tr-TR" dirty="0" smtClean="0"/>
              <a:t> sorumlu olurlar.</a:t>
            </a:r>
            <a:endParaRPr lang="tr-TR" dirty="0"/>
          </a:p>
        </p:txBody>
      </p:sp>
    </p:spTree>
    <p:extLst>
      <p:ext uri="{BB962C8B-B14F-4D97-AF65-F5344CB8AC3E}">
        <p14:creationId xmlns:p14="http://schemas.microsoft.com/office/powerpoint/2010/main" val="29790109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179</TotalTime>
  <Words>759</Words>
  <Application>Microsoft Office PowerPoint</Application>
  <PresentationFormat>Ekran Gösterisi (4:3)</PresentationFormat>
  <Paragraphs>63</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Canlı</vt:lpstr>
      <vt:lpstr>Hukuka Giriş</vt:lpstr>
      <vt:lpstr>MİRAS HUKUKU</vt:lpstr>
      <vt:lpstr>Mirasçılar</vt:lpstr>
      <vt:lpstr>MİRASÇILAR</vt:lpstr>
      <vt:lpstr>MİRASÇILAR</vt:lpstr>
      <vt:lpstr>PowerPoint Sunusu</vt:lpstr>
      <vt:lpstr>Mirastan yoksun bırakılma</vt:lpstr>
      <vt:lpstr>Mirasçılıktan Çıkarılma</vt:lpstr>
      <vt:lpstr>Mirasın Geçmesi</vt:lpstr>
      <vt:lpstr>PowerPoint Sunusu</vt:lpstr>
      <vt:lpstr>PowerPoint Sunusu</vt:lpstr>
      <vt:lpstr>PowerPoint Sunusu</vt:lpstr>
      <vt:lpstr>EŞYA HUKUKU</vt:lpstr>
      <vt:lpstr>ZİLYETLİK</vt:lpstr>
      <vt:lpstr>Zilyetlik çeşitleri</vt:lpstr>
      <vt:lpstr>PowerPoint Sunusu</vt:lpstr>
      <vt:lpstr>ZİLYETLİĞİN KORUNMASI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Hukuka Giriş</dc:title>
  <dc:creator>Benay KESKIN ISOGLU</dc:creator>
  <cp:lastModifiedBy>Benay KESKIN ISOGLU</cp:lastModifiedBy>
  <cp:revision>35</cp:revision>
  <dcterms:created xsi:type="dcterms:W3CDTF">2018-11-30T07:07:50Z</dcterms:created>
  <dcterms:modified xsi:type="dcterms:W3CDTF">2018-11-30T10:40:55Z</dcterms:modified>
</cp:coreProperties>
</file>