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82" r:id="rId4"/>
    <p:sldId id="258" r:id="rId5"/>
    <p:sldId id="259" r:id="rId6"/>
    <p:sldId id="260" r:id="rId7"/>
    <p:sldId id="261" r:id="rId8"/>
    <p:sldId id="262" r:id="rId9"/>
    <p:sldId id="263" r:id="rId10"/>
    <p:sldId id="264" r:id="rId11"/>
    <p:sldId id="265" r:id="rId12"/>
    <p:sldId id="267" r:id="rId13"/>
    <p:sldId id="268" r:id="rId14"/>
    <p:sldId id="269" r:id="rId15"/>
    <p:sldId id="266" r:id="rId16"/>
    <p:sldId id="270" r:id="rId17"/>
    <p:sldId id="28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839" autoAdjust="0"/>
    <p:restoredTop sz="94690"/>
  </p:normalViewPr>
  <p:slideViewPr>
    <p:cSldViewPr snapToGrid="0">
      <p:cViewPr varScale="1">
        <p:scale>
          <a:sx n="51" d="100"/>
          <a:sy n="51" d="100"/>
        </p:scale>
        <p:origin x="216" y="14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B816991-480F-4246-A65F-EDF9A39D6376}"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tr-TR"/>
          </a:p>
        </p:txBody>
      </p:sp>
      <p:sp>
        <p:nvSpPr>
          <p:cNvPr id="6" name="Slide Number Placeholder 5"/>
          <p:cNvSpPr>
            <a:spLocks noGrp="1"/>
          </p:cNvSpPr>
          <p:nvPr>
            <p:ph type="sldNum" sz="quarter" idx="12"/>
          </p:nvPr>
        </p:nvSpPr>
        <p:spPr>
          <a:xfrm>
            <a:off x="531812" y="4529540"/>
            <a:ext cx="779767" cy="365125"/>
          </a:xfrm>
        </p:spPr>
        <p:txBody>
          <a:bodyPr/>
          <a:lstStyle/>
          <a:p>
            <a:fld id="{658F5BAB-8103-4314-9669-7B24A01FCB14}" type="slidenum">
              <a:rPr lang="tr-TR" smtClean="0"/>
              <a:t>‹#›</a:t>
            </a:fld>
            <a:endParaRPr lang="tr-TR"/>
          </a:p>
        </p:txBody>
      </p:sp>
    </p:spTree>
    <p:extLst>
      <p:ext uri="{BB962C8B-B14F-4D97-AF65-F5344CB8AC3E}">
        <p14:creationId xmlns:p14="http://schemas.microsoft.com/office/powerpoint/2010/main" val="3773783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B816991-480F-4246-A65F-EDF9A39D6376}"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58F5BAB-8103-4314-9669-7B24A01FCB14}" type="slidenum">
              <a:rPr lang="tr-TR" smtClean="0"/>
              <a:t>‹#›</a:t>
            </a:fld>
            <a:endParaRPr lang="tr-TR"/>
          </a:p>
        </p:txBody>
      </p:sp>
    </p:spTree>
    <p:extLst>
      <p:ext uri="{BB962C8B-B14F-4D97-AF65-F5344CB8AC3E}">
        <p14:creationId xmlns:p14="http://schemas.microsoft.com/office/powerpoint/2010/main" val="170407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B816991-480F-4246-A65F-EDF9A39D6376}"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58F5BAB-8103-4314-9669-7B24A01FCB14}"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902460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AB816991-480F-4246-A65F-EDF9A39D6376}"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58F5BAB-8103-4314-9669-7B24A01FCB14}" type="slidenum">
              <a:rPr lang="tr-TR" smtClean="0"/>
              <a:t>‹#›</a:t>
            </a:fld>
            <a:endParaRPr lang="tr-TR"/>
          </a:p>
        </p:txBody>
      </p:sp>
    </p:spTree>
    <p:extLst>
      <p:ext uri="{BB962C8B-B14F-4D97-AF65-F5344CB8AC3E}">
        <p14:creationId xmlns:p14="http://schemas.microsoft.com/office/powerpoint/2010/main" val="26508202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AB816991-480F-4246-A65F-EDF9A39D6376}"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58F5BAB-8103-4314-9669-7B24A01FCB14}"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442549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AB816991-480F-4246-A65F-EDF9A39D6376}"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58F5BAB-8103-4314-9669-7B24A01FCB14}" type="slidenum">
              <a:rPr lang="tr-TR" smtClean="0"/>
              <a:t>‹#›</a:t>
            </a:fld>
            <a:endParaRPr lang="tr-TR"/>
          </a:p>
        </p:txBody>
      </p:sp>
    </p:spTree>
    <p:extLst>
      <p:ext uri="{BB962C8B-B14F-4D97-AF65-F5344CB8AC3E}">
        <p14:creationId xmlns:p14="http://schemas.microsoft.com/office/powerpoint/2010/main" val="27844112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B816991-480F-4246-A65F-EDF9A39D6376}"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58F5BAB-8103-4314-9669-7B24A01FCB14}" type="slidenum">
              <a:rPr lang="tr-TR" smtClean="0"/>
              <a:t>‹#›</a:t>
            </a:fld>
            <a:endParaRPr lang="tr-TR"/>
          </a:p>
        </p:txBody>
      </p:sp>
    </p:spTree>
    <p:extLst>
      <p:ext uri="{BB962C8B-B14F-4D97-AF65-F5344CB8AC3E}">
        <p14:creationId xmlns:p14="http://schemas.microsoft.com/office/powerpoint/2010/main" val="25234881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B816991-480F-4246-A65F-EDF9A39D6376}"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58F5BAB-8103-4314-9669-7B24A01FCB14}" type="slidenum">
              <a:rPr lang="tr-TR" smtClean="0"/>
              <a:t>‹#›</a:t>
            </a:fld>
            <a:endParaRPr lang="tr-TR"/>
          </a:p>
        </p:txBody>
      </p:sp>
    </p:spTree>
    <p:extLst>
      <p:ext uri="{BB962C8B-B14F-4D97-AF65-F5344CB8AC3E}">
        <p14:creationId xmlns:p14="http://schemas.microsoft.com/office/powerpoint/2010/main" val="1928149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B816991-480F-4246-A65F-EDF9A39D6376}"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58F5BAB-8103-4314-9669-7B24A01FCB14}" type="slidenum">
              <a:rPr lang="tr-TR" smtClean="0"/>
              <a:t>‹#›</a:t>
            </a:fld>
            <a:endParaRPr lang="tr-TR"/>
          </a:p>
        </p:txBody>
      </p:sp>
    </p:spTree>
    <p:extLst>
      <p:ext uri="{BB962C8B-B14F-4D97-AF65-F5344CB8AC3E}">
        <p14:creationId xmlns:p14="http://schemas.microsoft.com/office/powerpoint/2010/main" val="3952723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B816991-480F-4246-A65F-EDF9A39D6376}"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58F5BAB-8103-4314-9669-7B24A01FCB14}" type="slidenum">
              <a:rPr lang="tr-TR" smtClean="0"/>
              <a:t>‹#›</a:t>
            </a:fld>
            <a:endParaRPr lang="tr-TR"/>
          </a:p>
        </p:txBody>
      </p:sp>
    </p:spTree>
    <p:extLst>
      <p:ext uri="{BB962C8B-B14F-4D97-AF65-F5344CB8AC3E}">
        <p14:creationId xmlns:p14="http://schemas.microsoft.com/office/powerpoint/2010/main" val="235838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B816991-480F-4246-A65F-EDF9A39D6376}"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58F5BAB-8103-4314-9669-7B24A01FCB14}" type="slidenum">
              <a:rPr lang="tr-TR" smtClean="0"/>
              <a:t>‹#›</a:t>
            </a:fld>
            <a:endParaRPr lang="tr-TR"/>
          </a:p>
        </p:txBody>
      </p:sp>
    </p:spTree>
    <p:extLst>
      <p:ext uri="{BB962C8B-B14F-4D97-AF65-F5344CB8AC3E}">
        <p14:creationId xmlns:p14="http://schemas.microsoft.com/office/powerpoint/2010/main" val="3679461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B816991-480F-4246-A65F-EDF9A39D6376}" type="datetimeFigureOut">
              <a:rPr lang="tr-TR" smtClean="0"/>
              <a:t>24.02.2026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58F5BAB-8103-4314-9669-7B24A01FCB14}" type="slidenum">
              <a:rPr lang="tr-TR" smtClean="0"/>
              <a:t>‹#›</a:t>
            </a:fld>
            <a:endParaRPr lang="tr-TR"/>
          </a:p>
        </p:txBody>
      </p:sp>
    </p:spTree>
    <p:extLst>
      <p:ext uri="{BB962C8B-B14F-4D97-AF65-F5344CB8AC3E}">
        <p14:creationId xmlns:p14="http://schemas.microsoft.com/office/powerpoint/2010/main" val="897689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B816991-480F-4246-A65F-EDF9A39D6376}" type="datetimeFigureOut">
              <a:rPr lang="tr-TR" smtClean="0"/>
              <a:t>24.02.2026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58F5BAB-8103-4314-9669-7B24A01FCB14}" type="slidenum">
              <a:rPr lang="tr-TR" smtClean="0"/>
              <a:t>‹#›</a:t>
            </a:fld>
            <a:endParaRPr lang="tr-TR"/>
          </a:p>
        </p:txBody>
      </p:sp>
    </p:spTree>
    <p:extLst>
      <p:ext uri="{BB962C8B-B14F-4D97-AF65-F5344CB8AC3E}">
        <p14:creationId xmlns:p14="http://schemas.microsoft.com/office/powerpoint/2010/main" val="1273238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816991-480F-4246-A65F-EDF9A39D6376}" type="datetimeFigureOut">
              <a:rPr lang="tr-TR" smtClean="0"/>
              <a:t>24.02.2026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58F5BAB-8103-4314-9669-7B24A01FCB14}" type="slidenum">
              <a:rPr lang="tr-TR" smtClean="0"/>
              <a:t>‹#›</a:t>
            </a:fld>
            <a:endParaRPr lang="tr-TR"/>
          </a:p>
        </p:txBody>
      </p:sp>
    </p:spTree>
    <p:extLst>
      <p:ext uri="{BB962C8B-B14F-4D97-AF65-F5344CB8AC3E}">
        <p14:creationId xmlns:p14="http://schemas.microsoft.com/office/powerpoint/2010/main" val="2041455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B816991-480F-4246-A65F-EDF9A39D6376}"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58F5BAB-8103-4314-9669-7B24A01FCB14}" type="slidenum">
              <a:rPr lang="tr-TR" smtClean="0"/>
              <a:t>‹#›</a:t>
            </a:fld>
            <a:endParaRPr lang="tr-TR"/>
          </a:p>
        </p:txBody>
      </p:sp>
    </p:spTree>
    <p:extLst>
      <p:ext uri="{BB962C8B-B14F-4D97-AF65-F5344CB8AC3E}">
        <p14:creationId xmlns:p14="http://schemas.microsoft.com/office/powerpoint/2010/main" val="1669451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B816991-480F-4246-A65F-EDF9A39D6376}"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58F5BAB-8103-4314-9669-7B24A01FCB14}" type="slidenum">
              <a:rPr lang="tr-TR" smtClean="0"/>
              <a:t>‹#›</a:t>
            </a:fld>
            <a:endParaRPr lang="tr-TR"/>
          </a:p>
        </p:txBody>
      </p:sp>
    </p:spTree>
    <p:extLst>
      <p:ext uri="{BB962C8B-B14F-4D97-AF65-F5344CB8AC3E}">
        <p14:creationId xmlns:p14="http://schemas.microsoft.com/office/powerpoint/2010/main" val="2721719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tr-TR"/>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tr-TR"/>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tr-TR"/>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tr-TR"/>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tr-TR"/>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tr-TR"/>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tr-TR"/>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tr-TR"/>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tr-TR"/>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tr-TR"/>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tr-TR"/>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tr-TR"/>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tr-TR"/>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tr-TR"/>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tr-TR"/>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tr-TR"/>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tr-TR"/>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tr-TR"/>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tr-TR"/>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tr-TR"/>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tr-TR"/>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tr-TR"/>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tr-TR"/>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tr-TR"/>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B816991-480F-4246-A65F-EDF9A39D6376}" type="datetimeFigureOut">
              <a:rPr lang="tr-TR" smtClean="0"/>
              <a:t>24.02.2026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58F5BAB-8103-4314-9669-7B24A01FCB14}" type="slidenum">
              <a:rPr lang="tr-TR" smtClean="0"/>
              <a:t>‹#›</a:t>
            </a:fld>
            <a:endParaRPr lang="tr-TR"/>
          </a:p>
        </p:txBody>
      </p:sp>
    </p:spTree>
    <p:extLst>
      <p:ext uri="{BB962C8B-B14F-4D97-AF65-F5344CB8AC3E}">
        <p14:creationId xmlns:p14="http://schemas.microsoft.com/office/powerpoint/2010/main" val="4552739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975DAD-319D-91AA-5FB3-6AFB503D5068}"/>
              </a:ext>
            </a:extLst>
          </p:cNvPr>
          <p:cNvSpPr>
            <a:spLocks noGrp="1"/>
          </p:cNvSpPr>
          <p:nvPr>
            <p:ph type="ctrTitle"/>
          </p:nvPr>
        </p:nvSpPr>
        <p:spPr/>
        <p:txBody>
          <a:bodyPr/>
          <a:lstStyle/>
          <a:p>
            <a:r>
              <a:rPr lang="tr-TR" dirty="0"/>
              <a:t>Menfi Tespit ve İstirdat Davaları</a:t>
            </a:r>
          </a:p>
        </p:txBody>
      </p:sp>
      <p:sp>
        <p:nvSpPr>
          <p:cNvPr id="3" name="Alt Başlık 2">
            <a:extLst>
              <a:ext uri="{FF2B5EF4-FFF2-40B4-BE49-F238E27FC236}">
                <a16:creationId xmlns:a16="http://schemas.microsoft.com/office/drawing/2014/main" id="{536C9317-7965-7287-47B8-FAEA6CD57A20}"/>
              </a:ext>
            </a:extLst>
          </p:cNvPr>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976734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3A3803D-E459-19B2-8252-60D4118B382F}"/>
              </a:ext>
            </a:extLst>
          </p:cNvPr>
          <p:cNvSpPr>
            <a:spLocks noGrp="1"/>
          </p:cNvSpPr>
          <p:nvPr>
            <p:ph idx="1"/>
          </p:nvPr>
        </p:nvSpPr>
        <p:spPr>
          <a:xfrm>
            <a:off x="2589212" y="462223"/>
            <a:ext cx="8915400" cy="6189785"/>
          </a:xfrm>
        </p:spPr>
        <p:txBody>
          <a:bodyPr>
            <a:normAutofit/>
          </a:bodyPr>
          <a:lstStyle/>
          <a:p>
            <a:r>
              <a:rPr lang="tr-TR" b="1" dirty="0"/>
              <a:t>Davacı borçlu davayı kazanırsa,</a:t>
            </a:r>
          </a:p>
          <a:p>
            <a:pPr marL="0" indent="0">
              <a:buNone/>
            </a:pPr>
            <a:r>
              <a:rPr lang="tr-TR" dirty="0"/>
              <a:t>				icra takibinde ödediği paranın harç ve giderleri ile birlikte kendisine ödenmesine karar verilir.</a:t>
            </a:r>
          </a:p>
          <a:p>
            <a:pPr marL="0" indent="0">
              <a:buNone/>
            </a:pPr>
            <a:r>
              <a:rPr lang="tr-TR" dirty="0"/>
              <a:t>				alacaklı bu dava dolayısıyla yargılama giderlerine mahkum edilir.</a:t>
            </a:r>
          </a:p>
          <a:p>
            <a:pPr marL="0" indent="0">
              <a:buNone/>
            </a:pPr>
            <a:endParaRPr lang="tr-TR" dirty="0"/>
          </a:p>
          <a:p>
            <a:pPr marL="0" indent="0">
              <a:buNone/>
            </a:pPr>
            <a:r>
              <a:rPr lang="tr-TR" b="1" dirty="0"/>
              <a:t>Dava reddedilirse:</a:t>
            </a:r>
          </a:p>
          <a:p>
            <a:pPr marL="0" indent="0">
              <a:buNone/>
            </a:pPr>
            <a:r>
              <a:rPr lang="tr-TR" dirty="0"/>
              <a:t>		borçlu bu dava bakımından yargılama giderlerine mahkum edilir.</a:t>
            </a:r>
          </a:p>
          <a:p>
            <a:pPr marL="0" indent="0">
              <a:buNone/>
            </a:pPr>
            <a:r>
              <a:rPr lang="tr-TR" dirty="0"/>
              <a:t>		istirdat davası sonucunda verilen hüküm kesin hükümdür.</a:t>
            </a:r>
          </a:p>
          <a:p>
            <a:pPr marL="0" indent="0">
              <a:buNone/>
            </a:pPr>
            <a:r>
              <a:rPr lang="tr-TR" dirty="0"/>
              <a:t>İcra inkar tazminatına hükmedilmez.</a:t>
            </a:r>
          </a:p>
          <a:p>
            <a:pPr marL="0" indent="0">
              <a:buNone/>
            </a:pPr>
            <a:endParaRPr lang="tr-TR" dirty="0"/>
          </a:p>
          <a:p>
            <a:pPr marL="0" indent="0">
              <a:buNone/>
            </a:pPr>
            <a:r>
              <a:rPr lang="tr-TR" dirty="0"/>
              <a:t>-Menfi tespit davası istirdat davasına dönüşmüş ve </a:t>
            </a:r>
            <a:r>
              <a:rPr lang="tr-TR" u="sng" dirty="0"/>
              <a:t>borçlu lehine sonuçlanmışsa </a:t>
            </a:r>
            <a:r>
              <a:rPr lang="tr-TR" dirty="0"/>
              <a:t>borçlu lehine tazminata hükmedilir.</a:t>
            </a:r>
          </a:p>
          <a:p>
            <a:pPr marL="0" indent="0">
              <a:buNone/>
            </a:pPr>
            <a:r>
              <a:rPr lang="tr-TR" dirty="0"/>
              <a:t>												</a:t>
            </a:r>
            <a:r>
              <a:rPr lang="tr-TR" u="sng" dirty="0"/>
              <a:t>alacaklı lehine sonuçlandıysa </a:t>
            </a:r>
            <a:r>
              <a:rPr lang="tr-TR" dirty="0"/>
              <a:t>takip durmadığından alacaklı zarara uğramaz bu sebeple alacaklı lehine tazminata karar verilmez.</a:t>
            </a:r>
          </a:p>
        </p:txBody>
      </p:sp>
    </p:spTree>
    <p:extLst>
      <p:ext uri="{BB962C8B-B14F-4D97-AF65-F5344CB8AC3E}">
        <p14:creationId xmlns:p14="http://schemas.microsoft.com/office/powerpoint/2010/main" val="3974000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FDC3E1-B7F7-4319-1CE6-CC07B3B51483}"/>
              </a:ext>
            </a:extLst>
          </p:cNvPr>
          <p:cNvSpPr>
            <a:spLocks noGrp="1"/>
          </p:cNvSpPr>
          <p:nvPr>
            <p:ph type="title"/>
          </p:nvPr>
        </p:nvSpPr>
        <p:spPr>
          <a:xfrm>
            <a:off x="2589212" y="191491"/>
            <a:ext cx="8911687" cy="595090"/>
          </a:xfrm>
        </p:spPr>
        <p:txBody>
          <a:bodyPr>
            <a:normAutofit fontScale="90000"/>
          </a:bodyPr>
          <a:lstStyle/>
          <a:p>
            <a:r>
              <a:rPr lang="tr-TR" dirty="0"/>
              <a:t>İcra takibinin iptal ve taliki</a:t>
            </a:r>
          </a:p>
        </p:txBody>
      </p:sp>
      <p:sp>
        <p:nvSpPr>
          <p:cNvPr id="3" name="İçerik Yer Tutucusu 2">
            <a:extLst>
              <a:ext uri="{FF2B5EF4-FFF2-40B4-BE49-F238E27FC236}">
                <a16:creationId xmlns:a16="http://schemas.microsoft.com/office/drawing/2014/main" id="{4780CEA9-311E-6388-6597-8660012C2178}"/>
              </a:ext>
            </a:extLst>
          </p:cNvPr>
          <p:cNvSpPr>
            <a:spLocks noGrp="1"/>
          </p:cNvSpPr>
          <p:nvPr>
            <p:ph idx="1"/>
          </p:nvPr>
        </p:nvSpPr>
        <p:spPr>
          <a:xfrm>
            <a:off x="2589212" y="943897"/>
            <a:ext cx="8915400" cy="5722612"/>
          </a:xfrm>
        </p:spPr>
        <p:txBody>
          <a:bodyPr>
            <a:normAutofit fontScale="92500" lnSpcReduction="10000"/>
          </a:bodyPr>
          <a:lstStyle/>
          <a:p>
            <a:pPr marL="0" indent="0">
              <a:buNone/>
            </a:pPr>
            <a:r>
              <a:rPr lang="tr-TR" sz="2400" dirty="0"/>
              <a:t>Takip kesinleştikten sonra, ödenmiş, süre verilmiş, zamanaşımına uğramış borç için alacaklı haksız şekilde takibe devam etmek istediğinde borçluya engel olma imkanı sağlanır.</a:t>
            </a:r>
          </a:p>
          <a:p>
            <a:pPr marL="0" indent="0">
              <a:buNone/>
            </a:pPr>
            <a:endParaRPr lang="tr-TR" sz="2400" dirty="0"/>
          </a:p>
          <a:p>
            <a:pPr marL="0" indent="0">
              <a:buNone/>
            </a:pPr>
            <a:r>
              <a:rPr lang="tr-TR" sz="2400" dirty="0"/>
              <a:t>Borcun sone ermesi sebebiyle takibin tamamen iptaline karar verilebilmesi için borcun ve bütün faiz ve giderlerinin ödenmiş olması gerekir. (bunların bir kısmı ödendiyse takibin kısmen iptali)</a:t>
            </a:r>
          </a:p>
          <a:p>
            <a:pPr marL="0" indent="0">
              <a:buNone/>
            </a:pPr>
            <a:endParaRPr lang="tr-TR" sz="2400" dirty="0"/>
          </a:p>
          <a:p>
            <a:pPr marL="0" indent="0">
              <a:buNone/>
            </a:pPr>
            <a:r>
              <a:rPr lang="tr-TR" sz="2400" dirty="0"/>
              <a:t>Borcu sona erdiren her türlü sebep olabilir, ödeme, bağışlama, ibra veya takas da.</a:t>
            </a:r>
          </a:p>
          <a:p>
            <a:pPr marL="0" indent="0">
              <a:buNone/>
            </a:pPr>
            <a:endParaRPr lang="tr-TR" sz="2400" dirty="0"/>
          </a:p>
          <a:p>
            <a:pPr marL="0" indent="0">
              <a:buNone/>
            </a:pPr>
            <a:r>
              <a:rPr lang="tr-TR" sz="2400" dirty="0"/>
              <a:t>Borçlu borcunu öderse, ödeme nispetinde borcundan kurtulur. Bu sebeple ödenen miktar için icra memurunun takibe devam etmemesi gerekir. Aksi takdirde borcu şikayet yoluna başvurabilir.</a:t>
            </a:r>
          </a:p>
          <a:p>
            <a:pPr marL="0" indent="0">
              <a:buNone/>
            </a:pPr>
            <a:endParaRPr lang="tr-TR" sz="2400" dirty="0"/>
          </a:p>
        </p:txBody>
      </p:sp>
    </p:spTree>
    <p:extLst>
      <p:ext uri="{BB962C8B-B14F-4D97-AF65-F5344CB8AC3E}">
        <p14:creationId xmlns:p14="http://schemas.microsoft.com/office/powerpoint/2010/main" val="3652870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8DB31E9-0A17-2BBB-7427-1A006E491969}"/>
              </a:ext>
            </a:extLst>
          </p:cNvPr>
          <p:cNvSpPr>
            <a:spLocks noGrp="1"/>
          </p:cNvSpPr>
          <p:nvPr>
            <p:ph idx="1"/>
          </p:nvPr>
        </p:nvSpPr>
        <p:spPr>
          <a:xfrm>
            <a:off x="2589212" y="1"/>
            <a:ext cx="8915400" cy="6715432"/>
          </a:xfrm>
        </p:spPr>
        <p:txBody>
          <a:bodyPr>
            <a:normAutofit/>
          </a:bodyPr>
          <a:lstStyle/>
          <a:p>
            <a:pPr marL="0" indent="0">
              <a:buNone/>
            </a:pPr>
            <a:r>
              <a:rPr lang="tr-TR" sz="2000" dirty="0"/>
              <a:t>Ödeme ya da diğer itfa sebepleri takibin dışında cereyan ederse alacaklının takibe devam etmemesi gerekir. </a:t>
            </a:r>
          </a:p>
          <a:p>
            <a:pPr marL="0" indent="0">
              <a:buNone/>
            </a:pPr>
            <a:endParaRPr lang="tr-TR" sz="2000" dirty="0"/>
          </a:p>
          <a:p>
            <a:pPr marL="0" indent="0">
              <a:buNone/>
            </a:pPr>
            <a:r>
              <a:rPr lang="tr-TR" sz="2000" dirty="0"/>
              <a:t>İtfaya rağmen takibe devam eden alacaklı için borçlu takibin iptalini istemeli</a:t>
            </a:r>
          </a:p>
          <a:p>
            <a:pPr marL="0" indent="0">
              <a:buNone/>
            </a:pPr>
            <a:endParaRPr lang="tr-TR" sz="2000" dirty="0"/>
          </a:p>
          <a:p>
            <a:pPr marL="0" indent="0">
              <a:buNone/>
            </a:pPr>
            <a:r>
              <a:rPr lang="tr-TR" sz="2000" dirty="0"/>
              <a:t>Borçlu icra dairesi dışında borcu sona erdiren işlemler yaptığında bu durumu SADECE alacaklı tarafından verilen, imzası noterlikçe onaylı belge veya imzası alacaklı tarafından ikrar edilmiş bir senetle ispat etmesi halinde takibin iptaline karar verilir.</a:t>
            </a:r>
          </a:p>
          <a:p>
            <a:pPr marL="0" indent="0">
              <a:buNone/>
            </a:pPr>
            <a:endParaRPr lang="tr-TR" sz="2000" dirty="0"/>
          </a:p>
          <a:p>
            <a:pPr marL="0" indent="0">
              <a:buNone/>
            </a:pPr>
            <a:r>
              <a:rPr lang="tr-TR" sz="2000" dirty="0"/>
              <a:t>Elinde bu belgeler yoksa borçlu ancak menfi tespit davasına başvurabilir.</a:t>
            </a:r>
          </a:p>
          <a:p>
            <a:pPr marL="0" indent="0">
              <a:buNone/>
            </a:pPr>
            <a:endParaRPr lang="tr-TR" sz="2000" dirty="0"/>
          </a:p>
          <a:p>
            <a:pPr marL="0" indent="0">
              <a:buNone/>
            </a:pPr>
            <a:r>
              <a:rPr lang="tr-TR" sz="2000" dirty="0"/>
              <a:t>İcra </a:t>
            </a:r>
            <a:r>
              <a:rPr lang="tr-TR" sz="2000" dirty="0" err="1"/>
              <a:t>mah.</a:t>
            </a:r>
            <a:r>
              <a:rPr lang="tr-TR" sz="2000" dirty="0"/>
              <a:t> Borcun itfa edildiğini tespit ederse takibin iptaline karar verir. </a:t>
            </a:r>
          </a:p>
          <a:p>
            <a:pPr marL="0" indent="0">
              <a:buNone/>
            </a:pPr>
            <a:r>
              <a:rPr lang="tr-TR" sz="2000" dirty="0"/>
              <a:t>Bu kararla takip olduğu yerde durur, karar kesinleşince o ana kadar yapılan tüm takip işlemleri iptal edilir.</a:t>
            </a:r>
          </a:p>
          <a:p>
            <a:pPr marL="0" indent="0">
              <a:buNone/>
            </a:pPr>
            <a:endParaRPr lang="tr-TR" sz="2000" dirty="0"/>
          </a:p>
        </p:txBody>
      </p:sp>
    </p:spTree>
    <p:extLst>
      <p:ext uri="{BB962C8B-B14F-4D97-AF65-F5344CB8AC3E}">
        <p14:creationId xmlns:p14="http://schemas.microsoft.com/office/powerpoint/2010/main" val="41923605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AE2EBF-8165-61F4-3056-363ED53BB29D}"/>
              </a:ext>
            </a:extLst>
          </p:cNvPr>
          <p:cNvSpPr>
            <a:spLocks noGrp="1"/>
          </p:cNvSpPr>
          <p:nvPr>
            <p:ph type="title"/>
          </p:nvPr>
        </p:nvSpPr>
        <p:spPr>
          <a:xfrm>
            <a:off x="2494602" y="302527"/>
            <a:ext cx="8911687" cy="644251"/>
          </a:xfrm>
        </p:spPr>
        <p:txBody>
          <a:bodyPr/>
          <a:lstStyle/>
          <a:p>
            <a:r>
              <a:rPr lang="tr-TR" dirty="0"/>
              <a:t>Takibin taliki şartları ve sonuçları</a:t>
            </a:r>
          </a:p>
        </p:txBody>
      </p:sp>
      <p:sp>
        <p:nvSpPr>
          <p:cNvPr id="3" name="İçerik Yer Tutucusu 2">
            <a:extLst>
              <a:ext uri="{FF2B5EF4-FFF2-40B4-BE49-F238E27FC236}">
                <a16:creationId xmlns:a16="http://schemas.microsoft.com/office/drawing/2014/main" id="{173B1092-59B7-55BA-FDA9-1466F5A44C3B}"/>
              </a:ext>
            </a:extLst>
          </p:cNvPr>
          <p:cNvSpPr>
            <a:spLocks noGrp="1"/>
          </p:cNvSpPr>
          <p:nvPr>
            <p:ph idx="1"/>
          </p:nvPr>
        </p:nvSpPr>
        <p:spPr>
          <a:xfrm>
            <a:off x="2589212" y="1268361"/>
            <a:ext cx="8915400" cy="5486400"/>
          </a:xfrm>
        </p:spPr>
        <p:txBody>
          <a:bodyPr>
            <a:normAutofit lnSpcReduction="10000"/>
          </a:bodyPr>
          <a:lstStyle/>
          <a:p>
            <a:r>
              <a:rPr lang="tr-TR" sz="2400" b="1" dirty="0"/>
              <a:t>1.İmhal (süre verilmesi): </a:t>
            </a:r>
            <a:r>
              <a:rPr lang="tr-TR" sz="2000" dirty="0"/>
              <a:t>alacaklı tarafından borçluya takibin kesinleşmesinden sonra borcu ifa için süre verilmiş olması ve bu süre verilmesinin alacaklıdan alınan imzası noterlikçe onaylı bir belge veya alacaklı tarafından imzası ikrar edilmiş senetle ispat edilmiş olması halinde takip ertelenebilir.</a:t>
            </a:r>
          </a:p>
          <a:p>
            <a:endParaRPr lang="tr-TR" sz="2000" dirty="0"/>
          </a:p>
          <a:p>
            <a:r>
              <a:rPr lang="tr-TR" sz="2400" b="1" dirty="0"/>
              <a:t>2.Zamanaşımı: </a:t>
            </a:r>
            <a:r>
              <a:rPr lang="tr-TR" sz="2000" dirty="0"/>
              <a:t>takip kesinleştikten sonra alacaklı süresi içinde haciz ve satış istemezse takip derdest kalır.</a:t>
            </a:r>
          </a:p>
          <a:p>
            <a:pPr marL="0" indent="0">
              <a:buNone/>
            </a:pPr>
            <a:r>
              <a:rPr lang="tr-TR" sz="2000" dirty="0"/>
              <a:t>	dosya yenilenirse takibe devam edilebilir ancak bu sırada zamanaşımı dolmuş olabilir.</a:t>
            </a:r>
          </a:p>
          <a:p>
            <a:pPr marL="0" indent="0">
              <a:buNone/>
            </a:pPr>
            <a:r>
              <a:rPr lang="tr-TR" sz="2000" dirty="0"/>
              <a:t>Takibe ilişkin son işlemle yenileme talebi arasında alacağa ilişkin zamanaşımı süresi dolmuşsa borçlu bu takibe karşı koyabilir.</a:t>
            </a:r>
          </a:p>
          <a:p>
            <a:pPr marL="0" indent="0">
              <a:buNone/>
            </a:pPr>
            <a:endParaRPr lang="tr-TR" sz="2000" dirty="0"/>
          </a:p>
          <a:p>
            <a:pPr marL="0" indent="0">
              <a:buNone/>
            </a:pPr>
            <a:r>
              <a:rPr lang="tr-TR" sz="2000" dirty="0"/>
              <a:t>Burada takip kesinleştiğinden borçlu takibin ertelenmesi yoluna başvurur.</a:t>
            </a:r>
          </a:p>
        </p:txBody>
      </p:sp>
    </p:spTree>
    <p:extLst>
      <p:ext uri="{BB962C8B-B14F-4D97-AF65-F5344CB8AC3E}">
        <p14:creationId xmlns:p14="http://schemas.microsoft.com/office/powerpoint/2010/main" val="21483854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F1658C8-8CBE-5534-DF65-42516A106151}"/>
              </a:ext>
            </a:extLst>
          </p:cNvPr>
          <p:cNvSpPr>
            <a:spLocks noGrp="1"/>
          </p:cNvSpPr>
          <p:nvPr>
            <p:ph idx="1"/>
          </p:nvPr>
        </p:nvSpPr>
        <p:spPr>
          <a:xfrm>
            <a:off x="2589212" y="324465"/>
            <a:ext cx="8915400" cy="6390967"/>
          </a:xfrm>
        </p:spPr>
        <p:txBody>
          <a:bodyPr>
            <a:normAutofit lnSpcReduction="10000"/>
          </a:bodyPr>
          <a:lstStyle/>
          <a:p>
            <a:pPr marL="0" indent="0">
              <a:buNone/>
            </a:pPr>
            <a:r>
              <a:rPr lang="tr-TR" sz="2000" dirty="0"/>
              <a:t>Zamanaşımı durumunda borçlunun noterlikçe onanmış/alacaklının imzasını ikrar ettiği senet gibi belgeleri göstermesi gerekmez.</a:t>
            </a:r>
          </a:p>
          <a:p>
            <a:pPr marL="0" indent="0">
              <a:buNone/>
            </a:pPr>
            <a:r>
              <a:rPr lang="tr-TR" sz="2000" u="sng" dirty="0"/>
              <a:t>Alacaklı zamanaşımının kesildiğini/durduğunu iddia ediyorsa </a:t>
            </a:r>
            <a:r>
              <a:rPr lang="tr-TR" sz="2000" dirty="0"/>
              <a:t>bunu ancak </a:t>
            </a:r>
            <a:r>
              <a:rPr lang="tr-TR" sz="2000" u="sng" dirty="0"/>
              <a:t>resmi veya imzası borçlu tarafından ikrar edilen belgelerle </a:t>
            </a:r>
            <a:r>
              <a:rPr lang="tr-TR" sz="2000" dirty="0"/>
              <a:t>ispat edebilir.</a:t>
            </a:r>
          </a:p>
          <a:p>
            <a:pPr marL="0" indent="0">
              <a:buNone/>
            </a:pPr>
            <a:endParaRPr lang="tr-TR" sz="2000" dirty="0"/>
          </a:p>
          <a:p>
            <a:pPr marL="0" indent="0">
              <a:buNone/>
            </a:pPr>
            <a:r>
              <a:rPr lang="tr-TR" sz="2000" b="1" dirty="0"/>
              <a:t>SONUÇLARI:</a:t>
            </a:r>
          </a:p>
          <a:p>
            <a:pPr>
              <a:buAutoNum type="arabicPeriod"/>
            </a:pPr>
            <a:r>
              <a:rPr lang="tr-TR" sz="2000" dirty="0"/>
              <a:t>Borçlu kendisine süre verildiğini ispat ederse icra mahkemesi takibin ertelenmesine karar verir. Bu karar ile takip durur. Erteleme süresince icra takip işlemi yapılamaz. Ancak haciz ve satış işleme süreleri (taraf takip işlemleri olduğundan) devam eder.</a:t>
            </a:r>
          </a:p>
          <a:p>
            <a:pPr>
              <a:buAutoNum type="arabicPeriod"/>
            </a:pPr>
            <a:r>
              <a:rPr lang="tr-TR" sz="2000" dirty="0"/>
              <a:t>Zamanaşımı nedeniyle takibin ertelenmesinde ise, </a:t>
            </a:r>
            <a:r>
              <a:rPr lang="tr-TR" sz="2000" u="sng" dirty="0"/>
              <a:t>alacaklı </a:t>
            </a:r>
            <a:r>
              <a:rPr lang="tr-TR" sz="2000" dirty="0"/>
              <a:t>erteleme kararının tebliğinden itibaren 7 gün içinde genel mahkemelerde dava açmalı. Aksi takdirde icra mahkemesinin kararı kesin hüküm teşkil eder.</a:t>
            </a:r>
          </a:p>
          <a:p>
            <a:pPr marL="0" indent="0">
              <a:buNone/>
            </a:pPr>
            <a:r>
              <a:rPr lang="tr-TR" sz="2000" dirty="0"/>
              <a:t>USULÜ: Borçlu paraların paylaştırılmasına kadar talepte bulunabilir. Bu aşamadan sonra ancak istirdat davasına başvurabilir.</a:t>
            </a:r>
          </a:p>
          <a:p>
            <a:pPr marL="0" indent="0">
              <a:buNone/>
            </a:pPr>
            <a:r>
              <a:rPr lang="tr-TR" sz="2000" dirty="0"/>
              <a:t>	icra mahkemesi basit yargılama usulü ile gördüğü dava sonucunda takibin iptal ya da talikine karar verebileceği gibi talebi ret de edebilir.</a:t>
            </a:r>
          </a:p>
        </p:txBody>
      </p:sp>
    </p:spTree>
    <p:extLst>
      <p:ext uri="{BB962C8B-B14F-4D97-AF65-F5344CB8AC3E}">
        <p14:creationId xmlns:p14="http://schemas.microsoft.com/office/powerpoint/2010/main" val="34245384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454638-DAE3-7C9E-057F-6BF793EB3E85}"/>
              </a:ext>
            </a:extLst>
          </p:cNvPr>
          <p:cNvSpPr>
            <a:spLocks noGrp="1"/>
          </p:cNvSpPr>
          <p:nvPr>
            <p:ph type="title"/>
          </p:nvPr>
        </p:nvSpPr>
        <p:spPr>
          <a:xfrm>
            <a:off x="2494602" y="142330"/>
            <a:ext cx="8911687" cy="693413"/>
          </a:xfrm>
        </p:spPr>
        <p:txBody>
          <a:bodyPr/>
          <a:lstStyle/>
          <a:p>
            <a:r>
              <a:rPr lang="tr-TR" dirty="0"/>
              <a:t>Mal beyanı</a:t>
            </a:r>
          </a:p>
        </p:txBody>
      </p:sp>
      <p:sp>
        <p:nvSpPr>
          <p:cNvPr id="3" name="İçerik Yer Tutucusu 2">
            <a:extLst>
              <a:ext uri="{FF2B5EF4-FFF2-40B4-BE49-F238E27FC236}">
                <a16:creationId xmlns:a16="http://schemas.microsoft.com/office/drawing/2014/main" id="{4A87AE8F-B1C8-1113-4CC7-080781AB586D}"/>
              </a:ext>
            </a:extLst>
          </p:cNvPr>
          <p:cNvSpPr>
            <a:spLocks noGrp="1"/>
          </p:cNvSpPr>
          <p:nvPr>
            <p:ph idx="1"/>
          </p:nvPr>
        </p:nvSpPr>
        <p:spPr>
          <a:xfrm>
            <a:off x="2589212" y="953729"/>
            <a:ext cx="8915400" cy="5692877"/>
          </a:xfrm>
        </p:spPr>
        <p:txBody>
          <a:bodyPr>
            <a:normAutofit/>
          </a:bodyPr>
          <a:lstStyle/>
          <a:p>
            <a:r>
              <a:rPr lang="tr-TR" dirty="0"/>
              <a:t>Takip kesinleşince haciz aşamasına gelindiğinde borçlu mal beyanında bulunmak zorunda.</a:t>
            </a:r>
          </a:p>
          <a:p>
            <a:endParaRPr lang="tr-TR" dirty="0"/>
          </a:p>
          <a:p>
            <a:r>
              <a:rPr lang="tr-TR" dirty="0"/>
              <a:t>Borçlunun borcunu karşılayacak kadar malı olmazsa da mal beyanında bulunmalı, o halde borçluya aciz belgesi verilir. Borçlu daha sonra mal elde ederse alacaklı bu belge ile alacağını alabilir.</a:t>
            </a:r>
          </a:p>
          <a:p>
            <a:endParaRPr lang="tr-TR" dirty="0"/>
          </a:p>
          <a:p>
            <a:r>
              <a:rPr lang="tr-TR" dirty="0"/>
              <a:t>Borçlu kendi elinde/3.kişilerde bulunan mal, hak ve alacaklarını, bunların çeşit ve niteliklerini, her türlü gelirini, geçim kaynaklarını ve buna göre borcunu nasıl ödeyeceğini mal beyanı olarak icra dairesine bildirmeli.</a:t>
            </a:r>
          </a:p>
          <a:p>
            <a:endParaRPr lang="tr-TR" dirty="0"/>
          </a:p>
          <a:p>
            <a:r>
              <a:rPr lang="tr-TR" dirty="0"/>
              <a:t>Borçlu bütün malvarlığını değil, borca yeter malvarlığını bildirmek zorundadır. </a:t>
            </a:r>
          </a:p>
          <a:p>
            <a:endParaRPr lang="tr-TR" dirty="0"/>
          </a:p>
          <a:p>
            <a:r>
              <a:rPr lang="tr-TR" dirty="0"/>
              <a:t>Borçlunun hiç malvarlığı olmasa veya düşük geliri ya da sadece haczedilemeyecek malları olsa dahi bu durumu mal beyanında bildirmeli.</a:t>
            </a:r>
          </a:p>
        </p:txBody>
      </p:sp>
    </p:spTree>
    <p:extLst>
      <p:ext uri="{BB962C8B-B14F-4D97-AF65-F5344CB8AC3E}">
        <p14:creationId xmlns:p14="http://schemas.microsoft.com/office/powerpoint/2010/main" val="25196420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D0EAFC7-EDD1-76A3-E2E8-9D7D69C62751}"/>
              </a:ext>
            </a:extLst>
          </p:cNvPr>
          <p:cNvSpPr>
            <a:spLocks noGrp="1"/>
          </p:cNvSpPr>
          <p:nvPr>
            <p:ph idx="1"/>
          </p:nvPr>
        </p:nvSpPr>
        <p:spPr>
          <a:xfrm>
            <a:off x="2589212" y="0"/>
            <a:ext cx="8915400" cy="6479457"/>
          </a:xfrm>
        </p:spPr>
        <p:txBody>
          <a:bodyPr>
            <a:normAutofit/>
          </a:bodyPr>
          <a:lstStyle/>
          <a:p>
            <a:r>
              <a:rPr lang="tr-TR" sz="2400" dirty="0"/>
              <a:t>Mal beyanında bulunma süresi ödeme emrinin tebliğinden itibaren 7 gün.</a:t>
            </a:r>
          </a:p>
          <a:p>
            <a:r>
              <a:rPr lang="tr-TR" sz="2400" dirty="0"/>
              <a:t>Borçlu ödeme emrine itiraz eder ve aleyhine karar verilirse  kararın tefhim/tebliğinden itibaren 3 gün içinde.</a:t>
            </a:r>
          </a:p>
          <a:p>
            <a:endParaRPr lang="tr-TR" sz="2400" dirty="0"/>
          </a:p>
          <a:p>
            <a:r>
              <a:rPr lang="tr-TR" sz="2400" dirty="0"/>
              <a:t>Mal beyanında bulunmazsa: beyana zorlamak için tazyik hapsi (mal beyanında bulununcaya kadar  ve takip süresi içinde 1 defa ve </a:t>
            </a:r>
            <a:r>
              <a:rPr lang="tr-TR" sz="2400" dirty="0" err="1"/>
              <a:t>max</a:t>
            </a:r>
            <a:r>
              <a:rPr lang="tr-TR" sz="2400" dirty="0"/>
              <a:t> 3 ay. Ancak ödeme emrinde bu ihtar bulunmalı.)</a:t>
            </a:r>
          </a:p>
          <a:p>
            <a:r>
              <a:rPr lang="tr-TR" sz="2400" dirty="0"/>
              <a:t>Yalan beyanda bulunursa: ve suç sabit görülürse 3aydan 1 yılı hapis cezası.</a:t>
            </a:r>
          </a:p>
          <a:p>
            <a:pPr marL="0" indent="0">
              <a:buNone/>
            </a:pPr>
            <a:r>
              <a:rPr lang="tr-TR" sz="2400" dirty="0"/>
              <a:t>							kasten yalan beyanda bulunmalı ve alacaklının şikayeti olmalı. (borçlunun kanuni temsilcisi/avukatı gerçeğe aykırı mal beyanında bulunursa ceza verilemez)</a:t>
            </a:r>
          </a:p>
        </p:txBody>
      </p:sp>
    </p:spTree>
    <p:extLst>
      <p:ext uri="{BB962C8B-B14F-4D97-AF65-F5344CB8AC3E}">
        <p14:creationId xmlns:p14="http://schemas.microsoft.com/office/powerpoint/2010/main" val="3313210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4E95E20-FDC1-BD84-9E86-9E0C6DFC770D}"/>
              </a:ext>
            </a:extLst>
          </p:cNvPr>
          <p:cNvSpPr>
            <a:spLocks noGrp="1"/>
          </p:cNvSpPr>
          <p:nvPr>
            <p:ph idx="1"/>
          </p:nvPr>
        </p:nvSpPr>
        <p:spPr>
          <a:xfrm>
            <a:off x="2589212" y="816077"/>
            <a:ext cx="8915400" cy="5095145"/>
          </a:xfrm>
        </p:spPr>
        <p:txBody>
          <a:bodyPr>
            <a:normAutofit/>
          </a:bodyPr>
          <a:lstStyle/>
          <a:p>
            <a:pPr marL="0" indent="0">
              <a:buNone/>
            </a:pPr>
            <a:endParaRPr lang="tr-TR" sz="2400" dirty="0"/>
          </a:p>
          <a:p>
            <a:r>
              <a:rPr lang="tr-TR" sz="2400" dirty="0"/>
              <a:t>Mal beyanında malı hiç/yeteri kadar olmadığını bildiren borçlunun daha sonra kazandığı malı ve gelirindeki artışı icra dairesine bildirmeli</a:t>
            </a:r>
          </a:p>
          <a:p>
            <a:endParaRPr lang="tr-TR" sz="2400" dirty="0"/>
          </a:p>
          <a:p>
            <a:r>
              <a:rPr lang="tr-TR" sz="2400" dirty="0"/>
              <a:t>Aksi halde bu mal veya kazancı halen mevcut ise 10 gün, mal veya kazancı kabul edilebilir bir sebep olmaksızın elden çıkarmışsa 1 aya kadar disiplin hapsi ile cezalandırılır. (borçlu mal ve kazancındaki mevcut artışı bildirmeyecek/elden çıkaracak, borçlunun kabul edilebilir bir mazereti olmayacak ve alacaklının şikayeti olacak)</a:t>
            </a:r>
          </a:p>
        </p:txBody>
      </p:sp>
    </p:spTree>
    <p:extLst>
      <p:ext uri="{BB962C8B-B14F-4D97-AF65-F5344CB8AC3E}">
        <p14:creationId xmlns:p14="http://schemas.microsoft.com/office/powerpoint/2010/main" val="784157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545711-2083-25EE-9534-EC9BF6CC5CBB}"/>
              </a:ext>
            </a:extLst>
          </p:cNvPr>
          <p:cNvSpPr>
            <a:spLocks noGrp="1"/>
          </p:cNvSpPr>
          <p:nvPr>
            <p:ph type="title"/>
          </p:nvPr>
        </p:nvSpPr>
        <p:spPr>
          <a:xfrm>
            <a:off x="2484771" y="83336"/>
            <a:ext cx="8911687" cy="496767"/>
          </a:xfrm>
        </p:spPr>
        <p:txBody>
          <a:bodyPr>
            <a:normAutofit fontScale="90000"/>
          </a:bodyPr>
          <a:lstStyle/>
          <a:p>
            <a:r>
              <a:rPr lang="tr-TR" dirty="0"/>
              <a:t>Menfi tespit ve istirdat davası</a:t>
            </a:r>
          </a:p>
        </p:txBody>
      </p:sp>
      <p:sp>
        <p:nvSpPr>
          <p:cNvPr id="3" name="İçerik Yer Tutucusu 2">
            <a:extLst>
              <a:ext uri="{FF2B5EF4-FFF2-40B4-BE49-F238E27FC236}">
                <a16:creationId xmlns:a16="http://schemas.microsoft.com/office/drawing/2014/main" id="{75F7AC2E-8087-CF3B-A6DD-D43BA4F5D6A4}"/>
              </a:ext>
            </a:extLst>
          </p:cNvPr>
          <p:cNvSpPr>
            <a:spLocks noGrp="1"/>
          </p:cNvSpPr>
          <p:nvPr>
            <p:ph idx="1"/>
          </p:nvPr>
        </p:nvSpPr>
        <p:spPr>
          <a:xfrm>
            <a:off x="2589212" y="757084"/>
            <a:ext cx="9465136" cy="5899355"/>
          </a:xfrm>
        </p:spPr>
        <p:txBody>
          <a:bodyPr>
            <a:normAutofit fontScale="92500"/>
          </a:bodyPr>
          <a:lstStyle/>
          <a:p>
            <a:r>
              <a:rPr lang="tr-TR" sz="2400" dirty="0"/>
              <a:t>Borçlu, aslında borçlu olmadığı veya borcu olmadığına inandığı bir borcu ödememek için alacaklının takip yapmasını/dava açmasını bekleyebilir ve takibe itiraz edebilir. </a:t>
            </a:r>
          </a:p>
          <a:p>
            <a:r>
              <a:rPr lang="tr-TR" sz="2400" dirty="0"/>
              <a:t>İtiraz sonucu takip durur ve alacaklının itirazı hükümden düşürmesi üzerine borçlu savunmalarını genel mahkemelerde ileri sürebilir</a:t>
            </a:r>
          </a:p>
          <a:p>
            <a:pPr marL="0" indent="0">
              <a:buNone/>
            </a:pPr>
            <a:r>
              <a:rPr lang="tr-TR" sz="2400" dirty="0"/>
              <a:t>( </a:t>
            </a:r>
            <a:r>
              <a:rPr lang="tr-TR" sz="2400" dirty="0" err="1"/>
              <a:t>örn</a:t>
            </a:r>
            <a:r>
              <a:rPr lang="tr-TR" sz="2400" dirty="0"/>
              <a:t>. İtirazın geçici kaldırılması kararı üzerine kesin kaldırılması kararına dönüşmemesi için borçlu borçtan kurtulma davası açabilir).</a:t>
            </a:r>
          </a:p>
          <a:p>
            <a:pPr marL="0" indent="0">
              <a:buNone/>
            </a:pPr>
            <a:endParaRPr lang="tr-TR" sz="2400" dirty="0"/>
          </a:p>
          <a:p>
            <a:pPr marL="0" indent="0">
              <a:buNone/>
            </a:pPr>
            <a:r>
              <a:rPr lang="tr-TR" sz="2400" dirty="0"/>
              <a:t>VEYA</a:t>
            </a:r>
          </a:p>
          <a:p>
            <a:r>
              <a:rPr lang="tr-TR" sz="2400" dirty="0"/>
              <a:t>Borçlu, alacaklı harekete geçmeden borçlu olmadığının tespitine dair korunmaya değer menfaati bulunduğunda tespit davası açabilir.</a:t>
            </a:r>
          </a:p>
          <a:p>
            <a:r>
              <a:rPr lang="tr-TR" sz="2400" dirty="0"/>
              <a:t>Ayrıca borçlu takip sonucu gerçekte borcu olmayan bir parayı ödemek zorunda kalabilir ve borcun varlığı da kesin hükümle tespit edilmemiş olabilir.</a:t>
            </a:r>
          </a:p>
          <a:p>
            <a:endParaRPr lang="tr-TR" sz="2400" dirty="0"/>
          </a:p>
        </p:txBody>
      </p:sp>
    </p:spTree>
    <p:extLst>
      <p:ext uri="{BB962C8B-B14F-4D97-AF65-F5344CB8AC3E}">
        <p14:creationId xmlns:p14="http://schemas.microsoft.com/office/powerpoint/2010/main" val="1894576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B90E80F-0F49-18E4-FAD5-55BB43F7F4EE}"/>
              </a:ext>
            </a:extLst>
          </p:cNvPr>
          <p:cNvSpPr>
            <a:spLocks noGrp="1"/>
          </p:cNvSpPr>
          <p:nvPr>
            <p:ph idx="1"/>
          </p:nvPr>
        </p:nvSpPr>
        <p:spPr/>
        <p:txBody>
          <a:bodyPr/>
          <a:lstStyle/>
          <a:p>
            <a:r>
              <a:rPr lang="tr-TR" sz="1800" dirty="0"/>
              <a:t>Bu durumda borçlu genel hükümlere göre dava açıp borçlu olmadığını ispat ederek takip sonucu ödemek zorunda kaldığı parayı geri isteyebilir.</a:t>
            </a:r>
          </a:p>
          <a:p>
            <a:endParaRPr lang="tr-TR" sz="1800" dirty="0"/>
          </a:p>
          <a:p>
            <a:r>
              <a:rPr lang="tr-TR" sz="1800" dirty="0"/>
              <a:t>İcra takibinden önce/icra takibi sırasında açılan menfi tespit davalarında arabulucuya başvurmak zorunlu. Bu istirdat davasında da geçerli.</a:t>
            </a:r>
          </a:p>
          <a:p>
            <a:endParaRPr lang="tr-TR" dirty="0"/>
          </a:p>
        </p:txBody>
      </p:sp>
    </p:spTree>
    <p:extLst>
      <p:ext uri="{BB962C8B-B14F-4D97-AF65-F5344CB8AC3E}">
        <p14:creationId xmlns:p14="http://schemas.microsoft.com/office/powerpoint/2010/main" val="1273660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289A58F-7EB8-7B6D-BA12-68270246D9EF}"/>
              </a:ext>
            </a:extLst>
          </p:cNvPr>
          <p:cNvSpPr>
            <a:spLocks noGrp="1"/>
          </p:cNvSpPr>
          <p:nvPr>
            <p:ph type="title"/>
          </p:nvPr>
        </p:nvSpPr>
        <p:spPr/>
        <p:txBody>
          <a:bodyPr/>
          <a:lstStyle/>
          <a:p>
            <a:r>
              <a:rPr lang="tr-TR" dirty="0"/>
              <a:t>Menfi tespit davası</a:t>
            </a:r>
          </a:p>
        </p:txBody>
      </p:sp>
      <p:sp>
        <p:nvSpPr>
          <p:cNvPr id="3" name="İçerik Yer Tutucusu 2">
            <a:extLst>
              <a:ext uri="{FF2B5EF4-FFF2-40B4-BE49-F238E27FC236}">
                <a16:creationId xmlns:a16="http://schemas.microsoft.com/office/drawing/2014/main" id="{C679E5E1-9E0A-9E1D-EC2F-47A7A249DDCE}"/>
              </a:ext>
            </a:extLst>
          </p:cNvPr>
          <p:cNvSpPr>
            <a:spLocks noGrp="1"/>
          </p:cNvSpPr>
          <p:nvPr>
            <p:ph idx="1"/>
          </p:nvPr>
        </p:nvSpPr>
        <p:spPr>
          <a:xfrm>
            <a:off x="2589212" y="1592827"/>
            <a:ext cx="8915400" cy="5063612"/>
          </a:xfrm>
        </p:spPr>
        <p:txBody>
          <a:bodyPr>
            <a:normAutofit fontScale="92500"/>
          </a:bodyPr>
          <a:lstStyle/>
          <a:p>
            <a:r>
              <a:rPr lang="tr-TR" sz="2400" dirty="0"/>
              <a:t>Borçlu alacaklı tarafından bir takip yapılmadan önce veya takipten sonra da bu davayı açabilir.</a:t>
            </a:r>
          </a:p>
          <a:p>
            <a:endParaRPr lang="tr-TR" sz="2400" dirty="0"/>
          </a:p>
          <a:p>
            <a:pPr marL="0" indent="0">
              <a:buNone/>
            </a:pPr>
            <a:r>
              <a:rPr lang="tr-TR" sz="2400" u="sng" dirty="0"/>
              <a:t>Takipten</a:t>
            </a:r>
            <a:r>
              <a:rPr lang="tr-TR" sz="2400" b="1" u="sng" dirty="0"/>
              <a:t> önce </a:t>
            </a:r>
            <a:r>
              <a:rPr lang="tr-TR" sz="2400" u="sng" dirty="0"/>
              <a:t>açarsa: </a:t>
            </a:r>
            <a:r>
              <a:rPr lang="tr-TR" sz="2400" dirty="0"/>
              <a:t>borçlu davaya bakan mahkemeden teminat karşılığında icra takibinin durdurulması hakkında </a:t>
            </a:r>
            <a:r>
              <a:rPr lang="tr-TR" sz="2400" u="sng" dirty="0"/>
              <a:t>ihtiyati tedbir kararı verilmesini isteyebilir</a:t>
            </a:r>
            <a:r>
              <a:rPr lang="tr-TR" sz="2400" dirty="0"/>
              <a:t>. (çünkü menfi tespit davası takibi kendiliğinden önlemez veya durdurmaz)</a:t>
            </a:r>
          </a:p>
          <a:p>
            <a:pPr marL="0" indent="0">
              <a:buNone/>
            </a:pPr>
            <a:r>
              <a:rPr lang="tr-TR" sz="2400" dirty="0"/>
              <a:t>	</a:t>
            </a:r>
            <a:r>
              <a:rPr lang="tr-TR" sz="2400" dirty="0" err="1"/>
              <a:t>mah.</a:t>
            </a:r>
            <a:r>
              <a:rPr lang="tr-TR" sz="2400" dirty="0"/>
              <a:t> Talebi ciddi görürse alacağın %15’inden az olmayan teminat karşılığında icra takibinin durmasına karar verebilir.</a:t>
            </a:r>
          </a:p>
          <a:p>
            <a:pPr marL="0" indent="0">
              <a:buNone/>
            </a:pPr>
            <a:r>
              <a:rPr lang="tr-TR" sz="2400" dirty="0"/>
              <a:t>	bu karar alacaklının takip yapmasına engel değil, başlatılan takibin olduğu yerde durmasını ve ilerlememesini sağlar</a:t>
            </a:r>
          </a:p>
        </p:txBody>
      </p:sp>
    </p:spTree>
    <p:extLst>
      <p:ext uri="{BB962C8B-B14F-4D97-AF65-F5344CB8AC3E}">
        <p14:creationId xmlns:p14="http://schemas.microsoft.com/office/powerpoint/2010/main" val="2298870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6D28A67-B4B7-C844-5F66-3DC3F9700F8D}"/>
              </a:ext>
            </a:extLst>
          </p:cNvPr>
          <p:cNvSpPr>
            <a:spLocks noGrp="1"/>
          </p:cNvSpPr>
          <p:nvPr>
            <p:ph idx="1"/>
          </p:nvPr>
        </p:nvSpPr>
        <p:spPr>
          <a:xfrm>
            <a:off x="2589212" y="994787"/>
            <a:ext cx="8915400" cy="4916435"/>
          </a:xfrm>
        </p:spPr>
        <p:txBody>
          <a:bodyPr>
            <a:normAutofit/>
          </a:bodyPr>
          <a:lstStyle/>
          <a:p>
            <a:r>
              <a:rPr lang="tr-TR" sz="2800" b="1" dirty="0"/>
              <a:t>Dava şartı arabuluculukta, </a:t>
            </a:r>
          </a:p>
          <a:p>
            <a:pPr marL="0" indent="0">
              <a:buNone/>
            </a:pPr>
            <a:r>
              <a:rPr lang="tr-TR" sz="2800" u="sng" dirty="0"/>
              <a:t>arabuluculuk bürosuna başvurulmasından sonra, </a:t>
            </a:r>
          </a:p>
          <a:p>
            <a:pPr marL="0" indent="0">
              <a:buNone/>
            </a:pPr>
            <a:r>
              <a:rPr lang="tr-TR" sz="2800" dirty="0"/>
              <a:t>başvuran taraf aleyhine icra takibi yapılması durumunda, başvuran tarafın bu takibe karşı son tutanağın düzenlendiği tarihten itibaren </a:t>
            </a:r>
            <a:r>
              <a:rPr lang="tr-TR" sz="2800" u="sng" dirty="0"/>
              <a:t>2 hafta içinde </a:t>
            </a:r>
            <a:r>
              <a:rPr lang="tr-TR" sz="2800" dirty="0"/>
              <a:t>menfi tespit davası açması ve talep etmesi halinde mahkeme alacağın %15’inden az olmayan teminat karşılığında icra takibinin durmasına karar verebilir.</a:t>
            </a:r>
          </a:p>
        </p:txBody>
      </p:sp>
    </p:spTree>
    <p:extLst>
      <p:ext uri="{BB962C8B-B14F-4D97-AF65-F5344CB8AC3E}">
        <p14:creationId xmlns:p14="http://schemas.microsoft.com/office/powerpoint/2010/main" val="3771949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06317A9-F8D1-B232-58AE-61BFF00CEBC3}"/>
              </a:ext>
            </a:extLst>
          </p:cNvPr>
          <p:cNvSpPr>
            <a:spLocks noGrp="1"/>
          </p:cNvSpPr>
          <p:nvPr>
            <p:ph idx="1"/>
          </p:nvPr>
        </p:nvSpPr>
        <p:spPr>
          <a:xfrm>
            <a:off x="2579380" y="344129"/>
            <a:ext cx="8915400" cy="6245519"/>
          </a:xfrm>
        </p:spPr>
        <p:txBody>
          <a:bodyPr>
            <a:normAutofit/>
          </a:bodyPr>
          <a:lstStyle/>
          <a:p>
            <a:pPr marL="0" indent="0">
              <a:buNone/>
            </a:pPr>
            <a:r>
              <a:rPr lang="tr-TR" sz="2400" b="1" dirty="0"/>
              <a:t>İcra takibinden sonra</a:t>
            </a:r>
            <a:r>
              <a:rPr lang="tr-TR" sz="2400" dirty="0"/>
              <a:t>: yine kendiliğinden takip durmaz.  Bu sefer </a:t>
            </a:r>
            <a:r>
              <a:rPr lang="tr-TR" sz="2400" dirty="0" err="1"/>
              <a:t>mah.</a:t>
            </a:r>
            <a:r>
              <a:rPr lang="tr-TR" sz="2400" dirty="0"/>
              <a:t> İhtiyati tedbir kararı vererek de takibin durmasını sağlayamaz.</a:t>
            </a:r>
          </a:p>
          <a:p>
            <a:pPr marL="0" indent="0">
              <a:buNone/>
            </a:pPr>
            <a:endParaRPr lang="tr-TR" sz="2400" dirty="0"/>
          </a:p>
          <a:p>
            <a:pPr marL="0" indent="0">
              <a:buNone/>
            </a:pPr>
            <a:r>
              <a:rPr lang="tr-TR" sz="2400" dirty="0"/>
              <a:t>		</a:t>
            </a:r>
            <a:r>
              <a:rPr lang="tr-TR" sz="2400" u="sng" dirty="0"/>
              <a:t>takip sonucunda para tahsil edildiyse </a:t>
            </a:r>
            <a:r>
              <a:rPr lang="tr-TR" sz="2400" dirty="0"/>
              <a:t>bu paranın ödenmemesi için mahkemeden </a:t>
            </a:r>
            <a:r>
              <a:rPr lang="tr-TR" sz="2400" u="sng" dirty="0"/>
              <a:t>ihtiyati tedbir talep edilebilir.</a:t>
            </a:r>
            <a:r>
              <a:rPr lang="tr-TR" sz="2400" dirty="0"/>
              <a:t> mahkeme alacağın %15’inden az olmayan teminat karşılığında ihtiyati tedbir kararını verebilir.</a:t>
            </a:r>
          </a:p>
          <a:p>
            <a:pPr marL="0" indent="0">
              <a:buNone/>
            </a:pPr>
            <a:endParaRPr lang="tr-TR" sz="2400" dirty="0"/>
          </a:p>
          <a:p>
            <a:pPr marL="0" indent="0">
              <a:buNone/>
            </a:pPr>
            <a:r>
              <a:rPr lang="tr-TR" sz="2400" dirty="0"/>
              <a:t>		uygulamada henüz haciz yapılmamış veya haciz yapılmış ama satış yapılmamışsa borçlu borç miktarını (faiz ve giderleri de) depo eder+%15’ten az olmayan teminatı yatırıp ihtiyati tedbir talebi yapılıyor</a:t>
            </a:r>
          </a:p>
          <a:p>
            <a:pPr marL="0" indent="0">
              <a:buNone/>
            </a:pPr>
            <a:r>
              <a:rPr lang="tr-TR" sz="2400" dirty="0"/>
              <a:t>				böylece hacze engel olunur ve teminat karşılığı da davanın sonuna kadar alacaklıya ödenmez</a:t>
            </a:r>
          </a:p>
        </p:txBody>
      </p:sp>
    </p:spTree>
    <p:extLst>
      <p:ext uri="{BB962C8B-B14F-4D97-AF65-F5344CB8AC3E}">
        <p14:creationId xmlns:p14="http://schemas.microsoft.com/office/powerpoint/2010/main" val="2085812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B7D5840-93E7-0C8B-3600-A97CE265B0B0}"/>
              </a:ext>
            </a:extLst>
          </p:cNvPr>
          <p:cNvSpPr>
            <a:spLocks noGrp="1"/>
          </p:cNvSpPr>
          <p:nvPr>
            <p:ph idx="1"/>
          </p:nvPr>
        </p:nvSpPr>
        <p:spPr>
          <a:xfrm>
            <a:off x="2589212" y="653143"/>
            <a:ext cx="8915400" cy="6099349"/>
          </a:xfrm>
        </p:spPr>
        <p:txBody>
          <a:bodyPr>
            <a:normAutofit/>
          </a:bodyPr>
          <a:lstStyle/>
          <a:p>
            <a:r>
              <a:rPr lang="tr-TR" sz="2000" dirty="0"/>
              <a:t>Menfi tespit davası borçlu tarafından alacaklıya karşı, borcun alacaklıya ödenmesine kadar açılması gerekir.</a:t>
            </a:r>
          </a:p>
          <a:p>
            <a:r>
              <a:rPr lang="tr-TR" sz="2000" dirty="0"/>
              <a:t>Menfi tespit davasında ihtiyati tedbir kararı alınmadıysa takibe devam edilip alacaklıya ödeme yapılmışsa mahkeme kendiliğinden bu davaya İSTİRDAT DAVASI olarak devam eder.</a:t>
            </a:r>
          </a:p>
          <a:p>
            <a:endParaRPr lang="tr-TR" sz="2000" dirty="0"/>
          </a:p>
          <a:p>
            <a:pPr marL="0" indent="0">
              <a:buNone/>
            </a:pPr>
            <a:r>
              <a:rPr lang="tr-TR" sz="2000" b="1" dirty="0"/>
              <a:t>Dava sonunda borçlu lehine karar verilirse: </a:t>
            </a:r>
            <a:r>
              <a:rPr lang="tr-TR" sz="2000" dirty="0"/>
              <a:t>takip derhal durur ve hüküm kesinleştikten sonra takip iptal edilir.</a:t>
            </a:r>
          </a:p>
          <a:p>
            <a:pPr marL="0" indent="0">
              <a:buNone/>
            </a:pPr>
            <a:r>
              <a:rPr lang="tr-TR" sz="2000" dirty="0"/>
              <a:t>				mallar haczedildiyse haciz kalkar, satış yapıldıysa satış bedeli borçluya ödenir.</a:t>
            </a:r>
          </a:p>
          <a:p>
            <a:pPr marL="0" indent="0">
              <a:buNone/>
            </a:pPr>
            <a:r>
              <a:rPr lang="tr-TR" sz="2000" dirty="0"/>
              <a:t>		borçlunun borcu olmadığı kesin hükümle tespit edilmiş olur.</a:t>
            </a:r>
          </a:p>
          <a:p>
            <a:pPr marL="0" indent="0">
              <a:buNone/>
            </a:pPr>
            <a:r>
              <a:rPr lang="tr-TR" sz="2000" dirty="0"/>
              <a:t>		daha önce borçlu aleyhine itirazın kaldırılması aşamasında hükmedilen tazminat ve para cezaları da kalkar.</a:t>
            </a:r>
          </a:p>
          <a:p>
            <a:pPr marL="0" indent="0">
              <a:buNone/>
            </a:pPr>
            <a:r>
              <a:rPr lang="tr-TR" sz="2000" dirty="0"/>
              <a:t>		</a:t>
            </a:r>
            <a:r>
              <a:rPr lang="tr-TR" sz="2000" u="sng" dirty="0"/>
              <a:t>takibinde haksız ve </a:t>
            </a:r>
            <a:r>
              <a:rPr lang="tr-TR" sz="2000" u="sng" dirty="0" err="1"/>
              <a:t>kötüniyetli</a:t>
            </a:r>
            <a:r>
              <a:rPr lang="tr-TR" sz="2000" u="sng" dirty="0"/>
              <a:t> alacaklı borçlunun talebiyle </a:t>
            </a:r>
            <a:r>
              <a:rPr lang="tr-TR" sz="2000" dirty="0"/>
              <a:t>%20’den az olmayan tazminata hükmedilir.</a:t>
            </a:r>
          </a:p>
        </p:txBody>
      </p:sp>
    </p:spTree>
    <p:extLst>
      <p:ext uri="{BB962C8B-B14F-4D97-AF65-F5344CB8AC3E}">
        <p14:creationId xmlns:p14="http://schemas.microsoft.com/office/powerpoint/2010/main" val="1381381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8BFF92E-47DF-4E09-9F56-0A8BB58DDDE6}"/>
              </a:ext>
            </a:extLst>
          </p:cNvPr>
          <p:cNvSpPr>
            <a:spLocks noGrp="1"/>
          </p:cNvSpPr>
          <p:nvPr>
            <p:ph idx="1"/>
          </p:nvPr>
        </p:nvSpPr>
        <p:spPr>
          <a:xfrm>
            <a:off x="2589212" y="311499"/>
            <a:ext cx="8915400" cy="5599723"/>
          </a:xfrm>
        </p:spPr>
        <p:txBody>
          <a:bodyPr>
            <a:normAutofit/>
          </a:bodyPr>
          <a:lstStyle/>
          <a:p>
            <a:pPr marL="0" indent="0">
              <a:buNone/>
            </a:pPr>
            <a:r>
              <a:rPr lang="tr-TR" sz="2400" b="1" dirty="0"/>
              <a:t>Dava alacaklı lehine sonuçlanırsa: </a:t>
            </a:r>
          </a:p>
          <a:p>
            <a:pPr marL="0" indent="0">
              <a:buNone/>
            </a:pPr>
            <a:endParaRPr lang="tr-TR" sz="2400" dirty="0"/>
          </a:p>
          <a:p>
            <a:pPr marL="0" indent="0">
              <a:buNone/>
            </a:pPr>
            <a:r>
              <a:rPr lang="tr-TR" sz="2400" dirty="0"/>
              <a:t>		borcun varlığı kesin hükümle tespit edilmiş olur</a:t>
            </a:r>
          </a:p>
          <a:p>
            <a:pPr marL="0" indent="0">
              <a:buNone/>
            </a:pPr>
            <a:r>
              <a:rPr lang="tr-TR" sz="2400" dirty="0"/>
              <a:t>		daha önce borçlu lehine ihtiyati tedbir kararı verildiyse bu tedbir kalkar ve alacaklı takibe devam eder.</a:t>
            </a:r>
          </a:p>
          <a:p>
            <a:pPr marL="0" indent="0">
              <a:buNone/>
            </a:pPr>
            <a:r>
              <a:rPr lang="tr-TR" sz="2400" dirty="0"/>
              <a:t>		borçlu aleyhine hükmedilen ama menfi tespit davası sonuna ertelenen tazminat ve para cezaları tahsil edilebilir</a:t>
            </a:r>
          </a:p>
          <a:p>
            <a:pPr marL="0" indent="0">
              <a:buNone/>
            </a:pPr>
            <a:r>
              <a:rPr lang="tr-TR" sz="2400" dirty="0"/>
              <a:t>		tedbir dolayısıyla alacaklı alacağını geç aldığından </a:t>
            </a:r>
            <a:r>
              <a:rPr lang="tr-TR" sz="2400" u="sng" dirty="0"/>
              <a:t>TALEBİNE GEREK OLMAKSIZIN </a:t>
            </a:r>
            <a:r>
              <a:rPr lang="tr-TR" sz="2400" dirty="0"/>
              <a:t>borçlu %20’den az olmayan tazminata hükmedilir.</a:t>
            </a:r>
          </a:p>
        </p:txBody>
      </p:sp>
    </p:spTree>
    <p:extLst>
      <p:ext uri="{BB962C8B-B14F-4D97-AF65-F5344CB8AC3E}">
        <p14:creationId xmlns:p14="http://schemas.microsoft.com/office/powerpoint/2010/main" val="2616519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BF3F86-156A-FF2E-16A3-9DA355405C7D}"/>
              </a:ext>
            </a:extLst>
          </p:cNvPr>
          <p:cNvSpPr>
            <a:spLocks noGrp="1"/>
          </p:cNvSpPr>
          <p:nvPr>
            <p:ph type="title"/>
          </p:nvPr>
        </p:nvSpPr>
        <p:spPr/>
        <p:txBody>
          <a:bodyPr/>
          <a:lstStyle/>
          <a:p>
            <a:r>
              <a:rPr lang="tr-TR" dirty="0"/>
              <a:t>İstirdat davası</a:t>
            </a:r>
          </a:p>
        </p:txBody>
      </p:sp>
      <p:sp>
        <p:nvSpPr>
          <p:cNvPr id="3" name="İçerik Yer Tutucusu 2">
            <a:extLst>
              <a:ext uri="{FF2B5EF4-FFF2-40B4-BE49-F238E27FC236}">
                <a16:creationId xmlns:a16="http://schemas.microsoft.com/office/drawing/2014/main" id="{4690B16D-08E3-FF49-380D-F500C9965BD8}"/>
              </a:ext>
            </a:extLst>
          </p:cNvPr>
          <p:cNvSpPr>
            <a:spLocks noGrp="1"/>
          </p:cNvSpPr>
          <p:nvPr>
            <p:ph idx="1"/>
          </p:nvPr>
        </p:nvSpPr>
        <p:spPr>
          <a:xfrm>
            <a:off x="2589212" y="1386673"/>
            <a:ext cx="8915400" cy="5265336"/>
          </a:xfrm>
        </p:spPr>
        <p:txBody>
          <a:bodyPr>
            <a:normAutofit/>
          </a:bodyPr>
          <a:lstStyle/>
          <a:p>
            <a:r>
              <a:rPr lang="tr-TR" dirty="0"/>
              <a:t>Borçlu ödeme emrine itiraz etmedi/itirazı kaldırıldı-&gt; TAKİP KESİNLEŞİR</a:t>
            </a:r>
          </a:p>
          <a:p>
            <a:pPr marL="0" indent="0">
              <a:buNone/>
            </a:pPr>
            <a:r>
              <a:rPr lang="tr-TR" dirty="0"/>
              <a:t>Borçlu menfi tespit davası açıp ihtiyari tedbir kararı da almadıysa takip konusu borcu ödemek zorunda kalır.</a:t>
            </a:r>
          </a:p>
          <a:p>
            <a:pPr marL="0" indent="0">
              <a:buNone/>
            </a:pPr>
            <a:endParaRPr lang="tr-TR" dirty="0"/>
          </a:p>
          <a:p>
            <a:pPr marL="0" indent="0">
              <a:buNone/>
            </a:pPr>
            <a:r>
              <a:rPr lang="tr-TR" dirty="0"/>
              <a:t>Cebri icra tehdidi altında borcu ödemek zorunda kalan borçlu ödediği paranın geri verilmesi için istirdat davası açabilir, daha önce menfi tespit davası açmışsa bu da istirdat davasına dönüşür.</a:t>
            </a:r>
          </a:p>
          <a:p>
            <a:pPr marL="0" indent="0">
              <a:buNone/>
            </a:pPr>
            <a:endParaRPr lang="tr-TR" dirty="0"/>
          </a:p>
          <a:p>
            <a:pPr marL="0" indent="0">
              <a:buNone/>
            </a:pPr>
            <a:r>
              <a:rPr lang="tr-TR" dirty="0"/>
              <a:t>Davanın şartları</a:t>
            </a:r>
          </a:p>
          <a:p>
            <a:pPr>
              <a:buAutoNum type="arabicPeriod"/>
            </a:pPr>
            <a:r>
              <a:rPr lang="tr-TR" dirty="0"/>
              <a:t>Borç olmayan bir para ödenmiş olmalı (borçlu borcu olmayan parayı icra takibi sonunda verdiğini ispat edecek)</a:t>
            </a:r>
          </a:p>
          <a:p>
            <a:pPr>
              <a:buAutoNum type="arabicPeriod"/>
            </a:pPr>
            <a:r>
              <a:rPr lang="tr-TR" dirty="0"/>
              <a:t>Para icra takibi sırasında ve icra tehdidi altında ödenmiş olmalı</a:t>
            </a:r>
          </a:p>
          <a:p>
            <a:pPr>
              <a:buAutoNum type="arabicPeriod"/>
            </a:pPr>
            <a:r>
              <a:rPr lang="tr-TR" dirty="0"/>
              <a:t>Dava 1 yıl içinde açılmalı (borç olmayan paranın icra dairesine ait banka hesabına yatırılması ile süre başlar)</a:t>
            </a:r>
          </a:p>
        </p:txBody>
      </p:sp>
    </p:spTree>
    <p:extLst>
      <p:ext uri="{BB962C8B-B14F-4D97-AF65-F5344CB8AC3E}">
        <p14:creationId xmlns:p14="http://schemas.microsoft.com/office/powerpoint/2010/main" val="93398467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1799</TotalTime>
  <Words>1551</Words>
  <Application>Microsoft Macintosh PowerPoint</Application>
  <PresentationFormat>Geniş ekran</PresentationFormat>
  <Paragraphs>116</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Century Gothic</vt:lpstr>
      <vt:lpstr>Wingdings 3</vt:lpstr>
      <vt:lpstr>Duman</vt:lpstr>
      <vt:lpstr>Menfi Tespit ve İstirdat Davaları</vt:lpstr>
      <vt:lpstr>Menfi tespit ve istirdat davası</vt:lpstr>
      <vt:lpstr>PowerPoint Sunusu</vt:lpstr>
      <vt:lpstr>Menfi tespit davası</vt:lpstr>
      <vt:lpstr>PowerPoint Sunusu</vt:lpstr>
      <vt:lpstr>PowerPoint Sunusu</vt:lpstr>
      <vt:lpstr>PowerPoint Sunusu</vt:lpstr>
      <vt:lpstr>PowerPoint Sunusu</vt:lpstr>
      <vt:lpstr>İstirdat davası</vt:lpstr>
      <vt:lpstr>PowerPoint Sunusu</vt:lpstr>
      <vt:lpstr>İcra takibinin iptal ve taliki</vt:lpstr>
      <vt:lpstr>PowerPoint Sunusu</vt:lpstr>
      <vt:lpstr>Takibin taliki şartları ve sonuçları</vt:lpstr>
      <vt:lpstr>PowerPoint Sunusu</vt:lpstr>
      <vt:lpstr>Mal beyanı</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Püren Doganay</dc:creator>
  <cp:lastModifiedBy>Püren Doganay</cp:lastModifiedBy>
  <cp:revision>26</cp:revision>
  <dcterms:created xsi:type="dcterms:W3CDTF">2025-02-23T12:07:32Z</dcterms:created>
  <dcterms:modified xsi:type="dcterms:W3CDTF">2026-02-24T11:13:01Z</dcterms:modified>
</cp:coreProperties>
</file>