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35"/>
  </p:normalViewPr>
  <p:slideViewPr>
    <p:cSldViewPr snapToGrid="0">
      <p:cViewPr varScale="1">
        <p:scale>
          <a:sx n="105" d="100"/>
          <a:sy n="105" d="100"/>
        </p:scale>
        <p:origin x="8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696F4A-8121-1FC6-317F-CC3637446F4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C35F834-057C-BEBF-3271-CC862461CA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CA6C6A9-EFAF-9E9D-6736-B9CA07429DEB}"/>
              </a:ext>
            </a:extLst>
          </p:cNvPr>
          <p:cNvSpPr>
            <a:spLocks noGrp="1"/>
          </p:cNvSpPr>
          <p:nvPr>
            <p:ph type="dt" sz="half" idx="10"/>
          </p:nvPr>
        </p:nvSpPr>
        <p:spPr/>
        <p:txBody>
          <a:bodyPr/>
          <a:lstStyle/>
          <a:p>
            <a:fld id="{51FABB86-7AB6-E447-B2A4-91F7CA6ACFC0}" type="datetimeFigureOut">
              <a:rPr lang="tr-TR" smtClean="0"/>
              <a:t>6.01.2025</a:t>
            </a:fld>
            <a:endParaRPr lang="tr-TR"/>
          </a:p>
        </p:txBody>
      </p:sp>
      <p:sp>
        <p:nvSpPr>
          <p:cNvPr id="5" name="Alt Bilgi Yer Tutucusu 4">
            <a:extLst>
              <a:ext uri="{FF2B5EF4-FFF2-40B4-BE49-F238E27FC236}">
                <a16:creationId xmlns:a16="http://schemas.microsoft.com/office/drawing/2014/main" id="{6CA71F68-1445-5D04-769A-71471B6D14C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8B8CDF-7DEC-870F-FBFE-5924B9863D67}"/>
              </a:ext>
            </a:extLst>
          </p:cNvPr>
          <p:cNvSpPr>
            <a:spLocks noGrp="1"/>
          </p:cNvSpPr>
          <p:nvPr>
            <p:ph type="sldNum" sz="quarter" idx="12"/>
          </p:nvPr>
        </p:nvSpPr>
        <p:spPr/>
        <p:txBody>
          <a:bodyPr/>
          <a:lstStyle/>
          <a:p>
            <a:fld id="{0C543CF9-F473-DF42-953A-CEFF27CEA742}" type="slidenum">
              <a:rPr lang="tr-TR" smtClean="0"/>
              <a:t>‹#›</a:t>
            </a:fld>
            <a:endParaRPr lang="tr-TR"/>
          </a:p>
        </p:txBody>
      </p:sp>
    </p:spTree>
    <p:extLst>
      <p:ext uri="{BB962C8B-B14F-4D97-AF65-F5344CB8AC3E}">
        <p14:creationId xmlns:p14="http://schemas.microsoft.com/office/powerpoint/2010/main" val="4022621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984E30-3AE6-B3B4-75E5-1F605CBEF99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C2CFE61-5369-71D2-551F-C6AFA2CD7A9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700980E-C402-8B9D-0921-2A9BE155356F}"/>
              </a:ext>
            </a:extLst>
          </p:cNvPr>
          <p:cNvSpPr>
            <a:spLocks noGrp="1"/>
          </p:cNvSpPr>
          <p:nvPr>
            <p:ph type="dt" sz="half" idx="10"/>
          </p:nvPr>
        </p:nvSpPr>
        <p:spPr/>
        <p:txBody>
          <a:bodyPr/>
          <a:lstStyle/>
          <a:p>
            <a:fld id="{51FABB86-7AB6-E447-B2A4-91F7CA6ACFC0}" type="datetimeFigureOut">
              <a:rPr lang="tr-TR" smtClean="0"/>
              <a:t>6.01.2025</a:t>
            </a:fld>
            <a:endParaRPr lang="tr-TR"/>
          </a:p>
        </p:txBody>
      </p:sp>
      <p:sp>
        <p:nvSpPr>
          <p:cNvPr id="5" name="Alt Bilgi Yer Tutucusu 4">
            <a:extLst>
              <a:ext uri="{FF2B5EF4-FFF2-40B4-BE49-F238E27FC236}">
                <a16:creationId xmlns:a16="http://schemas.microsoft.com/office/drawing/2014/main" id="{4B35F249-BF30-8FE1-DCE9-B90A6FF578A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AF933ED-6929-751E-8898-9E6A1DCE769C}"/>
              </a:ext>
            </a:extLst>
          </p:cNvPr>
          <p:cNvSpPr>
            <a:spLocks noGrp="1"/>
          </p:cNvSpPr>
          <p:nvPr>
            <p:ph type="sldNum" sz="quarter" idx="12"/>
          </p:nvPr>
        </p:nvSpPr>
        <p:spPr/>
        <p:txBody>
          <a:bodyPr/>
          <a:lstStyle/>
          <a:p>
            <a:fld id="{0C543CF9-F473-DF42-953A-CEFF27CEA742}" type="slidenum">
              <a:rPr lang="tr-TR" smtClean="0"/>
              <a:t>‹#›</a:t>
            </a:fld>
            <a:endParaRPr lang="tr-TR"/>
          </a:p>
        </p:txBody>
      </p:sp>
    </p:spTree>
    <p:extLst>
      <p:ext uri="{BB962C8B-B14F-4D97-AF65-F5344CB8AC3E}">
        <p14:creationId xmlns:p14="http://schemas.microsoft.com/office/powerpoint/2010/main" val="19811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899229D-129C-572A-6B3C-2E2FD5C2642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294C584-A63E-1656-E789-D5B3189C954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516A458-E83F-6DCA-9B2C-7A7576832ECA}"/>
              </a:ext>
            </a:extLst>
          </p:cNvPr>
          <p:cNvSpPr>
            <a:spLocks noGrp="1"/>
          </p:cNvSpPr>
          <p:nvPr>
            <p:ph type="dt" sz="half" idx="10"/>
          </p:nvPr>
        </p:nvSpPr>
        <p:spPr/>
        <p:txBody>
          <a:bodyPr/>
          <a:lstStyle/>
          <a:p>
            <a:fld id="{51FABB86-7AB6-E447-B2A4-91F7CA6ACFC0}" type="datetimeFigureOut">
              <a:rPr lang="tr-TR" smtClean="0"/>
              <a:t>6.01.2025</a:t>
            </a:fld>
            <a:endParaRPr lang="tr-TR"/>
          </a:p>
        </p:txBody>
      </p:sp>
      <p:sp>
        <p:nvSpPr>
          <p:cNvPr id="5" name="Alt Bilgi Yer Tutucusu 4">
            <a:extLst>
              <a:ext uri="{FF2B5EF4-FFF2-40B4-BE49-F238E27FC236}">
                <a16:creationId xmlns:a16="http://schemas.microsoft.com/office/drawing/2014/main" id="{15D45E01-E40A-D4C8-9058-1F0CA6C3498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8B43FB5-2BEC-4290-7E1F-2CC624220AC9}"/>
              </a:ext>
            </a:extLst>
          </p:cNvPr>
          <p:cNvSpPr>
            <a:spLocks noGrp="1"/>
          </p:cNvSpPr>
          <p:nvPr>
            <p:ph type="sldNum" sz="quarter" idx="12"/>
          </p:nvPr>
        </p:nvSpPr>
        <p:spPr/>
        <p:txBody>
          <a:bodyPr/>
          <a:lstStyle/>
          <a:p>
            <a:fld id="{0C543CF9-F473-DF42-953A-CEFF27CEA742}" type="slidenum">
              <a:rPr lang="tr-TR" smtClean="0"/>
              <a:t>‹#›</a:t>
            </a:fld>
            <a:endParaRPr lang="tr-TR"/>
          </a:p>
        </p:txBody>
      </p:sp>
    </p:spTree>
    <p:extLst>
      <p:ext uri="{BB962C8B-B14F-4D97-AF65-F5344CB8AC3E}">
        <p14:creationId xmlns:p14="http://schemas.microsoft.com/office/powerpoint/2010/main" val="2291768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E67E27-1992-3B7F-FBA9-AA7B64E5D9E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3C186AC-9195-1136-A400-EC21AEDBB42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AB10939-FB57-3F9C-C5C8-FD4ABC75AF21}"/>
              </a:ext>
            </a:extLst>
          </p:cNvPr>
          <p:cNvSpPr>
            <a:spLocks noGrp="1"/>
          </p:cNvSpPr>
          <p:nvPr>
            <p:ph type="dt" sz="half" idx="10"/>
          </p:nvPr>
        </p:nvSpPr>
        <p:spPr/>
        <p:txBody>
          <a:bodyPr/>
          <a:lstStyle/>
          <a:p>
            <a:fld id="{51FABB86-7AB6-E447-B2A4-91F7CA6ACFC0}" type="datetimeFigureOut">
              <a:rPr lang="tr-TR" smtClean="0"/>
              <a:t>6.01.2025</a:t>
            </a:fld>
            <a:endParaRPr lang="tr-TR"/>
          </a:p>
        </p:txBody>
      </p:sp>
      <p:sp>
        <p:nvSpPr>
          <p:cNvPr id="5" name="Alt Bilgi Yer Tutucusu 4">
            <a:extLst>
              <a:ext uri="{FF2B5EF4-FFF2-40B4-BE49-F238E27FC236}">
                <a16:creationId xmlns:a16="http://schemas.microsoft.com/office/drawing/2014/main" id="{B5AC0941-7342-E04C-D339-96616F97094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B532EC1-6689-F2AE-B133-E31EEE35C2BB}"/>
              </a:ext>
            </a:extLst>
          </p:cNvPr>
          <p:cNvSpPr>
            <a:spLocks noGrp="1"/>
          </p:cNvSpPr>
          <p:nvPr>
            <p:ph type="sldNum" sz="quarter" idx="12"/>
          </p:nvPr>
        </p:nvSpPr>
        <p:spPr/>
        <p:txBody>
          <a:bodyPr/>
          <a:lstStyle/>
          <a:p>
            <a:fld id="{0C543CF9-F473-DF42-953A-CEFF27CEA742}" type="slidenum">
              <a:rPr lang="tr-TR" smtClean="0"/>
              <a:t>‹#›</a:t>
            </a:fld>
            <a:endParaRPr lang="tr-TR"/>
          </a:p>
        </p:txBody>
      </p:sp>
    </p:spTree>
    <p:extLst>
      <p:ext uri="{BB962C8B-B14F-4D97-AF65-F5344CB8AC3E}">
        <p14:creationId xmlns:p14="http://schemas.microsoft.com/office/powerpoint/2010/main" val="3821815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9C86E3-633D-0A3B-1644-1C758A3A02E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638FC0F-6F6B-D694-8A65-A4F947997D1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FFC2AF6-2140-D27E-FE6E-B10E9BBE0B02}"/>
              </a:ext>
            </a:extLst>
          </p:cNvPr>
          <p:cNvSpPr>
            <a:spLocks noGrp="1"/>
          </p:cNvSpPr>
          <p:nvPr>
            <p:ph type="dt" sz="half" idx="10"/>
          </p:nvPr>
        </p:nvSpPr>
        <p:spPr/>
        <p:txBody>
          <a:bodyPr/>
          <a:lstStyle/>
          <a:p>
            <a:fld id="{51FABB86-7AB6-E447-B2A4-91F7CA6ACFC0}" type="datetimeFigureOut">
              <a:rPr lang="tr-TR" smtClean="0"/>
              <a:t>6.01.2025</a:t>
            </a:fld>
            <a:endParaRPr lang="tr-TR"/>
          </a:p>
        </p:txBody>
      </p:sp>
      <p:sp>
        <p:nvSpPr>
          <p:cNvPr id="5" name="Alt Bilgi Yer Tutucusu 4">
            <a:extLst>
              <a:ext uri="{FF2B5EF4-FFF2-40B4-BE49-F238E27FC236}">
                <a16:creationId xmlns:a16="http://schemas.microsoft.com/office/drawing/2014/main" id="{D1270563-0F63-2A6A-2332-187916FFA16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ACFD81F-6CDA-843D-BD22-CD23A3F2E788}"/>
              </a:ext>
            </a:extLst>
          </p:cNvPr>
          <p:cNvSpPr>
            <a:spLocks noGrp="1"/>
          </p:cNvSpPr>
          <p:nvPr>
            <p:ph type="sldNum" sz="quarter" idx="12"/>
          </p:nvPr>
        </p:nvSpPr>
        <p:spPr/>
        <p:txBody>
          <a:bodyPr/>
          <a:lstStyle/>
          <a:p>
            <a:fld id="{0C543CF9-F473-DF42-953A-CEFF27CEA742}" type="slidenum">
              <a:rPr lang="tr-TR" smtClean="0"/>
              <a:t>‹#›</a:t>
            </a:fld>
            <a:endParaRPr lang="tr-TR"/>
          </a:p>
        </p:txBody>
      </p:sp>
    </p:spTree>
    <p:extLst>
      <p:ext uri="{BB962C8B-B14F-4D97-AF65-F5344CB8AC3E}">
        <p14:creationId xmlns:p14="http://schemas.microsoft.com/office/powerpoint/2010/main" val="426926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481845-C73C-87CC-0EAF-48896A219FA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7E266E8-D505-6D22-4895-3D7F4B94781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32673BA-BD49-C732-A7E3-B4D393A0961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FEF4D90-9BAF-A958-137E-26238678AADC}"/>
              </a:ext>
            </a:extLst>
          </p:cNvPr>
          <p:cNvSpPr>
            <a:spLocks noGrp="1"/>
          </p:cNvSpPr>
          <p:nvPr>
            <p:ph type="dt" sz="half" idx="10"/>
          </p:nvPr>
        </p:nvSpPr>
        <p:spPr/>
        <p:txBody>
          <a:bodyPr/>
          <a:lstStyle/>
          <a:p>
            <a:fld id="{51FABB86-7AB6-E447-B2A4-91F7CA6ACFC0}" type="datetimeFigureOut">
              <a:rPr lang="tr-TR" smtClean="0"/>
              <a:t>6.01.2025</a:t>
            </a:fld>
            <a:endParaRPr lang="tr-TR"/>
          </a:p>
        </p:txBody>
      </p:sp>
      <p:sp>
        <p:nvSpPr>
          <p:cNvPr id="6" name="Alt Bilgi Yer Tutucusu 5">
            <a:extLst>
              <a:ext uri="{FF2B5EF4-FFF2-40B4-BE49-F238E27FC236}">
                <a16:creationId xmlns:a16="http://schemas.microsoft.com/office/drawing/2014/main" id="{63FC2D13-245C-1D1D-0283-8D84CCD21BF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1A3F6B0-15F9-2E83-477A-D12EBD6BC348}"/>
              </a:ext>
            </a:extLst>
          </p:cNvPr>
          <p:cNvSpPr>
            <a:spLocks noGrp="1"/>
          </p:cNvSpPr>
          <p:nvPr>
            <p:ph type="sldNum" sz="quarter" idx="12"/>
          </p:nvPr>
        </p:nvSpPr>
        <p:spPr/>
        <p:txBody>
          <a:bodyPr/>
          <a:lstStyle/>
          <a:p>
            <a:fld id="{0C543CF9-F473-DF42-953A-CEFF27CEA742}" type="slidenum">
              <a:rPr lang="tr-TR" smtClean="0"/>
              <a:t>‹#›</a:t>
            </a:fld>
            <a:endParaRPr lang="tr-TR"/>
          </a:p>
        </p:txBody>
      </p:sp>
    </p:spTree>
    <p:extLst>
      <p:ext uri="{BB962C8B-B14F-4D97-AF65-F5344CB8AC3E}">
        <p14:creationId xmlns:p14="http://schemas.microsoft.com/office/powerpoint/2010/main" val="3406366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128A79-A458-69FF-5F81-4F44C6F001E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09FFE4A-386E-AD53-ED35-034451AA32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A884032C-33D2-7CDA-8BB3-0DE8BF6401E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5118013-1F8D-9317-BC05-91CF7EEB56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797B1AD-A0CF-1E5C-31D8-12CBD701E82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90ECE7D-BE21-2B2F-453D-824E109A98AE}"/>
              </a:ext>
            </a:extLst>
          </p:cNvPr>
          <p:cNvSpPr>
            <a:spLocks noGrp="1"/>
          </p:cNvSpPr>
          <p:nvPr>
            <p:ph type="dt" sz="half" idx="10"/>
          </p:nvPr>
        </p:nvSpPr>
        <p:spPr/>
        <p:txBody>
          <a:bodyPr/>
          <a:lstStyle/>
          <a:p>
            <a:fld id="{51FABB86-7AB6-E447-B2A4-91F7CA6ACFC0}" type="datetimeFigureOut">
              <a:rPr lang="tr-TR" smtClean="0"/>
              <a:t>6.01.2025</a:t>
            </a:fld>
            <a:endParaRPr lang="tr-TR"/>
          </a:p>
        </p:txBody>
      </p:sp>
      <p:sp>
        <p:nvSpPr>
          <p:cNvPr id="8" name="Alt Bilgi Yer Tutucusu 7">
            <a:extLst>
              <a:ext uri="{FF2B5EF4-FFF2-40B4-BE49-F238E27FC236}">
                <a16:creationId xmlns:a16="http://schemas.microsoft.com/office/drawing/2014/main" id="{B8FE5B06-CBF5-CEC0-AE99-8E9563CF4BAB}"/>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F35F0AE-0D48-AFB9-8242-ADA3A969BF87}"/>
              </a:ext>
            </a:extLst>
          </p:cNvPr>
          <p:cNvSpPr>
            <a:spLocks noGrp="1"/>
          </p:cNvSpPr>
          <p:nvPr>
            <p:ph type="sldNum" sz="quarter" idx="12"/>
          </p:nvPr>
        </p:nvSpPr>
        <p:spPr/>
        <p:txBody>
          <a:bodyPr/>
          <a:lstStyle/>
          <a:p>
            <a:fld id="{0C543CF9-F473-DF42-953A-CEFF27CEA742}" type="slidenum">
              <a:rPr lang="tr-TR" smtClean="0"/>
              <a:t>‹#›</a:t>
            </a:fld>
            <a:endParaRPr lang="tr-TR"/>
          </a:p>
        </p:txBody>
      </p:sp>
    </p:spTree>
    <p:extLst>
      <p:ext uri="{BB962C8B-B14F-4D97-AF65-F5344CB8AC3E}">
        <p14:creationId xmlns:p14="http://schemas.microsoft.com/office/powerpoint/2010/main" val="962188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D5C79C-9230-8E6A-008F-7E4F0D40D59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C7B5FA6-0B1F-7044-C9B6-7B7E9369C9F8}"/>
              </a:ext>
            </a:extLst>
          </p:cNvPr>
          <p:cNvSpPr>
            <a:spLocks noGrp="1"/>
          </p:cNvSpPr>
          <p:nvPr>
            <p:ph type="dt" sz="half" idx="10"/>
          </p:nvPr>
        </p:nvSpPr>
        <p:spPr/>
        <p:txBody>
          <a:bodyPr/>
          <a:lstStyle/>
          <a:p>
            <a:fld id="{51FABB86-7AB6-E447-B2A4-91F7CA6ACFC0}" type="datetimeFigureOut">
              <a:rPr lang="tr-TR" smtClean="0"/>
              <a:t>6.01.2025</a:t>
            </a:fld>
            <a:endParaRPr lang="tr-TR"/>
          </a:p>
        </p:txBody>
      </p:sp>
      <p:sp>
        <p:nvSpPr>
          <p:cNvPr id="4" name="Alt Bilgi Yer Tutucusu 3">
            <a:extLst>
              <a:ext uri="{FF2B5EF4-FFF2-40B4-BE49-F238E27FC236}">
                <a16:creationId xmlns:a16="http://schemas.microsoft.com/office/drawing/2014/main" id="{AAA482FC-CDCE-1F47-27C4-2678E078562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A20972B-FA62-9A64-486F-3BC4182FE600}"/>
              </a:ext>
            </a:extLst>
          </p:cNvPr>
          <p:cNvSpPr>
            <a:spLocks noGrp="1"/>
          </p:cNvSpPr>
          <p:nvPr>
            <p:ph type="sldNum" sz="quarter" idx="12"/>
          </p:nvPr>
        </p:nvSpPr>
        <p:spPr/>
        <p:txBody>
          <a:bodyPr/>
          <a:lstStyle/>
          <a:p>
            <a:fld id="{0C543CF9-F473-DF42-953A-CEFF27CEA742}" type="slidenum">
              <a:rPr lang="tr-TR" smtClean="0"/>
              <a:t>‹#›</a:t>
            </a:fld>
            <a:endParaRPr lang="tr-TR"/>
          </a:p>
        </p:txBody>
      </p:sp>
    </p:spTree>
    <p:extLst>
      <p:ext uri="{BB962C8B-B14F-4D97-AF65-F5344CB8AC3E}">
        <p14:creationId xmlns:p14="http://schemas.microsoft.com/office/powerpoint/2010/main" val="1348120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D0D24F1-1542-69A8-42BF-A57F0BFFE67A}"/>
              </a:ext>
            </a:extLst>
          </p:cNvPr>
          <p:cNvSpPr>
            <a:spLocks noGrp="1"/>
          </p:cNvSpPr>
          <p:nvPr>
            <p:ph type="dt" sz="half" idx="10"/>
          </p:nvPr>
        </p:nvSpPr>
        <p:spPr/>
        <p:txBody>
          <a:bodyPr/>
          <a:lstStyle/>
          <a:p>
            <a:fld id="{51FABB86-7AB6-E447-B2A4-91F7CA6ACFC0}" type="datetimeFigureOut">
              <a:rPr lang="tr-TR" smtClean="0"/>
              <a:t>6.01.2025</a:t>
            </a:fld>
            <a:endParaRPr lang="tr-TR"/>
          </a:p>
        </p:txBody>
      </p:sp>
      <p:sp>
        <p:nvSpPr>
          <p:cNvPr id="3" name="Alt Bilgi Yer Tutucusu 2">
            <a:extLst>
              <a:ext uri="{FF2B5EF4-FFF2-40B4-BE49-F238E27FC236}">
                <a16:creationId xmlns:a16="http://schemas.microsoft.com/office/drawing/2014/main" id="{4159D0A5-9AC1-FF5F-D2BC-E011B0D98A2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CBFC024-82FC-A916-A56A-DF72605A473B}"/>
              </a:ext>
            </a:extLst>
          </p:cNvPr>
          <p:cNvSpPr>
            <a:spLocks noGrp="1"/>
          </p:cNvSpPr>
          <p:nvPr>
            <p:ph type="sldNum" sz="quarter" idx="12"/>
          </p:nvPr>
        </p:nvSpPr>
        <p:spPr/>
        <p:txBody>
          <a:bodyPr/>
          <a:lstStyle/>
          <a:p>
            <a:fld id="{0C543CF9-F473-DF42-953A-CEFF27CEA742}" type="slidenum">
              <a:rPr lang="tr-TR" smtClean="0"/>
              <a:t>‹#›</a:t>
            </a:fld>
            <a:endParaRPr lang="tr-TR"/>
          </a:p>
        </p:txBody>
      </p:sp>
    </p:spTree>
    <p:extLst>
      <p:ext uri="{BB962C8B-B14F-4D97-AF65-F5344CB8AC3E}">
        <p14:creationId xmlns:p14="http://schemas.microsoft.com/office/powerpoint/2010/main" val="2254719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977657-54B3-4689-A43B-7DCF9EAF1F3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DC29B86-408F-352B-A24D-063B4C85DC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33782F2-A59B-5079-9658-C36F6CE570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E3B1068-6C56-1AD6-69B3-FC413F031691}"/>
              </a:ext>
            </a:extLst>
          </p:cNvPr>
          <p:cNvSpPr>
            <a:spLocks noGrp="1"/>
          </p:cNvSpPr>
          <p:nvPr>
            <p:ph type="dt" sz="half" idx="10"/>
          </p:nvPr>
        </p:nvSpPr>
        <p:spPr/>
        <p:txBody>
          <a:bodyPr/>
          <a:lstStyle/>
          <a:p>
            <a:fld id="{51FABB86-7AB6-E447-B2A4-91F7CA6ACFC0}" type="datetimeFigureOut">
              <a:rPr lang="tr-TR" smtClean="0"/>
              <a:t>6.01.2025</a:t>
            </a:fld>
            <a:endParaRPr lang="tr-TR"/>
          </a:p>
        </p:txBody>
      </p:sp>
      <p:sp>
        <p:nvSpPr>
          <p:cNvPr id="6" name="Alt Bilgi Yer Tutucusu 5">
            <a:extLst>
              <a:ext uri="{FF2B5EF4-FFF2-40B4-BE49-F238E27FC236}">
                <a16:creationId xmlns:a16="http://schemas.microsoft.com/office/drawing/2014/main" id="{1F84582D-DBB0-ED60-8ED6-4A3093BC0B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DD39C64-C8C9-791B-D5A0-97697BF28AD1}"/>
              </a:ext>
            </a:extLst>
          </p:cNvPr>
          <p:cNvSpPr>
            <a:spLocks noGrp="1"/>
          </p:cNvSpPr>
          <p:nvPr>
            <p:ph type="sldNum" sz="quarter" idx="12"/>
          </p:nvPr>
        </p:nvSpPr>
        <p:spPr/>
        <p:txBody>
          <a:bodyPr/>
          <a:lstStyle/>
          <a:p>
            <a:fld id="{0C543CF9-F473-DF42-953A-CEFF27CEA742}" type="slidenum">
              <a:rPr lang="tr-TR" smtClean="0"/>
              <a:t>‹#›</a:t>
            </a:fld>
            <a:endParaRPr lang="tr-TR"/>
          </a:p>
        </p:txBody>
      </p:sp>
    </p:spTree>
    <p:extLst>
      <p:ext uri="{BB962C8B-B14F-4D97-AF65-F5344CB8AC3E}">
        <p14:creationId xmlns:p14="http://schemas.microsoft.com/office/powerpoint/2010/main" val="3448965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F76604-0EEC-0651-55E6-38174E8CD9D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52E843E-4A2C-1A8A-055B-1FB92398F8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D342D44-DA33-DB58-A719-BD4749032D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1E51D74-C175-4263-5514-03A0364EB30D}"/>
              </a:ext>
            </a:extLst>
          </p:cNvPr>
          <p:cNvSpPr>
            <a:spLocks noGrp="1"/>
          </p:cNvSpPr>
          <p:nvPr>
            <p:ph type="dt" sz="half" idx="10"/>
          </p:nvPr>
        </p:nvSpPr>
        <p:spPr/>
        <p:txBody>
          <a:bodyPr/>
          <a:lstStyle/>
          <a:p>
            <a:fld id="{51FABB86-7AB6-E447-B2A4-91F7CA6ACFC0}" type="datetimeFigureOut">
              <a:rPr lang="tr-TR" smtClean="0"/>
              <a:t>6.01.2025</a:t>
            </a:fld>
            <a:endParaRPr lang="tr-TR"/>
          </a:p>
        </p:txBody>
      </p:sp>
      <p:sp>
        <p:nvSpPr>
          <p:cNvPr id="6" name="Alt Bilgi Yer Tutucusu 5">
            <a:extLst>
              <a:ext uri="{FF2B5EF4-FFF2-40B4-BE49-F238E27FC236}">
                <a16:creationId xmlns:a16="http://schemas.microsoft.com/office/drawing/2014/main" id="{CBD022A4-174F-BC6C-06CA-8C851257717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AAB1133-DC79-CAF3-486B-16CAC0F8FE31}"/>
              </a:ext>
            </a:extLst>
          </p:cNvPr>
          <p:cNvSpPr>
            <a:spLocks noGrp="1"/>
          </p:cNvSpPr>
          <p:nvPr>
            <p:ph type="sldNum" sz="quarter" idx="12"/>
          </p:nvPr>
        </p:nvSpPr>
        <p:spPr/>
        <p:txBody>
          <a:bodyPr/>
          <a:lstStyle/>
          <a:p>
            <a:fld id="{0C543CF9-F473-DF42-953A-CEFF27CEA742}" type="slidenum">
              <a:rPr lang="tr-TR" smtClean="0"/>
              <a:t>‹#›</a:t>
            </a:fld>
            <a:endParaRPr lang="tr-TR"/>
          </a:p>
        </p:txBody>
      </p:sp>
    </p:spTree>
    <p:extLst>
      <p:ext uri="{BB962C8B-B14F-4D97-AF65-F5344CB8AC3E}">
        <p14:creationId xmlns:p14="http://schemas.microsoft.com/office/powerpoint/2010/main" val="3645774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12D4ED9-571F-2D48-5E80-263D58726E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E7AC3C2-911A-ABD4-149F-E33FBAD5D0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6901315-8390-7E79-1BAF-3598C91654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1FABB86-7AB6-E447-B2A4-91F7CA6ACFC0}" type="datetimeFigureOut">
              <a:rPr lang="tr-TR" smtClean="0"/>
              <a:t>6.01.2025</a:t>
            </a:fld>
            <a:endParaRPr lang="tr-TR"/>
          </a:p>
        </p:txBody>
      </p:sp>
      <p:sp>
        <p:nvSpPr>
          <p:cNvPr id="5" name="Alt Bilgi Yer Tutucusu 4">
            <a:extLst>
              <a:ext uri="{FF2B5EF4-FFF2-40B4-BE49-F238E27FC236}">
                <a16:creationId xmlns:a16="http://schemas.microsoft.com/office/drawing/2014/main" id="{98B248D5-A220-45EC-D3DA-5AA03580E1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56CB257B-F50D-6527-E78D-99DECF535F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C543CF9-F473-DF42-953A-CEFF27CEA742}" type="slidenum">
              <a:rPr lang="tr-TR" smtClean="0"/>
              <a:t>‹#›</a:t>
            </a:fld>
            <a:endParaRPr lang="tr-TR"/>
          </a:p>
        </p:txBody>
      </p:sp>
    </p:spTree>
    <p:extLst>
      <p:ext uri="{BB962C8B-B14F-4D97-AF65-F5344CB8AC3E}">
        <p14:creationId xmlns:p14="http://schemas.microsoft.com/office/powerpoint/2010/main" val="543608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Başlık 1">
            <a:extLst>
              <a:ext uri="{FF2B5EF4-FFF2-40B4-BE49-F238E27FC236}">
                <a16:creationId xmlns:a16="http://schemas.microsoft.com/office/drawing/2014/main" id="{ACCD0685-6BF4-CEE5-D425-B60239F73433}"/>
              </a:ext>
            </a:extLst>
          </p:cNvPr>
          <p:cNvSpPr>
            <a:spLocks noGrp="1"/>
          </p:cNvSpPr>
          <p:nvPr>
            <p:ph type="ctrTitle"/>
          </p:nvPr>
        </p:nvSpPr>
        <p:spPr>
          <a:xfrm>
            <a:off x="3880430" y="583345"/>
            <a:ext cx="7160357" cy="4164820"/>
          </a:xfrm>
        </p:spPr>
        <p:txBody>
          <a:bodyPr anchor="t">
            <a:normAutofit/>
          </a:bodyPr>
          <a:lstStyle/>
          <a:p>
            <a:pPr algn="r"/>
            <a:r>
              <a:rPr lang="tr-TR" sz="8000">
                <a:solidFill>
                  <a:srgbClr val="FFFFFF"/>
                </a:solidFill>
              </a:rPr>
              <a:t>Gelişimsel Aşama: Soru Sorma Teknikleri</a:t>
            </a:r>
          </a:p>
        </p:txBody>
      </p:sp>
      <p:sp>
        <p:nvSpPr>
          <p:cNvPr id="3" name="Alt Başlık 2">
            <a:extLst>
              <a:ext uri="{FF2B5EF4-FFF2-40B4-BE49-F238E27FC236}">
                <a16:creationId xmlns:a16="http://schemas.microsoft.com/office/drawing/2014/main" id="{BD3C6458-0DF7-1945-275C-A6C09E3F2CDD}"/>
              </a:ext>
            </a:extLst>
          </p:cNvPr>
          <p:cNvSpPr>
            <a:spLocks noGrp="1"/>
          </p:cNvSpPr>
          <p:nvPr>
            <p:ph type="subTitle" idx="1"/>
          </p:nvPr>
        </p:nvSpPr>
        <p:spPr>
          <a:xfrm>
            <a:off x="1208228" y="5972174"/>
            <a:ext cx="8578699" cy="504825"/>
          </a:xfrm>
        </p:spPr>
        <p:txBody>
          <a:bodyPr>
            <a:normAutofit/>
          </a:bodyPr>
          <a:lstStyle/>
          <a:p>
            <a:pPr algn="l"/>
            <a:endParaRPr lang="tr-TR" sz="2000">
              <a:solidFill>
                <a:srgbClr val="FFFFFF"/>
              </a:solidFill>
            </a:endParaRPr>
          </a:p>
        </p:txBody>
      </p:sp>
      <p:sp>
        <p:nvSpPr>
          <p:cNvPr id="1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4131691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048E64-6D1D-6ED1-A3D1-6A2D7566BA98}"/>
              </a:ext>
            </a:extLst>
          </p:cNvPr>
          <p:cNvSpPr>
            <a:spLocks noGrp="1"/>
          </p:cNvSpPr>
          <p:nvPr>
            <p:ph type="title"/>
          </p:nvPr>
        </p:nvSpPr>
        <p:spPr/>
        <p:txBody>
          <a:bodyPr/>
          <a:lstStyle/>
          <a:p>
            <a:r>
              <a:rPr lang="tr-TR" b="1" dirty="0"/>
              <a:t>Kapalı Uçlu Soruların Avantajları</a:t>
            </a:r>
          </a:p>
        </p:txBody>
      </p:sp>
      <p:sp>
        <p:nvSpPr>
          <p:cNvPr id="3" name="İçerik Yer Tutucusu 2">
            <a:extLst>
              <a:ext uri="{FF2B5EF4-FFF2-40B4-BE49-F238E27FC236}">
                <a16:creationId xmlns:a16="http://schemas.microsoft.com/office/drawing/2014/main" id="{2803168D-B49F-4DD5-26B5-490C4D18D77B}"/>
              </a:ext>
            </a:extLst>
          </p:cNvPr>
          <p:cNvSpPr>
            <a:spLocks noGrp="1"/>
          </p:cNvSpPr>
          <p:nvPr>
            <p:ph idx="1"/>
          </p:nvPr>
        </p:nvSpPr>
        <p:spPr/>
        <p:txBody>
          <a:bodyPr>
            <a:normAutofit fontScale="62500" lnSpcReduction="20000"/>
          </a:bodyPr>
          <a:lstStyle/>
          <a:p>
            <a:pPr algn="l"/>
            <a:r>
              <a:rPr lang="tr-TR" b="1" i="0" u="none" strike="noStrike" dirty="0">
                <a:solidFill>
                  <a:srgbClr val="000000"/>
                </a:solidFill>
                <a:effectLst/>
              </a:rPr>
              <a:t>1. Net ve Kesin Bilgi Sağlar</a:t>
            </a:r>
          </a:p>
          <a:p>
            <a:pPr algn="l">
              <a:buFont typeface="Arial" panose="020B0604020202020204" pitchFamily="34" charset="0"/>
              <a:buChar char="•"/>
            </a:pPr>
            <a:r>
              <a:rPr lang="tr-TR" b="0" i="0" u="none" strike="noStrike" dirty="0">
                <a:solidFill>
                  <a:srgbClr val="000000"/>
                </a:solidFill>
                <a:effectLst/>
              </a:rPr>
              <a:t>Kapalı uçlu sorular, bireyden doğrudan ve spesifik bilgiler almayı kolaylaştırır. Örneğin, "Bu sorun sizi rahatsız ediyor mu? (Evet / Hayır)" gibi sorularla doğrudan cevap alınır.</a:t>
            </a:r>
          </a:p>
          <a:p>
            <a:pPr algn="l"/>
            <a:r>
              <a:rPr lang="tr-TR" b="1" i="0" u="none" strike="noStrike" dirty="0">
                <a:solidFill>
                  <a:srgbClr val="000000"/>
                </a:solidFill>
                <a:effectLst/>
              </a:rPr>
              <a:t>2. Hızlı Bilgi Toplama</a:t>
            </a:r>
          </a:p>
          <a:p>
            <a:pPr algn="l">
              <a:buFont typeface="Arial" panose="020B0604020202020204" pitchFamily="34" charset="0"/>
              <a:buChar char="•"/>
            </a:pPr>
            <a:r>
              <a:rPr lang="tr-TR" b="0" i="0" u="none" strike="noStrike" dirty="0">
                <a:solidFill>
                  <a:srgbClr val="000000"/>
                </a:solidFill>
                <a:effectLst/>
              </a:rPr>
              <a:t>Zaman kısıtlaması olan durumlarda, kapalı uçlu sorular hızlı yanıt alınmasını sağlar. Bu, özellikle kriz anlarında veya yoğun görüşmelerde avantajlıdır.</a:t>
            </a:r>
          </a:p>
          <a:p>
            <a:pPr algn="l"/>
            <a:r>
              <a:rPr lang="tr-TR" b="1" i="0" u="none" strike="noStrike" dirty="0">
                <a:solidFill>
                  <a:srgbClr val="000000"/>
                </a:solidFill>
                <a:effectLst/>
              </a:rPr>
              <a:t>3. Veri Analizini Kolaylaştırır</a:t>
            </a:r>
          </a:p>
          <a:p>
            <a:pPr algn="l">
              <a:buFont typeface="Arial" panose="020B0604020202020204" pitchFamily="34" charset="0"/>
              <a:buChar char="•"/>
            </a:pPr>
            <a:r>
              <a:rPr lang="tr-TR" b="0" i="0" u="none" strike="noStrike" dirty="0">
                <a:solidFill>
                  <a:srgbClr val="000000"/>
                </a:solidFill>
                <a:effectLst/>
              </a:rPr>
              <a:t>Kapalı uçlu sorular, yanıtları standartlaştırdığı için verilerin analiz edilmesi ve karşılaştırılması kolaydır. Örneğin, anketlerde ya da istatistiksel çalışmalarda sıklıkla tercih edilir.</a:t>
            </a:r>
          </a:p>
          <a:p>
            <a:pPr algn="l"/>
            <a:r>
              <a:rPr lang="tr-TR" b="1" i="0" u="none" strike="noStrike" dirty="0">
                <a:solidFill>
                  <a:srgbClr val="000000"/>
                </a:solidFill>
                <a:effectLst/>
              </a:rPr>
              <a:t>4. Yanlış Anlamaları Azaltır</a:t>
            </a:r>
          </a:p>
          <a:p>
            <a:pPr algn="l">
              <a:buFont typeface="Arial" panose="020B0604020202020204" pitchFamily="34" charset="0"/>
              <a:buChar char="•"/>
            </a:pPr>
            <a:r>
              <a:rPr lang="tr-TR" b="0" i="0" u="none" strike="noStrike" dirty="0">
                <a:solidFill>
                  <a:srgbClr val="000000"/>
                </a:solidFill>
                <a:effectLst/>
              </a:rPr>
              <a:t>Sorular spesifik olduğu için birey, neyin sorulduğunu daha net anlar. Bu, iletişimde yanlış anlaşılma riskini azaltır.</a:t>
            </a:r>
          </a:p>
          <a:p>
            <a:pPr algn="l"/>
            <a:r>
              <a:rPr lang="tr-TR" b="1" i="0" u="none" strike="noStrike" dirty="0">
                <a:solidFill>
                  <a:srgbClr val="000000"/>
                </a:solidFill>
                <a:effectLst/>
              </a:rPr>
              <a:t>5. Kontrollü Görüşme Sağlar</a:t>
            </a:r>
          </a:p>
          <a:p>
            <a:pPr algn="l">
              <a:buFont typeface="Arial" panose="020B0604020202020204" pitchFamily="34" charset="0"/>
              <a:buChar char="•"/>
            </a:pPr>
            <a:r>
              <a:rPr lang="tr-TR" b="0" i="0" u="none" strike="noStrike" dirty="0">
                <a:solidFill>
                  <a:srgbClr val="000000"/>
                </a:solidFill>
                <a:effectLst/>
              </a:rPr>
              <a:t>Kapalı uçlu sorular, görüşmenin kontrol altında tutulmasını kolaylaştırır. Danışanın ya da bireyin konu dışına sapmasını engelleyerek süreci daha yapılandırılmış hale getirir.</a:t>
            </a:r>
          </a:p>
          <a:p>
            <a:endParaRPr lang="tr-TR" dirty="0"/>
          </a:p>
        </p:txBody>
      </p:sp>
    </p:spTree>
    <p:extLst>
      <p:ext uri="{BB962C8B-B14F-4D97-AF65-F5344CB8AC3E}">
        <p14:creationId xmlns:p14="http://schemas.microsoft.com/office/powerpoint/2010/main" val="2292215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25F47E-C834-DD5F-5F45-1651A4BFE4BF}"/>
              </a:ext>
            </a:extLst>
          </p:cNvPr>
          <p:cNvSpPr>
            <a:spLocks noGrp="1"/>
          </p:cNvSpPr>
          <p:nvPr>
            <p:ph type="title"/>
          </p:nvPr>
        </p:nvSpPr>
        <p:spPr/>
        <p:txBody>
          <a:bodyPr/>
          <a:lstStyle/>
          <a:p>
            <a:r>
              <a:rPr lang="tr-TR" b="1" dirty="0"/>
              <a:t>Kapalı Uçlu Soruların Avantajları</a:t>
            </a:r>
            <a:endParaRPr lang="tr-TR" dirty="0"/>
          </a:p>
        </p:txBody>
      </p:sp>
      <p:sp>
        <p:nvSpPr>
          <p:cNvPr id="3" name="İçerik Yer Tutucusu 2">
            <a:extLst>
              <a:ext uri="{FF2B5EF4-FFF2-40B4-BE49-F238E27FC236}">
                <a16:creationId xmlns:a16="http://schemas.microsoft.com/office/drawing/2014/main" id="{21F08F56-7127-8DED-1F6C-DA44F1F6CFEB}"/>
              </a:ext>
            </a:extLst>
          </p:cNvPr>
          <p:cNvSpPr>
            <a:spLocks noGrp="1"/>
          </p:cNvSpPr>
          <p:nvPr>
            <p:ph idx="1"/>
          </p:nvPr>
        </p:nvSpPr>
        <p:spPr/>
        <p:txBody>
          <a:bodyPr>
            <a:normAutofit fontScale="77500" lnSpcReduction="20000"/>
          </a:bodyPr>
          <a:lstStyle/>
          <a:p>
            <a:pPr algn="l"/>
            <a:r>
              <a:rPr lang="tr-TR" b="1" i="0" u="none" strike="noStrike" dirty="0">
                <a:solidFill>
                  <a:srgbClr val="000000"/>
                </a:solidFill>
                <a:effectLst/>
              </a:rPr>
              <a:t>6. Karar Almayı Kolaylaştırır</a:t>
            </a:r>
          </a:p>
          <a:p>
            <a:pPr algn="l">
              <a:buFont typeface="Arial" panose="020B0604020202020204" pitchFamily="34" charset="0"/>
              <a:buChar char="•"/>
            </a:pPr>
            <a:r>
              <a:rPr lang="tr-TR" b="0" i="0" u="none" strike="noStrike" dirty="0">
                <a:solidFill>
                  <a:srgbClr val="000000"/>
                </a:solidFill>
                <a:effectLst/>
              </a:rPr>
              <a:t>Doğrudan bilgi sağladığı için sosyal hizmet uzmanlarının ya da görüşmecinin hızlı ve etkili kararlar almasını destekler.</a:t>
            </a:r>
          </a:p>
          <a:p>
            <a:pPr algn="l"/>
            <a:r>
              <a:rPr lang="tr-TR" b="1" i="0" u="none" strike="noStrike" dirty="0">
                <a:solidFill>
                  <a:srgbClr val="000000"/>
                </a:solidFill>
                <a:effectLst/>
              </a:rPr>
              <a:t>7. Utangaç veya Çekingen Bireyler için Uygundur</a:t>
            </a:r>
          </a:p>
          <a:p>
            <a:pPr algn="l">
              <a:buFont typeface="Arial" panose="020B0604020202020204" pitchFamily="34" charset="0"/>
              <a:buChar char="•"/>
            </a:pPr>
            <a:r>
              <a:rPr lang="tr-TR" b="0" i="0" u="none" strike="noStrike" dirty="0">
                <a:solidFill>
                  <a:srgbClr val="000000"/>
                </a:solidFill>
                <a:effectLst/>
              </a:rPr>
              <a:t>Bazı bireyler, duygularını veya düşüncelerini açık bir şekilde ifade etmekte zorlanabilir. Kapalı uçlu sorular, bu bireylerin daha kolay yanıt vermesini sağlar.</a:t>
            </a:r>
          </a:p>
          <a:p>
            <a:pPr algn="l"/>
            <a:r>
              <a:rPr lang="tr-TR" b="1" i="0" u="none" strike="noStrike" dirty="0">
                <a:solidFill>
                  <a:srgbClr val="000000"/>
                </a:solidFill>
                <a:effectLst/>
              </a:rPr>
              <a:t>8. Verimlilik Sağlar</a:t>
            </a:r>
          </a:p>
          <a:p>
            <a:pPr algn="l">
              <a:buFont typeface="Arial" panose="020B0604020202020204" pitchFamily="34" charset="0"/>
              <a:buChar char="•"/>
            </a:pPr>
            <a:r>
              <a:rPr lang="tr-TR" b="0" i="0" u="none" strike="noStrike" dirty="0">
                <a:solidFill>
                  <a:srgbClr val="000000"/>
                </a:solidFill>
                <a:effectLst/>
              </a:rPr>
              <a:t>Belirli bir konuda bilgi toplamak için gereksiz detaylara girilmesini önler. Bu, özellikle sınırlı zaman diliminde çalışılması gerektiğinde önemlidir.</a:t>
            </a:r>
          </a:p>
          <a:p>
            <a:pPr algn="l"/>
            <a:r>
              <a:rPr lang="tr-TR" b="1" i="0" u="none" strike="noStrike" dirty="0">
                <a:solidFill>
                  <a:srgbClr val="000000"/>
                </a:solidFill>
                <a:effectLst/>
              </a:rPr>
              <a:t>9. Karmaşık Konuları Basitleştirir</a:t>
            </a:r>
          </a:p>
          <a:p>
            <a:pPr algn="l">
              <a:buFont typeface="Arial" panose="020B0604020202020204" pitchFamily="34" charset="0"/>
              <a:buChar char="•"/>
            </a:pPr>
            <a:r>
              <a:rPr lang="tr-TR" b="0" i="0" u="none" strike="noStrike" dirty="0">
                <a:solidFill>
                  <a:srgbClr val="000000"/>
                </a:solidFill>
                <a:effectLst/>
              </a:rPr>
              <a:t>Kapalı uçlu sorular, karmaşık bir durumu daha kolay anlaşılabilir hale getirir. Örneğin, bir bireyin sağlık durumunu anlamak için, "Daha önce bu semptomu yaşadınız mı?" gibi doğrudan sorular kullanılabilir.</a:t>
            </a:r>
          </a:p>
          <a:p>
            <a:endParaRPr lang="tr-TR" dirty="0"/>
          </a:p>
        </p:txBody>
      </p:sp>
    </p:spTree>
    <p:extLst>
      <p:ext uri="{BB962C8B-B14F-4D97-AF65-F5344CB8AC3E}">
        <p14:creationId xmlns:p14="http://schemas.microsoft.com/office/powerpoint/2010/main" val="1249229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610BB2-5FD8-A7C7-0758-30185B2DEC61}"/>
              </a:ext>
            </a:extLst>
          </p:cNvPr>
          <p:cNvSpPr>
            <a:spLocks noGrp="1"/>
          </p:cNvSpPr>
          <p:nvPr>
            <p:ph type="title"/>
          </p:nvPr>
        </p:nvSpPr>
        <p:spPr/>
        <p:txBody>
          <a:bodyPr/>
          <a:lstStyle/>
          <a:p>
            <a:r>
              <a:rPr lang="tr-TR" b="1" dirty="0"/>
              <a:t>Kapalı Uçlu Soruların Dezavantajları</a:t>
            </a:r>
            <a:endParaRPr lang="tr-TR" dirty="0"/>
          </a:p>
        </p:txBody>
      </p:sp>
      <p:sp>
        <p:nvSpPr>
          <p:cNvPr id="3" name="İçerik Yer Tutucusu 2">
            <a:extLst>
              <a:ext uri="{FF2B5EF4-FFF2-40B4-BE49-F238E27FC236}">
                <a16:creationId xmlns:a16="http://schemas.microsoft.com/office/drawing/2014/main" id="{FC08B892-BFBE-E340-AB96-4209A79B5AA5}"/>
              </a:ext>
            </a:extLst>
          </p:cNvPr>
          <p:cNvSpPr>
            <a:spLocks noGrp="1"/>
          </p:cNvSpPr>
          <p:nvPr>
            <p:ph idx="1"/>
          </p:nvPr>
        </p:nvSpPr>
        <p:spPr/>
        <p:txBody>
          <a:bodyPr>
            <a:normAutofit fontScale="62500" lnSpcReduction="20000"/>
          </a:bodyPr>
          <a:lstStyle/>
          <a:p>
            <a:pPr algn="l">
              <a:buFont typeface="+mj-lt"/>
              <a:buAutoNum type="arabicPeriod"/>
            </a:pPr>
            <a:r>
              <a:rPr lang="tr-TR" b="1" i="0" u="none" strike="noStrike" dirty="0">
                <a:solidFill>
                  <a:srgbClr val="000000"/>
                </a:solidFill>
                <a:effectLst/>
              </a:rPr>
              <a:t>Yaratıcılığı Kısıtlar:</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Bu sorular, bireyin kendi düşüncelerini veya duygularını ifade etmesini sınırlar. Sadece evet, hayır veya kısa bir yanıt ile sınırlı kaldığı için yaratıcı bir tartışma veya çözüm yolu geliştirilmesini engelleyebilir.</a:t>
            </a:r>
          </a:p>
          <a:p>
            <a:pPr algn="l">
              <a:buFont typeface="+mj-lt"/>
              <a:buAutoNum type="arabicPeriod"/>
            </a:pPr>
            <a:r>
              <a:rPr lang="tr-TR" b="1" i="0" u="none" strike="noStrike" dirty="0">
                <a:solidFill>
                  <a:srgbClr val="000000"/>
                </a:solidFill>
                <a:effectLst/>
              </a:rPr>
              <a:t>Detaylı Bilgi Sağlamaz:</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Kapalı uçlu sorular, kapsamlı açıklamalar veya derinlemesine bilgi sağlamada yetersizdir. Bu durum, danışanın daha geniş bir şekilde kendini ifade etmesini engelleyebilir.</a:t>
            </a:r>
          </a:p>
          <a:p>
            <a:pPr algn="l">
              <a:buFont typeface="+mj-lt"/>
              <a:buAutoNum type="arabicPeriod"/>
            </a:pPr>
            <a:r>
              <a:rPr lang="tr-TR" b="1" i="0" u="none" strike="noStrike" dirty="0">
                <a:solidFill>
                  <a:srgbClr val="000000"/>
                </a:solidFill>
                <a:effectLst/>
              </a:rPr>
              <a:t>Danışanı Pasif Hale Getirir:</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Yanıtların sınırlandırılması, bireyi görüşmeye aktif olarak katılmaktan alıkoyabilir. Bu da danışan-danışman ilişkisinde bir dengesizlik yaratabilir.</a:t>
            </a:r>
          </a:p>
          <a:p>
            <a:pPr algn="l">
              <a:buFont typeface="+mj-lt"/>
              <a:buAutoNum type="arabicPeriod"/>
            </a:pPr>
            <a:r>
              <a:rPr lang="tr-TR" b="1" i="0" u="none" strike="noStrike" dirty="0">
                <a:solidFill>
                  <a:srgbClr val="000000"/>
                </a:solidFill>
                <a:effectLst/>
              </a:rPr>
              <a:t>Konunun Derinlemesine İncelenmesini Engeller:</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Sadece yüzeysel bilgilerin alınmasına olanak tanır. Özellikle karmaşık konuların ele alınmasında yetersiz kalabilir.</a:t>
            </a:r>
          </a:p>
          <a:p>
            <a:pPr algn="l">
              <a:buFont typeface="+mj-lt"/>
              <a:buAutoNum type="arabicPeriod"/>
            </a:pPr>
            <a:r>
              <a:rPr lang="tr-TR" b="1" i="0" u="none" strike="noStrike" dirty="0">
                <a:solidFill>
                  <a:srgbClr val="000000"/>
                </a:solidFill>
                <a:effectLst/>
              </a:rPr>
              <a:t>Empati ve Güven Oluşturmayı Zorlaştırır:</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Bu sorular, duygusal bağ kurma veya empati geliştirme sürecini desteklemez. Bu nedenle güven oluşturma sürecini yavaşlatabilir.</a:t>
            </a:r>
          </a:p>
          <a:p>
            <a:pPr algn="l">
              <a:buFont typeface="+mj-lt"/>
              <a:buAutoNum type="arabicPeriod"/>
            </a:pPr>
            <a:r>
              <a:rPr lang="tr-TR" b="1" i="0" u="none" strike="noStrike" dirty="0">
                <a:solidFill>
                  <a:srgbClr val="000000"/>
                </a:solidFill>
                <a:effectLst/>
              </a:rPr>
              <a:t>Soruların Yanlış Yönlendirme Riski:</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Soruların yapısı gereği, bireyin düşünce sürecini bir yöne çekebilir ve özgün cevapları ortaya çıkaramayabilir.</a:t>
            </a:r>
          </a:p>
          <a:p>
            <a:endParaRPr lang="tr-TR" dirty="0"/>
          </a:p>
        </p:txBody>
      </p:sp>
    </p:spTree>
    <p:extLst>
      <p:ext uri="{BB962C8B-B14F-4D97-AF65-F5344CB8AC3E}">
        <p14:creationId xmlns:p14="http://schemas.microsoft.com/office/powerpoint/2010/main" val="285291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1D9FC4-1F7A-6CA3-1F92-C1BB7AB68FF7}"/>
              </a:ext>
            </a:extLst>
          </p:cNvPr>
          <p:cNvSpPr>
            <a:spLocks noGrp="1"/>
          </p:cNvSpPr>
          <p:nvPr>
            <p:ph type="title"/>
          </p:nvPr>
        </p:nvSpPr>
        <p:spPr/>
        <p:txBody>
          <a:bodyPr/>
          <a:lstStyle/>
          <a:p>
            <a:r>
              <a:rPr lang="tr-TR" dirty="0"/>
              <a:t>Sorunlu Görüşmeler</a:t>
            </a:r>
          </a:p>
        </p:txBody>
      </p:sp>
      <p:sp>
        <p:nvSpPr>
          <p:cNvPr id="3" name="İçerik Yer Tutucusu 2">
            <a:extLst>
              <a:ext uri="{FF2B5EF4-FFF2-40B4-BE49-F238E27FC236}">
                <a16:creationId xmlns:a16="http://schemas.microsoft.com/office/drawing/2014/main" id="{9877BF13-CAF8-C36E-DF0B-0D761E312CDF}"/>
              </a:ext>
            </a:extLst>
          </p:cNvPr>
          <p:cNvSpPr>
            <a:spLocks noGrp="1"/>
          </p:cNvSpPr>
          <p:nvPr>
            <p:ph idx="1"/>
          </p:nvPr>
        </p:nvSpPr>
        <p:spPr/>
        <p:txBody>
          <a:bodyPr/>
          <a:lstStyle/>
          <a:p>
            <a:r>
              <a:rPr lang="tr-TR" dirty="0"/>
              <a:t>Gönüllü olmayan </a:t>
            </a:r>
            <a:r>
              <a:rPr lang="tr-TR" b="0" i="0" u="none" strike="noStrike" dirty="0">
                <a:solidFill>
                  <a:srgbClr val="000000"/>
                </a:solidFill>
                <a:effectLst/>
              </a:rPr>
              <a:t>(</a:t>
            </a:r>
            <a:r>
              <a:rPr lang="tr-TR" b="0" i="0" u="none" strike="noStrike" dirty="0" err="1">
                <a:solidFill>
                  <a:srgbClr val="000000"/>
                </a:solidFill>
                <a:effectLst/>
              </a:rPr>
              <a:t>Involuntary</a:t>
            </a:r>
            <a:r>
              <a:rPr lang="tr-TR" b="0" i="0" u="none" strike="noStrike" dirty="0">
                <a:solidFill>
                  <a:srgbClr val="000000"/>
                </a:solidFill>
                <a:effectLst/>
              </a:rPr>
              <a:t> </a:t>
            </a:r>
            <a:r>
              <a:rPr lang="tr-TR" b="0" i="0" u="none" strike="noStrike" dirty="0" err="1">
                <a:solidFill>
                  <a:srgbClr val="000000"/>
                </a:solidFill>
                <a:effectLst/>
              </a:rPr>
              <a:t>Clients</a:t>
            </a:r>
            <a:r>
              <a:rPr lang="tr-TR" b="0" i="0" u="none" strike="noStrike" dirty="0">
                <a:solidFill>
                  <a:srgbClr val="000000"/>
                </a:solidFill>
                <a:effectLst/>
              </a:rPr>
              <a:t>), sosyal hizmet ve danışmanlık alanlarında sıkça karşılaşılan bir gruptur. Bu bireyler, yardım veya hizmet almak için kendi istekleriyle başvurmayan, genellikle bir kurum, otorite ya da zorlayıcı bir durum nedeniyle sosyal hizmet uzmanlarıyla görüşmek durumunda kalan kişilerdir.</a:t>
            </a:r>
          </a:p>
        </p:txBody>
      </p:sp>
    </p:spTree>
    <p:extLst>
      <p:ext uri="{BB962C8B-B14F-4D97-AF65-F5344CB8AC3E}">
        <p14:creationId xmlns:p14="http://schemas.microsoft.com/office/powerpoint/2010/main" val="535934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F44BE2-CFC9-3CFB-E9E7-92CCDFE979F6}"/>
              </a:ext>
            </a:extLst>
          </p:cNvPr>
          <p:cNvSpPr>
            <a:spLocks noGrp="1"/>
          </p:cNvSpPr>
          <p:nvPr>
            <p:ph type="title"/>
          </p:nvPr>
        </p:nvSpPr>
        <p:spPr/>
        <p:txBody>
          <a:bodyPr>
            <a:normAutofit fontScale="90000"/>
          </a:bodyPr>
          <a:lstStyle/>
          <a:p>
            <a:r>
              <a:rPr lang="tr-TR" b="1" i="0" u="none" strike="noStrike" dirty="0">
                <a:solidFill>
                  <a:srgbClr val="000000"/>
                </a:solidFill>
                <a:effectLst/>
              </a:rPr>
              <a:t>Gönüllü Olmayan Müracaatçıların Özellikleri:</a:t>
            </a:r>
            <a:br>
              <a:rPr lang="tr-TR" b="1" i="0" u="none" strike="noStrike" dirty="0">
                <a:solidFill>
                  <a:srgbClr val="000000"/>
                </a:solidFill>
                <a:effectLst/>
              </a:rPr>
            </a:br>
            <a:endParaRPr lang="tr-TR" dirty="0"/>
          </a:p>
        </p:txBody>
      </p:sp>
      <p:sp>
        <p:nvSpPr>
          <p:cNvPr id="3" name="İçerik Yer Tutucusu 2">
            <a:extLst>
              <a:ext uri="{FF2B5EF4-FFF2-40B4-BE49-F238E27FC236}">
                <a16:creationId xmlns:a16="http://schemas.microsoft.com/office/drawing/2014/main" id="{DCF7EE05-13F3-3C3E-663E-8846E5079AA3}"/>
              </a:ext>
            </a:extLst>
          </p:cNvPr>
          <p:cNvSpPr>
            <a:spLocks noGrp="1"/>
          </p:cNvSpPr>
          <p:nvPr>
            <p:ph idx="1"/>
          </p:nvPr>
        </p:nvSpPr>
        <p:spPr/>
        <p:txBody>
          <a:bodyPr>
            <a:normAutofit fontScale="70000" lnSpcReduction="20000"/>
          </a:bodyPr>
          <a:lstStyle/>
          <a:p>
            <a:pPr algn="l">
              <a:buFont typeface="+mj-lt"/>
              <a:buAutoNum type="arabicPeriod"/>
            </a:pPr>
            <a:r>
              <a:rPr lang="tr-TR" b="1" i="0" u="none" strike="noStrike" dirty="0">
                <a:solidFill>
                  <a:srgbClr val="000000"/>
                </a:solidFill>
                <a:effectLst/>
              </a:rPr>
              <a:t>Zorunlu Katılım:</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Bu kişiler, genellikle mahkeme, okul, hastane, çocuk koruma hizmetleri veya bir işyeri gibi otoriteler tarafından hizmet almaya zorlanır.</a:t>
            </a:r>
          </a:p>
          <a:p>
            <a:pPr marL="742950" lvl="1" indent="-285750" algn="l">
              <a:buFont typeface="+mj-lt"/>
              <a:buAutoNum type="arabicPeriod"/>
            </a:pPr>
            <a:r>
              <a:rPr lang="tr-TR" b="0" i="0" u="none" strike="noStrike" dirty="0">
                <a:solidFill>
                  <a:srgbClr val="000000"/>
                </a:solidFill>
                <a:effectLst/>
              </a:rPr>
              <a:t>Örneğin, suça karışmış bireyler, bağımlılık tedavisi gören kişiler veya velayeti tartışılan ebeveynler.</a:t>
            </a:r>
          </a:p>
          <a:p>
            <a:pPr algn="l">
              <a:buFont typeface="+mj-lt"/>
              <a:buAutoNum type="arabicPeriod"/>
            </a:pPr>
            <a:r>
              <a:rPr lang="tr-TR" b="1" i="0" u="none" strike="noStrike" dirty="0">
                <a:solidFill>
                  <a:srgbClr val="000000"/>
                </a:solidFill>
                <a:effectLst/>
              </a:rPr>
              <a:t>Motivasyon Eksikliği:</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Kendi isteğiyle gelmedikleri için hizmete yönelik motivasyonları düşük olabilir. Hizmeti ya da sosyal hizmet uzmanını gereksiz görebilirler.</a:t>
            </a:r>
          </a:p>
          <a:p>
            <a:pPr algn="l">
              <a:buFont typeface="+mj-lt"/>
              <a:buAutoNum type="arabicPeriod"/>
            </a:pPr>
            <a:r>
              <a:rPr lang="tr-TR" b="1" i="0" u="none" strike="noStrike" dirty="0">
                <a:solidFill>
                  <a:srgbClr val="000000"/>
                </a:solidFill>
                <a:effectLst/>
              </a:rPr>
              <a:t>Direnç Gösterme:</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Bu bireylerde sık sık direnç görülebilir. Sosyal hizmet uzmanına ya da sürece karşı olumsuz tutum sergileyebilirler.</a:t>
            </a:r>
          </a:p>
          <a:p>
            <a:pPr marL="742950" lvl="1" indent="-285750" algn="l">
              <a:buFont typeface="+mj-lt"/>
              <a:buAutoNum type="arabicPeriod"/>
            </a:pPr>
            <a:r>
              <a:rPr lang="tr-TR" b="0" i="0" u="none" strike="noStrike" dirty="0">
                <a:solidFill>
                  <a:srgbClr val="000000"/>
                </a:solidFill>
                <a:effectLst/>
              </a:rPr>
              <a:t>Direnç; sessizlik, işbirliği yapmama, öfke veya inkar şeklinde ortaya çıkabilir.</a:t>
            </a:r>
          </a:p>
          <a:p>
            <a:pPr algn="l">
              <a:buFont typeface="+mj-lt"/>
              <a:buAutoNum type="arabicPeriod"/>
            </a:pPr>
            <a:r>
              <a:rPr lang="tr-TR" b="1" i="0" u="none" strike="noStrike" dirty="0">
                <a:solidFill>
                  <a:srgbClr val="000000"/>
                </a:solidFill>
                <a:effectLst/>
              </a:rPr>
              <a:t>Güvensizlik:</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Kendilerine yardım edilmesi konusunda sosyal hizmet uzmanına ya da sisteme güven duymayabilirler.</a:t>
            </a:r>
          </a:p>
          <a:p>
            <a:pPr marL="742950" lvl="1" indent="-285750" algn="l">
              <a:buFont typeface="+mj-lt"/>
              <a:buAutoNum type="arabicPeriod"/>
            </a:pPr>
            <a:r>
              <a:rPr lang="tr-TR" b="0" i="0" u="none" strike="noStrike" dirty="0">
                <a:solidFill>
                  <a:srgbClr val="000000"/>
                </a:solidFill>
                <a:effectLst/>
              </a:rPr>
              <a:t>Bu güvensizlik, daha önce yaşanmış olumsuz deneyimlerden kaynaklanabilir.</a:t>
            </a:r>
          </a:p>
          <a:p>
            <a:pPr algn="l">
              <a:buFont typeface="+mj-lt"/>
              <a:buAutoNum type="arabicPeriod"/>
            </a:pPr>
            <a:r>
              <a:rPr lang="tr-TR" b="1" i="0" u="none" strike="noStrike" dirty="0">
                <a:solidFill>
                  <a:srgbClr val="000000"/>
                </a:solidFill>
                <a:effectLst/>
              </a:rPr>
              <a:t>Değişime Kapalı Olabilirler:</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Gönüllü olmadan katıldıkları için değişim sürecine açık olmayabilir ve mevcut durumlarını sorgulamak istemeyebilirler.</a:t>
            </a:r>
          </a:p>
          <a:p>
            <a:pPr marL="457200" lvl="1" indent="0" algn="l">
              <a:buNone/>
            </a:pPr>
            <a:endParaRPr lang="tr-TR" b="0" i="0" u="none" strike="noStrike" dirty="0">
              <a:solidFill>
                <a:srgbClr val="000000"/>
              </a:solidFill>
              <a:effectLst/>
            </a:endParaRPr>
          </a:p>
          <a:p>
            <a:endParaRPr lang="tr-TR" dirty="0"/>
          </a:p>
        </p:txBody>
      </p:sp>
    </p:spTree>
    <p:extLst>
      <p:ext uri="{BB962C8B-B14F-4D97-AF65-F5344CB8AC3E}">
        <p14:creationId xmlns:p14="http://schemas.microsoft.com/office/powerpoint/2010/main" val="3888610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9C5674-5CE2-EBED-6BFB-526C2641029E}"/>
              </a:ext>
            </a:extLst>
          </p:cNvPr>
          <p:cNvSpPr>
            <a:spLocks noGrp="1"/>
          </p:cNvSpPr>
          <p:nvPr>
            <p:ph type="title"/>
          </p:nvPr>
        </p:nvSpPr>
        <p:spPr/>
        <p:txBody>
          <a:bodyPr>
            <a:normAutofit fontScale="90000"/>
          </a:bodyPr>
          <a:lstStyle/>
          <a:p>
            <a:r>
              <a:rPr lang="tr-TR" b="1" i="0" u="none" strike="noStrike" dirty="0">
                <a:solidFill>
                  <a:srgbClr val="000000"/>
                </a:solidFill>
                <a:effectLst/>
              </a:rPr>
              <a:t>Gönüllü Olmayan Müracaatçılarla Çalışma Stratejileri:</a:t>
            </a:r>
            <a:br>
              <a:rPr lang="tr-TR" b="1" i="0" u="none" strike="noStrike" dirty="0">
                <a:solidFill>
                  <a:srgbClr val="000000"/>
                </a:solidFill>
                <a:effectLst/>
              </a:rPr>
            </a:br>
            <a:br>
              <a:rPr lang="tr-TR" dirty="0"/>
            </a:br>
            <a:endParaRPr lang="tr-TR" dirty="0"/>
          </a:p>
        </p:txBody>
      </p:sp>
      <p:sp>
        <p:nvSpPr>
          <p:cNvPr id="3" name="İçerik Yer Tutucusu 2">
            <a:extLst>
              <a:ext uri="{FF2B5EF4-FFF2-40B4-BE49-F238E27FC236}">
                <a16:creationId xmlns:a16="http://schemas.microsoft.com/office/drawing/2014/main" id="{61519066-FF4B-9455-6F2F-BA0777A1707C}"/>
              </a:ext>
            </a:extLst>
          </p:cNvPr>
          <p:cNvSpPr>
            <a:spLocks noGrp="1"/>
          </p:cNvSpPr>
          <p:nvPr>
            <p:ph idx="1"/>
          </p:nvPr>
        </p:nvSpPr>
        <p:spPr/>
        <p:txBody>
          <a:bodyPr>
            <a:normAutofit fontScale="92500" lnSpcReduction="20000"/>
          </a:bodyPr>
          <a:lstStyle/>
          <a:p>
            <a:r>
              <a:rPr lang="tr-TR" b="1" dirty="0"/>
              <a:t>Empati ve Güven İnşa Etmek:</a:t>
            </a:r>
            <a:endParaRPr lang="tr-TR" dirty="0"/>
          </a:p>
          <a:p>
            <a:pPr>
              <a:buFont typeface="Arial" panose="020B0604020202020204" pitchFamily="34" charset="0"/>
              <a:buChar char="•"/>
            </a:pPr>
            <a:r>
              <a:rPr lang="tr-TR" dirty="0"/>
              <a:t>İlk aşamada gönüllü olmayan müracaatçıların sürece güven duymaları ve kendilerini rahat hissetmeleri için empatiyle yaklaşılmalıdır. Yargılayıcı olmayan bir tutum benimsenmelidir.</a:t>
            </a:r>
          </a:p>
          <a:p>
            <a:r>
              <a:rPr lang="tr-TR" b="1" dirty="0"/>
              <a:t>Açıklık ve Şeffaflık:</a:t>
            </a:r>
            <a:endParaRPr lang="tr-TR" dirty="0"/>
          </a:p>
          <a:p>
            <a:pPr>
              <a:buFont typeface="Arial" panose="020B0604020202020204" pitchFamily="34" charset="0"/>
              <a:buChar char="•"/>
            </a:pPr>
            <a:r>
              <a:rPr lang="tr-TR" dirty="0"/>
              <a:t>Onlarla neden bu sürecin içinde oldukları ve sosyal hizmet uzmanının rolü açıkça açıklanmalıdır. Amaçlar ve sınırlar net bir şekilde ifade edilmelidir.</a:t>
            </a:r>
          </a:p>
          <a:p>
            <a:r>
              <a:rPr lang="tr-TR" b="1" dirty="0"/>
              <a:t>Danışanı Sürece Dahil Etmek:</a:t>
            </a:r>
            <a:endParaRPr lang="tr-TR" dirty="0"/>
          </a:p>
          <a:p>
            <a:pPr>
              <a:buFont typeface="Arial" panose="020B0604020202020204" pitchFamily="34" charset="0"/>
              <a:buChar char="•"/>
            </a:pPr>
            <a:r>
              <a:rPr lang="tr-TR" dirty="0"/>
              <a:t>Zorunlu katılıma rağmen, bireyin kendi hedeflerini belirlemesine ve süreç üzerinde kontrol sahibi olmasına olanak tanımak dirençlerini azaltabilir.</a:t>
            </a:r>
          </a:p>
          <a:p>
            <a:endParaRPr lang="tr-TR" dirty="0"/>
          </a:p>
        </p:txBody>
      </p:sp>
    </p:spTree>
    <p:extLst>
      <p:ext uri="{BB962C8B-B14F-4D97-AF65-F5344CB8AC3E}">
        <p14:creationId xmlns:p14="http://schemas.microsoft.com/office/powerpoint/2010/main" val="1033963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A15FF3-E0C7-794C-18C7-6A67CE725827}"/>
              </a:ext>
            </a:extLst>
          </p:cNvPr>
          <p:cNvSpPr>
            <a:spLocks noGrp="1"/>
          </p:cNvSpPr>
          <p:nvPr>
            <p:ph type="title"/>
          </p:nvPr>
        </p:nvSpPr>
        <p:spPr/>
        <p:txBody>
          <a:bodyPr>
            <a:normAutofit fontScale="90000"/>
          </a:bodyPr>
          <a:lstStyle/>
          <a:p>
            <a:r>
              <a:rPr lang="tr-TR" b="1" i="0" u="none" strike="noStrike" dirty="0">
                <a:solidFill>
                  <a:srgbClr val="000000"/>
                </a:solidFill>
                <a:effectLst/>
              </a:rPr>
              <a:t>Gönüllü Olmayan Müracaatçılarla Çalışma Stratejileri:</a:t>
            </a:r>
            <a:br>
              <a:rPr lang="tr-TR" b="1" i="0" u="none" strike="noStrike" dirty="0">
                <a:solidFill>
                  <a:srgbClr val="000000"/>
                </a:solidFill>
                <a:effectLst/>
              </a:rPr>
            </a:br>
            <a:br>
              <a:rPr lang="tr-TR" dirty="0"/>
            </a:br>
            <a:endParaRPr lang="tr-TR" dirty="0"/>
          </a:p>
        </p:txBody>
      </p:sp>
      <p:sp>
        <p:nvSpPr>
          <p:cNvPr id="3" name="İçerik Yer Tutucusu 2">
            <a:extLst>
              <a:ext uri="{FF2B5EF4-FFF2-40B4-BE49-F238E27FC236}">
                <a16:creationId xmlns:a16="http://schemas.microsoft.com/office/drawing/2014/main" id="{27C676F7-060C-4F91-BD5A-92CC32E0B86A}"/>
              </a:ext>
            </a:extLst>
          </p:cNvPr>
          <p:cNvSpPr>
            <a:spLocks noGrp="1"/>
          </p:cNvSpPr>
          <p:nvPr>
            <p:ph idx="1"/>
          </p:nvPr>
        </p:nvSpPr>
        <p:spPr/>
        <p:txBody>
          <a:bodyPr>
            <a:normAutofit fontScale="85000" lnSpcReduction="20000"/>
          </a:bodyPr>
          <a:lstStyle/>
          <a:p>
            <a:r>
              <a:rPr lang="tr-TR" b="1" dirty="0"/>
              <a:t>Küçük Adımlarla Başlamak:</a:t>
            </a:r>
            <a:endParaRPr lang="tr-TR" dirty="0"/>
          </a:p>
          <a:p>
            <a:pPr>
              <a:buFont typeface="Arial" panose="020B0604020202020204" pitchFamily="34" charset="0"/>
              <a:buChar char="•"/>
            </a:pPr>
            <a:r>
              <a:rPr lang="tr-TR" dirty="0"/>
              <a:t>Bireyin ilk aşamada daha küçük ve kolay başarılabilir hedefler belirlemesine yardımcı olmak, güven kazanmayı ve sürece olan inancını artırabilir.</a:t>
            </a:r>
          </a:p>
          <a:p>
            <a:r>
              <a:rPr lang="tr-TR" b="1" dirty="0"/>
              <a:t>Direnci Kabul Etmek:</a:t>
            </a:r>
            <a:endParaRPr lang="tr-TR" dirty="0"/>
          </a:p>
          <a:p>
            <a:pPr>
              <a:buFont typeface="Arial" panose="020B0604020202020204" pitchFamily="34" charset="0"/>
              <a:buChar char="•"/>
            </a:pPr>
            <a:r>
              <a:rPr lang="tr-TR" dirty="0"/>
              <a:t>Direnç normal bir tepki olarak kabul edilmelidir. Sosyal hizmet uzmanı, bu direncin nedenlerini anlamaya çalışarak bireyin endişelerini çözebilir.</a:t>
            </a:r>
          </a:p>
          <a:p>
            <a:r>
              <a:rPr lang="tr-TR" b="1" dirty="0"/>
              <a:t>Pozitif Güçlendirme:</a:t>
            </a:r>
            <a:endParaRPr lang="tr-TR" dirty="0"/>
          </a:p>
          <a:p>
            <a:pPr>
              <a:buFont typeface="Arial" panose="020B0604020202020204" pitchFamily="34" charset="0"/>
              <a:buChar char="•"/>
            </a:pPr>
            <a:r>
              <a:rPr lang="tr-TR" dirty="0"/>
              <a:t>Küçük ilerlemeler dahi takdir edilmeli ve birey olumlu geri bildirimlerle desteklenmelidir.</a:t>
            </a:r>
          </a:p>
          <a:p>
            <a:r>
              <a:rPr lang="tr-TR" b="1" dirty="0"/>
              <a:t>Kültürel ve Sosyal Faktörlere Duyarlılık:</a:t>
            </a:r>
            <a:endParaRPr lang="tr-TR" dirty="0"/>
          </a:p>
          <a:p>
            <a:pPr>
              <a:buFont typeface="Arial" panose="020B0604020202020204" pitchFamily="34" charset="0"/>
              <a:buChar char="•"/>
            </a:pPr>
            <a:r>
              <a:rPr lang="tr-TR" dirty="0"/>
              <a:t>Bireyin kültürel ve sosyal bağlamını anlamak, onunla daha etkili bir şekilde iletişim kurmayı kolaylaştırabilir.</a:t>
            </a:r>
          </a:p>
          <a:p>
            <a:endParaRPr lang="tr-TR" dirty="0"/>
          </a:p>
        </p:txBody>
      </p:sp>
    </p:spTree>
    <p:extLst>
      <p:ext uri="{BB962C8B-B14F-4D97-AF65-F5344CB8AC3E}">
        <p14:creationId xmlns:p14="http://schemas.microsoft.com/office/powerpoint/2010/main" val="3343962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E35ED9-A3C0-2039-3F9E-310388DE6C9C}"/>
              </a:ext>
            </a:extLst>
          </p:cNvPr>
          <p:cNvSpPr>
            <a:spLocks noGrp="1"/>
          </p:cNvSpPr>
          <p:nvPr>
            <p:ph type="title"/>
          </p:nvPr>
        </p:nvSpPr>
        <p:spPr/>
        <p:txBody>
          <a:bodyPr/>
          <a:lstStyle/>
          <a:p>
            <a:r>
              <a:rPr lang="tr-TR" dirty="0"/>
              <a:t>Müracaatçı Olarak Çocuk</a:t>
            </a:r>
          </a:p>
        </p:txBody>
      </p:sp>
      <p:sp>
        <p:nvSpPr>
          <p:cNvPr id="3" name="İçerik Yer Tutucusu 2">
            <a:extLst>
              <a:ext uri="{FF2B5EF4-FFF2-40B4-BE49-F238E27FC236}">
                <a16:creationId xmlns:a16="http://schemas.microsoft.com/office/drawing/2014/main" id="{89CD0713-3EDE-E1B7-85A7-844F9130AC34}"/>
              </a:ext>
            </a:extLst>
          </p:cNvPr>
          <p:cNvSpPr>
            <a:spLocks noGrp="1"/>
          </p:cNvSpPr>
          <p:nvPr>
            <p:ph idx="1"/>
          </p:nvPr>
        </p:nvSpPr>
        <p:spPr/>
        <p:txBody>
          <a:bodyPr>
            <a:normAutofit fontScale="77500" lnSpcReduction="20000"/>
          </a:bodyPr>
          <a:lstStyle/>
          <a:p>
            <a:pPr algn="l"/>
            <a:r>
              <a:rPr lang="tr-TR" b="1" i="0" u="none" strike="noStrike" dirty="0">
                <a:solidFill>
                  <a:srgbClr val="000000"/>
                </a:solidFill>
                <a:effectLst/>
              </a:rPr>
              <a:t>Çocukların Sosyal Hizmet Sistemine Dahil Olma Nedenleri</a:t>
            </a:r>
          </a:p>
          <a:p>
            <a:pPr algn="l">
              <a:buFont typeface="+mj-lt"/>
              <a:buAutoNum type="arabicPeriod"/>
            </a:pPr>
            <a:r>
              <a:rPr lang="tr-TR" b="1" i="0" u="none" strike="noStrike" dirty="0">
                <a:solidFill>
                  <a:srgbClr val="000000"/>
                </a:solidFill>
                <a:effectLst/>
              </a:rPr>
              <a:t>Koruma İhtiyacı:</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İhmal, istismar (fiziksel, duygusal, cinsel) veya aile içi şiddet nedeniyle koruma altına alınan çocuklar.</a:t>
            </a:r>
          </a:p>
          <a:p>
            <a:pPr algn="l">
              <a:buFont typeface="+mj-lt"/>
              <a:buAutoNum type="arabicPeriod"/>
            </a:pPr>
            <a:r>
              <a:rPr lang="tr-TR" b="1" i="0" u="none" strike="noStrike" dirty="0">
                <a:solidFill>
                  <a:srgbClr val="000000"/>
                </a:solidFill>
                <a:effectLst/>
              </a:rPr>
              <a:t>Aile Problemleri:</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Boşanma, ebeveyn kaybı, ekonomik zorluklar veya ailede bağımlılık gibi sorunlar nedeniyle yardıma ihtiyaç duyan çocuklar.</a:t>
            </a:r>
          </a:p>
          <a:p>
            <a:pPr algn="l">
              <a:buFont typeface="+mj-lt"/>
              <a:buAutoNum type="arabicPeriod"/>
            </a:pPr>
            <a:r>
              <a:rPr lang="tr-TR" b="1" i="0" u="none" strike="noStrike" dirty="0">
                <a:solidFill>
                  <a:srgbClr val="000000"/>
                </a:solidFill>
                <a:effectLst/>
              </a:rPr>
              <a:t>Davranışsal veya Duygusal Sorunlar:</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Okulda uyum problemleri, sosyal beceri eksiklikleri, depresyon, kaygı veya travma sonrası stres bozukluğu yaşayan çocuklar.</a:t>
            </a:r>
          </a:p>
          <a:p>
            <a:pPr algn="l">
              <a:buFont typeface="+mj-lt"/>
              <a:buAutoNum type="arabicPeriod"/>
            </a:pPr>
            <a:r>
              <a:rPr lang="tr-TR" b="1" i="0" u="none" strike="noStrike" dirty="0">
                <a:solidFill>
                  <a:srgbClr val="000000"/>
                </a:solidFill>
                <a:effectLst/>
              </a:rPr>
              <a:t>Özel Gereksinimler:</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Engelli çocuklar, gelişimsel gerilik veya kronik hastalığı olan çocuklar.</a:t>
            </a:r>
          </a:p>
          <a:p>
            <a:pPr algn="l">
              <a:buFont typeface="+mj-lt"/>
              <a:buAutoNum type="arabicPeriod"/>
            </a:pPr>
            <a:r>
              <a:rPr lang="tr-TR" b="1" i="0" u="none" strike="noStrike" dirty="0">
                <a:solidFill>
                  <a:srgbClr val="000000"/>
                </a:solidFill>
                <a:effectLst/>
              </a:rPr>
              <a:t>Adli veya Hukuki Süreçler:</a:t>
            </a:r>
            <a:endParaRPr lang="tr-TR" b="0" i="0" u="none" strike="noStrike" dirty="0">
              <a:solidFill>
                <a:srgbClr val="000000"/>
              </a:solidFill>
              <a:effectLst/>
            </a:endParaRPr>
          </a:p>
          <a:p>
            <a:pPr marL="742950" lvl="1" indent="-285750" algn="l">
              <a:buFont typeface="+mj-lt"/>
              <a:buAutoNum type="arabicPeriod"/>
            </a:pPr>
            <a:r>
              <a:rPr lang="tr-TR" b="0" i="0" u="none" strike="noStrike" dirty="0">
                <a:solidFill>
                  <a:srgbClr val="000000"/>
                </a:solidFill>
                <a:effectLst/>
              </a:rPr>
              <a:t>Çocuk suçluluğu, boşanma sonrası velayet davaları veya göçmenlik statüsü nedeniyle hukuki desteğe ihtiyaç duyan çocuklar.</a:t>
            </a:r>
          </a:p>
          <a:p>
            <a:endParaRPr lang="tr-TR" dirty="0"/>
          </a:p>
        </p:txBody>
      </p:sp>
    </p:spTree>
    <p:extLst>
      <p:ext uri="{BB962C8B-B14F-4D97-AF65-F5344CB8AC3E}">
        <p14:creationId xmlns:p14="http://schemas.microsoft.com/office/powerpoint/2010/main" val="3528344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8501D1-7186-F3C5-12B4-502232EE3F03}"/>
              </a:ext>
            </a:extLst>
          </p:cNvPr>
          <p:cNvSpPr>
            <a:spLocks noGrp="1"/>
          </p:cNvSpPr>
          <p:nvPr>
            <p:ph type="title"/>
          </p:nvPr>
        </p:nvSpPr>
        <p:spPr/>
        <p:txBody>
          <a:bodyPr>
            <a:normAutofit fontScale="90000"/>
          </a:bodyPr>
          <a:lstStyle/>
          <a:p>
            <a:r>
              <a:rPr lang="tr-TR" b="1" i="0" u="none" strike="noStrike" dirty="0">
                <a:solidFill>
                  <a:srgbClr val="000000"/>
                </a:solidFill>
                <a:effectLst/>
              </a:rPr>
              <a:t>Müracaatçı Olarak Çocuklarla Çalışmanın Özellikleri</a:t>
            </a:r>
            <a:br>
              <a:rPr lang="tr-TR" b="1" i="0" u="none" strike="noStrike" dirty="0">
                <a:solidFill>
                  <a:srgbClr val="000000"/>
                </a:solidFill>
                <a:effectLst/>
              </a:rPr>
            </a:br>
            <a:br>
              <a:rPr lang="tr-TR" dirty="0"/>
            </a:br>
            <a:endParaRPr lang="tr-TR" dirty="0"/>
          </a:p>
        </p:txBody>
      </p:sp>
      <p:sp>
        <p:nvSpPr>
          <p:cNvPr id="3" name="İçerik Yer Tutucusu 2">
            <a:extLst>
              <a:ext uri="{FF2B5EF4-FFF2-40B4-BE49-F238E27FC236}">
                <a16:creationId xmlns:a16="http://schemas.microsoft.com/office/drawing/2014/main" id="{471A7D25-6FA6-CB8C-0DF8-C103DECC615D}"/>
              </a:ext>
            </a:extLst>
          </p:cNvPr>
          <p:cNvSpPr>
            <a:spLocks noGrp="1"/>
          </p:cNvSpPr>
          <p:nvPr>
            <p:ph idx="1"/>
          </p:nvPr>
        </p:nvSpPr>
        <p:spPr/>
        <p:txBody>
          <a:bodyPr>
            <a:normAutofit fontScale="55000" lnSpcReduction="20000"/>
          </a:bodyPr>
          <a:lstStyle/>
          <a:p>
            <a:r>
              <a:rPr lang="tr-TR" b="1" dirty="0"/>
              <a:t>Güven İlişkisi Kurmak:</a:t>
            </a:r>
            <a:endParaRPr lang="tr-TR" dirty="0"/>
          </a:p>
          <a:p>
            <a:pPr>
              <a:buFont typeface="Arial" panose="020B0604020202020204" pitchFamily="34" charset="0"/>
              <a:buChar char="•"/>
            </a:pPr>
            <a:r>
              <a:rPr lang="tr-TR" dirty="0"/>
              <a:t>Çocuklar, genellikle yetişkinlere karşı güvensizlik hissedebilir. Onlarla güvene dayalı bir ilişki kurmak, sosyal hizmet sürecinin temelidir.</a:t>
            </a:r>
          </a:p>
          <a:p>
            <a:r>
              <a:rPr lang="tr-TR" b="1" dirty="0"/>
              <a:t>Yaşa ve Gelişim Düzeyine Uygun Yaklaşım:</a:t>
            </a:r>
            <a:endParaRPr lang="tr-TR" dirty="0"/>
          </a:p>
          <a:p>
            <a:pPr>
              <a:buFont typeface="Arial" panose="020B0604020202020204" pitchFamily="34" charset="0"/>
              <a:buChar char="•"/>
            </a:pPr>
            <a:r>
              <a:rPr lang="tr-TR" dirty="0"/>
              <a:t>Çocuğun yaşına ve bilişsel seviyesine uygun iletişim yöntemleri kullanılmalıdır. Daha küçük çocuklarla oyun terapisi gibi teknikler etkili olabilir.</a:t>
            </a:r>
          </a:p>
          <a:p>
            <a:r>
              <a:rPr lang="tr-TR" b="1" dirty="0"/>
              <a:t>Çocuk Haklarına Saygı:</a:t>
            </a:r>
            <a:endParaRPr lang="tr-TR" dirty="0"/>
          </a:p>
          <a:p>
            <a:pPr>
              <a:buFont typeface="Arial" panose="020B0604020202020204" pitchFamily="34" charset="0"/>
              <a:buChar char="•"/>
            </a:pPr>
            <a:r>
              <a:rPr lang="tr-TR" dirty="0"/>
              <a:t>Çocuğun görüşlerini dinlemek, ihtiyaçlarını anlamak ve karar alma süreçlerine dahil etmek önemlidir. Çocuk Hakları Sözleşmesi'nde belirtilen haklar her aşamada gözetilmelidir.</a:t>
            </a:r>
          </a:p>
          <a:p>
            <a:r>
              <a:rPr lang="tr-TR" b="1" dirty="0"/>
              <a:t>Aile ve Çevrenin Dahil Edilmesi:</a:t>
            </a:r>
            <a:endParaRPr lang="tr-TR" dirty="0"/>
          </a:p>
          <a:p>
            <a:pPr>
              <a:buFont typeface="Arial" panose="020B0604020202020204" pitchFamily="34" charset="0"/>
              <a:buChar char="•"/>
            </a:pPr>
            <a:r>
              <a:rPr lang="tr-TR" dirty="0"/>
              <a:t>Çocuğun durumu değerlendirilirken, aile ve çevresi de bir bütün olarak ele alınmalıdır. Çocukla çalışmak, çoğu zaman ailesiyle çalışmayı da içerir.</a:t>
            </a:r>
          </a:p>
          <a:p>
            <a:r>
              <a:rPr lang="tr-TR" b="1" dirty="0"/>
              <a:t>Gizlilik ve Etik İlkeler:</a:t>
            </a:r>
            <a:endParaRPr lang="tr-TR" dirty="0"/>
          </a:p>
          <a:p>
            <a:pPr>
              <a:buFont typeface="Arial" panose="020B0604020202020204" pitchFamily="34" charset="0"/>
              <a:buChar char="•"/>
            </a:pPr>
            <a:r>
              <a:rPr lang="tr-TR" dirty="0"/>
              <a:t>Çocuğun güvenliğini tehdit eden durumlar dışında, onun paylaştığı bilgiler gizli tutulmalıdır.</a:t>
            </a:r>
          </a:p>
          <a:p>
            <a:r>
              <a:rPr lang="tr-TR" b="1" dirty="0"/>
              <a:t>Travmaya Duyarlı Yaklaşım:</a:t>
            </a:r>
            <a:endParaRPr lang="tr-TR" dirty="0"/>
          </a:p>
          <a:p>
            <a:pPr>
              <a:buFont typeface="Arial" panose="020B0604020202020204" pitchFamily="34" charset="0"/>
              <a:buChar char="•"/>
            </a:pPr>
            <a:r>
              <a:rPr lang="tr-TR" dirty="0"/>
              <a:t>Çocukların geçmişte yaşadığı travmaları anlayarak, bu durumlara duyarlı ve empatik bir şekilde yaklaşmak gerekir.</a:t>
            </a:r>
          </a:p>
          <a:p>
            <a:endParaRPr lang="tr-TR" dirty="0"/>
          </a:p>
        </p:txBody>
      </p:sp>
    </p:spTree>
    <p:extLst>
      <p:ext uri="{BB962C8B-B14F-4D97-AF65-F5344CB8AC3E}">
        <p14:creationId xmlns:p14="http://schemas.microsoft.com/office/powerpoint/2010/main" val="9063945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4C2C9D-990E-09DC-A47A-487C09AE0597}"/>
              </a:ext>
            </a:extLst>
          </p:cNvPr>
          <p:cNvSpPr>
            <a:spLocks noGrp="1"/>
          </p:cNvSpPr>
          <p:nvPr>
            <p:ph type="title"/>
          </p:nvPr>
        </p:nvSpPr>
        <p:spPr/>
        <p:txBody>
          <a:bodyPr>
            <a:normAutofit fontScale="90000"/>
          </a:bodyPr>
          <a:lstStyle/>
          <a:p>
            <a:r>
              <a:rPr lang="tr-TR" b="1" i="0" u="none" strike="noStrike" dirty="0">
                <a:solidFill>
                  <a:srgbClr val="000000"/>
                </a:solidFill>
                <a:effectLst/>
              </a:rPr>
              <a:t>Çocuklarla Çalışma Teknikleri</a:t>
            </a:r>
            <a:br>
              <a:rPr lang="tr-TR" b="1" i="0" u="none" strike="noStrike" dirty="0">
                <a:solidFill>
                  <a:srgbClr val="000000"/>
                </a:solidFill>
                <a:effectLst/>
              </a:rPr>
            </a:br>
            <a:br>
              <a:rPr lang="tr-TR" dirty="0"/>
            </a:br>
            <a:endParaRPr lang="tr-TR" dirty="0"/>
          </a:p>
        </p:txBody>
      </p:sp>
      <p:sp>
        <p:nvSpPr>
          <p:cNvPr id="3" name="İçerik Yer Tutucusu 2">
            <a:extLst>
              <a:ext uri="{FF2B5EF4-FFF2-40B4-BE49-F238E27FC236}">
                <a16:creationId xmlns:a16="http://schemas.microsoft.com/office/drawing/2014/main" id="{2AA69175-1FD1-1D4A-ED10-82A3AC5A6342}"/>
              </a:ext>
            </a:extLst>
          </p:cNvPr>
          <p:cNvSpPr>
            <a:spLocks noGrp="1"/>
          </p:cNvSpPr>
          <p:nvPr>
            <p:ph idx="1"/>
          </p:nvPr>
        </p:nvSpPr>
        <p:spPr/>
        <p:txBody>
          <a:bodyPr>
            <a:normAutofit fontScale="70000" lnSpcReduction="20000"/>
          </a:bodyPr>
          <a:lstStyle/>
          <a:p>
            <a:r>
              <a:rPr lang="tr-TR" b="1" dirty="0"/>
              <a:t>Oyun Terapisi:</a:t>
            </a:r>
            <a:endParaRPr lang="tr-TR" dirty="0"/>
          </a:p>
          <a:p>
            <a:pPr>
              <a:buFont typeface="Arial" panose="020B0604020202020204" pitchFamily="34" charset="0"/>
              <a:buChar char="•"/>
            </a:pPr>
            <a:r>
              <a:rPr lang="tr-TR" dirty="0"/>
              <a:t>Çocukların kendilerini ifade etmeleri için oyun ve oyuncaklardan yararlanılır.</a:t>
            </a:r>
          </a:p>
          <a:p>
            <a:r>
              <a:rPr lang="tr-TR" b="1" dirty="0"/>
              <a:t>Sanat Terapisi:</a:t>
            </a:r>
            <a:endParaRPr lang="tr-TR" dirty="0"/>
          </a:p>
          <a:p>
            <a:pPr>
              <a:buFont typeface="Arial" panose="020B0604020202020204" pitchFamily="34" charset="0"/>
              <a:buChar char="•"/>
            </a:pPr>
            <a:r>
              <a:rPr lang="tr-TR" dirty="0"/>
              <a:t>Çizim, boyama gibi sanat etkinlikleri ile çocuğun duygularını ifade etmesine olanak tanınır.</a:t>
            </a:r>
          </a:p>
          <a:p>
            <a:r>
              <a:rPr lang="tr-TR" b="1" dirty="0"/>
              <a:t>Görüşme Teknikleri:</a:t>
            </a:r>
            <a:endParaRPr lang="tr-TR" dirty="0"/>
          </a:p>
          <a:p>
            <a:pPr>
              <a:buFont typeface="Arial" panose="020B0604020202020204" pitchFamily="34" charset="0"/>
              <a:buChar char="•"/>
            </a:pPr>
            <a:r>
              <a:rPr lang="tr-TR" dirty="0"/>
              <a:t>Açık uçlu sorular ve çocuğun yaşına uygun, basit bir dil kullanılır. Çocuğun kendini güvende hissetmesi sağlanır.</a:t>
            </a:r>
          </a:p>
          <a:p>
            <a:r>
              <a:rPr lang="tr-TR" b="1" dirty="0"/>
              <a:t>Modelleme ve Rol Oynama:</a:t>
            </a:r>
            <a:endParaRPr lang="tr-TR" dirty="0"/>
          </a:p>
          <a:p>
            <a:pPr>
              <a:buFont typeface="Arial" panose="020B0604020202020204" pitchFamily="34" charset="0"/>
              <a:buChar char="•"/>
            </a:pPr>
            <a:r>
              <a:rPr lang="tr-TR" dirty="0"/>
              <a:t>Çocuklara problem çözme veya sosyal beceriler kazandırmak için modelleme ve rol oynama teknikleri uygulanabilir.</a:t>
            </a:r>
          </a:p>
          <a:p>
            <a:r>
              <a:rPr lang="tr-TR" b="1" dirty="0"/>
              <a:t>Aile Danışmanlığı:</a:t>
            </a:r>
            <a:endParaRPr lang="tr-TR" dirty="0"/>
          </a:p>
          <a:p>
            <a:pPr>
              <a:buFont typeface="Arial" panose="020B0604020202020204" pitchFamily="34" charset="0"/>
              <a:buChar char="•"/>
            </a:pPr>
            <a:r>
              <a:rPr lang="tr-TR" dirty="0"/>
              <a:t>Çocuğun içinde bulunduğu aile dinamiklerini anlamak ve aileye destek sağlamak için kullanılır.</a:t>
            </a:r>
          </a:p>
          <a:p>
            <a:endParaRPr lang="tr-TR" dirty="0"/>
          </a:p>
        </p:txBody>
      </p:sp>
    </p:spTree>
    <p:extLst>
      <p:ext uri="{BB962C8B-B14F-4D97-AF65-F5344CB8AC3E}">
        <p14:creationId xmlns:p14="http://schemas.microsoft.com/office/powerpoint/2010/main" val="1422590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430AF2E-9F68-67DE-D3A5-F2DDB52A5E90}"/>
              </a:ext>
            </a:extLst>
          </p:cNvPr>
          <p:cNvSpPr>
            <a:spLocks noGrp="1"/>
          </p:cNvSpPr>
          <p:nvPr>
            <p:ph type="title"/>
          </p:nvPr>
        </p:nvSpPr>
        <p:spPr>
          <a:xfrm>
            <a:off x="1245072" y="1289765"/>
            <a:ext cx="3651101" cy="4270963"/>
          </a:xfrm>
        </p:spPr>
        <p:txBody>
          <a:bodyPr anchor="ctr">
            <a:normAutofit/>
          </a:bodyPr>
          <a:lstStyle/>
          <a:p>
            <a:pPr algn="ctr"/>
            <a:r>
              <a:rPr lang="tr-TR" sz="5600" dirty="0">
                <a:solidFill>
                  <a:srgbClr val="FFFFFF"/>
                </a:solidFill>
              </a:rPr>
              <a:t>Soru Sormanın Amaçları</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İçerik Yer Tutucusu 2">
            <a:extLst>
              <a:ext uri="{FF2B5EF4-FFF2-40B4-BE49-F238E27FC236}">
                <a16:creationId xmlns:a16="http://schemas.microsoft.com/office/drawing/2014/main" id="{6D05005D-0313-FF0D-DE96-77CA72D36DC9}"/>
              </a:ext>
            </a:extLst>
          </p:cNvPr>
          <p:cNvSpPr>
            <a:spLocks noGrp="1"/>
          </p:cNvSpPr>
          <p:nvPr>
            <p:ph idx="1"/>
          </p:nvPr>
        </p:nvSpPr>
        <p:spPr>
          <a:xfrm>
            <a:off x="6297233" y="518400"/>
            <a:ext cx="4771607" cy="5837949"/>
          </a:xfrm>
        </p:spPr>
        <p:txBody>
          <a:bodyPr anchor="ctr">
            <a:normAutofit/>
          </a:bodyPr>
          <a:lstStyle/>
          <a:p>
            <a:pPr algn="just"/>
            <a:r>
              <a:rPr lang="tr-TR" sz="2000" dirty="0">
                <a:solidFill>
                  <a:schemeClr val="tx1">
                    <a:alpha val="80000"/>
                  </a:schemeClr>
                </a:solidFill>
              </a:rPr>
              <a:t>Soru sormak çok amaçlı bir müdahaledir. Danışmanlar soruları görüşmenin kapsamını ve derinliğini genişletmek, problem çözümüne yardımcı olmak ve geçişler yapmak için kullanırlar.</a:t>
            </a:r>
          </a:p>
          <a:p>
            <a:pPr algn="just"/>
            <a:r>
              <a:rPr lang="tr-TR" sz="2000" dirty="0">
                <a:solidFill>
                  <a:schemeClr val="tx1">
                    <a:alpha val="80000"/>
                  </a:schemeClr>
                </a:solidFill>
              </a:rPr>
              <a:t>Sorular, müracaatçıyı gerçekliği ve duyguları ile ilgili bilgi vermesi için teşvik eder ve harekete geçirir.</a:t>
            </a:r>
          </a:p>
          <a:p>
            <a:pPr algn="just"/>
            <a:r>
              <a:rPr lang="tr-TR" sz="2000" dirty="0">
                <a:solidFill>
                  <a:schemeClr val="tx1">
                    <a:alpha val="80000"/>
                  </a:schemeClr>
                </a:solidFill>
              </a:rPr>
              <a:t>Sorular, duygusallığın farklı alanlarının ve farklı düzeylerinin keşfedilmesine önayak olur.</a:t>
            </a:r>
          </a:p>
          <a:p>
            <a:pPr algn="just"/>
            <a:r>
              <a:rPr lang="tr-TR" sz="2000" dirty="0">
                <a:solidFill>
                  <a:schemeClr val="tx1">
                    <a:alpha val="80000"/>
                  </a:schemeClr>
                </a:solidFill>
              </a:rPr>
              <a:t>Danışmanlar soruları müracaatçıların kendi öykülerini anlatmalarını teşvik etmek için kullanırlar.</a:t>
            </a: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56354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21D569-93BC-E14C-111F-ACE95DB06B74}"/>
              </a:ext>
            </a:extLst>
          </p:cNvPr>
          <p:cNvSpPr>
            <a:spLocks noGrp="1"/>
          </p:cNvSpPr>
          <p:nvPr>
            <p:ph type="title"/>
          </p:nvPr>
        </p:nvSpPr>
        <p:spPr/>
        <p:txBody>
          <a:bodyPr/>
          <a:lstStyle/>
          <a:p>
            <a:r>
              <a:rPr lang="tr-TR" dirty="0"/>
              <a:t>Zorluklar</a:t>
            </a:r>
          </a:p>
        </p:txBody>
      </p:sp>
      <p:sp>
        <p:nvSpPr>
          <p:cNvPr id="3" name="İçerik Yer Tutucusu 2">
            <a:extLst>
              <a:ext uri="{FF2B5EF4-FFF2-40B4-BE49-F238E27FC236}">
                <a16:creationId xmlns:a16="http://schemas.microsoft.com/office/drawing/2014/main" id="{F196F7C2-B3BB-2D73-7A04-6DC2740ADE2C}"/>
              </a:ext>
            </a:extLst>
          </p:cNvPr>
          <p:cNvSpPr>
            <a:spLocks noGrp="1"/>
          </p:cNvSpPr>
          <p:nvPr>
            <p:ph idx="1"/>
          </p:nvPr>
        </p:nvSpPr>
        <p:spPr/>
        <p:txBody>
          <a:bodyPr/>
          <a:lstStyle/>
          <a:p>
            <a:pPr algn="l">
              <a:buFont typeface="Arial" panose="020B0604020202020204" pitchFamily="34" charset="0"/>
              <a:buChar char="•"/>
            </a:pPr>
            <a:r>
              <a:rPr lang="tr-TR" b="1" i="0" u="none" strike="noStrike" dirty="0">
                <a:solidFill>
                  <a:srgbClr val="000000"/>
                </a:solidFill>
                <a:effectLst/>
              </a:rPr>
              <a:t>Güvensizlik:</a:t>
            </a:r>
            <a:r>
              <a:rPr lang="tr-TR" b="0" i="0" u="none" strike="noStrike" dirty="0">
                <a:solidFill>
                  <a:srgbClr val="000000"/>
                </a:solidFill>
                <a:effectLst/>
              </a:rPr>
              <a:t> Çocuklar, özellikle travma yaşamışlarsa, sosyal hizmet uzmanına karşı güvensizlik duyabilirler.</a:t>
            </a:r>
          </a:p>
          <a:p>
            <a:pPr algn="l">
              <a:buFont typeface="Arial" panose="020B0604020202020204" pitchFamily="34" charset="0"/>
              <a:buChar char="•"/>
            </a:pPr>
            <a:r>
              <a:rPr lang="tr-TR" b="1" i="0" u="none" strike="noStrike" dirty="0">
                <a:solidFill>
                  <a:srgbClr val="000000"/>
                </a:solidFill>
                <a:effectLst/>
              </a:rPr>
              <a:t>İfade Zorluğu:</a:t>
            </a:r>
            <a:r>
              <a:rPr lang="tr-TR" b="0" i="0" u="none" strike="noStrike" dirty="0">
                <a:solidFill>
                  <a:srgbClr val="000000"/>
                </a:solidFill>
                <a:effectLst/>
              </a:rPr>
              <a:t> Çocuklar, duygularını ve yaşadıkları durumları ifade etmekte zorlanabilirler.</a:t>
            </a:r>
          </a:p>
          <a:p>
            <a:pPr algn="l">
              <a:buFont typeface="Arial" panose="020B0604020202020204" pitchFamily="34" charset="0"/>
              <a:buChar char="•"/>
            </a:pPr>
            <a:r>
              <a:rPr lang="tr-TR" b="1" i="0" u="none" strike="noStrike" dirty="0">
                <a:solidFill>
                  <a:srgbClr val="000000"/>
                </a:solidFill>
                <a:effectLst/>
              </a:rPr>
              <a:t>Aile Müdahalesi:</a:t>
            </a:r>
            <a:r>
              <a:rPr lang="tr-TR" b="0" i="0" u="none" strike="noStrike" dirty="0">
                <a:solidFill>
                  <a:srgbClr val="000000"/>
                </a:solidFill>
                <a:effectLst/>
              </a:rPr>
              <a:t> Ailenin sürece direnç göstermesi veya iş birliği yapmaması, çalışmayı zorlaştırabilir.</a:t>
            </a:r>
          </a:p>
          <a:p>
            <a:endParaRPr lang="tr-TR" dirty="0"/>
          </a:p>
        </p:txBody>
      </p:sp>
    </p:spTree>
    <p:extLst>
      <p:ext uri="{BB962C8B-B14F-4D97-AF65-F5344CB8AC3E}">
        <p14:creationId xmlns:p14="http://schemas.microsoft.com/office/powerpoint/2010/main" val="2100826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8296429-47FC-94DB-556F-509B0457FC93}"/>
              </a:ext>
            </a:extLst>
          </p:cNvPr>
          <p:cNvSpPr>
            <a:spLocks noGrp="1"/>
          </p:cNvSpPr>
          <p:nvPr>
            <p:ph type="title"/>
          </p:nvPr>
        </p:nvSpPr>
        <p:spPr>
          <a:xfrm>
            <a:off x="1245072" y="1289765"/>
            <a:ext cx="3651101" cy="4270963"/>
          </a:xfrm>
        </p:spPr>
        <p:txBody>
          <a:bodyPr anchor="ctr">
            <a:normAutofit/>
          </a:bodyPr>
          <a:lstStyle/>
          <a:p>
            <a:pPr algn="ctr"/>
            <a:r>
              <a:rPr lang="tr-TR" sz="5600" dirty="0">
                <a:solidFill>
                  <a:srgbClr val="FFFFFF"/>
                </a:solidFill>
              </a:rPr>
              <a:t>Soru Sormanın Amaçları</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İçerik Yer Tutucusu 2">
            <a:extLst>
              <a:ext uri="{FF2B5EF4-FFF2-40B4-BE49-F238E27FC236}">
                <a16:creationId xmlns:a16="http://schemas.microsoft.com/office/drawing/2014/main" id="{3281214B-F4F3-F9F7-F8AB-77350C0F40A0}"/>
              </a:ext>
            </a:extLst>
          </p:cNvPr>
          <p:cNvSpPr>
            <a:spLocks noGrp="1"/>
          </p:cNvSpPr>
          <p:nvPr>
            <p:ph idx="1"/>
          </p:nvPr>
        </p:nvSpPr>
        <p:spPr>
          <a:xfrm>
            <a:off x="6297233" y="518400"/>
            <a:ext cx="4771607" cy="5837949"/>
          </a:xfrm>
        </p:spPr>
        <p:txBody>
          <a:bodyPr anchor="ctr">
            <a:normAutofit/>
          </a:bodyPr>
          <a:lstStyle/>
          <a:p>
            <a:pPr algn="just"/>
            <a:r>
              <a:rPr lang="tr-TR" sz="2000" dirty="0">
                <a:solidFill>
                  <a:schemeClr val="tx1">
                    <a:alpha val="80000"/>
                  </a:schemeClr>
                </a:solidFill>
              </a:rPr>
              <a:t>Sorular, müracaatçıların kendi durumu hakkında açık ve sistematik bir şekilde düşünmesine yardımcı olur.</a:t>
            </a:r>
          </a:p>
          <a:p>
            <a:pPr algn="just"/>
            <a:r>
              <a:rPr lang="tr-TR" sz="2000" dirty="0">
                <a:solidFill>
                  <a:schemeClr val="tx1">
                    <a:alpha val="80000"/>
                  </a:schemeClr>
                </a:solidFill>
              </a:rPr>
              <a:t>Sorular, danışman için durumun açıklığa kavuşturulması için tasarlanabileceği gibi </a:t>
            </a:r>
            <a:r>
              <a:rPr lang="tr-TR" sz="2000" dirty="0" err="1">
                <a:solidFill>
                  <a:schemeClr val="tx1">
                    <a:alpha val="80000"/>
                  </a:schemeClr>
                </a:solidFill>
              </a:rPr>
              <a:t>müraacatçının</a:t>
            </a:r>
            <a:r>
              <a:rPr lang="tr-TR" sz="2000" dirty="0">
                <a:solidFill>
                  <a:schemeClr val="tx1">
                    <a:alpha val="80000"/>
                  </a:schemeClr>
                </a:solidFill>
              </a:rPr>
              <a:t> durumunun açıklığa kavuşturulması için de tasarlanabilir.</a:t>
            </a:r>
          </a:p>
          <a:p>
            <a:pPr algn="just"/>
            <a:r>
              <a:rPr lang="tr-TR" sz="2000" dirty="0">
                <a:solidFill>
                  <a:schemeClr val="tx1">
                    <a:alpha val="80000"/>
                  </a:schemeClr>
                </a:solidFill>
              </a:rPr>
              <a:t>Sorular, müracaatçıyı alternatifleri değerlendirme noktasında cesaretlendirir. Ayrıca müracaatçıdan geribildirim istemede ve elde etmede, görüşmeyi yapılandırmada ve </a:t>
            </a:r>
            <a:r>
              <a:rPr lang="tr-TR" sz="2000" dirty="0" err="1">
                <a:solidFill>
                  <a:schemeClr val="tx1">
                    <a:alpha val="80000"/>
                  </a:schemeClr>
                </a:solidFill>
              </a:rPr>
              <a:t>müraacatçının</a:t>
            </a:r>
            <a:r>
              <a:rPr lang="tr-TR" sz="2000" dirty="0">
                <a:solidFill>
                  <a:schemeClr val="tx1">
                    <a:alpha val="80000"/>
                  </a:schemeClr>
                </a:solidFill>
              </a:rPr>
              <a:t> kendini sistematik bir şekilde ifade etmesinde yardımcı olur.</a:t>
            </a: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9591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C81F5C5-53EC-362F-5C50-8438DB2ABFBE}"/>
              </a:ext>
            </a:extLst>
          </p:cNvPr>
          <p:cNvSpPr>
            <a:spLocks noGrp="1"/>
          </p:cNvSpPr>
          <p:nvPr>
            <p:ph type="title"/>
          </p:nvPr>
        </p:nvSpPr>
        <p:spPr>
          <a:xfrm>
            <a:off x="761803" y="350196"/>
            <a:ext cx="4646904" cy="1624520"/>
          </a:xfrm>
        </p:spPr>
        <p:txBody>
          <a:bodyPr anchor="ctr">
            <a:normAutofit/>
          </a:bodyPr>
          <a:lstStyle/>
          <a:p>
            <a:r>
              <a:rPr lang="tr-TR" sz="4000" b="1" dirty="0"/>
              <a:t>Soru Sormanın Amaçları</a:t>
            </a:r>
          </a:p>
        </p:txBody>
      </p:sp>
      <p:sp>
        <p:nvSpPr>
          <p:cNvPr id="3" name="İçerik Yer Tutucusu 2">
            <a:extLst>
              <a:ext uri="{FF2B5EF4-FFF2-40B4-BE49-F238E27FC236}">
                <a16:creationId xmlns:a16="http://schemas.microsoft.com/office/drawing/2014/main" id="{A50217E8-08CC-52EB-3802-A445B145A2F6}"/>
              </a:ext>
            </a:extLst>
          </p:cNvPr>
          <p:cNvSpPr>
            <a:spLocks noGrp="1"/>
          </p:cNvSpPr>
          <p:nvPr>
            <p:ph idx="1"/>
          </p:nvPr>
        </p:nvSpPr>
        <p:spPr>
          <a:xfrm>
            <a:off x="761802" y="2743200"/>
            <a:ext cx="4646905" cy="3613149"/>
          </a:xfrm>
        </p:spPr>
        <p:txBody>
          <a:bodyPr anchor="ctr">
            <a:normAutofit/>
          </a:bodyPr>
          <a:lstStyle/>
          <a:p>
            <a:pPr algn="just"/>
            <a:r>
              <a:rPr lang="tr-TR" sz="1900" dirty="0"/>
              <a:t>Soruların gizli bir eğitim işlevi vardır. Sorular, danışmanın sorunlara yaklaşımı ve müracaatçı için bir yönlendirme işlevi görür. Örneğin bir dizi soru kullandığınızda </a:t>
            </a:r>
            <a:r>
              <a:rPr lang="tr-TR" sz="1900" dirty="0" err="1"/>
              <a:t>müraacatçının</a:t>
            </a:r>
            <a:r>
              <a:rPr lang="tr-TR" sz="1900" dirty="0"/>
              <a:t> dikkatinin belirli bir duruma nasıl tepki verdiğine, o durumun üstesinden gelmek için ne yapmayı düşündüğüne ve ne yapacağı ile ilgili son kararı nasıl verdiğine, onların davranışlarının kazara ya da gelişigüzel değil kasıtlı olabileceğine işaret edersiniz.</a:t>
            </a:r>
          </a:p>
          <a:p>
            <a:pPr marL="0" indent="0">
              <a:buNone/>
            </a:pPr>
            <a:endParaRPr lang="tr-TR" sz="1900" dirty="0"/>
          </a:p>
        </p:txBody>
      </p:sp>
      <p:pic>
        <p:nvPicPr>
          <p:cNvPr id="5" name="Picture 4" descr="Bir sakus formülü">
            <a:extLst>
              <a:ext uri="{FF2B5EF4-FFF2-40B4-BE49-F238E27FC236}">
                <a16:creationId xmlns:a16="http://schemas.microsoft.com/office/drawing/2014/main" id="{1159E814-FB08-645B-19F5-CB2F6249D217}"/>
              </a:ext>
            </a:extLst>
          </p:cNvPr>
          <p:cNvPicPr>
            <a:picLocks noChangeAspect="1"/>
          </p:cNvPicPr>
          <p:nvPr/>
        </p:nvPicPr>
        <p:blipFill>
          <a:blip r:embed="rId2"/>
          <a:srcRect l="17278" r="23321" b="-2"/>
          <a:stretch/>
        </p:blipFill>
        <p:spPr>
          <a:xfrm>
            <a:off x="6096000" y="1"/>
            <a:ext cx="6102825" cy="6858000"/>
          </a:xfrm>
          <a:prstGeom prst="rect">
            <a:avLst/>
          </a:prstGeom>
        </p:spPr>
      </p:pic>
    </p:spTree>
    <p:extLst>
      <p:ext uri="{BB962C8B-B14F-4D97-AF65-F5344CB8AC3E}">
        <p14:creationId xmlns:p14="http://schemas.microsoft.com/office/powerpoint/2010/main" val="3594183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C04867-CD65-6EEF-FE82-F9744C22966F}"/>
              </a:ext>
            </a:extLst>
          </p:cNvPr>
          <p:cNvSpPr>
            <a:spLocks noGrp="1"/>
          </p:cNvSpPr>
          <p:nvPr>
            <p:ph type="title"/>
          </p:nvPr>
        </p:nvSpPr>
        <p:spPr/>
        <p:txBody>
          <a:bodyPr/>
          <a:lstStyle/>
          <a:p>
            <a:r>
              <a:rPr lang="tr-TR" b="1" dirty="0"/>
              <a:t>Açık Uçlu Soruların Avantajları</a:t>
            </a:r>
            <a:br>
              <a:rPr lang="tr-TR" b="1" dirty="0"/>
            </a:br>
            <a:endParaRPr lang="tr-TR" b="1" dirty="0"/>
          </a:p>
        </p:txBody>
      </p:sp>
      <p:sp>
        <p:nvSpPr>
          <p:cNvPr id="3" name="İçerik Yer Tutucusu 2">
            <a:extLst>
              <a:ext uri="{FF2B5EF4-FFF2-40B4-BE49-F238E27FC236}">
                <a16:creationId xmlns:a16="http://schemas.microsoft.com/office/drawing/2014/main" id="{6996C6F6-B256-E8CB-9AE3-7112251A5548}"/>
              </a:ext>
            </a:extLst>
          </p:cNvPr>
          <p:cNvSpPr>
            <a:spLocks noGrp="1"/>
          </p:cNvSpPr>
          <p:nvPr>
            <p:ph idx="1"/>
          </p:nvPr>
        </p:nvSpPr>
        <p:spPr/>
        <p:txBody>
          <a:bodyPr>
            <a:normAutofit fontScale="70000" lnSpcReduction="20000"/>
          </a:bodyPr>
          <a:lstStyle/>
          <a:p>
            <a:pPr algn="l"/>
            <a:r>
              <a:rPr lang="tr-TR" b="1" i="0" u="none" strike="noStrike" dirty="0">
                <a:solidFill>
                  <a:srgbClr val="000000"/>
                </a:solidFill>
                <a:effectLst/>
              </a:rPr>
              <a:t>1.Detaylı Bilgi Sağlar</a:t>
            </a:r>
          </a:p>
          <a:p>
            <a:pPr algn="l">
              <a:buFont typeface="Arial" panose="020B0604020202020204" pitchFamily="34" charset="0"/>
              <a:buChar char="•"/>
            </a:pPr>
            <a:r>
              <a:rPr lang="tr-TR" b="0" i="0" u="none" strike="noStrike" dirty="0">
                <a:solidFill>
                  <a:srgbClr val="000000"/>
                </a:solidFill>
                <a:effectLst/>
              </a:rPr>
              <a:t>Açık uçlu sorular, bireylerin yanıtlarını sınırlamadığı için daha derinlemesine bilgi edinmeyi sağlar. Örneğin, "Bu durum sizi nasıl etkiledi?" gibi bir soru, bireyin duygusal ve deneyimsel yanıtlar vermesine olanak tanır.</a:t>
            </a:r>
          </a:p>
          <a:p>
            <a:pPr algn="l"/>
            <a:r>
              <a:rPr lang="tr-TR" b="1" i="0" u="none" strike="noStrike" dirty="0">
                <a:solidFill>
                  <a:srgbClr val="000000"/>
                </a:solidFill>
                <a:effectLst/>
              </a:rPr>
              <a:t>2. Danışanı Anlamayı Kolaylaştırır</a:t>
            </a:r>
          </a:p>
          <a:p>
            <a:pPr algn="l">
              <a:buFont typeface="Arial" panose="020B0604020202020204" pitchFamily="34" charset="0"/>
              <a:buChar char="•"/>
            </a:pPr>
            <a:r>
              <a:rPr lang="tr-TR" b="0" i="0" u="none" strike="noStrike" dirty="0">
                <a:solidFill>
                  <a:srgbClr val="000000"/>
                </a:solidFill>
                <a:effectLst/>
              </a:rPr>
              <a:t>Danışanın düşünce süreçlerini, perspektifini ve önceliklerini daha iyi anlamak mümkün olur. Bu, özellikle sosyal hizmet uzmanlarının danışanı doğru bir şekilde değerlendirebilmesi için önemlidir.</a:t>
            </a:r>
          </a:p>
          <a:p>
            <a:pPr algn="l"/>
            <a:r>
              <a:rPr lang="tr-TR" b="1" i="0" u="none" strike="noStrike" dirty="0">
                <a:solidFill>
                  <a:srgbClr val="000000"/>
                </a:solidFill>
                <a:effectLst/>
              </a:rPr>
              <a:t>3. Empati Kurmayı Destekler</a:t>
            </a:r>
          </a:p>
          <a:p>
            <a:pPr algn="l">
              <a:buFont typeface="Arial" panose="020B0604020202020204" pitchFamily="34" charset="0"/>
              <a:buChar char="•"/>
            </a:pPr>
            <a:r>
              <a:rPr lang="tr-TR" b="0" i="0" u="none" strike="noStrike" dirty="0">
                <a:solidFill>
                  <a:srgbClr val="000000"/>
                </a:solidFill>
                <a:effectLst/>
              </a:rPr>
              <a:t>Açık uçlu sorular, danışanın kendini ifade etmesine izin vererek sosyal hizmet uzmanının empati geliştirmesini kolaylaştırır. Danışan, anlaşıldığını hisseder ve daha güvenli bir şekilde konuşabilir.</a:t>
            </a:r>
          </a:p>
          <a:p>
            <a:pPr algn="l"/>
            <a:r>
              <a:rPr lang="tr-TR" b="1" i="0" u="none" strike="noStrike" dirty="0">
                <a:solidFill>
                  <a:srgbClr val="000000"/>
                </a:solidFill>
                <a:effectLst/>
              </a:rPr>
              <a:t>4. Danışanın Duygusal Katılımını Artırır</a:t>
            </a:r>
          </a:p>
          <a:p>
            <a:pPr algn="l">
              <a:buFont typeface="Arial" panose="020B0604020202020204" pitchFamily="34" charset="0"/>
              <a:buChar char="•"/>
            </a:pPr>
            <a:r>
              <a:rPr lang="tr-TR" b="0" i="0" u="none" strike="noStrike" dirty="0">
                <a:solidFill>
                  <a:srgbClr val="000000"/>
                </a:solidFill>
                <a:effectLst/>
              </a:rPr>
              <a:t>Açık uçlu sorular, danışanın görüşmeye aktif bir şekilde katılımını teşvik eder. Danışan, yanıtlarını genişletebilir ve kendini daha iyi ifade edebilir.</a:t>
            </a:r>
          </a:p>
          <a:p>
            <a:pPr marL="0" indent="0">
              <a:buNone/>
            </a:pPr>
            <a:endParaRPr lang="tr-TR" dirty="0"/>
          </a:p>
        </p:txBody>
      </p:sp>
    </p:spTree>
    <p:extLst>
      <p:ext uri="{BB962C8B-B14F-4D97-AF65-F5344CB8AC3E}">
        <p14:creationId xmlns:p14="http://schemas.microsoft.com/office/powerpoint/2010/main" val="366639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44DBCE-0C9A-9838-13D9-41E1E69FD382}"/>
              </a:ext>
            </a:extLst>
          </p:cNvPr>
          <p:cNvSpPr>
            <a:spLocks noGrp="1"/>
          </p:cNvSpPr>
          <p:nvPr>
            <p:ph type="title"/>
          </p:nvPr>
        </p:nvSpPr>
        <p:spPr/>
        <p:txBody>
          <a:bodyPr/>
          <a:lstStyle/>
          <a:p>
            <a:r>
              <a:rPr lang="tr-TR" b="1" dirty="0"/>
              <a:t>Açık Uçlu Soruların Avantajları</a:t>
            </a:r>
          </a:p>
        </p:txBody>
      </p:sp>
      <p:sp>
        <p:nvSpPr>
          <p:cNvPr id="3" name="İçerik Yer Tutucusu 2">
            <a:extLst>
              <a:ext uri="{FF2B5EF4-FFF2-40B4-BE49-F238E27FC236}">
                <a16:creationId xmlns:a16="http://schemas.microsoft.com/office/drawing/2014/main" id="{8551BCB6-A3C1-8754-D835-1A22E3188D82}"/>
              </a:ext>
            </a:extLst>
          </p:cNvPr>
          <p:cNvSpPr>
            <a:spLocks noGrp="1"/>
          </p:cNvSpPr>
          <p:nvPr>
            <p:ph idx="1"/>
          </p:nvPr>
        </p:nvSpPr>
        <p:spPr/>
        <p:txBody>
          <a:bodyPr>
            <a:normAutofit fontScale="77500" lnSpcReduction="20000"/>
          </a:bodyPr>
          <a:lstStyle/>
          <a:p>
            <a:pPr algn="l"/>
            <a:r>
              <a:rPr lang="tr-TR" b="1" i="0" u="none" strike="noStrike" dirty="0">
                <a:solidFill>
                  <a:srgbClr val="000000"/>
                </a:solidFill>
                <a:effectLst/>
              </a:rPr>
              <a:t>5. Yaratıcılığı ve Problemi Tanımlama Yeteneğini Ortaya Çıkarır</a:t>
            </a:r>
          </a:p>
          <a:p>
            <a:pPr algn="l">
              <a:buFont typeface="Arial" panose="020B0604020202020204" pitchFamily="34" charset="0"/>
              <a:buChar char="•"/>
            </a:pPr>
            <a:r>
              <a:rPr lang="tr-TR" b="0" i="0" u="none" strike="noStrike" dirty="0">
                <a:solidFill>
                  <a:srgbClr val="000000"/>
                </a:solidFill>
                <a:effectLst/>
              </a:rPr>
              <a:t>Danışanın bir durum veya problem hakkında kendi tanımlamalarını yapmasına olanak tanır. Bu, kişinin olaylara bakış açısını ve çözüm yollarını keşfetmek için faydalıdır.</a:t>
            </a:r>
          </a:p>
          <a:p>
            <a:pPr algn="l"/>
            <a:r>
              <a:rPr lang="tr-TR" b="1" i="0" u="none" strike="noStrike" dirty="0">
                <a:solidFill>
                  <a:srgbClr val="000000"/>
                </a:solidFill>
                <a:effectLst/>
              </a:rPr>
              <a:t>6. Yargılayıcı Olmaktan Kaçınır</a:t>
            </a:r>
          </a:p>
          <a:p>
            <a:pPr algn="l">
              <a:buFont typeface="Arial" panose="020B0604020202020204" pitchFamily="34" charset="0"/>
              <a:buChar char="•"/>
            </a:pPr>
            <a:r>
              <a:rPr lang="tr-TR" b="0" i="0" u="none" strike="noStrike" dirty="0">
                <a:solidFill>
                  <a:srgbClr val="000000"/>
                </a:solidFill>
                <a:effectLst/>
              </a:rPr>
              <a:t>Açık uçlu sorular, "Evet" veya "Hayır" gibi kısıtlayıcı yanıtlar yerine bireyin düşüncelerini özgürce ifade etmesini sağladığı için daha az yargılayıcıdır. Bu, güven ortamı oluşturur.</a:t>
            </a:r>
          </a:p>
          <a:p>
            <a:pPr algn="l"/>
            <a:r>
              <a:rPr lang="tr-TR" b="1" i="0" u="none" strike="noStrike" dirty="0">
                <a:solidFill>
                  <a:srgbClr val="000000"/>
                </a:solidFill>
                <a:effectLst/>
              </a:rPr>
              <a:t>7. Danışanın Öz Farkındalığını Geliştirir</a:t>
            </a:r>
          </a:p>
          <a:p>
            <a:pPr algn="l">
              <a:buFont typeface="Arial" panose="020B0604020202020204" pitchFamily="34" charset="0"/>
              <a:buChar char="•"/>
            </a:pPr>
            <a:r>
              <a:rPr lang="tr-TR" b="0" i="0" u="none" strike="noStrike" dirty="0">
                <a:solidFill>
                  <a:srgbClr val="000000"/>
                </a:solidFill>
                <a:effectLst/>
              </a:rPr>
              <a:t>Kişinin kendi düşüncelerini ve duygularını keşfetmesini destekler. Sorular, danışanın kendini daha iyi anlamasına ve farkındalık kazanmasına yardımcı olabilir.</a:t>
            </a:r>
          </a:p>
          <a:p>
            <a:pPr algn="l"/>
            <a:r>
              <a:rPr lang="tr-TR" b="1" i="0" u="none" strike="noStrike" dirty="0">
                <a:solidFill>
                  <a:srgbClr val="000000"/>
                </a:solidFill>
                <a:effectLst/>
              </a:rPr>
              <a:t>8. Esneklik Sağlar</a:t>
            </a:r>
          </a:p>
          <a:p>
            <a:pPr algn="l">
              <a:buFont typeface="Arial" panose="020B0604020202020204" pitchFamily="34" charset="0"/>
              <a:buChar char="•"/>
            </a:pPr>
            <a:r>
              <a:rPr lang="tr-TR" b="0" i="0" u="none" strike="noStrike" dirty="0">
                <a:solidFill>
                  <a:srgbClr val="000000"/>
                </a:solidFill>
                <a:effectLst/>
              </a:rPr>
              <a:t>Bu tür sorular, konuyu genişletmeye veya danışanın ilgisine göre farklı yönlere kaydırmaya imkan tanır. Bu da görüşmeyi daha organik hale getirir.</a:t>
            </a:r>
          </a:p>
          <a:p>
            <a:endParaRPr lang="tr-TR" dirty="0"/>
          </a:p>
        </p:txBody>
      </p:sp>
    </p:spTree>
    <p:extLst>
      <p:ext uri="{BB962C8B-B14F-4D97-AF65-F5344CB8AC3E}">
        <p14:creationId xmlns:p14="http://schemas.microsoft.com/office/powerpoint/2010/main" val="2681092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1170A7-51EE-C4EA-C1F0-56F6536CED53}"/>
              </a:ext>
            </a:extLst>
          </p:cNvPr>
          <p:cNvSpPr>
            <a:spLocks noGrp="1"/>
          </p:cNvSpPr>
          <p:nvPr>
            <p:ph type="title"/>
          </p:nvPr>
        </p:nvSpPr>
        <p:spPr/>
        <p:txBody>
          <a:bodyPr/>
          <a:lstStyle/>
          <a:p>
            <a:r>
              <a:rPr lang="tr-TR" b="1" i="0" u="none" strike="noStrike" dirty="0">
                <a:solidFill>
                  <a:srgbClr val="000000"/>
                </a:solidFill>
                <a:effectLst/>
              </a:rPr>
              <a:t>Örnek Açık Uçlu Sorular:</a:t>
            </a:r>
            <a:endParaRPr lang="tr-TR" dirty="0"/>
          </a:p>
        </p:txBody>
      </p:sp>
      <p:sp>
        <p:nvSpPr>
          <p:cNvPr id="3" name="İçerik Yer Tutucusu 2">
            <a:extLst>
              <a:ext uri="{FF2B5EF4-FFF2-40B4-BE49-F238E27FC236}">
                <a16:creationId xmlns:a16="http://schemas.microsoft.com/office/drawing/2014/main" id="{31B9AD30-A0C0-96A0-E31A-A3929B5F1E56}"/>
              </a:ext>
            </a:extLst>
          </p:cNvPr>
          <p:cNvSpPr>
            <a:spLocks noGrp="1"/>
          </p:cNvSpPr>
          <p:nvPr>
            <p:ph idx="1"/>
          </p:nvPr>
        </p:nvSpPr>
        <p:spPr/>
        <p:txBody>
          <a:bodyPr/>
          <a:lstStyle/>
          <a:p>
            <a:pPr algn="l">
              <a:buFont typeface="Arial" panose="020B0604020202020204" pitchFamily="34" charset="0"/>
              <a:buChar char="•"/>
            </a:pPr>
            <a:r>
              <a:rPr lang="tr-TR" b="0" i="0" u="none" strike="noStrike" dirty="0">
                <a:solidFill>
                  <a:srgbClr val="000000"/>
                </a:solidFill>
                <a:effectLst/>
              </a:rPr>
              <a:t>"Bu durum hakkında ne düşünüyorsunuz?"</a:t>
            </a:r>
          </a:p>
          <a:p>
            <a:pPr algn="l">
              <a:buFont typeface="Arial" panose="020B0604020202020204" pitchFamily="34" charset="0"/>
              <a:buChar char="•"/>
            </a:pPr>
            <a:r>
              <a:rPr lang="tr-TR" b="0" i="0" u="none" strike="noStrike" dirty="0">
                <a:solidFill>
                  <a:srgbClr val="000000"/>
                </a:solidFill>
                <a:effectLst/>
              </a:rPr>
              <a:t>"Bu olay sizin için ne anlama geliyor?"</a:t>
            </a:r>
          </a:p>
          <a:p>
            <a:pPr algn="l">
              <a:buFont typeface="Arial" panose="020B0604020202020204" pitchFamily="34" charset="0"/>
              <a:buChar char="•"/>
            </a:pPr>
            <a:r>
              <a:rPr lang="tr-TR" b="0" i="0" u="none" strike="noStrike" dirty="0">
                <a:solidFill>
                  <a:srgbClr val="000000"/>
                </a:solidFill>
                <a:effectLst/>
              </a:rPr>
              <a:t>"Bu problemi nasıl çözmeyi düşünüyorsunuz?"</a:t>
            </a:r>
          </a:p>
          <a:p>
            <a:pPr algn="l">
              <a:buFont typeface="Arial" panose="020B0604020202020204" pitchFamily="34" charset="0"/>
              <a:buChar char="•"/>
            </a:pPr>
            <a:r>
              <a:rPr lang="tr-TR" b="0" i="0" u="none" strike="noStrike" dirty="0">
                <a:solidFill>
                  <a:srgbClr val="000000"/>
                </a:solidFill>
                <a:effectLst/>
              </a:rPr>
              <a:t>"Geçmişte buna benzer bir durumda ne yaptınız?"</a:t>
            </a:r>
          </a:p>
          <a:p>
            <a:endParaRPr lang="tr-TR" dirty="0"/>
          </a:p>
        </p:txBody>
      </p:sp>
    </p:spTree>
    <p:extLst>
      <p:ext uri="{BB962C8B-B14F-4D97-AF65-F5344CB8AC3E}">
        <p14:creationId xmlns:p14="http://schemas.microsoft.com/office/powerpoint/2010/main" val="2783292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6B4C05-4966-6D9D-8241-0C2DF7917E55}"/>
              </a:ext>
            </a:extLst>
          </p:cNvPr>
          <p:cNvSpPr>
            <a:spLocks noGrp="1"/>
          </p:cNvSpPr>
          <p:nvPr>
            <p:ph type="title"/>
          </p:nvPr>
        </p:nvSpPr>
        <p:spPr/>
        <p:txBody>
          <a:bodyPr/>
          <a:lstStyle/>
          <a:p>
            <a:r>
              <a:rPr lang="tr-TR" b="1" dirty="0"/>
              <a:t>Açık Uçlu Soruların Dezavantajları</a:t>
            </a:r>
          </a:p>
        </p:txBody>
      </p:sp>
      <p:sp>
        <p:nvSpPr>
          <p:cNvPr id="3" name="İçerik Yer Tutucusu 2">
            <a:extLst>
              <a:ext uri="{FF2B5EF4-FFF2-40B4-BE49-F238E27FC236}">
                <a16:creationId xmlns:a16="http://schemas.microsoft.com/office/drawing/2014/main" id="{46A6F392-C1F5-88B7-3C5F-A480D3DB500B}"/>
              </a:ext>
            </a:extLst>
          </p:cNvPr>
          <p:cNvSpPr>
            <a:spLocks noGrp="1"/>
          </p:cNvSpPr>
          <p:nvPr>
            <p:ph idx="1"/>
          </p:nvPr>
        </p:nvSpPr>
        <p:spPr/>
        <p:txBody>
          <a:bodyPr>
            <a:normAutofit fontScale="62500" lnSpcReduction="20000"/>
          </a:bodyPr>
          <a:lstStyle/>
          <a:p>
            <a:pPr algn="l"/>
            <a:r>
              <a:rPr lang="tr-TR" b="1" i="0" u="none" strike="noStrike" dirty="0">
                <a:solidFill>
                  <a:srgbClr val="000000"/>
                </a:solidFill>
                <a:effectLst/>
              </a:rPr>
              <a:t>1. Zaman Alıcı Olabilir</a:t>
            </a:r>
          </a:p>
          <a:p>
            <a:pPr algn="l">
              <a:buFont typeface="Arial" panose="020B0604020202020204" pitchFamily="34" charset="0"/>
              <a:buChar char="•"/>
            </a:pPr>
            <a:r>
              <a:rPr lang="tr-TR" b="0" i="0" u="none" strike="noStrike" dirty="0">
                <a:solidFill>
                  <a:srgbClr val="000000"/>
                </a:solidFill>
                <a:effectLst/>
              </a:rPr>
              <a:t>Açık uçlu sorular, bireyin uzun ve detaylı cevaplar vermesine neden olabilir. Görüşme için sınırlı zaman varsa, bu durum sürecin verimliliğini azaltabilir.</a:t>
            </a:r>
          </a:p>
          <a:p>
            <a:pPr algn="l"/>
            <a:r>
              <a:rPr lang="tr-TR" b="1" i="0" u="none" strike="noStrike" dirty="0">
                <a:solidFill>
                  <a:srgbClr val="000000"/>
                </a:solidFill>
                <a:effectLst/>
              </a:rPr>
              <a:t>2. Danışanın Konudan Sapmasına Yol Açabilir</a:t>
            </a:r>
          </a:p>
          <a:p>
            <a:pPr algn="l">
              <a:buFont typeface="Arial" panose="020B0604020202020204" pitchFamily="34" charset="0"/>
              <a:buChar char="•"/>
            </a:pPr>
            <a:r>
              <a:rPr lang="tr-TR" b="0" i="0" u="none" strike="noStrike" dirty="0">
                <a:solidFill>
                  <a:srgbClr val="000000"/>
                </a:solidFill>
                <a:effectLst/>
              </a:rPr>
              <a:t>Sorular, bireyin geniş bir yelpazede düşüncelerini ifade etmesine izin verdiği için konudan uzaklaşmalar yaşanabilir. Bu durum, odaklanmayı zorlaştırabilir.</a:t>
            </a:r>
          </a:p>
          <a:p>
            <a:pPr algn="l"/>
            <a:r>
              <a:rPr lang="tr-TR" b="1" i="0" u="none" strike="noStrike" dirty="0">
                <a:solidFill>
                  <a:srgbClr val="000000"/>
                </a:solidFill>
                <a:effectLst/>
              </a:rPr>
              <a:t>3. Yanıtların Yönetimi Zor Olabilir</a:t>
            </a:r>
          </a:p>
          <a:p>
            <a:pPr algn="l">
              <a:buFont typeface="Arial" panose="020B0604020202020204" pitchFamily="34" charset="0"/>
              <a:buChar char="•"/>
            </a:pPr>
            <a:r>
              <a:rPr lang="tr-TR" b="0" i="0" u="none" strike="noStrike" dirty="0">
                <a:solidFill>
                  <a:srgbClr val="000000"/>
                </a:solidFill>
                <a:effectLst/>
              </a:rPr>
              <a:t>Açık uçlu sorular, fazla bilgi toplanmasına ve bu bilgilerin düzenlenmesinin zorlaşmasına yol açabilir. Özellikle birden fazla sorun veya konu ortaya çıktığında, hangi noktanın daha öncelikli olduğuna karar vermek karmaşık hale gelebilir.</a:t>
            </a:r>
          </a:p>
          <a:p>
            <a:pPr algn="l"/>
            <a:r>
              <a:rPr lang="tr-TR" b="1" i="0" u="none" strike="noStrike" dirty="0">
                <a:solidFill>
                  <a:srgbClr val="000000"/>
                </a:solidFill>
                <a:effectLst/>
              </a:rPr>
              <a:t>4. Cevap Vermekte Zorlanma</a:t>
            </a:r>
          </a:p>
          <a:p>
            <a:pPr algn="l">
              <a:buFont typeface="Arial" panose="020B0604020202020204" pitchFamily="34" charset="0"/>
              <a:buChar char="•"/>
            </a:pPr>
            <a:r>
              <a:rPr lang="tr-TR" b="0" i="0" u="none" strike="noStrike" dirty="0">
                <a:solidFill>
                  <a:srgbClr val="000000"/>
                </a:solidFill>
                <a:effectLst/>
              </a:rPr>
              <a:t>Bazı kişiler, açık uçlu sorulara nasıl yanıt vereceğini bilemeyebilir. Özellikle kendini ifade etmekte zorlanan ya da çekingen bireyler için açık uçlu sorular, stres veya endişe yaratabilir.</a:t>
            </a:r>
          </a:p>
          <a:p>
            <a:pPr algn="l"/>
            <a:r>
              <a:rPr lang="tr-TR" b="1" i="0" u="none" strike="noStrike" dirty="0">
                <a:solidFill>
                  <a:srgbClr val="000000"/>
                </a:solidFill>
                <a:effectLst/>
              </a:rPr>
              <a:t>5. Belirsizlik ve Yetersiz Bilgi</a:t>
            </a:r>
          </a:p>
          <a:p>
            <a:pPr algn="l">
              <a:buFont typeface="Arial" panose="020B0604020202020204" pitchFamily="34" charset="0"/>
              <a:buChar char="•"/>
            </a:pPr>
            <a:r>
              <a:rPr lang="tr-TR" b="0" i="0" u="none" strike="noStrike" dirty="0">
                <a:solidFill>
                  <a:srgbClr val="000000"/>
                </a:solidFill>
                <a:effectLst/>
              </a:rPr>
              <a:t>Açık uçlu sorular bazen belirsiz cevaplara yol açabilir. Birey, soruya doğrudan yanıt vermek yerine dolaylı veya alakasız bilgiler paylaşabilir. Bu, sosyal hizmet uzmanı için durumu anlamayı zorlaştırabilir.</a:t>
            </a:r>
          </a:p>
          <a:p>
            <a:endParaRPr lang="tr-TR" dirty="0"/>
          </a:p>
        </p:txBody>
      </p:sp>
    </p:spTree>
    <p:extLst>
      <p:ext uri="{BB962C8B-B14F-4D97-AF65-F5344CB8AC3E}">
        <p14:creationId xmlns:p14="http://schemas.microsoft.com/office/powerpoint/2010/main" val="3715231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2ECD06-52B6-66BE-3C02-3F4A1D14C080}"/>
              </a:ext>
            </a:extLst>
          </p:cNvPr>
          <p:cNvSpPr>
            <a:spLocks noGrp="1"/>
          </p:cNvSpPr>
          <p:nvPr>
            <p:ph type="title"/>
          </p:nvPr>
        </p:nvSpPr>
        <p:spPr/>
        <p:txBody>
          <a:bodyPr/>
          <a:lstStyle/>
          <a:p>
            <a:r>
              <a:rPr lang="tr-TR" b="1" dirty="0"/>
              <a:t>Açık Uçlu Soruların Dezavantajları</a:t>
            </a:r>
            <a:endParaRPr lang="tr-TR" dirty="0"/>
          </a:p>
        </p:txBody>
      </p:sp>
      <p:sp>
        <p:nvSpPr>
          <p:cNvPr id="3" name="İçerik Yer Tutucusu 2">
            <a:extLst>
              <a:ext uri="{FF2B5EF4-FFF2-40B4-BE49-F238E27FC236}">
                <a16:creationId xmlns:a16="http://schemas.microsoft.com/office/drawing/2014/main" id="{3BEC6555-43DD-543D-B101-E458E9FD85E9}"/>
              </a:ext>
            </a:extLst>
          </p:cNvPr>
          <p:cNvSpPr>
            <a:spLocks noGrp="1"/>
          </p:cNvSpPr>
          <p:nvPr>
            <p:ph idx="1"/>
          </p:nvPr>
        </p:nvSpPr>
        <p:spPr/>
        <p:txBody>
          <a:bodyPr>
            <a:normAutofit fontScale="62500" lnSpcReduction="20000"/>
          </a:bodyPr>
          <a:lstStyle/>
          <a:p>
            <a:pPr algn="l"/>
            <a:r>
              <a:rPr lang="tr-TR" b="1" dirty="0">
                <a:solidFill>
                  <a:srgbClr val="000000"/>
                </a:solidFill>
              </a:rPr>
              <a:t>6.</a:t>
            </a:r>
            <a:r>
              <a:rPr lang="tr-TR" b="1" i="0" u="none" strike="noStrike" dirty="0">
                <a:solidFill>
                  <a:srgbClr val="000000"/>
                </a:solidFill>
                <a:effectLst/>
              </a:rPr>
              <a:t> Hedefe Ulaşmada Zorluk</a:t>
            </a:r>
          </a:p>
          <a:p>
            <a:pPr algn="l">
              <a:buFont typeface="Arial" panose="020B0604020202020204" pitchFamily="34" charset="0"/>
              <a:buChar char="•"/>
            </a:pPr>
            <a:r>
              <a:rPr lang="tr-TR" b="0" i="0" u="none" strike="noStrike" dirty="0">
                <a:solidFill>
                  <a:srgbClr val="000000"/>
                </a:solidFill>
                <a:effectLst/>
              </a:rPr>
              <a:t>Açık uçlu sorular, spesifik bilgiler elde etmek için uygun olmayabilir. Örneğin, net bir bilgi ya da veri arandığında kapalı uçlu sorular daha etkilidir.</a:t>
            </a:r>
          </a:p>
          <a:p>
            <a:pPr algn="l"/>
            <a:r>
              <a:rPr lang="tr-TR" b="1" i="0" u="none" strike="noStrike" dirty="0">
                <a:solidFill>
                  <a:srgbClr val="000000"/>
                </a:solidFill>
                <a:effectLst/>
              </a:rPr>
              <a:t>7. Güç Dengesizliği Riski</a:t>
            </a:r>
          </a:p>
          <a:p>
            <a:pPr algn="l">
              <a:buFont typeface="Arial" panose="020B0604020202020204" pitchFamily="34" charset="0"/>
              <a:buChar char="•"/>
            </a:pPr>
            <a:r>
              <a:rPr lang="tr-TR" b="0" i="0" u="none" strike="noStrike" dirty="0">
                <a:solidFill>
                  <a:srgbClr val="000000"/>
                </a:solidFill>
                <a:effectLst/>
              </a:rPr>
              <a:t>Birey, sorunun çok açık olduğu durumlarda sosyal hizmet uzmanının ne istediğini tam olarak anlamayabilir ve kendini eksik hissedebilir. Bu durum, bireyin yardım sürecine olan güvenini olumsuz etkileyebilir.</a:t>
            </a:r>
          </a:p>
          <a:p>
            <a:pPr algn="l"/>
            <a:r>
              <a:rPr lang="tr-TR" b="1" i="0" u="none" strike="noStrike" dirty="0">
                <a:solidFill>
                  <a:srgbClr val="000000"/>
                </a:solidFill>
                <a:effectLst/>
              </a:rPr>
              <a:t>8. Yanlış Anlaşılmalar</a:t>
            </a:r>
          </a:p>
          <a:p>
            <a:pPr algn="l">
              <a:buFont typeface="Arial" panose="020B0604020202020204" pitchFamily="34" charset="0"/>
              <a:buChar char="•"/>
            </a:pPr>
            <a:r>
              <a:rPr lang="tr-TR" b="0" i="0" u="none" strike="noStrike" dirty="0">
                <a:solidFill>
                  <a:srgbClr val="000000"/>
                </a:solidFill>
                <a:effectLst/>
              </a:rPr>
              <a:t>Soruların çok geniş ya da belirsiz bir şekilde formüle edilmesi, bireyin soruyu farklı yorumlamasına neden olabilir. Bu, yanlış bilgi alınmasına ya da iletişim sorunlarına yol açabilir.</a:t>
            </a:r>
          </a:p>
          <a:p>
            <a:pPr algn="l"/>
            <a:r>
              <a:rPr lang="tr-TR" b="1" i="0" u="none" strike="noStrike" dirty="0">
                <a:solidFill>
                  <a:srgbClr val="000000"/>
                </a:solidFill>
                <a:effectLst/>
              </a:rPr>
              <a:t>9. Süreci Yavaşlatabilir</a:t>
            </a:r>
          </a:p>
          <a:p>
            <a:pPr algn="l">
              <a:buFont typeface="Arial" panose="020B0604020202020204" pitchFamily="34" charset="0"/>
              <a:buChar char="•"/>
            </a:pPr>
            <a:r>
              <a:rPr lang="tr-TR" b="0" i="0" u="none" strike="noStrike" dirty="0">
                <a:solidFill>
                  <a:srgbClr val="000000"/>
                </a:solidFill>
                <a:effectLst/>
              </a:rPr>
              <a:t>Özellikle acil müdahale veya kriz durumlarında, açık uçlu sorular bireyin uzun açıklamalara girmesine neden olabilir. Bu da hızlı karar alınması gereken anlarda dezavantaj yaratabilir.</a:t>
            </a:r>
          </a:p>
          <a:p>
            <a:pPr algn="l"/>
            <a:r>
              <a:rPr lang="tr-TR" b="1" i="0" u="none" strike="noStrike" dirty="0">
                <a:solidFill>
                  <a:srgbClr val="000000"/>
                </a:solidFill>
                <a:effectLst/>
              </a:rPr>
              <a:t>10. Bazı Kültürel ve Sosyal Gruplar İçin Uygun Olmayabilir</a:t>
            </a:r>
          </a:p>
          <a:p>
            <a:pPr algn="l">
              <a:buFont typeface="Arial" panose="020B0604020202020204" pitchFamily="34" charset="0"/>
              <a:buChar char="•"/>
            </a:pPr>
            <a:r>
              <a:rPr lang="tr-TR" b="0" i="0" u="none" strike="noStrike" dirty="0">
                <a:solidFill>
                  <a:srgbClr val="000000"/>
                </a:solidFill>
                <a:effectLst/>
              </a:rPr>
              <a:t>Bazı kültürel bağlamlarda insanlar, doğrudan ve net sorulara daha iyi yanıt verir. Açık uçlu sorular, bu bireyler için kafa karıştırıcı veya yorucu olabilir.</a:t>
            </a:r>
          </a:p>
          <a:p>
            <a:endParaRPr lang="tr-TR" dirty="0"/>
          </a:p>
        </p:txBody>
      </p:sp>
    </p:spTree>
    <p:extLst>
      <p:ext uri="{BB962C8B-B14F-4D97-AF65-F5344CB8AC3E}">
        <p14:creationId xmlns:p14="http://schemas.microsoft.com/office/powerpoint/2010/main" val="334479115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165</TotalTime>
  <Words>2085</Words>
  <Application>Microsoft Macintosh PowerPoint</Application>
  <PresentationFormat>Geniş ekran</PresentationFormat>
  <Paragraphs>162</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Aptos</vt:lpstr>
      <vt:lpstr>Aptos Display</vt:lpstr>
      <vt:lpstr>Arial</vt:lpstr>
      <vt:lpstr>Office Teması</vt:lpstr>
      <vt:lpstr>Gelişimsel Aşama: Soru Sorma Teknikleri</vt:lpstr>
      <vt:lpstr>Soru Sormanın Amaçları</vt:lpstr>
      <vt:lpstr>Soru Sormanın Amaçları</vt:lpstr>
      <vt:lpstr>Soru Sormanın Amaçları</vt:lpstr>
      <vt:lpstr>Açık Uçlu Soruların Avantajları </vt:lpstr>
      <vt:lpstr>Açık Uçlu Soruların Avantajları</vt:lpstr>
      <vt:lpstr>Örnek Açık Uçlu Sorular:</vt:lpstr>
      <vt:lpstr>Açık Uçlu Soruların Dezavantajları</vt:lpstr>
      <vt:lpstr>Açık Uçlu Soruların Dezavantajları</vt:lpstr>
      <vt:lpstr>Kapalı Uçlu Soruların Avantajları</vt:lpstr>
      <vt:lpstr>Kapalı Uçlu Soruların Avantajları</vt:lpstr>
      <vt:lpstr>Kapalı Uçlu Soruların Dezavantajları</vt:lpstr>
      <vt:lpstr>Sorunlu Görüşmeler</vt:lpstr>
      <vt:lpstr>Gönüllü Olmayan Müracaatçıların Özellikleri: </vt:lpstr>
      <vt:lpstr>Gönüllü Olmayan Müracaatçılarla Çalışma Stratejileri:  </vt:lpstr>
      <vt:lpstr>Gönüllü Olmayan Müracaatçılarla Çalışma Stratejileri:  </vt:lpstr>
      <vt:lpstr>Müracaatçı Olarak Çocuk</vt:lpstr>
      <vt:lpstr>Müracaatçı Olarak Çocuklarla Çalışmanın Özellikleri  </vt:lpstr>
      <vt:lpstr>Çocuklarla Çalışma Teknikleri  </vt:lpstr>
      <vt:lpstr>Zorluklar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İLHAN KARMUTOĞLU </dc:creator>
  <cp:lastModifiedBy>İLHAN KARMUTOĞLU </cp:lastModifiedBy>
  <cp:revision>1</cp:revision>
  <dcterms:created xsi:type="dcterms:W3CDTF">2025-01-06T07:32:39Z</dcterms:created>
  <dcterms:modified xsi:type="dcterms:W3CDTF">2025-01-06T10:18:37Z</dcterms:modified>
</cp:coreProperties>
</file>