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5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ED243F-0B94-465F-AC0D-4732290BBB21}" type="datetimeFigureOut">
              <a:rPr lang="tr-TR" smtClean="0"/>
              <a:t>01.11.2019</a:t>
            </a:fld>
            <a:endParaRPr lang="tr-T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2DF24E-A5F8-4CA8-8D3A-DA278A981CD9}" type="slidenum">
              <a:rPr lang="tr-TR" smtClean="0"/>
              <a:t>‹#›</a:t>
            </a:fld>
            <a:endParaRPr lang="tr-TR"/>
          </a:p>
        </p:txBody>
      </p:sp>
    </p:spTree>
    <p:extLst>
      <p:ext uri="{BB962C8B-B14F-4D97-AF65-F5344CB8AC3E}">
        <p14:creationId xmlns:p14="http://schemas.microsoft.com/office/powerpoint/2010/main" val="4125723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2</a:t>
            </a:fld>
            <a:endParaRPr lang="tr-TR"/>
          </a:p>
        </p:txBody>
      </p:sp>
    </p:spTree>
    <p:extLst>
      <p:ext uri="{BB962C8B-B14F-4D97-AF65-F5344CB8AC3E}">
        <p14:creationId xmlns:p14="http://schemas.microsoft.com/office/powerpoint/2010/main" val="2112926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EDDF646-5B1C-47C3-ACCD-1A5AEF4AE527}" type="slidenum">
              <a:rPr lang="tr-TR" smtClean="0"/>
              <a:t>10</a:t>
            </a:fld>
            <a:endParaRPr lang="tr-TR"/>
          </a:p>
        </p:txBody>
      </p:sp>
    </p:spTree>
    <p:extLst>
      <p:ext uri="{BB962C8B-B14F-4D97-AF65-F5344CB8AC3E}">
        <p14:creationId xmlns:p14="http://schemas.microsoft.com/office/powerpoint/2010/main" val="23252399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8567C0B-5D35-489B-BD5E-9BAA278A1BEF}" type="datetimeFigureOut">
              <a:rPr lang="tr-TR" smtClean="0"/>
              <a:t>01.11.2019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770667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8567C0B-5D35-489B-BD5E-9BAA278A1BEF}" type="datetimeFigureOut">
              <a:rPr lang="tr-TR" smtClean="0"/>
              <a:t>01.11.2019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1381600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8567C0B-5D35-489B-BD5E-9BAA278A1BEF}" type="datetimeFigureOut">
              <a:rPr lang="tr-TR" smtClean="0"/>
              <a:t>01.11.2019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5684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8567C0B-5D35-489B-BD5E-9BAA278A1BEF}" type="datetimeFigureOut">
              <a:rPr lang="tr-TR" smtClean="0"/>
              <a:t>01.11.2019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1255266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567C0B-5D35-489B-BD5E-9BAA278A1BEF}" type="datetimeFigureOut">
              <a:rPr lang="tr-TR" smtClean="0"/>
              <a:t>01.11.2019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3609402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8567C0B-5D35-489B-BD5E-9BAA278A1BEF}" type="datetimeFigureOut">
              <a:rPr lang="tr-TR" smtClean="0"/>
              <a:t>01.11.2019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13106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8567C0B-5D35-489B-BD5E-9BAA278A1BEF}" type="datetimeFigureOut">
              <a:rPr lang="tr-TR" smtClean="0"/>
              <a:t>01.11.2019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2839924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8567C0B-5D35-489B-BD5E-9BAA278A1BEF}" type="datetimeFigureOut">
              <a:rPr lang="tr-TR" smtClean="0"/>
              <a:t>01.11.2019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80181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567C0B-5D35-489B-BD5E-9BAA278A1BEF}" type="datetimeFigureOut">
              <a:rPr lang="tr-TR" smtClean="0"/>
              <a:t>01.11.2019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352293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67C0B-5D35-489B-BD5E-9BAA278A1BEF}" type="datetimeFigureOut">
              <a:rPr lang="tr-TR" smtClean="0"/>
              <a:t>01.11.2019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226161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567C0B-5D35-489B-BD5E-9BAA278A1BEF}" type="datetimeFigureOut">
              <a:rPr lang="tr-TR" smtClean="0"/>
              <a:t>01.11.2019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57F2E14-821E-45D6-9D1D-04922CE9587C}" type="slidenum">
              <a:rPr lang="tr-TR" smtClean="0"/>
              <a:t>‹#›</a:t>
            </a:fld>
            <a:endParaRPr lang="tr-TR"/>
          </a:p>
        </p:txBody>
      </p:sp>
    </p:spTree>
    <p:extLst>
      <p:ext uri="{BB962C8B-B14F-4D97-AF65-F5344CB8AC3E}">
        <p14:creationId xmlns:p14="http://schemas.microsoft.com/office/powerpoint/2010/main" val="1585647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567C0B-5D35-489B-BD5E-9BAA278A1BEF}" type="datetimeFigureOut">
              <a:rPr lang="tr-TR" smtClean="0"/>
              <a:t>01.11.2019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7F2E14-821E-45D6-9D1D-04922CE9587C}" type="slidenum">
              <a:rPr lang="tr-TR" smtClean="0"/>
              <a:t>‹#›</a:t>
            </a:fld>
            <a:endParaRPr lang="tr-TR"/>
          </a:p>
        </p:txBody>
      </p:sp>
    </p:spTree>
    <p:extLst>
      <p:ext uri="{BB962C8B-B14F-4D97-AF65-F5344CB8AC3E}">
        <p14:creationId xmlns:p14="http://schemas.microsoft.com/office/powerpoint/2010/main" val="1063508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p:txBody>
          <a:bodyPr>
            <a:normAutofit fontScale="85000" lnSpcReduction="20000"/>
          </a:bodyPr>
          <a:lstStyle/>
          <a:p>
            <a:r>
              <a:rPr lang="tr-TR" dirty="0" smtClean="0"/>
              <a:t>ÇAĞ ÜNİVERSİTESİ</a:t>
            </a:r>
          </a:p>
          <a:p>
            <a:r>
              <a:rPr lang="tr-TR" dirty="0" smtClean="0"/>
              <a:t>GÜZ 2019</a:t>
            </a:r>
          </a:p>
          <a:p>
            <a:endParaRPr lang="tr-TR" dirty="0" smtClean="0"/>
          </a:p>
          <a:p>
            <a:r>
              <a:rPr lang="tr-TR" smtClean="0"/>
              <a:t>SAĞLIK YÖNETİMİ </a:t>
            </a:r>
            <a:r>
              <a:rPr lang="tr-TR" dirty="0" smtClean="0"/>
              <a:t>SEMİNERLERİ</a:t>
            </a:r>
            <a:endParaRPr lang="tr-TR" dirty="0"/>
          </a:p>
        </p:txBody>
      </p:sp>
      <p:sp>
        <p:nvSpPr>
          <p:cNvPr id="2" name="Başlık 1"/>
          <p:cNvSpPr>
            <a:spLocks noGrp="1"/>
          </p:cNvSpPr>
          <p:nvPr>
            <p:ph type="ctrTitle"/>
          </p:nvPr>
        </p:nvSpPr>
        <p:spPr/>
        <p:txBody>
          <a:bodyPr/>
          <a:lstStyle/>
          <a:p>
            <a:r>
              <a:rPr lang="tr-TR" dirty="0" smtClean="0"/>
              <a:t>SAĞLIK YÖNETİMİ</a:t>
            </a:r>
            <a:endParaRPr lang="tr-TR" dirty="0"/>
          </a:p>
        </p:txBody>
      </p:sp>
    </p:spTree>
    <p:extLst>
      <p:ext uri="{BB962C8B-B14F-4D97-AF65-F5344CB8AC3E}">
        <p14:creationId xmlns:p14="http://schemas.microsoft.com/office/powerpoint/2010/main" val="265638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76672"/>
            <a:ext cx="8229600" cy="940966"/>
          </a:xfrm>
        </p:spPr>
        <p:txBody>
          <a:bodyPr>
            <a:normAutofit fontScale="90000"/>
          </a:bodyPr>
          <a:lstStyle/>
          <a:p>
            <a:r>
              <a:rPr lang="tr-TR" sz="4000" dirty="0" smtClean="0"/>
              <a:t>SAĞLIK KURULUŞLARININ DİĞER İŞLETMELERDEN FARKLARI/BENZERLİKLERİ</a:t>
            </a:r>
            <a:r>
              <a:rPr lang="tr-TR" dirty="0"/>
              <a:t/>
            </a:r>
            <a:br>
              <a:rPr lang="tr-TR" dirty="0"/>
            </a:br>
            <a:endParaRPr lang="tr-TR" dirty="0"/>
          </a:p>
        </p:txBody>
      </p:sp>
      <p:sp>
        <p:nvSpPr>
          <p:cNvPr id="3" name="İçerik Yer Tutucusu 2"/>
          <p:cNvSpPr>
            <a:spLocks noGrp="1"/>
          </p:cNvSpPr>
          <p:nvPr>
            <p:ph idx="1"/>
          </p:nvPr>
        </p:nvSpPr>
        <p:spPr>
          <a:xfrm>
            <a:off x="457200" y="1600200"/>
            <a:ext cx="8229600" cy="4709120"/>
          </a:xfrm>
        </p:spPr>
        <p:txBody>
          <a:bodyPr>
            <a:noAutofit/>
          </a:bodyPr>
          <a:lstStyle/>
          <a:p>
            <a:r>
              <a:rPr lang="tr-TR" sz="2000" dirty="0" smtClean="0"/>
              <a:t>Benzerlikler:</a:t>
            </a:r>
          </a:p>
          <a:p>
            <a:r>
              <a:rPr lang="tr-TR" sz="2000" dirty="0" smtClean="0"/>
              <a:t>Gerek sağlık sektöründe, gerek havacılık sektöründe sektöre giriş engelleri mevcuttur. Sağlık sektörü için özel lisanslar gerekirken havacılık sektörü için önemli miktarda sermaye ve yönetmenliklere uygunluk gerekir.</a:t>
            </a:r>
          </a:p>
          <a:p>
            <a:r>
              <a:rPr lang="tr-TR" sz="2000" dirty="0" smtClean="0"/>
              <a:t>Bir insanın doktoruna güvenmesi önemli olduğu kadar, avukatına da güvene bilmesi önemlidir.</a:t>
            </a:r>
          </a:p>
          <a:p>
            <a:r>
              <a:rPr lang="tr-TR" sz="2000" dirty="0" smtClean="0"/>
              <a:t>Bilgi eşitsizliği sağlık sektöründe olduğu kadar otomobil tamiratında da mevcuttur. Ustanız(doktorunuz) sizin arabanız (iç organlarınız) hakkında sizden mutlaka çok daha fazla bilgi sahibidir. </a:t>
            </a:r>
          </a:p>
          <a:p>
            <a:r>
              <a:rPr lang="tr-TR" sz="2000" dirty="0" smtClean="0"/>
              <a:t>Sağlık hizmetleri ve sağlık sigortaları ürünleri de sadece tıpkı otomobil kaskosu, cep telefonları, bilgisayarlar gibi diğer ürünlerde de olduğu şekilde karmaşık ve farklılaştırılmış durumdadır.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10</a:t>
            </a:fld>
            <a:endParaRPr lang="tr-TR"/>
          </a:p>
        </p:txBody>
      </p:sp>
    </p:spTree>
    <p:extLst>
      <p:ext uri="{BB962C8B-B14F-4D97-AF65-F5344CB8AC3E}">
        <p14:creationId xmlns:p14="http://schemas.microsoft.com/office/powerpoint/2010/main" val="207904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rmAutofit/>
          </a:bodyPr>
          <a:lstStyle/>
          <a:p>
            <a:r>
              <a:rPr lang="tr-TR" sz="2000" dirty="0"/>
              <a:t>Sağlık sektöründe çalışan profesyoneller de tıpkı diğer sektörde çalışan profesyoneller gibi iyi bir gelir elde etmek </a:t>
            </a:r>
            <a:r>
              <a:rPr lang="tr-TR" sz="2000" dirty="0" smtClean="0"/>
              <a:t>isterler</a:t>
            </a:r>
          </a:p>
          <a:p>
            <a:r>
              <a:rPr lang="tr-TR" sz="2000" dirty="0" smtClean="0"/>
              <a:t>Hastanelerde de çıktının tanımlanması, ölçülmesi ve performans değerlendirilmesi gerekir </a:t>
            </a:r>
            <a:endParaRPr lang="tr-TR" sz="2000" dirty="0"/>
          </a:p>
          <a:p>
            <a:r>
              <a:rPr lang="tr-TR" sz="2000" dirty="0"/>
              <a:t>Bağımsız hastanenler bakkallar gibi sayısal olarak gittikçe azalıyor</a:t>
            </a:r>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11</a:t>
            </a:fld>
            <a:endParaRPr lang="tr-TR"/>
          </a:p>
        </p:txBody>
      </p:sp>
    </p:spTree>
    <p:extLst>
      <p:ext uri="{BB962C8B-B14F-4D97-AF65-F5344CB8AC3E}">
        <p14:creationId xmlns:p14="http://schemas.microsoft.com/office/powerpoint/2010/main" val="3030095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395536" y="1700808"/>
            <a:ext cx="8229600" cy="4373563"/>
          </a:xfrm>
        </p:spPr>
        <p:txBody>
          <a:bodyPr>
            <a:noAutofit/>
          </a:bodyPr>
          <a:lstStyle/>
          <a:p>
            <a:r>
              <a:rPr lang="tr-TR" sz="2000" dirty="0" smtClean="0"/>
              <a:t>Farlılıklar:</a:t>
            </a:r>
          </a:p>
          <a:p>
            <a:r>
              <a:rPr lang="tr-TR" sz="2000" dirty="0" smtClean="0"/>
              <a:t>Eğer iyi bir sağlık hizmeti alamazsanız ölebilirsiniz</a:t>
            </a:r>
          </a:p>
          <a:p>
            <a:r>
              <a:rPr lang="tr-TR" sz="2000" dirty="0" smtClean="0"/>
              <a:t>Hataların maliyeti çok yüksek olabilir-hayatınız</a:t>
            </a:r>
          </a:p>
          <a:p>
            <a:r>
              <a:rPr lang="tr-TR" sz="2000" dirty="0" smtClean="0"/>
              <a:t>İşin içinde ölmek olunca, kişilerin sağlık hizmeti konusunda itiraz etmeleri, karşı çıkmaları kolay olmamaktadır</a:t>
            </a:r>
          </a:p>
          <a:p>
            <a:r>
              <a:rPr lang="tr-TR" sz="2000" dirty="0" smtClean="0"/>
              <a:t>Sigorta sağlayan kurumlar belli talepleri ret etmek zorunda kalınca çok sert tepkilerle karşılaşa biliyorlar</a:t>
            </a:r>
          </a:p>
          <a:p>
            <a:r>
              <a:rPr lang="tr-TR" sz="2000" dirty="0" smtClean="0"/>
              <a:t>Hükümetler sağlık sektörüyle ilgili taleplere kayıtsız kalmakta zorlanıyorlar</a:t>
            </a:r>
          </a:p>
          <a:p>
            <a:r>
              <a:rPr lang="tr-TR" sz="2000" dirty="0" smtClean="0"/>
              <a:t>Sağlık hala yerel verilmektedir(şimdilik)</a:t>
            </a:r>
          </a:p>
          <a:p>
            <a:r>
              <a:rPr lang="tr-TR" sz="2000" dirty="0" smtClean="0"/>
              <a:t>Sağlık hizmetinin kalitesinin çalıştırılan eleman sayısıyla ilgili olduğuna inanılmaktadır</a:t>
            </a:r>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12</a:t>
            </a:fld>
            <a:endParaRPr lang="tr-TR"/>
          </a:p>
        </p:txBody>
      </p:sp>
    </p:spTree>
    <p:extLst>
      <p:ext uri="{BB962C8B-B14F-4D97-AF65-F5344CB8AC3E}">
        <p14:creationId xmlns:p14="http://schemas.microsoft.com/office/powerpoint/2010/main" val="3338440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a:xfrm>
            <a:off x="457200" y="1752600"/>
            <a:ext cx="8229600" cy="4628728"/>
          </a:xfrm>
        </p:spPr>
        <p:txBody>
          <a:bodyPr>
            <a:noAutofit/>
          </a:bodyPr>
          <a:lstStyle/>
          <a:p>
            <a:r>
              <a:rPr lang="tr-TR" sz="2000" dirty="0"/>
              <a:t>Sağlık hizmetlerinin otomasyona bağlanması sınırlı görülmektedir(şimdilik</a:t>
            </a:r>
            <a:r>
              <a:rPr lang="tr-TR" sz="2000" dirty="0" smtClean="0"/>
              <a:t>)</a:t>
            </a:r>
          </a:p>
          <a:p>
            <a:r>
              <a:rPr lang="tr-TR" sz="2000" dirty="0" smtClean="0"/>
              <a:t>İnsan </a:t>
            </a:r>
            <a:r>
              <a:rPr lang="tr-TR" sz="2000" dirty="0"/>
              <a:t>kaynakları yönetimi </a:t>
            </a:r>
            <a:r>
              <a:rPr lang="tr-TR" sz="2000" dirty="0" smtClean="0"/>
              <a:t>farklıdır</a:t>
            </a:r>
          </a:p>
          <a:p>
            <a:r>
              <a:rPr lang="tr-TR" sz="2000" dirty="0" smtClean="0"/>
              <a:t>Hastanelerde verilen hizmetlerin sağlık gerektirmeleri farklılık gösterdiğinden standart değildir </a:t>
            </a:r>
          </a:p>
          <a:p>
            <a:r>
              <a:rPr lang="tr-TR" sz="2000" dirty="0" smtClean="0"/>
              <a:t>Ödenecek tutar baştan belli değildir, ancak tedavi sonuçlanınca netleşir.</a:t>
            </a:r>
          </a:p>
          <a:p>
            <a:r>
              <a:rPr lang="tr-TR" sz="2000" dirty="0" smtClean="0"/>
              <a:t>Farklı hizmetlerin fiyatları açık seçik belli değildir.</a:t>
            </a:r>
          </a:p>
          <a:p>
            <a:r>
              <a:rPr lang="tr-TR" sz="2000" dirty="0" smtClean="0"/>
              <a:t>«Kar etme» sağlık hizmetlerinde hoş olmayan bir imaja sahiptir.</a:t>
            </a:r>
          </a:p>
          <a:p>
            <a:r>
              <a:rPr lang="tr-TR" sz="2000" dirty="0" smtClean="0"/>
              <a:t>Tahsilatta katı tutum toplumda hoş karşılanmadığı gibi yönetmenliklerin ihlaliyle de ilişkilendirebilir</a:t>
            </a:r>
          </a:p>
          <a:p>
            <a:pPr indent="-342900"/>
            <a:r>
              <a:rPr lang="tr-TR" sz="2000" dirty="0" smtClean="0"/>
              <a:t>Hastaların aktif katılımı gerekli ve önemlidir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13</a:t>
            </a:fld>
            <a:endParaRPr lang="tr-TR"/>
          </a:p>
        </p:txBody>
      </p:sp>
    </p:spTree>
    <p:extLst>
      <p:ext uri="{BB962C8B-B14F-4D97-AF65-F5344CB8AC3E}">
        <p14:creationId xmlns:p14="http://schemas.microsoft.com/office/powerpoint/2010/main" val="3037017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KURULUŞLARININ DİĞER İŞLETMELERDEN FARKLARI/BENZERLİKLERİ</a:t>
            </a:r>
          </a:p>
        </p:txBody>
      </p:sp>
      <p:sp>
        <p:nvSpPr>
          <p:cNvPr id="3" name="İçerik Yer Tutucusu 2"/>
          <p:cNvSpPr>
            <a:spLocks noGrp="1"/>
          </p:cNvSpPr>
          <p:nvPr>
            <p:ph idx="1"/>
          </p:nvPr>
        </p:nvSpPr>
        <p:spPr/>
        <p:txBody>
          <a:bodyPr>
            <a:noAutofit/>
          </a:bodyPr>
          <a:lstStyle/>
          <a:p>
            <a:r>
              <a:rPr lang="tr-TR" sz="2000" dirty="0" smtClean="0"/>
              <a:t>Sağlık </a:t>
            </a:r>
            <a:r>
              <a:rPr lang="tr-TR" sz="2000" dirty="0"/>
              <a:t>hizmetlerinde «</a:t>
            </a:r>
            <a:r>
              <a:rPr lang="tr-TR" sz="2000" dirty="0" err="1"/>
              <a:t>aciliyet</a:t>
            </a:r>
            <a:r>
              <a:rPr lang="tr-TR" sz="2000" dirty="0"/>
              <a:t>, </a:t>
            </a:r>
            <a:r>
              <a:rPr lang="tr-TR" sz="2000" dirty="0" err="1"/>
              <a:t>beklenmemezlik</a:t>
            </a:r>
            <a:r>
              <a:rPr lang="tr-TR" sz="2000" dirty="0"/>
              <a:t>» ön plandadır</a:t>
            </a:r>
          </a:p>
          <a:p>
            <a:r>
              <a:rPr lang="tr-TR" sz="2000" dirty="0"/>
              <a:t>İkamesi yoktur</a:t>
            </a:r>
          </a:p>
          <a:p>
            <a:pPr indent="-342900"/>
            <a:r>
              <a:rPr lang="tr-TR" sz="2000" dirty="0" smtClean="0"/>
              <a:t>Özellikle </a:t>
            </a:r>
            <a:r>
              <a:rPr lang="tr-TR" sz="2000" dirty="0"/>
              <a:t>«</a:t>
            </a:r>
            <a:r>
              <a:rPr lang="tr-TR" sz="2000" dirty="0" err="1"/>
              <a:t>aciliyet</a:t>
            </a:r>
            <a:r>
              <a:rPr lang="tr-TR" sz="2000" dirty="0"/>
              <a:t>» durumlarında </a:t>
            </a:r>
            <a:r>
              <a:rPr lang="tr-TR" sz="2000" dirty="0" err="1"/>
              <a:t>ertelenememezlik</a:t>
            </a:r>
            <a:r>
              <a:rPr lang="tr-TR" sz="2000" dirty="0"/>
              <a:t> özelliği vardır  </a:t>
            </a:r>
            <a:r>
              <a:rPr lang="tr-TR" sz="2000" dirty="0" smtClean="0"/>
              <a:t> </a:t>
            </a:r>
          </a:p>
          <a:p>
            <a:pPr indent="-342900"/>
            <a:r>
              <a:rPr lang="tr-TR" sz="2000" dirty="0"/>
              <a:t>Hastanelerde finansal bölümler ile tıbbi bölümler sanki ayrı dünyalarda gibidirler</a:t>
            </a:r>
          </a:p>
          <a:p>
            <a:pPr marL="0" indent="0">
              <a:buNone/>
            </a:pPr>
            <a:endParaRPr lang="tr-TR" sz="2000" dirty="0" smtClean="0"/>
          </a:p>
          <a:p>
            <a:pPr marL="0" indent="0">
              <a:buNone/>
            </a:pPr>
            <a:r>
              <a:rPr lang="tr-TR" sz="2000" dirty="0" smtClean="0"/>
              <a:t>Bir </a:t>
            </a:r>
            <a:r>
              <a:rPr lang="tr-TR" sz="2000" dirty="0"/>
              <a:t>çok yönden hastaneler birbiriyle çelişen iki ayrı istikamete </a:t>
            </a:r>
          </a:p>
          <a:p>
            <a:pPr marL="0" indent="0">
              <a:buNone/>
            </a:pPr>
            <a:r>
              <a:rPr lang="tr-TR" sz="2000" dirty="0" smtClean="0"/>
              <a:t>çekilmektedirler</a:t>
            </a:r>
            <a:r>
              <a:rPr lang="tr-TR" sz="2000" dirty="0"/>
              <a:t>: tüketiciler hastaneleri ya diğer tüm sektörlerin </a:t>
            </a:r>
          </a:p>
          <a:p>
            <a:pPr marL="0" indent="0">
              <a:buNone/>
            </a:pPr>
            <a:r>
              <a:rPr lang="tr-TR" sz="2000" dirty="0" smtClean="0"/>
              <a:t>davrandığı </a:t>
            </a:r>
            <a:r>
              <a:rPr lang="tr-TR" sz="2000" dirty="0"/>
              <a:t>şekilde davranmalarını ya da diğer sektörlerin </a:t>
            </a:r>
            <a:endParaRPr lang="tr-TR" sz="2000" dirty="0" smtClean="0"/>
          </a:p>
          <a:p>
            <a:pPr marL="0" indent="0">
              <a:buNone/>
            </a:pPr>
            <a:r>
              <a:rPr lang="tr-TR" sz="2000" dirty="0" smtClean="0"/>
              <a:t>davranış kalıplarından </a:t>
            </a:r>
            <a:r>
              <a:rPr lang="tr-TR" sz="2000" dirty="0"/>
              <a:t>ve eğilimlerinden hiç  etkilenmemelerini  </a:t>
            </a:r>
          </a:p>
          <a:p>
            <a:pPr marL="0" indent="0">
              <a:buNone/>
            </a:pPr>
            <a:r>
              <a:rPr lang="tr-TR" sz="2000" dirty="0" smtClean="0"/>
              <a:t>istemektedirler</a:t>
            </a:r>
            <a:r>
              <a:rPr lang="tr-TR" sz="2000" dirty="0"/>
              <a:t>. </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14</a:t>
            </a:fld>
            <a:endParaRPr lang="tr-TR"/>
          </a:p>
        </p:txBody>
      </p:sp>
    </p:spTree>
    <p:extLst>
      <p:ext uri="{BB962C8B-B14F-4D97-AF65-F5344CB8AC3E}">
        <p14:creationId xmlns:p14="http://schemas.microsoft.com/office/powerpoint/2010/main" val="387516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smtClean="0"/>
              <a:t>SAĞLIK KURULUŞLARI HİZMET SEKTÖRÜNDE Mİ?</a:t>
            </a:r>
            <a:endParaRPr lang="tr-TR" sz="3600" dirty="0"/>
          </a:p>
        </p:txBody>
      </p:sp>
      <p:sp>
        <p:nvSpPr>
          <p:cNvPr id="3" name="İçerik Yer Tutucusu 2"/>
          <p:cNvSpPr>
            <a:spLocks noGrp="1"/>
          </p:cNvSpPr>
          <p:nvPr>
            <p:ph idx="1"/>
          </p:nvPr>
        </p:nvSpPr>
        <p:spPr/>
        <p:txBody>
          <a:bodyPr>
            <a:normAutofit lnSpcReduction="10000"/>
          </a:bodyPr>
          <a:lstStyle/>
          <a:p>
            <a:r>
              <a:rPr lang="tr-TR" sz="2000" dirty="0" smtClean="0"/>
              <a:t>Hizmet sektörü özellikleri:</a:t>
            </a:r>
          </a:p>
          <a:p>
            <a:r>
              <a:rPr lang="tr-TR" sz="2000" dirty="0" smtClean="0"/>
              <a:t>Soyutluk, belirsizliği arttırır</a:t>
            </a:r>
          </a:p>
          <a:p>
            <a:r>
              <a:rPr lang="tr-TR" sz="2000" dirty="0" smtClean="0"/>
              <a:t>Ayrılmazlık, hizmetler önce satılır, sonra aynı zamanda üretilir ve tüketilir. Bir çok hizmetin üretimi için müşterinin fiziki olarak hazır olması gerekir</a:t>
            </a:r>
          </a:p>
          <a:p>
            <a:r>
              <a:rPr lang="tr-TR" sz="2000" dirty="0" smtClean="0"/>
              <a:t>Değişkenlik, hizmetin kalitesi kimin, ne zaman, nasıl verildiğine göre farklılık gösterebilir</a:t>
            </a:r>
          </a:p>
          <a:p>
            <a:r>
              <a:rPr lang="tr-TR" sz="2000" dirty="0" err="1" smtClean="0"/>
              <a:t>Bozulabilirlik</a:t>
            </a:r>
            <a:r>
              <a:rPr lang="tr-TR" sz="2000" dirty="0" smtClean="0"/>
              <a:t>, hizmetler daha sonra kullanmak ve/veya satmak için stoklanamaz</a:t>
            </a:r>
          </a:p>
          <a:p>
            <a:r>
              <a:rPr lang="tr-TR" sz="2000" dirty="0" smtClean="0"/>
              <a:t>Farklı oluş, her hizmet birimi diğer birimden fark gösterebilir, bu da kaliteyi ölçmeyi zorlaştırır</a:t>
            </a:r>
          </a:p>
          <a:p>
            <a:r>
              <a:rPr lang="tr-TR" sz="2000" dirty="0" smtClean="0"/>
              <a:t>Mülkiyet eksikliği, müşteri sadece erişim veya kullanım hakkını satın alabilir, mülkiyetini değil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15</a:t>
            </a:fld>
            <a:endParaRPr lang="tr-TR"/>
          </a:p>
        </p:txBody>
      </p:sp>
    </p:spTree>
    <p:extLst>
      <p:ext uri="{BB962C8B-B14F-4D97-AF65-F5344CB8AC3E}">
        <p14:creationId xmlns:p14="http://schemas.microsoft.com/office/powerpoint/2010/main" val="135036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Sağlık kuruluşlarında hizmet sektöründeki diğer kuruluşlardan farklılıklar:</a:t>
            </a:r>
          </a:p>
          <a:p>
            <a:r>
              <a:rPr lang="tr-TR" sz="2000" dirty="0" smtClean="0"/>
              <a:t>Hastane ziyaretçileri farklı, onlar genelde</a:t>
            </a:r>
          </a:p>
          <a:p>
            <a:pPr marL="114300" indent="0">
              <a:buNone/>
            </a:pPr>
            <a:r>
              <a:rPr lang="tr-TR" sz="2000" dirty="0"/>
              <a:t> </a:t>
            </a:r>
            <a:r>
              <a:rPr lang="tr-TR" sz="2000" dirty="0" smtClean="0"/>
              <a:t>  -endişeli</a:t>
            </a:r>
          </a:p>
          <a:p>
            <a:pPr marL="114300" indent="0">
              <a:buNone/>
            </a:pPr>
            <a:r>
              <a:rPr lang="tr-TR" sz="2000" dirty="0"/>
              <a:t> </a:t>
            </a:r>
            <a:r>
              <a:rPr lang="tr-TR" sz="2000" dirty="0" smtClean="0"/>
              <a:t>  -kafası karışık</a:t>
            </a:r>
          </a:p>
          <a:p>
            <a:pPr marL="114300" indent="0">
              <a:buNone/>
            </a:pPr>
            <a:r>
              <a:rPr lang="tr-TR" sz="2000" dirty="0"/>
              <a:t> </a:t>
            </a:r>
            <a:r>
              <a:rPr lang="tr-TR" sz="2000" dirty="0" smtClean="0"/>
              <a:t>  -kimsenin onları anlamadığı fikrinde</a:t>
            </a:r>
          </a:p>
          <a:p>
            <a:r>
              <a:rPr lang="tr-TR" sz="2000" dirty="0" smtClean="0"/>
              <a:t>Hastane ziyaretçileri için genelde mükemmel bir ziyaret tecrübesi için emek verilmez</a:t>
            </a:r>
          </a:p>
          <a:p>
            <a:r>
              <a:rPr lang="tr-TR" sz="2000" dirty="0" smtClean="0"/>
              <a:t>Doktorlar tıbbi bilgilerini arttırmaya çalışırken hastaya olan yaklaşımlarını nasıl iyileştirecekleri üzerinde pek çalışmazlar  </a:t>
            </a:r>
          </a:p>
          <a:p>
            <a:r>
              <a:rPr lang="tr-TR" sz="2000" dirty="0" smtClean="0"/>
              <a:t>Hastane hizmetlerinin </a:t>
            </a:r>
            <a:r>
              <a:rPr lang="tr-TR" sz="2000" dirty="0" err="1" smtClean="0"/>
              <a:t>emosyonal</a:t>
            </a:r>
            <a:r>
              <a:rPr lang="tr-TR" sz="2000" dirty="0" smtClean="0"/>
              <a:t> boyutu çok önemli</a:t>
            </a:r>
          </a:p>
          <a:p>
            <a:r>
              <a:rPr lang="tr-TR" sz="2000" dirty="0" smtClean="0"/>
              <a:t>Hasta-sağlıkçı kişisel ilişkisi/iletişimi çok önemli. Kadın erkek ayrımı</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16</a:t>
            </a:fld>
            <a:endParaRPr lang="tr-TR"/>
          </a:p>
        </p:txBody>
      </p:sp>
    </p:spTree>
    <p:extLst>
      <p:ext uri="{BB962C8B-B14F-4D97-AF65-F5344CB8AC3E}">
        <p14:creationId xmlns:p14="http://schemas.microsoft.com/office/powerpoint/2010/main" val="3909661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dirty="0"/>
              <a:t>SAĞLIK KURULUŞLARI HİZMET SEKTÖRÜNDE Mİ?</a:t>
            </a:r>
          </a:p>
        </p:txBody>
      </p:sp>
      <p:sp>
        <p:nvSpPr>
          <p:cNvPr id="3" name="İçerik Yer Tutucusu 2"/>
          <p:cNvSpPr>
            <a:spLocks noGrp="1"/>
          </p:cNvSpPr>
          <p:nvPr>
            <p:ph idx="1"/>
          </p:nvPr>
        </p:nvSpPr>
        <p:spPr/>
        <p:txBody>
          <a:bodyPr>
            <a:normAutofit lnSpcReduction="10000"/>
          </a:bodyPr>
          <a:lstStyle/>
          <a:p>
            <a:r>
              <a:rPr lang="tr-TR" sz="2000" dirty="0" smtClean="0"/>
              <a:t>Genelde B2C piyasalarında bir ürünü seçen ve satın alan kişi parasını da öder. Ancak birçok sağlık hizmetinde durum farklı</a:t>
            </a:r>
          </a:p>
          <a:p>
            <a:r>
              <a:rPr lang="tr-TR" sz="2000" dirty="0" smtClean="0"/>
              <a:t>Hastalar normal tüketici seçimlerini her zaman yapamazlar</a:t>
            </a:r>
          </a:p>
          <a:p>
            <a:r>
              <a:rPr lang="tr-TR" sz="2000" dirty="0" smtClean="0"/>
              <a:t>Hasta odaklı yaklaşımlar ortalamalar üzerinden gitmektedirler. Ancak hastalar birbirinden farklı ihtiyaçları olan farklı insanlardır. Her hasta bir </a:t>
            </a:r>
            <a:r>
              <a:rPr lang="tr-TR" sz="2000" dirty="0" err="1" smtClean="0"/>
              <a:t>segmenttir</a:t>
            </a:r>
            <a:r>
              <a:rPr lang="tr-TR" sz="2000" dirty="0" smtClean="0"/>
              <a:t>. </a:t>
            </a:r>
          </a:p>
          <a:p>
            <a:r>
              <a:rPr lang="tr-TR" sz="2000" dirty="0" smtClean="0"/>
              <a:t>Doktorlar artık ev ziyareti yapmıyorlar</a:t>
            </a:r>
          </a:p>
          <a:p>
            <a:r>
              <a:rPr lang="tr-TR" sz="2000" dirty="0" smtClean="0"/>
              <a:t>Ancak her neden için bir sağlık kuruluşuna gitmek de zaman içinde gerekmeyecek</a:t>
            </a:r>
          </a:p>
          <a:p>
            <a:r>
              <a:rPr lang="tr-TR" sz="2000" dirty="0" err="1" smtClean="0"/>
              <a:t>Outsourcing</a:t>
            </a:r>
            <a:r>
              <a:rPr lang="tr-TR" sz="2000" dirty="0" smtClean="0"/>
              <a:t> «sağlık turizmi» şeklinde kendini gösteriyor</a:t>
            </a:r>
          </a:p>
          <a:p>
            <a:r>
              <a:rPr lang="tr-TR" sz="2000" dirty="0" smtClean="0"/>
              <a:t>Sağlık kuruluşlarına sosyal/</a:t>
            </a:r>
            <a:r>
              <a:rPr lang="tr-TR" sz="2000" dirty="0" err="1" smtClean="0"/>
              <a:t>fizikal</a:t>
            </a:r>
            <a:r>
              <a:rPr lang="tr-TR" sz="2000" dirty="0" smtClean="0"/>
              <a:t> aktivite, besin, evde bakım kuruluşları da yeni rakipler olarak devreye giriyor</a:t>
            </a:r>
          </a:p>
          <a:p>
            <a:r>
              <a:rPr lang="tr-TR" sz="2000" dirty="0" smtClean="0"/>
              <a:t>Eczacılar, ebeler, geleneksel sağlıkçılar da sağlık hizmeti veriyor </a:t>
            </a:r>
            <a:endParaRPr lang="tr-TR" sz="2000"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A5E62817-0A33-44F5-A9EC-202335EFCEF5}" type="slidenum">
              <a:rPr lang="tr-TR" smtClean="0"/>
              <a:t>17</a:t>
            </a:fld>
            <a:endParaRPr lang="tr-TR"/>
          </a:p>
        </p:txBody>
      </p:sp>
    </p:spTree>
    <p:extLst>
      <p:ext uri="{BB962C8B-B14F-4D97-AF65-F5344CB8AC3E}">
        <p14:creationId xmlns:p14="http://schemas.microsoft.com/office/powerpoint/2010/main" val="304222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SAĞLIK YÖNETİMİ </a:t>
            </a:r>
            <a:endParaRPr lang="tr-TR" sz="3600" dirty="0"/>
          </a:p>
        </p:txBody>
      </p:sp>
      <p:sp>
        <p:nvSpPr>
          <p:cNvPr id="3" name="İçerik Yer Tutucusu 2"/>
          <p:cNvSpPr>
            <a:spLocks noGrp="1"/>
          </p:cNvSpPr>
          <p:nvPr>
            <p:ph idx="1"/>
          </p:nvPr>
        </p:nvSpPr>
        <p:spPr/>
        <p:txBody>
          <a:bodyPr>
            <a:normAutofit/>
          </a:bodyPr>
          <a:lstStyle/>
          <a:p>
            <a:r>
              <a:rPr lang="tr-TR" sz="2000" dirty="0" smtClean="0"/>
              <a:t>Sağlıkta vizyon ve misyon</a:t>
            </a:r>
          </a:p>
          <a:p>
            <a:r>
              <a:rPr lang="tr-TR" sz="2000" dirty="0" smtClean="0"/>
              <a:t>Sağlık kuruluşlarının diğer işletmelerden farkları/benzerlikleri</a:t>
            </a:r>
          </a:p>
          <a:p>
            <a:r>
              <a:rPr lang="tr-TR" sz="2000" dirty="0" smtClean="0"/>
              <a:t>Hizmet sektöründeki diğer işletmelerle farkları/benzerlikleri</a:t>
            </a:r>
          </a:p>
          <a:p>
            <a:r>
              <a:rPr lang="tr-TR" sz="2000" dirty="0" err="1" smtClean="0"/>
              <a:t>Lokasyon</a:t>
            </a:r>
            <a:r>
              <a:rPr lang="tr-TR" sz="2000" dirty="0" smtClean="0"/>
              <a:t>, Pazar, Pazarlama</a:t>
            </a:r>
          </a:p>
          <a:p>
            <a:r>
              <a:rPr lang="tr-TR" sz="2000" dirty="0" smtClean="0"/>
              <a:t>Sağlıkta İnsan Kaynakları</a:t>
            </a:r>
          </a:p>
          <a:p>
            <a:r>
              <a:rPr lang="tr-TR" sz="2000" dirty="0" smtClean="0"/>
              <a:t>Hastanelerde Performans Ölçümü</a:t>
            </a:r>
          </a:p>
          <a:p>
            <a:r>
              <a:rPr lang="tr-TR" sz="2000" dirty="0" smtClean="0"/>
              <a:t>Risk Yönetimi</a:t>
            </a:r>
          </a:p>
          <a:p>
            <a:r>
              <a:rPr lang="tr-TR" sz="2000" dirty="0" smtClean="0"/>
              <a:t>Hastane Yönetiminde Kontrol</a:t>
            </a:r>
          </a:p>
          <a:p>
            <a:r>
              <a:rPr lang="tr-TR" sz="2000" dirty="0"/>
              <a:t>S</a:t>
            </a:r>
            <a:r>
              <a:rPr lang="tr-TR" sz="2000" dirty="0" smtClean="0"/>
              <a:t>ağlıkta teknoloji ve ARGE</a:t>
            </a:r>
          </a:p>
          <a:p>
            <a:r>
              <a:rPr lang="tr-TR" sz="2000" dirty="0" smtClean="0"/>
              <a:t>Sağlıkta devlet</a:t>
            </a:r>
          </a:p>
          <a:p>
            <a:r>
              <a:rPr lang="tr-TR" sz="2000" dirty="0" smtClean="0"/>
              <a:t>Sağlıkta  büyüme alternatifleri</a:t>
            </a:r>
          </a:p>
          <a:p>
            <a:pPr marL="0" indent="0">
              <a:buNone/>
            </a:pPr>
            <a:r>
              <a:rPr lang="tr-TR" sz="2000" dirty="0" smtClean="0"/>
              <a:t>Odaklanma özel sektör sağlık kuruluşları üzerinde olacaktır</a:t>
            </a:r>
          </a:p>
          <a:p>
            <a:endParaRPr lang="tr-TR" sz="2000" dirty="0"/>
          </a:p>
          <a:p>
            <a:pPr marL="0" indent="0">
              <a:buNone/>
            </a:pPr>
            <a:endParaRPr lang="tr-TR" sz="2000" dirty="0" smtClean="0"/>
          </a:p>
          <a:p>
            <a:endParaRPr lang="tr-TR" sz="2000" dirty="0" smtClean="0"/>
          </a:p>
          <a:p>
            <a:endParaRPr lang="tr-TR" sz="2000" dirty="0" smtClean="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2</a:t>
            </a:fld>
            <a:endParaRPr lang="tr-TR"/>
          </a:p>
        </p:txBody>
      </p:sp>
    </p:spTree>
    <p:extLst>
      <p:ext uri="{BB962C8B-B14F-4D97-AF65-F5344CB8AC3E}">
        <p14:creationId xmlns:p14="http://schemas.microsoft.com/office/powerpoint/2010/main" val="1461870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a:t>
            </a:r>
            <a:endParaRPr lang="tr-TR" sz="3600" dirty="0"/>
          </a:p>
        </p:txBody>
      </p:sp>
      <p:sp>
        <p:nvSpPr>
          <p:cNvPr id="3" name="İçerik Yer Tutucusu 2"/>
          <p:cNvSpPr>
            <a:spLocks noGrp="1"/>
          </p:cNvSpPr>
          <p:nvPr>
            <p:ph idx="1"/>
          </p:nvPr>
        </p:nvSpPr>
        <p:spPr/>
        <p:txBody>
          <a:bodyPr>
            <a:normAutofit/>
          </a:bodyPr>
          <a:lstStyle/>
          <a:p>
            <a:endParaRPr lang="tr-TR" sz="2000" dirty="0" smtClean="0"/>
          </a:p>
          <a:p>
            <a:r>
              <a:rPr lang="tr-TR" sz="2000" dirty="0" smtClean="0"/>
              <a:t>Misyon, var </a:t>
            </a:r>
            <a:r>
              <a:rPr lang="tr-TR" sz="2000" dirty="0"/>
              <a:t>olmanın </a:t>
            </a:r>
            <a:r>
              <a:rPr lang="tr-TR" sz="2000" dirty="0" smtClean="0"/>
              <a:t>nedenidir</a:t>
            </a:r>
            <a:endParaRPr lang="tr-TR" sz="2000" dirty="0"/>
          </a:p>
          <a:p>
            <a:r>
              <a:rPr lang="tr-TR" sz="2000" dirty="0" smtClean="0"/>
              <a:t>Vizyon </a:t>
            </a:r>
            <a:r>
              <a:rPr lang="tr-TR" sz="2000" dirty="0"/>
              <a:t>ile birlikte düşünmek </a:t>
            </a:r>
            <a:r>
              <a:rPr lang="tr-TR" sz="2000" dirty="0" smtClean="0"/>
              <a:t>gerekir</a:t>
            </a:r>
          </a:p>
          <a:p>
            <a:r>
              <a:rPr lang="tr-TR" sz="2000" dirty="0" smtClean="0"/>
              <a:t>Kısa</a:t>
            </a:r>
            <a:r>
              <a:rPr lang="tr-TR" sz="2000" dirty="0"/>
              <a:t>, net ve çarpıcı olmalıdır</a:t>
            </a:r>
          </a:p>
          <a:p>
            <a:r>
              <a:rPr lang="tr-TR" sz="2000" dirty="0" smtClean="0"/>
              <a:t>Vizyonlar </a:t>
            </a:r>
            <a:r>
              <a:rPr lang="tr-TR" sz="2000" dirty="0"/>
              <a:t>değiştikçe, </a:t>
            </a:r>
            <a:r>
              <a:rPr lang="tr-TR" sz="2000" dirty="0" smtClean="0"/>
              <a:t>kurumun </a:t>
            </a:r>
            <a:r>
              <a:rPr lang="tr-TR" sz="2000" dirty="0"/>
              <a:t>misyonu da zaman içinde değişebilir</a:t>
            </a:r>
            <a:r>
              <a:rPr lang="tr-TR" sz="2000" dirty="0" smtClean="0"/>
              <a:t>.</a:t>
            </a:r>
          </a:p>
          <a:p>
            <a:r>
              <a:rPr lang="tr-TR" sz="2000" dirty="0" smtClean="0"/>
              <a:t>Sağlık kuruluşlarının tabiatında olan çelişkileri çözmeğe katkı verir</a:t>
            </a:r>
          </a:p>
          <a:p>
            <a:r>
              <a:rPr lang="tr-TR" sz="2000" dirty="0" smtClean="0"/>
              <a:t>Etik davranışı yönlendirir</a:t>
            </a:r>
          </a:p>
          <a:p>
            <a:r>
              <a:rPr lang="tr-TR" sz="2000" dirty="0" smtClean="0"/>
              <a:t>Paylaşılan prensiplerle uygulamalar arasında uyumu sağlar</a:t>
            </a:r>
          </a:p>
          <a:p>
            <a:r>
              <a:rPr lang="tr-TR" sz="2000" dirty="0" smtClean="0"/>
              <a:t>Kurumsal değerlerin belirlenmesine katkı verir</a:t>
            </a:r>
            <a:endParaRPr lang="tr-TR" sz="2000" dirty="0"/>
          </a:p>
        </p:txBody>
      </p:sp>
      <p:sp>
        <p:nvSpPr>
          <p:cNvPr id="4" name="Slayt Numarası Yer Tutucusu 3"/>
          <p:cNvSpPr>
            <a:spLocks noGrp="1"/>
          </p:cNvSpPr>
          <p:nvPr>
            <p:ph type="sldNum" sz="quarter" idx="12"/>
          </p:nvPr>
        </p:nvSpPr>
        <p:spPr/>
        <p:txBody>
          <a:bodyPr/>
          <a:lstStyle/>
          <a:p>
            <a:fld id="{50CEF332-FE77-438F-AACF-CAF76545DD00}" type="slidenum">
              <a:rPr lang="tr-TR" smtClean="0"/>
              <a:t>3</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409339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MİSYON ÖRNEKLERİ</a:t>
            </a:r>
            <a:endParaRPr lang="tr-TR" sz="3600" dirty="0"/>
          </a:p>
        </p:txBody>
      </p:sp>
      <p:sp>
        <p:nvSpPr>
          <p:cNvPr id="3" name="İçerik Yer Tutucusu 2"/>
          <p:cNvSpPr>
            <a:spLocks noGrp="1"/>
          </p:cNvSpPr>
          <p:nvPr>
            <p:ph idx="1"/>
          </p:nvPr>
        </p:nvSpPr>
        <p:spPr>
          <a:xfrm>
            <a:off x="457200" y="1340768"/>
            <a:ext cx="8229600" cy="5517232"/>
          </a:xfrm>
        </p:spPr>
        <p:txBody>
          <a:bodyPr>
            <a:noAutofit/>
          </a:bodyPr>
          <a:lstStyle/>
          <a:p>
            <a:r>
              <a:rPr lang="tr-TR" sz="2000" dirty="0" err="1" smtClean="0"/>
              <a:t>Medline</a:t>
            </a:r>
            <a:r>
              <a:rPr lang="tr-TR" sz="2000" dirty="0" smtClean="0"/>
              <a:t>: Hasta ve yakınlarının beklentilerini aşan, uluslararası kalite standartlarında, yeni teknolojiler ve öncü uygulamalarla sağlık sektöründe fark yaratarak, ulusal ve uluslararası hizmet sunan, etik kurallara, insani değerlere saygılı, çevreye duyarlı, sürekli kendini geliştiren bir kuruluşuz.</a:t>
            </a:r>
          </a:p>
          <a:p>
            <a:r>
              <a:rPr lang="tr-TR" sz="2000" dirty="0" smtClean="0"/>
              <a:t>Acıbadem: Acıbadem Sağlık Gurubu’nun misyonu, toplumun yaşam kalitesini yükseltmek ve tıbbın gelişimine katkı sağlamak amacıyla, </a:t>
            </a:r>
          </a:p>
          <a:p>
            <a:pPr marL="0" indent="0">
              <a:buNone/>
            </a:pPr>
            <a:r>
              <a:rPr lang="tr-TR" sz="2000" dirty="0"/>
              <a:t> </a:t>
            </a:r>
            <a:r>
              <a:rPr lang="tr-TR" sz="2000" dirty="0" smtClean="0"/>
              <a:t>     -koruyucu ve iyileştirici sağlık hizmetlerini ileri düzeyde, yaygın </a:t>
            </a:r>
          </a:p>
          <a:p>
            <a:pPr marL="0" indent="0">
              <a:buNone/>
            </a:pPr>
            <a:r>
              <a:rPr lang="tr-TR" sz="2000" dirty="0"/>
              <a:t> </a:t>
            </a:r>
            <a:r>
              <a:rPr lang="tr-TR" sz="2000" dirty="0" smtClean="0"/>
              <a:t>      ve bütünleştirici bir yapı içinde, uygun ekonomik koşullarda </a:t>
            </a:r>
          </a:p>
          <a:p>
            <a:pPr marL="0" indent="0">
              <a:buNone/>
            </a:pPr>
            <a:r>
              <a:rPr lang="tr-TR" sz="2000" dirty="0"/>
              <a:t> </a:t>
            </a:r>
            <a:r>
              <a:rPr lang="tr-TR" sz="2000" dirty="0" smtClean="0"/>
              <a:t>      topluma sunmak</a:t>
            </a:r>
          </a:p>
          <a:p>
            <a:pPr marL="0" indent="0">
              <a:buNone/>
            </a:pPr>
            <a:r>
              <a:rPr lang="tr-TR" sz="2000" dirty="0"/>
              <a:t> </a:t>
            </a:r>
            <a:r>
              <a:rPr lang="tr-TR" sz="2000" dirty="0" smtClean="0"/>
              <a:t>     -sağlık bilimleri alanındaki akademik çalışmalara ve bilimsel </a:t>
            </a:r>
          </a:p>
          <a:p>
            <a:pPr marL="0" indent="0">
              <a:buNone/>
            </a:pPr>
            <a:r>
              <a:rPr lang="tr-TR" sz="2000" dirty="0"/>
              <a:t> </a:t>
            </a:r>
            <a:r>
              <a:rPr lang="tr-TR" sz="2000" dirty="0" smtClean="0"/>
              <a:t>      araştırmalara destek sağlayarak, sağlıkla ilgili yeni bilgi ve </a:t>
            </a:r>
          </a:p>
          <a:p>
            <a:pPr marL="0" indent="0">
              <a:buNone/>
            </a:pPr>
            <a:r>
              <a:rPr lang="tr-TR" sz="2000" dirty="0"/>
              <a:t> </a:t>
            </a:r>
            <a:r>
              <a:rPr lang="tr-TR" sz="2000" dirty="0" smtClean="0"/>
              <a:t>      uygulamaların geliştirilmesini desteklemek</a:t>
            </a:r>
          </a:p>
          <a:p>
            <a:pPr marL="0" indent="0">
              <a:buNone/>
            </a:pPr>
            <a:r>
              <a:rPr lang="tr-TR" sz="2000" dirty="0"/>
              <a:t> </a:t>
            </a:r>
            <a:r>
              <a:rPr lang="tr-TR" sz="2000" dirty="0" smtClean="0"/>
              <a:t>     -kendilerini mesleklerine adamış, insana değer veren hekimler </a:t>
            </a:r>
          </a:p>
          <a:p>
            <a:pPr marL="0" indent="0">
              <a:buNone/>
            </a:pPr>
            <a:r>
              <a:rPr lang="tr-TR" sz="2000" dirty="0"/>
              <a:t> </a:t>
            </a:r>
            <a:r>
              <a:rPr lang="tr-TR" sz="2000" dirty="0" smtClean="0"/>
              <a:t>      ve sağlık uzmanları yetiştirmek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4</a:t>
            </a:fld>
            <a:endParaRPr lang="tr-TR"/>
          </a:p>
        </p:txBody>
      </p:sp>
    </p:spTree>
    <p:extLst>
      <p:ext uri="{BB962C8B-B14F-4D97-AF65-F5344CB8AC3E}">
        <p14:creationId xmlns:p14="http://schemas.microsoft.com/office/powerpoint/2010/main" val="1695363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a:xfrm>
            <a:off x="457200" y="1600200"/>
            <a:ext cx="8229600" cy="4349080"/>
          </a:xfrm>
        </p:spPr>
        <p:txBody>
          <a:bodyPr>
            <a:noAutofit/>
          </a:bodyPr>
          <a:lstStyle/>
          <a:p>
            <a:r>
              <a:rPr lang="tr-TR" sz="2000" dirty="0" smtClean="0"/>
              <a:t>Anadolu Sağlık Kurumu: misyon, yaşam kalitesini arttırmak için dünya standartlarında sağlık hizmeti sunmak</a:t>
            </a:r>
          </a:p>
          <a:p>
            <a:r>
              <a:rPr lang="tr-TR" sz="2000" dirty="0" smtClean="0"/>
              <a:t>Medikal Park: misyon belirtmemiştir.</a:t>
            </a:r>
          </a:p>
          <a:p>
            <a:r>
              <a:rPr lang="tr-TR" sz="2000" dirty="0" smtClean="0"/>
              <a:t>Mayo </a:t>
            </a:r>
            <a:r>
              <a:rPr lang="tr-TR" sz="2000" dirty="0" err="1" smtClean="0"/>
              <a:t>Clinic</a:t>
            </a:r>
            <a:r>
              <a:rPr lang="tr-TR" sz="2000" dirty="0" smtClean="0"/>
              <a:t>: </a:t>
            </a:r>
            <a:r>
              <a:rPr lang="tr-TR" sz="2000" dirty="0" err="1" smtClean="0"/>
              <a:t>to</a:t>
            </a:r>
            <a:r>
              <a:rPr lang="tr-TR" sz="2000" dirty="0" smtClean="0"/>
              <a:t> </a:t>
            </a:r>
            <a:r>
              <a:rPr lang="tr-TR" sz="2000" dirty="0" err="1" smtClean="0"/>
              <a:t>inspire</a:t>
            </a:r>
            <a:r>
              <a:rPr lang="tr-TR" sz="2000" dirty="0" smtClean="0"/>
              <a:t> </a:t>
            </a:r>
            <a:r>
              <a:rPr lang="tr-TR" sz="2000" dirty="0" err="1" smtClean="0"/>
              <a:t>hope</a:t>
            </a:r>
            <a:r>
              <a:rPr lang="tr-TR" sz="2000" dirty="0" smtClean="0"/>
              <a:t>, </a:t>
            </a:r>
            <a:r>
              <a:rPr lang="tr-TR" sz="2000" dirty="0" err="1" smtClean="0"/>
              <a:t>and</a:t>
            </a:r>
            <a:r>
              <a:rPr lang="tr-TR" sz="2000" dirty="0" smtClean="0"/>
              <a:t> </a:t>
            </a:r>
            <a:r>
              <a:rPr lang="tr-TR" sz="2000" dirty="0" err="1" smtClean="0"/>
              <a:t>contribute</a:t>
            </a:r>
            <a:r>
              <a:rPr lang="tr-TR" sz="2000" dirty="0" smtClean="0"/>
              <a:t> </a:t>
            </a:r>
            <a:r>
              <a:rPr lang="tr-TR" sz="2000" dirty="0" err="1" smtClean="0"/>
              <a:t>to</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a:t>
            </a:r>
            <a:r>
              <a:rPr lang="tr-TR" sz="2000" dirty="0" smtClean="0"/>
              <a:t> </a:t>
            </a:r>
            <a:r>
              <a:rPr lang="tr-TR" sz="2000" dirty="0" err="1" smtClean="0"/>
              <a:t>being</a:t>
            </a:r>
            <a:r>
              <a:rPr lang="tr-TR" sz="2000" dirty="0" smtClean="0"/>
              <a:t> </a:t>
            </a:r>
            <a:r>
              <a:rPr lang="tr-TR" sz="2000" dirty="0" err="1" smtClean="0"/>
              <a:t>by</a:t>
            </a:r>
            <a:r>
              <a:rPr lang="tr-TR" sz="2000" dirty="0" smtClean="0"/>
              <a:t> </a:t>
            </a:r>
            <a:r>
              <a:rPr lang="tr-TR" sz="2000" dirty="0" err="1" smtClean="0"/>
              <a:t>providing</a:t>
            </a:r>
            <a:r>
              <a:rPr lang="tr-TR" sz="2000" dirty="0" smtClean="0"/>
              <a:t> </a:t>
            </a:r>
            <a:r>
              <a:rPr lang="tr-TR" sz="2000" dirty="0" err="1" smtClean="0"/>
              <a:t>the</a:t>
            </a:r>
            <a:r>
              <a:rPr lang="tr-TR" sz="2000" dirty="0" smtClean="0"/>
              <a:t> </a:t>
            </a:r>
            <a:r>
              <a:rPr lang="tr-TR" sz="2000" dirty="0" err="1" smtClean="0"/>
              <a:t>best</a:t>
            </a:r>
            <a:r>
              <a:rPr lang="tr-TR" sz="2000" dirty="0" smtClean="0"/>
              <a:t> </a:t>
            </a:r>
            <a:r>
              <a:rPr lang="tr-TR" sz="2000" dirty="0" err="1" smtClean="0"/>
              <a:t>care</a:t>
            </a:r>
            <a:r>
              <a:rPr lang="tr-TR" sz="2000" dirty="0" smtClean="0"/>
              <a:t> </a:t>
            </a:r>
            <a:r>
              <a:rPr lang="tr-TR" sz="2000" dirty="0" err="1" smtClean="0"/>
              <a:t>to</a:t>
            </a:r>
            <a:r>
              <a:rPr lang="tr-TR" sz="2000" dirty="0" smtClean="0"/>
              <a:t> </a:t>
            </a:r>
            <a:r>
              <a:rPr lang="tr-TR" sz="2000" dirty="0" err="1" smtClean="0"/>
              <a:t>every</a:t>
            </a:r>
            <a:r>
              <a:rPr lang="tr-TR" sz="2000" dirty="0" smtClean="0"/>
              <a:t> </a:t>
            </a:r>
            <a:r>
              <a:rPr lang="tr-TR" sz="2000" dirty="0" err="1" smtClean="0"/>
              <a:t>patient</a:t>
            </a:r>
            <a:r>
              <a:rPr lang="tr-TR" sz="2000" dirty="0" smtClean="0"/>
              <a:t> </a:t>
            </a:r>
            <a:r>
              <a:rPr lang="tr-TR" sz="2000" dirty="0" err="1" smtClean="0"/>
              <a:t>through</a:t>
            </a:r>
            <a:r>
              <a:rPr lang="tr-TR" sz="2000" dirty="0" smtClean="0"/>
              <a:t> </a:t>
            </a:r>
            <a:r>
              <a:rPr lang="tr-TR" sz="2000" dirty="0" err="1" smtClean="0"/>
              <a:t>integrated</a:t>
            </a:r>
            <a:r>
              <a:rPr lang="tr-TR" sz="2000" dirty="0" smtClean="0"/>
              <a:t> </a:t>
            </a:r>
            <a:r>
              <a:rPr lang="tr-TR" sz="2000" dirty="0" err="1" smtClean="0"/>
              <a:t>clinical</a:t>
            </a:r>
            <a:r>
              <a:rPr lang="tr-TR" sz="2000" dirty="0" smtClean="0"/>
              <a:t> </a:t>
            </a:r>
            <a:r>
              <a:rPr lang="tr-TR" sz="2000" dirty="0" err="1" smtClean="0"/>
              <a:t>practice</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research</a:t>
            </a:r>
            <a:r>
              <a:rPr lang="tr-TR" sz="2000" dirty="0" smtClean="0"/>
              <a:t>.</a:t>
            </a:r>
          </a:p>
          <a:p>
            <a:r>
              <a:rPr lang="tr-TR" sz="2000" dirty="0" smtClean="0"/>
              <a:t>Johns Hopkins </a:t>
            </a:r>
            <a:r>
              <a:rPr lang="tr-TR" sz="2000" dirty="0" err="1" smtClean="0"/>
              <a:t>Hospital</a:t>
            </a:r>
            <a:r>
              <a:rPr lang="tr-TR" sz="2000" dirty="0" smtClean="0"/>
              <a:t>: </a:t>
            </a:r>
            <a:r>
              <a:rPr lang="tr-TR" sz="2000" dirty="0" err="1" smtClean="0"/>
              <a:t>the</a:t>
            </a:r>
            <a:r>
              <a:rPr lang="tr-TR" sz="2000" dirty="0" smtClean="0"/>
              <a:t> </a:t>
            </a:r>
            <a:r>
              <a:rPr lang="tr-TR" sz="2000" dirty="0" err="1" smtClean="0"/>
              <a:t>mission</a:t>
            </a:r>
            <a:r>
              <a:rPr lang="tr-TR" sz="2000" dirty="0" smtClean="0"/>
              <a:t> of Johns Hopkins </a:t>
            </a:r>
            <a:r>
              <a:rPr lang="tr-TR" sz="2000" dirty="0" err="1" smtClean="0"/>
              <a:t>Medicine</a:t>
            </a:r>
            <a:r>
              <a:rPr lang="tr-TR" sz="2000" dirty="0" smtClean="0"/>
              <a:t> is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of </a:t>
            </a:r>
            <a:r>
              <a:rPr lang="tr-TR" sz="2000" dirty="0" err="1" smtClean="0"/>
              <a:t>the</a:t>
            </a:r>
            <a:r>
              <a:rPr lang="tr-TR" sz="2000" dirty="0" smtClean="0"/>
              <a:t> </a:t>
            </a:r>
            <a:r>
              <a:rPr lang="tr-TR" sz="2000" dirty="0" err="1" smtClean="0"/>
              <a:t>community</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world</a:t>
            </a:r>
            <a:r>
              <a:rPr lang="tr-TR" sz="2000" dirty="0" smtClean="0"/>
              <a:t> </a:t>
            </a:r>
            <a:r>
              <a:rPr lang="tr-TR" sz="2000" dirty="0" err="1" smtClean="0"/>
              <a:t>by</a:t>
            </a:r>
            <a:r>
              <a:rPr lang="tr-TR" sz="2000" dirty="0" smtClean="0"/>
              <a:t> </a:t>
            </a:r>
            <a:r>
              <a:rPr lang="tr-TR" sz="2000" dirty="0" err="1" smtClean="0"/>
              <a:t>setting</a:t>
            </a:r>
            <a:r>
              <a:rPr lang="tr-TR" sz="2000" dirty="0" smtClean="0"/>
              <a:t> </a:t>
            </a:r>
            <a:r>
              <a:rPr lang="tr-TR" sz="2000" dirty="0" err="1" smtClean="0"/>
              <a:t>the</a:t>
            </a:r>
            <a:r>
              <a:rPr lang="tr-TR" sz="2000" dirty="0" smtClean="0"/>
              <a:t> </a:t>
            </a:r>
            <a:r>
              <a:rPr lang="tr-TR" sz="2000" dirty="0" err="1" smtClean="0"/>
              <a:t>standard</a:t>
            </a:r>
            <a:r>
              <a:rPr lang="tr-TR" sz="2000" dirty="0" smtClean="0"/>
              <a:t> of </a:t>
            </a:r>
            <a:r>
              <a:rPr lang="tr-TR" sz="2000" dirty="0" err="1" smtClean="0"/>
              <a:t>exellence</a:t>
            </a:r>
            <a:r>
              <a:rPr lang="tr-TR" sz="2000" dirty="0" smtClean="0"/>
              <a:t> in </a:t>
            </a:r>
            <a:r>
              <a:rPr lang="tr-TR" sz="2000" dirty="0" err="1" smtClean="0"/>
              <a:t>medical</a:t>
            </a:r>
            <a:r>
              <a:rPr lang="tr-TR" sz="2000" dirty="0" smtClean="0"/>
              <a:t> </a:t>
            </a:r>
            <a:r>
              <a:rPr lang="tr-TR" sz="2000" dirty="0" err="1" smtClean="0"/>
              <a:t>education</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clinical</a:t>
            </a:r>
            <a:r>
              <a:rPr lang="tr-TR" sz="2000" dirty="0" smtClean="0"/>
              <a:t> </a:t>
            </a:r>
            <a:r>
              <a:rPr lang="tr-TR" sz="2000" dirty="0" err="1" smtClean="0"/>
              <a:t>care</a:t>
            </a:r>
            <a:r>
              <a:rPr lang="tr-TR" sz="2000" dirty="0" smtClean="0"/>
              <a:t>. </a:t>
            </a:r>
            <a:r>
              <a:rPr lang="tr-TR" sz="2000" dirty="0" err="1" smtClean="0"/>
              <a:t>Diverse</a:t>
            </a:r>
            <a:r>
              <a:rPr lang="tr-TR" sz="2000" dirty="0" smtClean="0"/>
              <a:t> </a:t>
            </a:r>
            <a:r>
              <a:rPr lang="tr-TR" sz="2000" dirty="0" err="1" smtClean="0"/>
              <a:t>and</a:t>
            </a:r>
            <a:r>
              <a:rPr lang="tr-TR" sz="2000" dirty="0" smtClean="0"/>
              <a:t> </a:t>
            </a:r>
            <a:r>
              <a:rPr lang="tr-TR" sz="2000" dirty="0" err="1" smtClean="0"/>
              <a:t>inclusive</a:t>
            </a:r>
            <a:r>
              <a:rPr lang="tr-TR" sz="2000" dirty="0" smtClean="0"/>
              <a:t>, Johns Hopkins </a:t>
            </a:r>
            <a:r>
              <a:rPr lang="tr-TR" sz="2000" dirty="0" err="1" smtClean="0"/>
              <a:t>Medicine</a:t>
            </a:r>
            <a:r>
              <a:rPr lang="tr-TR" sz="2000" dirty="0" smtClean="0"/>
              <a:t> </a:t>
            </a:r>
            <a:r>
              <a:rPr lang="tr-TR" sz="2000" dirty="0" err="1" smtClean="0"/>
              <a:t>educates</a:t>
            </a:r>
            <a:r>
              <a:rPr lang="tr-TR" sz="2000" dirty="0" smtClean="0"/>
              <a:t>, </a:t>
            </a:r>
            <a:r>
              <a:rPr lang="tr-TR" sz="2000" dirty="0" err="1" smtClean="0"/>
              <a:t>scientists</a:t>
            </a:r>
            <a:r>
              <a:rPr lang="tr-TR" sz="2000" dirty="0" smtClean="0"/>
              <a:t>, </a:t>
            </a:r>
            <a:r>
              <a:rPr lang="tr-TR" sz="2000" dirty="0" err="1" smtClean="0"/>
              <a:t>health</a:t>
            </a:r>
            <a:r>
              <a:rPr lang="tr-TR" sz="2000" dirty="0" smtClean="0"/>
              <a:t> </a:t>
            </a:r>
            <a:r>
              <a:rPr lang="tr-TR" sz="2000" dirty="0" err="1" smtClean="0"/>
              <a:t>care</a:t>
            </a:r>
            <a:r>
              <a:rPr lang="tr-TR" sz="2000" dirty="0" smtClean="0"/>
              <a:t> </a:t>
            </a:r>
            <a:r>
              <a:rPr lang="tr-TR" sz="2000" dirty="0" err="1" smtClean="0"/>
              <a:t>professionals</a:t>
            </a:r>
            <a:r>
              <a:rPr lang="tr-TR" sz="2000" dirty="0" smtClean="0"/>
              <a:t>, </a:t>
            </a:r>
            <a:r>
              <a:rPr lang="tr-TR" sz="2000" dirty="0" err="1" smtClean="0"/>
              <a:t>and</a:t>
            </a:r>
            <a:r>
              <a:rPr lang="tr-TR" sz="2000" dirty="0" smtClean="0"/>
              <a:t> </a:t>
            </a:r>
            <a:r>
              <a:rPr lang="tr-TR" sz="2000" dirty="0" err="1" smtClean="0"/>
              <a:t>the</a:t>
            </a:r>
            <a:r>
              <a:rPr lang="tr-TR" sz="2000" dirty="0" smtClean="0"/>
              <a:t> </a:t>
            </a:r>
            <a:r>
              <a:rPr lang="tr-TR" sz="2000" dirty="0" err="1" smtClean="0"/>
              <a:t>public</a:t>
            </a:r>
            <a:r>
              <a:rPr lang="tr-TR" sz="2000" dirty="0" smtClean="0"/>
              <a:t>.; </a:t>
            </a:r>
            <a:r>
              <a:rPr lang="tr-TR" sz="2000" dirty="0" err="1" smtClean="0"/>
              <a:t>conducts</a:t>
            </a:r>
            <a:r>
              <a:rPr lang="tr-TR" sz="2000" dirty="0" smtClean="0"/>
              <a:t> </a:t>
            </a:r>
            <a:r>
              <a:rPr lang="tr-TR" sz="2000" dirty="0" err="1" smtClean="0"/>
              <a:t>biomedical</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provides</a:t>
            </a:r>
            <a:r>
              <a:rPr lang="tr-TR" sz="2000" dirty="0" smtClean="0"/>
              <a:t> </a:t>
            </a:r>
            <a:r>
              <a:rPr lang="tr-TR" sz="2000" dirty="0" err="1" smtClean="0"/>
              <a:t>patient-centered</a:t>
            </a:r>
            <a:r>
              <a:rPr lang="tr-TR" sz="2000" dirty="0" smtClean="0"/>
              <a:t> </a:t>
            </a:r>
            <a:r>
              <a:rPr lang="tr-TR" sz="2000" dirty="0" err="1" smtClean="0"/>
              <a:t>medicine</a:t>
            </a:r>
            <a:r>
              <a:rPr lang="tr-TR" sz="2000" dirty="0" smtClean="0"/>
              <a:t> </a:t>
            </a:r>
            <a:r>
              <a:rPr lang="tr-TR" sz="2000" dirty="0" err="1" smtClean="0"/>
              <a:t>to</a:t>
            </a:r>
            <a:r>
              <a:rPr lang="tr-TR" sz="2000" dirty="0" smtClean="0"/>
              <a:t> </a:t>
            </a:r>
            <a:r>
              <a:rPr lang="tr-TR" sz="2000" dirty="0" err="1" smtClean="0"/>
              <a:t>prevent</a:t>
            </a:r>
            <a:r>
              <a:rPr lang="tr-TR" sz="2000" dirty="0" smtClean="0"/>
              <a:t>, </a:t>
            </a:r>
            <a:r>
              <a:rPr lang="tr-TR" sz="2000" dirty="0" err="1" smtClean="0"/>
              <a:t>diagnose</a:t>
            </a:r>
            <a:r>
              <a:rPr lang="tr-TR" sz="2000" dirty="0" smtClean="0"/>
              <a:t> </a:t>
            </a:r>
            <a:r>
              <a:rPr lang="tr-TR" sz="2000" dirty="0" err="1" smtClean="0"/>
              <a:t>and</a:t>
            </a:r>
            <a:r>
              <a:rPr lang="tr-TR" sz="2000" dirty="0" smtClean="0"/>
              <a:t> </a:t>
            </a:r>
            <a:r>
              <a:rPr lang="tr-TR" sz="2000" dirty="0" err="1" smtClean="0"/>
              <a:t>treat</a:t>
            </a:r>
            <a:r>
              <a:rPr lang="tr-TR" sz="2000" dirty="0" smtClean="0"/>
              <a:t> </a:t>
            </a:r>
            <a:r>
              <a:rPr lang="tr-TR" sz="2000" dirty="0" err="1" smtClean="0"/>
              <a:t>human</a:t>
            </a:r>
            <a:r>
              <a:rPr lang="tr-TR" sz="2000" dirty="0" smtClean="0"/>
              <a:t> </a:t>
            </a:r>
            <a:r>
              <a:rPr lang="tr-TR" sz="2000" dirty="0" err="1" smtClean="0"/>
              <a:t>illness</a:t>
            </a:r>
            <a:r>
              <a:rPr lang="tr-TR"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5</a:t>
            </a:fld>
            <a:endParaRPr lang="tr-TR"/>
          </a:p>
        </p:txBody>
      </p:sp>
    </p:spTree>
    <p:extLst>
      <p:ext uri="{BB962C8B-B14F-4D97-AF65-F5344CB8AC3E}">
        <p14:creationId xmlns:p14="http://schemas.microsoft.com/office/powerpoint/2010/main" val="416751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MİSYON ÖRNEKLERİ</a:t>
            </a:r>
          </a:p>
        </p:txBody>
      </p:sp>
      <p:sp>
        <p:nvSpPr>
          <p:cNvPr id="3" name="İçerik Yer Tutucusu 2"/>
          <p:cNvSpPr>
            <a:spLocks noGrp="1"/>
          </p:cNvSpPr>
          <p:nvPr>
            <p:ph idx="1"/>
          </p:nvPr>
        </p:nvSpPr>
        <p:spPr/>
        <p:txBody>
          <a:bodyPr>
            <a:normAutofit/>
          </a:bodyPr>
          <a:lstStyle/>
          <a:p>
            <a:r>
              <a:rPr lang="tr-TR" sz="2000" dirty="0"/>
              <a:t>Cleveland </a:t>
            </a:r>
            <a:r>
              <a:rPr lang="tr-TR" sz="2000" dirty="0" err="1"/>
              <a:t>Clinic</a:t>
            </a:r>
            <a:r>
              <a:rPr lang="tr-TR" sz="2000" dirty="0"/>
              <a:t>: </a:t>
            </a:r>
            <a:r>
              <a:rPr lang="tr-TR" sz="2000" dirty="0" err="1"/>
              <a:t>the</a:t>
            </a:r>
            <a:r>
              <a:rPr lang="tr-TR" sz="2000" dirty="0"/>
              <a:t> </a:t>
            </a:r>
            <a:r>
              <a:rPr lang="tr-TR" sz="2000" dirty="0" err="1"/>
              <a:t>mission</a:t>
            </a:r>
            <a:r>
              <a:rPr lang="tr-TR" sz="2000" dirty="0"/>
              <a:t> of Cleveland </a:t>
            </a:r>
            <a:r>
              <a:rPr lang="tr-TR" sz="2000" dirty="0" err="1"/>
              <a:t>Clinic</a:t>
            </a:r>
            <a:r>
              <a:rPr lang="tr-TR" sz="2000" dirty="0"/>
              <a:t>  is </a:t>
            </a:r>
            <a:r>
              <a:rPr lang="tr-TR" sz="2000" dirty="0" err="1"/>
              <a:t>to</a:t>
            </a:r>
            <a:r>
              <a:rPr lang="tr-TR" sz="2000" dirty="0"/>
              <a:t> </a:t>
            </a:r>
            <a:r>
              <a:rPr lang="tr-TR" sz="2000" dirty="0" err="1"/>
              <a:t>provide</a:t>
            </a:r>
            <a:r>
              <a:rPr lang="tr-TR" sz="2000" dirty="0"/>
              <a:t> </a:t>
            </a:r>
            <a:r>
              <a:rPr lang="tr-TR" sz="2000" dirty="0" err="1"/>
              <a:t>better</a:t>
            </a:r>
            <a:r>
              <a:rPr lang="tr-TR" sz="2000" dirty="0"/>
              <a:t> </a:t>
            </a:r>
            <a:r>
              <a:rPr lang="tr-TR" sz="2000" dirty="0" err="1"/>
              <a:t>care</a:t>
            </a:r>
            <a:r>
              <a:rPr lang="tr-TR" sz="2000" dirty="0"/>
              <a:t> of </a:t>
            </a:r>
            <a:r>
              <a:rPr lang="tr-TR" sz="2000" dirty="0" err="1"/>
              <a:t>the</a:t>
            </a:r>
            <a:r>
              <a:rPr lang="tr-TR" sz="2000" dirty="0"/>
              <a:t> </a:t>
            </a:r>
            <a:r>
              <a:rPr lang="tr-TR" sz="2000" dirty="0" err="1"/>
              <a:t>sick</a:t>
            </a:r>
            <a:r>
              <a:rPr lang="tr-TR" sz="2000" dirty="0"/>
              <a:t>, </a:t>
            </a:r>
            <a:r>
              <a:rPr lang="tr-TR" sz="2000" dirty="0" err="1"/>
              <a:t>investigation</a:t>
            </a:r>
            <a:r>
              <a:rPr lang="tr-TR" sz="2000" dirty="0"/>
              <a:t> </a:t>
            </a:r>
            <a:r>
              <a:rPr lang="tr-TR" sz="2000" dirty="0" err="1"/>
              <a:t>into</a:t>
            </a:r>
            <a:r>
              <a:rPr lang="tr-TR" sz="2000" dirty="0"/>
              <a:t> </a:t>
            </a:r>
            <a:r>
              <a:rPr lang="tr-TR" sz="2000" dirty="0" err="1"/>
              <a:t>their</a:t>
            </a:r>
            <a:r>
              <a:rPr lang="tr-TR" sz="2000" dirty="0"/>
              <a:t> </a:t>
            </a:r>
            <a:r>
              <a:rPr lang="tr-TR" sz="2000" dirty="0" err="1"/>
              <a:t>problems</a:t>
            </a:r>
            <a:r>
              <a:rPr lang="tr-TR" sz="2000" dirty="0"/>
              <a:t>, </a:t>
            </a:r>
            <a:r>
              <a:rPr lang="tr-TR" sz="2000" dirty="0" err="1"/>
              <a:t>and</a:t>
            </a:r>
            <a:r>
              <a:rPr lang="tr-TR" sz="2000" dirty="0"/>
              <a:t> </a:t>
            </a:r>
            <a:r>
              <a:rPr lang="tr-TR" sz="2000" dirty="0" err="1"/>
              <a:t>further</a:t>
            </a:r>
            <a:r>
              <a:rPr lang="tr-TR" sz="2000" dirty="0"/>
              <a:t> </a:t>
            </a:r>
            <a:r>
              <a:rPr lang="tr-TR" sz="2000" dirty="0" err="1"/>
              <a:t>education</a:t>
            </a:r>
            <a:r>
              <a:rPr lang="tr-TR" sz="2000"/>
              <a:t> </a:t>
            </a:r>
            <a:r>
              <a:rPr lang="tr-TR" sz="2000" smtClean="0"/>
              <a:t>of </a:t>
            </a:r>
            <a:r>
              <a:rPr lang="tr-TR" sz="2000" dirty="0" err="1"/>
              <a:t>those</a:t>
            </a:r>
            <a:r>
              <a:rPr lang="tr-TR" sz="2000" dirty="0"/>
              <a:t> </a:t>
            </a:r>
            <a:r>
              <a:rPr lang="tr-TR" sz="2000" dirty="0" err="1"/>
              <a:t>who</a:t>
            </a:r>
            <a:r>
              <a:rPr lang="tr-TR" sz="2000" dirty="0"/>
              <a:t> </a:t>
            </a:r>
            <a:r>
              <a:rPr lang="tr-TR" sz="2000" dirty="0" err="1"/>
              <a:t>serve</a:t>
            </a:r>
            <a:r>
              <a:rPr lang="tr-TR" sz="2000" dirty="0" smtClean="0"/>
              <a:t>.</a:t>
            </a:r>
          </a:p>
          <a:p>
            <a:r>
              <a:rPr lang="tr-TR" sz="2000" dirty="0" smtClean="0"/>
              <a:t>Massachusetts General </a:t>
            </a:r>
            <a:r>
              <a:rPr lang="tr-TR" sz="2000" dirty="0" err="1" smtClean="0"/>
              <a:t>Hospital</a:t>
            </a:r>
            <a:r>
              <a:rPr lang="tr-TR" sz="2000" dirty="0" smtClean="0"/>
              <a:t>: </a:t>
            </a:r>
            <a:r>
              <a:rPr lang="tr-TR" sz="2000" dirty="0" err="1" smtClean="0"/>
              <a:t>guided</a:t>
            </a:r>
            <a:r>
              <a:rPr lang="tr-TR" sz="2000" dirty="0" smtClean="0"/>
              <a:t> </a:t>
            </a:r>
            <a:r>
              <a:rPr lang="tr-TR" sz="2000" dirty="0" err="1" smtClean="0"/>
              <a:t>by</a:t>
            </a:r>
            <a:r>
              <a:rPr lang="tr-TR" sz="2000" dirty="0" smtClean="0"/>
              <a:t> </a:t>
            </a:r>
            <a:r>
              <a:rPr lang="tr-TR" sz="2000" dirty="0" err="1" smtClean="0"/>
              <a:t>the</a:t>
            </a:r>
            <a:r>
              <a:rPr lang="tr-TR" sz="2000" dirty="0" smtClean="0"/>
              <a:t> </a:t>
            </a:r>
            <a:r>
              <a:rPr lang="tr-TR" sz="2000" dirty="0" err="1" smtClean="0"/>
              <a:t>needs</a:t>
            </a:r>
            <a:r>
              <a:rPr lang="tr-TR" sz="2000" dirty="0" smtClean="0"/>
              <a:t> of </a:t>
            </a:r>
            <a:r>
              <a:rPr lang="tr-TR" sz="2000" dirty="0" err="1" smtClean="0"/>
              <a:t>our</a:t>
            </a:r>
            <a:r>
              <a:rPr lang="tr-TR" sz="2000" dirty="0" smtClean="0"/>
              <a:t> </a:t>
            </a:r>
            <a:r>
              <a:rPr lang="tr-TR" sz="2000" dirty="0" err="1" smtClean="0"/>
              <a:t>patients</a:t>
            </a:r>
            <a:r>
              <a:rPr lang="tr-TR" sz="2000" dirty="0" smtClean="0"/>
              <a:t>  </a:t>
            </a:r>
            <a:r>
              <a:rPr lang="tr-TR" sz="2000" dirty="0" err="1" smtClean="0"/>
              <a:t>and</a:t>
            </a:r>
            <a:r>
              <a:rPr lang="tr-TR" sz="2000" dirty="0" smtClean="0"/>
              <a:t> </a:t>
            </a:r>
            <a:r>
              <a:rPr lang="tr-TR" sz="2000" dirty="0" err="1" smtClean="0"/>
              <a:t>their</a:t>
            </a:r>
            <a:r>
              <a:rPr lang="tr-TR" sz="2000" dirty="0" smtClean="0"/>
              <a:t> </a:t>
            </a:r>
            <a:r>
              <a:rPr lang="tr-TR" sz="2000" dirty="0" err="1" smtClean="0"/>
              <a:t>families</a:t>
            </a:r>
            <a:r>
              <a:rPr lang="tr-TR" sz="2000" dirty="0" smtClean="0"/>
              <a:t>, MGH </a:t>
            </a:r>
            <a:r>
              <a:rPr lang="tr-TR" sz="2000" dirty="0" err="1" smtClean="0"/>
              <a:t>aims</a:t>
            </a:r>
            <a:r>
              <a:rPr lang="tr-TR" sz="2000" dirty="0" smtClean="0"/>
              <a:t> </a:t>
            </a:r>
            <a:r>
              <a:rPr lang="tr-TR" sz="2000" dirty="0" err="1" smtClean="0"/>
              <a:t>to</a:t>
            </a:r>
            <a:r>
              <a:rPr lang="tr-TR" sz="2000" dirty="0" smtClean="0"/>
              <a:t> deliver </a:t>
            </a:r>
            <a:r>
              <a:rPr lang="tr-TR" sz="2000" dirty="0" err="1" smtClean="0"/>
              <a:t>the</a:t>
            </a:r>
            <a:r>
              <a:rPr lang="tr-TR" sz="2000" dirty="0" smtClean="0"/>
              <a:t> </a:t>
            </a:r>
            <a:r>
              <a:rPr lang="tr-TR" sz="2000" dirty="0" err="1" smtClean="0"/>
              <a:t>very</a:t>
            </a:r>
            <a:r>
              <a:rPr lang="tr-TR" sz="2000" dirty="0" smtClean="0"/>
              <a:t> </a:t>
            </a:r>
            <a:r>
              <a:rPr lang="tr-TR" sz="2000" dirty="0" err="1" smtClean="0"/>
              <a:t>best</a:t>
            </a:r>
            <a:r>
              <a:rPr lang="tr-TR" sz="2000" dirty="0" smtClean="0"/>
              <a:t> </a:t>
            </a:r>
            <a:r>
              <a:rPr lang="tr-TR" sz="2000" dirty="0" err="1" smtClean="0"/>
              <a:t>healthcare</a:t>
            </a:r>
            <a:r>
              <a:rPr lang="tr-TR" sz="2000" dirty="0" smtClean="0"/>
              <a:t> in a </a:t>
            </a:r>
            <a:r>
              <a:rPr lang="tr-TR" sz="2000" dirty="0" err="1" smtClean="0"/>
              <a:t>safe</a:t>
            </a:r>
            <a:r>
              <a:rPr lang="tr-TR" sz="2000" dirty="0" smtClean="0"/>
              <a:t> </a:t>
            </a:r>
            <a:r>
              <a:rPr lang="tr-TR" sz="2000" dirty="0" err="1" smtClean="0"/>
              <a:t>compassionate</a:t>
            </a:r>
            <a:r>
              <a:rPr lang="tr-TR" sz="2000" dirty="0" smtClean="0"/>
              <a:t> </a:t>
            </a:r>
            <a:r>
              <a:rPr lang="tr-TR" sz="2000" dirty="0" err="1" smtClean="0"/>
              <a:t>environment</a:t>
            </a:r>
            <a:r>
              <a:rPr lang="tr-TR" sz="2000" dirty="0" smtClean="0"/>
              <a:t>; </a:t>
            </a:r>
            <a:r>
              <a:rPr lang="tr-TR" sz="2000" dirty="0" err="1" smtClean="0"/>
              <a:t>to</a:t>
            </a:r>
            <a:r>
              <a:rPr lang="tr-TR" sz="2000" dirty="0" smtClean="0"/>
              <a:t> </a:t>
            </a:r>
            <a:r>
              <a:rPr lang="tr-TR" sz="2000" dirty="0" err="1" smtClean="0"/>
              <a:t>advance</a:t>
            </a:r>
            <a:r>
              <a:rPr lang="tr-TR" sz="2000" dirty="0" smtClean="0"/>
              <a:t> </a:t>
            </a:r>
            <a:r>
              <a:rPr lang="tr-TR" sz="2000" dirty="0" err="1" smtClean="0"/>
              <a:t>that</a:t>
            </a:r>
            <a:r>
              <a:rPr lang="tr-TR" sz="2000" dirty="0" smtClean="0"/>
              <a:t> </a:t>
            </a:r>
            <a:r>
              <a:rPr lang="tr-TR" sz="2000" dirty="0" err="1" smtClean="0"/>
              <a:t>care</a:t>
            </a:r>
            <a:r>
              <a:rPr lang="tr-TR" sz="2000" dirty="0" smtClean="0"/>
              <a:t> </a:t>
            </a:r>
            <a:r>
              <a:rPr lang="tr-TR" sz="2000" dirty="0" err="1" smtClean="0"/>
              <a:t>through</a:t>
            </a:r>
            <a:r>
              <a:rPr lang="tr-TR" sz="2000" dirty="0" smtClean="0"/>
              <a:t> </a:t>
            </a:r>
            <a:r>
              <a:rPr lang="tr-TR" sz="2000" dirty="0" err="1" smtClean="0"/>
              <a:t>innovative</a:t>
            </a:r>
            <a:r>
              <a:rPr lang="tr-TR" sz="2000" dirty="0" smtClean="0"/>
              <a:t> </a:t>
            </a:r>
            <a:r>
              <a:rPr lang="tr-TR" sz="2000" dirty="0" err="1" smtClean="0"/>
              <a:t>research</a:t>
            </a:r>
            <a:r>
              <a:rPr lang="tr-TR" sz="2000" dirty="0" smtClean="0"/>
              <a:t> </a:t>
            </a:r>
            <a:r>
              <a:rPr lang="tr-TR" sz="2000" dirty="0" err="1" smtClean="0"/>
              <a:t>and</a:t>
            </a:r>
            <a:r>
              <a:rPr lang="tr-TR" sz="2000" dirty="0" smtClean="0"/>
              <a:t> </a:t>
            </a:r>
            <a:r>
              <a:rPr lang="tr-TR" sz="2000" dirty="0" err="1" smtClean="0"/>
              <a:t>education</a:t>
            </a:r>
            <a:r>
              <a:rPr lang="tr-TR" sz="2000" dirty="0" smtClean="0"/>
              <a:t>; </a:t>
            </a:r>
            <a:r>
              <a:rPr lang="tr-TR" sz="2000" dirty="0" err="1" smtClean="0"/>
              <a:t>and</a:t>
            </a:r>
            <a:r>
              <a:rPr lang="tr-TR" sz="2000" dirty="0" smtClean="0"/>
              <a:t> </a:t>
            </a:r>
            <a:r>
              <a:rPr lang="tr-TR" sz="2000" dirty="0" err="1" smtClean="0"/>
              <a:t>to</a:t>
            </a:r>
            <a:r>
              <a:rPr lang="tr-TR" sz="2000" dirty="0" smtClean="0"/>
              <a:t> </a:t>
            </a:r>
            <a:r>
              <a:rPr lang="tr-TR" sz="2000" dirty="0" err="1" smtClean="0"/>
              <a:t>improve</a:t>
            </a:r>
            <a:r>
              <a:rPr lang="tr-TR" sz="2000" dirty="0" smtClean="0"/>
              <a:t> </a:t>
            </a:r>
            <a:r>
              <a:rPr lang="tr-TR" sz="2000" dirty="0" err="1" smtClean="0"/>
              <a:t>the</a:t>
            </a:r>
            <a:r>
              <a:rPr lang="tr-TR" sz="2000" dirty="0" smtClean="0"/>
              <a:t> </a:t>
            </a:r>
            <a:r>
              <a:rPr lang="tr-TR" sz="2000" dirty="0" err="1" smtClean="0"/>
              <a:t>health</a:t>
            </a:r>
            <a:r>
              <a:rPr lang="tr-TR" sz="2000" dirty="0" smtClean="0"/>
              <a:t> </a:t>
            </a:r>
            <a:r>
              <a:rPr lang="tr-TR" sz="2000" dirty="0" err="1" smtClean="0"/>
              <a:t>and</a:t>
            </a:r>
            <a:r>
              <a:rPr lang="tr-TR" sz="2000" dirty="0" smtClean="0"/>
              <a:t> </a:t>
            </a:r>
            <a:r>
              <a:rPr lang="tr-TR" sz="2000" dirty="0" err="1" smtClean="0"/>
              <a:t>well-being</a:t>
            </a:r>
            <a:r>
              <a:rPr lang="tr-TR" sz="2000" dirty="0" smtClean="0"/>
              <a:t> of </a:t>
            </a:r>
            <a:r>
              <a:rPr lang="tr-TR" sz="2000" dirty="0" err="1" smtClean="0"/>
              <a:t>the</a:t>
            </a:r>
            <a:r>
              <a:rPr lang="tr-TR" sz="2000" dirty="0" smtClean="0"/>
              <a:t> </a:t>
            </a:r>
            <a:r>
              <a:rPr lang="tr-TR" sz="2000" dirty="0" err="1" smtClean="0"/>
              <a:t>diverse</a:t>
            </a:r>
            <a:r>
              <a:rPr lang="tr-TR" sz="2000" dirty="0" smtClean="0"/>
              <a:t> </a:t>
            </a:r>
            <a:r>
              <a:rPr lang="tr-TR" sz="2000" dirty="0" err="1" smtClean="0"/>
              <a:t>communities</a:t>
            </a:r>
            <a:r>
              <a:rPr lang="tr-TR" sz="2000" dirty="0" smtClean="0"/>
              <a:t> </a:t>
            </a:r>
            <a:r>
              <a:rPr lang="tr-TR" sz="2000" dirty="0" err="1" smtClean="0"/>
              <a:t>we</a:t>
            </a:r>
            <a:r>
              <a:rPr lang="tr-TR" sz="2000" dirty="0" smtClean="0"/>
              <a:t> </a:t>
            </a:r>
            <a:r>
              <a:rPr lang="tr-TR" sz="2000" dirty="0" err="1" smtClean="0"/>
              <a:t>serve</a:t>
            </a:r>
            <a:r>
              <a:rPr lang="tr-TR" sz="2000" dirty="0" smtClean="0"/>
              <a:t>. </a:t>
            </a:r>
            <a:endParaRPr lang="tr-TR" sz="2000" dirty="0"/>
          </a:p>
          <a:p>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6</a:t>
            </a:fld>
            <a:endParaRPr lang="tr-TR"/>
          </a:p>
        </p:txBody>
      </p:sp>
    </p:spTree>
    <p:extLst>
      <p:ext uri="{BB962C8B-B14F-4D97-AF65-F5344CB8AC3E}">
        <p14:creationId xmlns:p14="http://schemas.microsoft.com/office/powerpoint/2010/main" val="1379472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14400" y="692696"/>
            <a:ext cx="8229600" cy="1152128"/>
          </a:xfrm>
        </p:spPr>
        <p:txBody>
          <a:bodyPr>
            <a:normAutofit/>
          </a:bodyPr>
          <a:lstStyle/>
          <a:p>
            <a:r>
              <a:rPr lang="tr-TR" sz="3600" dirty="0" smtClean="0"/>
              <a:t>VİZYON</a:t>
            </a:r>
            <a:endParaRPr lang="tr-TR" sz="3600" dirty="0"/>
          </a:p>
        </p:txBody>
      </p:sp>
      <p:sp>
        <p:nvSpPr>
          <p:cNvPr id="3" name="İçerik Yer Tutucusu 2"/>
          <p:cNvSpPr>
            <a:spLocks noGrp="1"/>
          </p:cNvSpPr>
          <p:nvPr>
            <p:ph idx="1"/>
          </p:nvPr>
        </p:nvSpPr>
        <p:spPr/>
        <p:txBody>
          <a:bodyPr>
            <a:normAutofit fontScale="92500" lnSpcReduction="10000"/>
          </a:bodyPr>
          <a:lstStyle/>
          <a:p>
            <a:r>
              <a:rPr lang="tr-TR" sz="2200" dirty="0" smtClean="0"/>
              <a:t>Vizyon, geleceğe </a:t>
            </a:r>
            <a:r>
              <a:rPr lang="tr-TR" sz="2200" dirty="0"/>
              <a:t>yönelik bir resim çizer, kurumun bu resimde yerine işaret eder</a:t>
            </a:r>
          </a:p>
          <a:p>
            <a:r>
              <a:rPr lang="tr-TR" sz="2200" dirty="0" smtClean="0"/>
              <a:t>Vizyonlar </a:t>
            </a:r>
            <a:r>
              <a:rPr lang="tr-TR" sz="2200" dirty="0"/>
              <a:t>hemen sık sık değişmez, ancak zaman </a:t>
            </a:r>
            <a:r>
              <a:rPr lang="tr-TR" sz="2200"/>
              <a:t>zaman </a:t>
            </a:r>
            <a:r>
              <a:rPr lang="tr-TR" sz="2200" smtClean="0"/>
              <a:t>yeniden </a:t>
            </a:r>
            <a:r>
              <a:rPr lang="tr-TR" sz="2200" dirty="0"/>
              <a:t>ziyaret edip geçerliliğini test etmek katkı verir. </a:t>
            </a:r>
            <a:endParaRPr lang="tr-TR" sz="2200" dirty="0" smtClean="0"/>
          </a:p>
          <a:p>
            <a:r>
              <a:rPr lang="tr-TR" sz="2200" dirty="0" smtClean="0"/>
              <a:t>Niye vizyon?</a:t>
            </a:r>
          </a:p>
          <a:p>
            <a:r>
              <a:rPr lang="tr-TR" sz="2200" dirty="0" smtClean="0"/>
              <a:t>Çalışanları </a:t>
            </a:r>
            <a:r>
              <a:rPr lang="tr-TR" sz="2200" dirty="0"/>
              <a:t>yönlendirir</a:t>
            </a:r>
            <a:r>
              <a:rPr lang="tr-TR" sz="2200" dirty="0" smtClean="0"/>
              <a:t>, motive ve  </a:t>
            </a:r>
            <a:r>
              <a:rPr lang="tr-TR" sz="2200" dirty="0"/>
              <a:t>liderlik etmenizi kolaylaştırır</a:t>
            </a:r>
          </a:p>
          <a:p>
            <a:r>
              <a:rPr lang="tr-TR" sz="2200" dirty="0" smtClean="0"/>
              <a:t>ARGE, yeni </a:t>
            </a:r>
            <a:r>
              <a:rPr lang="tr-TR" sz="2200" dirty="0"/>
              <a:t>ürün ve pazar çalışmalarına  ışık tutar.  </a:t>
            </a:r>
          </a:p>
          <a:p>
            <a:r>
              <a:rPr lang="tr-TR" sz="2200" dirty="0"/>
              <a:t>Kısa, akılda kalıcı ve ilham verici </a:t>
            </a:r>
            <a:r>
              <a:rPr lang="tr-TR" sz="2200" dirty="0" smtClean="0"/>
              <a:t>olmalıdır</a:t>
            </a:r>
          </a:p>
          <a:p>
            <a:r>
              <a:rPr lang="tr-TR" sz="2200" dirty="0" smtClean="0"/>
              <a:t>Neler içermelidir:</a:t>
            </a:r>
          </a:p>
          <a:p>
            <a:pPr marL="0" indent="0">
              <a:buNone/>
            </a:pPr>
            <a:r>
              <a:rPr lang="tr-TR" sz="2200" dirty="0"/>
              <a:t> </a:t>
            </a:r>
            <a:r>
              <a:rPr lang="tr-TR" sz="2200" dirty="0" smtClean="0"/>
              <a:t>     -faaliyet göstereceği sektör</a:t>
            </a:r>
          </a:p>
          <a:p>
            <a:pPr marL="0" indent="0">
              <a:buNone/>
            </a:pPr>
            <a:r>
              <a:rPr lang="tr-TR" sz="2200" dirty="0"/>
              <a:t> </a:t>
            </a:r>
            <a:r>
              <a:rPr lang="tr-TR" sz="2200" dirty="0" smtClean="0"/>
              <a:t>     -hitap edeceği pazarlar</a:t>
            </a:r>
          </a:p>
          <a:p>
            <a:pPr marL="0" indent="0">
              <a:buNone/>
            </a:pPr>
            <a:r>
              <a:rPr lang="tr-TR" sz="2200" dirty="0"/>
              <a:t> </a:t>
            </a:r>
            <a:r>
              <a:rPr lang="tr-TR" sz="2200" dirty="0" smtClean="0"/>
              <a:t>     -sunacağı ürün ve/veya hizmetler</a:t>
            </a:r>
          </a:p>
          <a:p>
            <a:pPr marL="0" indent="0">
              <a:buNone/>
            </a:pPr>
            <a:r>
              <a:rPr lang="tr-TR" sz="2200" dirty="0"/>
              <a:t> </a:t>
            </a:r>
            <a:r>
              <a:rPr lang="tr-TR" sz="2200" dirty="0" smtClean="0"/>
              <a:t>     -sunacağı değerler, avantajlar,  </a:t>
            </a:r>
          </a:p>
          <a:p>
            <a:endParaRPr lang="tr-TR" sz="2000" dirty="0"/>
          </a:p>
        </p:txBody>
      </p:sp>
      <p:sp>
        <p:nvSpPr>
          <p:cNvPr id="4" name="Slayt Numarası Yer Tutucusu 3"/>
          <p:cNvSpPr>
            <a:spLocks noGrp="1"/>
          </p:cNvSpPr>
          <p:nvPr>
            <p:ph type="sldNum" sz="quarter" idx="12"/>
          </p:nvPr>
        </p:nvSpPr>
        <p:spPr/>
        <p:txBody>
          <a:bodyPr/>
          <a:lstStyle/>
          <a:p>
            <a:fld id="{F302176B-0E47-46AC-8F43-DAB4B8A37D06}" type="slidenum">
              <a:rPr lang="tr-TR" smtClean="0"/>
              <a:t>7</a:t>
            </a:fld>
            <a:endParaRPr lang="tr-TR"/>
          </a:p>
        </p:txBody>
      </p:sp>
      <p:sp>
        <p:nvSpPr>
          <p:cNvPr id="5" name="Altbilgi Yer Tutucusu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649122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VİZYON ÖRNEKLERİ</a:t>
            </a:r>
            <a:endParaRPr lang="tr-TR" sz="3600" dirty="0"/>
          </a:p>
        </p:txBody>
      </p:sp>
      <p:sp>
        <p:nvSpPr>
          <p:cNvPr id="3" name="İçerik Yer Tutucusu 2"/>
          <p:cNvSpPr>
            <a:spLocks noGrp="1"/>
          </p:cNvSpPr>
          <p:nvPr>
            <p:ph idx="1"/>
          </p:nvPr>
        </p:nvSpPr>
        <p:spPr/>
        <p:txBody>
          <a:bodyPr>
            <a:normAutofit/>
          </a:bodyPr>
          <a:lstStyle/>
          <a:p>
            <a:r>
              <a:rPr lang="tr-TR" sz="2000" dirty="0" err="1" smtClean="0"/>
              <a:t>Medline</a:t>
            </a:r>
            <a:r>
              <a:rPr lang="tr-TR" sz="2000" dirty="0" smtClean="0"/>
              <a:t>: tıp bilimine katkıda bulunan, sağlık hizmetlerinde uygulamada model olarak algılanan kalıcı bir marka olmak</a:t>
            </a:r>
          </a:p>
          <a:p>
            <a:r>
              <a:rPr lang="tr-TR" sz="2000" dirty="0" smtClean="0"/>
              <a:t>Acıbadem: Acıbadem Sağlık Gurubu’nun sunduğu sağlık hizmetleriyle hasta ve hasta yakınlarının memnuniyetini sağlamayı, ekibi ve alt yapısıyla, Türkiye’ye model oluşturmayı, dünyada referans gösterilen akademik sağlık kurumlarından biri olmayı hedeflemektedir</a:t>
            </a:r>
          </a:p>
          <a:p>
            <a:r>
              <a:rPr lang="tr-TR" sz="2000" dirty="0" smtClean="0"/>
              <a:t>Anadolu Sağlık Gurubu: sağlığın merkezi olmak</a:t>
            </a:r>
          </a:p>
          <a:p>
            <a:r>
              <a:rPr lang="tr-TR" sz="2000" dirty="0" smtClean="0"/>
              <a:t>Medikal Park: çalışanlarımız ile birlikte sürekli gelişerek, evrensel standartlardaki sağlık hizmeti anlayışımız ve yarattığımız bilimsel katkılar ile dünyada referans gösterilen bir organizasyon olmayı hedefliyoruz.</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8</a:t>
            </a:fld>
            <a:endParaRPr lang="tr-TR"/>
          </a:p>
        </p:txBody>
      </p:sp>
    </p:spTree>
    <p:extLst>
      <p:ext uri="{BB962C8B-B14F-4D97-AF65-F5344CB8AC3E}">
        <p14:creationId xmlns:p14="http://schemas.microsoft.com/office/powerpoint/2010/main" val="2277412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a:t>VİZYON ÖRNEKLERİ</a:t>
            </a:r>
          </a:p>
        </p:txBody>
      </p:sp>
      <p:sp>
        <p:nvSpPr>
          <p:cNvPr id="3" name="İçerik Yer Tutucusu 2"/>
          <p:cNvSpPr>
            <a:spLocks noGrp="1"/>
          </p:cNvSpPr>
          <p:nvPr>
            <p:ph idx="1"/>
          </p:nvPr>
        </p:nvSpPr>
        <p:spPr/>
        <p:txBody>
          <a:bodyPr>
            <a:normAutofit/>
          </a:bodyPr>
          <a:lstStyle/>
          <a:p>
            <a:r>
              <a:rPr lang="tr-TR" sz="2000" dirty="0" smtClean="0"/>
              <a:t>Mayo </a:t>
            </a:r>
            <a:r>
              <a:rPr lang="tr-TR" sz="2000" dirty="0" err="1" smtClean="0"/>
              <a:t>Clinic</a:t>
            </a:r>
            <a:r>
              <a:rPr lang="tr-TR" sz="2000" dirty="0" smtClean="0"/>
              <a:t>: Mayo </a:t>
            </a:r>
            <a:r>
              <a:rPr lang="tr-TR" sz="2000" dirty="0" err="1" smtClean="0"/>
              <a:t>Clinic</a:t>
            </a:r>
            <a:r>
              <a:rPr lang="tr-TR" sz="2000" dirty="0" smtClean="0"/>
              <a:t> </a:t>
            </a:r>
            <a:r>
              <a:rPr lang="tr-TR" sz="2000" dirty="0" err="1" smtClean="0"/>
              <a:t>will</a:t>
            </a:r>
            <a:r>
              <a:rPr lang="tr-TR" sz="2000" dirty="0" smtClean="0"/>
              <a:t> </a:t>
            </a:r>
            <a:r>
              <a:rPr lang="tr-TR" sz="2000" dirty="0" err="1" smtClean="0"/>
              <a:t>provide</a:t>
            </a:r>
            <a:r>
              <a:rPr lang="tr-TR" sz="2000" dirty="0" smtClean="0"/>
              <a:t> an </a:t>
            </a:r>
            <a:r>
              <a:rPr lang="tr-TR" sz="2000" dirty="0" err="1" smtClean="0"/>
              <a:t>unparalled</a:t>
            </a:r>
            <a:r>
              <a:rPr lang="tr-TR" sz="2000" dirty="0" smtClean="0"/>
              <a:t> </a:t>
            </a:r>
            <a:r>
              <a:rPr lang="tr-TR" sz="2000" dirty="0" err="1" smtClean="0"/>
              <a:t>experience</a:t>
            </a:r>
            <a:r>
              <a:rPr lang="tr-TR" sz="2000" dirty="0" smtClean="0"/>
              <a:t> </a:t>
            </a:r>
            <a:r>
              <a:rPr lang="en-US" sz="2000" dirty="0" smtClean="0"/>
              <a:t>as the most trusted partner for health care</a:t>
            </a:r>
          </a:p>
          <a:p>
            <a:r>
              <a:rPr lang="en-US" sz="2000" dirty="0" smtClean="0"/>
              <a:t>Cleveland Clinic: striving to be the world’s leader in patient experience, clinical outcomes, research and education</a:t>
            </a:r>
          </a:p>
          <a:p>
            <a:r>
              <a:rPr lang="en-US" sz="2000" dirty="0" smtClean="0"/>
              <a:t>Johns Hopkins Hospital: Johns Hopkins Medicine pushes the boundaries of discovery, transforms health care, advances medical education and creates hope for humanity. Together, we will deliver the promise of medicine.</a:t>
            </a:r>
          </a:p>
          <a:p>
            <a:r>
              <a:rPr lang="en-US" sz="2000" dirty="0" smtClean="0"/>
              <a:t>Massachusetts General Hospital: </a:t>
            </a:r>
            <a:r>
              <a:rPr lang="en-US" sz="2000" dirty="0" err="1" smtClean="0"/>
              <a:t>vizyon</a:t>
            </a:r>
            <a:r>
              <a:rPr lang="en-US" sz="2000" dirty="0" smtClean="0"/>
              <a:t> </a:t>
            </a:r>
            <a:r>
              <a:rPr lang="en-US" sz="2000" dirty="0" err="1" smtClean="0"/>
              <a:t>belirtilmemi</a:t>
            </a:r>
            <a:r>
              <a:rPr lang="tr-TR" sz="2000" dirty="0" smtClean="0"/>
              <a:t>ş</a:t>
            </a:r>
            <a:r>
              <a:rPr lang="en-US" sz="2000" dirty="0" smtClean="0"/>
              <a:t>;  </a:t>
            </a:r>
            <a:endParaRPr lang="tr-TR" sz="20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E62817-0A33-44F5-A9EC-202335EFCEF5}" type="slidenum">
              <a:rPr lang="tr-TR" smtClean="0"/>
              <a:t>9</a:t>
            </a:fld>
            <a:endParaRPr lang="tr-TR"/>
          </a:p>
        </p:txBody>
      </p:sp>
    </p:spTree>
    <p:extLst>
      <p:ext uri="{BB962C8B-B14F-4D97-AF65-F5344CB8AC3E}">
        <p14:creationId xmlns:p14="http://schemas.microsoft.com/office/powerpoint/2010/main" val="1461129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1342</Words>
  <Application>Microsoft Office PowerPoint</Application>
  <PresentationFormat>On-screen Show (4:3)</PresentationFormat>
  <Paragraphs>156</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SAĞLIK YÖNETİMİ</vt:lpstr>
      <vt:lpstr>SAĞLIK YÖNETİMİ </vt:lpstr>
      <vt:lpstr>MİSYON</vt:lpstr>
      <vt:lpstr>MİSYON ÖRNEKLERİ</vt:lpstr>
      <vt:lpstr>MİSYON ÖRNEKLERİ</vt:lpstr>
      <vt:lpstr>MİSYON ÖRNEKLERİ</vt:lpstr>
      <vt:lpstr>VİZYON</vt:lpstr>
      <vt:lpstr>VİZYON ÖRNEKLERİ</vt:lpstr>
      <vt:lpstr>VİZYON ÖRNEKLERİ</vt:lpstr>
      <vt:lpstr>SAĞLIK KURULUŞLARININ DİĞER İŞLETMELERDEN FARKLARI/BENZERLİKLERİ </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KURULUŞLARININ DİĞER İŞLETMELERDEN FARKLARI/BENZERLİKLERİ</vt:lpstr>
      <vt:lpstr>SAĞLIK KURULUŞLARI HİZMET SEKTÖRÜNDE Mİ?</vt:lpstr>
      <vt:lpstr>SAĞLIK KURULUŞLARI HİZMET SEKTÖRÜNDE Mİ?</vt:lpstr>
      <vt:lpstr>SAĞLIK KURULUŞLARI HİZMET SEKTÖRÜNDE Mİ?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SAĞLIK YÖNETİMİ</dc:title>
  <dc:creator>none</dc:creator>
  <cp:lastModifiedBy>none</cp:lastModifiedBy>
  <cp:revision>1</cp:revision>
  <dcterms:created xsi:type="dcterms:W3CDTF">2019-11-01T11:31:29Z</dcterms:created>
  <dcterms:modified xsi:type="dcterms:W3CDTF">2019-11-01T11:31:45Z</dcterms:modified>
</cp:coreProperties>
</file>